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95" r:id="rId2"/>
    <p:sldId id="296" r:id="rId3"/>
    <p:sldId id="282" r:id="rId4"/>
    <p:sldId id="297" r:id="rId5"/>
    <p:sldId id="307" r:id="rId6"/>
    <p:sldId id="304" r:id="rId7"/>
    <p:sldId id="309" r:id="rId8"/>
    <p:sldId id="310" r:id="rId9"/>
    <p:sldId id="311" r:id="rId10"/>
    <p:sldId id="312" r:id="rId11"/>
    <p:sldId id="305" r:id="rId12"/>
    <p:sldId id="308" r:id="rId13"/>
    <p:sldId id="306" r:id="rId14"/>
    <p:sldId id="298" r:id="rId15"/>
    <p:sldId id="299" r:id="rId16"/>
    <p:sldId id="300" r:id="rId17"/>
    <p:sldId id="301" r:id="rId18"/>
    <p:sldId id="293" r:id="rId19"/>
    <p:sldId id="294" r:id="rId20"/>
    <p:sldId id="313" r:id="rId21"/>
    <p:sldId id="314" r:id="rId22"/>
    <p:sldId id="315" r:id="rId23"/>
    <p:sldId id="316" r:id="rId24"/>
    <p:sldId id="317" r:id="rId25"/>
    <p:sldId id="318" r:id="rId26"/>
    <p:sldId id="319" r:id="rId27"/>
    <p:sldId id="320" r:id="rId28"/>
    <p:sldId id="322" r:id="rId29"/>
    <p:sldId id="323" r:id="rId30"/>
    <p:sldId id="324" r:id="rId31"/>
    <p:sldId id="325" r:id="rId32"/>
    <p:sldId id="348" r:id="rId33"/>
    <p:sldId id="349"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346" r:id="rId50"/>
    <p:sldId id="347" r:id="rId5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90929"/>
  </p:normalViewPr>
  <p:slideViewPr>
    <p:cSldViewPr>
      <p:cViewPr varScale="1">
        <p:scale>
          <a:sx n="62" d="100"/>
          <a:sy n="62" d="100"/>
        </p:scale>
        <p:origin x="13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4BA24A-0A6C-4343-BDDA-8CFCD176C61D}" type="slidenum">
              <a:rPr lang="en-US"/>
              <a:pPr>
                <a:defRPr/>
              </a:pPr>
              <a:t>‹#›</a:t>
            </a:fld>
            <a:endParaRPr lang="en-US"/>
          </a:p>
        </p:txBody>
      </p:sp>
    </p:spTree>
    <p:extLst>
      <p:ext uri="{BB962C8B-B14F-4D97-AF65-F5344CB8AC3E}">
        <p14:creationId xmlns:p14="http://schemas.microsoft.com/office/powerpoint/2010/main" val="70105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26A323-CBD6-48EE-8A14-FF9559EE7F48}" type="slidenum">
              <a:rPr lang="en-US"/>
              <a:pPr>
                <a:defRPr/>
              </a:pPr>
              <a:t>‹#›</a:t>
            </a:fld>
            <a:endParaRPr lang="en-US"/>
          </a:p>
        </p:txBody>
      </p:sp>
    </p:spTree>
    <p:extLst>
      <p:ext uri="{BB962C8B-B14F-4D97-AF65-F5344CB8AC3E}">
        <p14:creationId xmlns:p14="http://schemas.microsoft.com/office/powerpoint/2010/main" val="46314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839157-DAE6-445C-AC38-39244993BC2A}" type="slidenum">
              <a:rPr lang="en-US"/>
              <a:pPr>
                <a:defRPr/>
              </a:pPr>
              <a:t>‹#›</a:t>
            </a:fld>
            <a:endParaRPr lang="en-US"/>
          </a:p>
        </p:txBody>
      </p:sp>
    </p:spTree>
    <p:extLst>
      <p:ext uri="{BB962C8B-B14F-4D97-AF65-F5344CB8AC3E}">
        <p14:creationId xmlns:p14="http://schemas.microsoft.com/office/powerpoint/2010/main" val="356493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F91EE5-DE59-491B-9AE0-D9B4669AD121}" type="slidenum">
              <a:rPr lang="en-US"/>
              <a:pPr>
                <a:defRPr/>
              </a:pPr>
              <a:t>‹#›</a:t>
            </a:fld>
            <a:endParaRPr lang="en-US"/>
          </a:p>
        </p:txBody>
      </p:sp>
    </p:spTree>
    <p:extLst>
      <p:ext uri="{BB962C8B-B14F-4D97-AF65-F5344CB8AC3E}">
        <p14:creationId xmlns:p14="http://schemas.microsoft.com/office/powerpoint/2010/main" val="267309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2EA23A-40B8-44BA-8630-B5E14B273060}" type="slidenum">
              <a:rPr lang="en-US"/>
              <a:pPr>
                <a:defRPr/>
              </a:pPr>
              <a:t>‹#›</a:t>
            </a:fld>
            <a:endParaRPr lang="en-US"/>
          </a:p>
        </p:txBody>
      </p:sp>
    </p:spTree>
    <p:extLst>
      <p:ext uri="{BB962C8B-B14F-4D97-AF65-F5344CB8AC3E}">
        <p14:creationId xmlns:p14="http://schemas.microsoft.com/office/powerpoint/2010/main" val="254747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02A937-0162-4868-8328-A015CB833C70}" type="slidenum">
              <a:rPr lang="en-US"/>
              <a:pPr>
                <a:defRPr/>
              </a:pPr>
              <a:t>‹#›</a:t>
            </a:fld>
            <a:endParaRPr lang="en-US"/>
          </a:p>
        </p:txBody>
      </p:sp>
    </p:spTree>
    <p:extLst>
      <p:ext uri="{BB962C8B-B14F-4D97-AF65-F5344CB8AC3E}">
        <p14:creationId xmlns:p14="http://schemas.microsoft.com/office/powerpoint/2010/main" val="353774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BCA9DC0-B094-471F-A2AC-C3922C961636}" type="slidenum">
              <a:rPr lang="en-US"/>
              <a:pPr>
                <a:defRPr/>
              </a:pPr>
              <a:t>‹#›</a:t>
            </a:fld>
            <a:endParaRPr lang="en-US"/>
          </a:p>
        </p:txBody>
      </p:sp>
    </p:spTree>
    <p:extLst>
      <p:ext uri="{BB962C8B-B14F-4D97-AF65-F5344CB8AC3E}">
        <p14:creationId xmlns:p14="http://schemas.microsoft.com/office/powerpoint/2010/main" val="493547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827158-AB3A-4CDE-9EF4-E09E2C057F99}" type="slidenum">
              <a:rPr lang="en-US"/>
              <a:pPr>
                <a:defRPr/>
              </a:pPr>
              <a:t>‹#›</a:t>
            </a:fld>
            <a:endParaRPr lang="en-US"/>
          </a:p>
        </p:txBody>
      </p:sp>
    </p:spTree>
    <p:extLst>
      <p:ext uri="{BB962C8B-B14F-4D97-AF65-F5344CB8AC3E}">
        <p14:creationId xmlns:p14="http://schemas.microsoft.com/office/powerpoint/2010/main" val="3828955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94C465F-A8AC-469E-A054-2F906B60AAFF}" type="slidenum">
              <a:rPr lang="en-US"/>
              <a:pPr>
                <a:defRPr/>
              </a:pPr>
              <a:t>‹#›</a:t>
            </a:fld>
            <a:endParaRPr lang="en-US"/>
          </a:p>
        </p:txBody>
      </p:sp>
    </p:spTree>
    <p:extLst>
      <p:ext uri="{BB962C8B-B14F-4D97-AF65-F5344CB8AC3E}">
        <p14:creationId xmlns:p14="http://schemas.microsoft.com/office/powerpoint/2010/main" val="380680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9FE2EC-B0FF-49AB-9F68-8F2D17869764}" type="slidenum">
              <a:rPr lang="en-US"/>
              <a:pPr>
                <a:defRPr/>
              </a:pPr>
              <a:t>‹#›</a:t>
            </a:fld>
            <a:endParaRPr lang="en-US"/>
          </a:p>
        </p:txBody>
      </p:sp>
    </p:spTree>
    <p:extLst>
      <p:ext uri="{BB962C8B-B14F-4D97-AF65-F5344CB8AC3E}">
        <p14:creationId xmlns:p14="http://schemas.microsoft.com/office/powerpoint/2010/main" val="133288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A3370D-6571-4EB0-81CA-BF83AD60C7F5}" type="slidenum">
              <a:rPr lang="en-US"/>
              <a:pPr>
                <a:defRPr/>
              </a:pPr>
              <a:t>‹#›</a:t>
            </a:fld>
            <a:endParaRPr lang="en-US"/>
          </a:p>
        </p:txBody>
      </p:sp>
    </p:spTree>
    <p:extLst>
      <p:ext uri="{BB962C8B-B14F-4D97-AF65-F5344CB8AC3E}">
        <p14:creationId xmlns:p14="http://schemas.microsoft.com/office/powerpoint/2010/main" val="145989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BC547D4-27D1-42C3-8A89-4A7B294EBD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a:defRPr>
      </a:lvl2pPr>
      <a:lvl3pPr algn="ctr" rtl="0" eaLnBrk="0" fontAlgn="base" hangingPunct="0">
        <a:spcBef>
          <a:spcPct val="0"/>
        </a:spcBef>
        <a:spcAft>
          <a:spcPct val="0"/>
        </a:spcAft>
        <a:defRPr sz="4400">
          <a:solidFill>
            <a:schemeClr val="tx2"/>
          </a:solidFill>
          <a:latin typeface="Times"/>
        </a:defRPr>
      </a:lvl3pPr>
      <a:lvl4pPr algn="ctr" rtl="0" eaLnBrk="0" fontAlgn="base" hangingPunct="0">
        <a:spcBef>
          <a:spcPct val="0"/>
        </a:spcBef>
        <a:spcAft>
          <a:spcPct val="0"/>
        </a:spcAft>
        <a:defRPr sz="4400">
          <a:solidFill>
            <a:schemeClr val="tx2"/>
          </a:solidFill>
          <a:latin typeface="Times"/>
        </a:defRPr>
      </a:lvl4pPr>
      <a:lvl5pPr algn="ctr" rtl="0" eaLnBrk="0" fontAlgn="base" hangingPunct="0">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5.pn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685800"/>
            <a:ext cx="7772400" cy="1143000"/>
          </a:xfrm>
        </p:spPr>
        <p:txBody>
          <a:bodyPr/>
          <a:lstStyle/>
          <a:p>
            <a:r>
              <a:rPr lang="en-US" altLang="en-US" smtClean="0">
                <a:solidFill>
                  <a:srgbClr val="C00000"/>
                </a:solidFill>
                <a:latin typeface="Arial" charset="0"/>
                <a:cs typeface="Arial" charset="0"/>
              </a:rPr>
              <a:t>NMR spectroscopy</a:t>
            </a:r>
          </a:p>
        </p:txBody>
      </p:sp>
      <p:sp>
        <p:nvSpPr>
          <p:cNvPr id="2051" name="Rectangle 3"/>
          <p:cNvSpPr>
            <a:spLocks noGrp="1" noChangeArrowheads="1"/>
          </p:cNvSpPr>
          <p:nvPr>
            <p:ph type="subTitle" idx="1"/>
          </p:nvPr>
        </p:nvSpPr>
        <p:spPr>
          <a:xfrm>
            <a:off x="1295400" y="2286000"/>
            <a:ext cx="6705600" cy="1676400"/>
          </a:xfrm>
        </p:spPr>
        <p:txBody>
          <a:bodyPr/>
          <a:lstStyle/>
          <a:p>
            <a:r>
              <a:rPr lang="en-US" altLang="en-US" b="1" dirty="0" smtClean="0"/>
              <a:t>Prepared by Dr. Upali Siriwardane</a:t>
            </a:r>
          </a:p>
          <a:p>
            <a:r>
              <a:rPr lang="en-US" altLang="en-US" b="1" dirty="0" smtClean="0"/>
              <a:t>For </a:t>
            </a:r>
          </a:p>
          <a:p>
            <a:r>
              <a:rPr lang="en-US" altLang="en-US" b="1" dirty="0" smtClean="0"/>
              <a:t>CHEM 481 Lab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1143000"/>
          </a:xfrm>
        </p:spPr>
        <p:txBody>
          <a:bodyPr/>
          <a:lstStyle/>
          <a:p>
            <a:r>
              <a:rPr lang="en-US" altLang="en-US">
                <a:solidFill>
                  <a:srgbClr val="FF3300"/>
                </a:solidFill>
              </a:rPr>
              <a:t>Example: Boltzman distribution</a:t>
            </a:r>
          </a:p>
        </p:txBody>
      </p:sp>
      <p:sp>
        <p:nvSpPr>
          <p:cNvPr id="44035" name="Rectangle 3"/>
          <p:cNvSpPr>
            <a:spLocks noGrp="1" noChangeArrowheads="1"/>
          </p:cNvSpPr>
          <p:nvPr>
            <p:ph type="body" idx="1"/>
          </p:nvPr>
        </p:nvSpPr>
        <p:spPr>
          <a:xfrm>
            <a:off x="0" y="685800"/>
            <a:ext cx="9144000" cy="5715000"/>
          </a:xfrm>
        </p:spPr>
        <p:txBody>
          <a:bodyPr/>
          <a:lstStyle/>
          <a:p>
            <a:pPr>
              <a:lnSpc>
                <a:spcPct val="90000"/>
              </a:lnSpc>
            </a:pPr>
            <a:r>
              <a:rPr lang="en-US" altLang="en-US"/>
              <a:t>For example, given a sample of </a:t>
            </a:r>
            <a:r>
              <a:rPr lang="en-US" altLang="en-US" baseline="30000"/>
              <a:t>1</a:t>
            </a:r>
            <a:r>
              <a:rPr lang="en-US" altLang="en-US"/>
              <a:t>H nuclei in an external magnetic field of 1.41 Tesla </a:t>
            </a:r>
          </a:p>
          <a:p>
            <a:pPr>
              <a:lnSpc>
                <a:spcPct val="90000"/>
              </a:lnSpc>
            </a:pPr>
            <a:r>
              <a:rPr lang="en-US" altLang="en-US"/>
              <a:t>ratio of populations = e</a:t>
            </a:r>
            <a:r>
              <a:rPr lang="en-US" altLang="en-US" baseline="30000"/>
              <a:t>((-2.67519x10e8 rad.s-1.T-1 * 1.41T * 6.626176x10-34 J.s) / (1.380662x10e-23 J.K-1 *K 293))</a:t>
            </a:r>
            <a:r>
              <a:rPr lang="en-US" altLang="en-US"/>
              <a:t> = 0.9999382 </a:t>
            </a:r>
          </a:p>
          <a:p>
            <a:pPr>
              <a:lnSpc>
                <a:spcPct val="90000"/>
              </a:lnSpc>
            </a:pPr>
            <a:r>
              <a:rPr lang="en-US" altLang="en-US"/>
              <a:t>At room temperature, the ratio of the upper to lower energy populations is 0.9999382. In other words, the upper and lower energy spin states are almost equally populated with only a very small excess in the lower energy state.</a:t>
            </a:r>
          </a:p>
          <a:p>
            <a:pPr>
              <a:lnSpc>
                <a:spcPct val="90000"/>
              </a:lnSpc>
            </a:pPr>
            <a:r>
              <a:rPr lang="en-US" altLang="en-US"/>
              <a:t>If N</a:t>
            </a:r>
            <a:r>
              <a:rPr lang="en-US" altLang="en-US" baseline="-25000"/>
              <a:t>0</a:t>
            </a:r>
            <a:r>
              <a:rPr lang="en-US" altLang="en-US"/>
              <a:t>= 10</a:t>
            </a:r>
            <a:r>
              <a:rPr lang="en-US" altLang="en-US" baseline="30000"/>
              <a:t>6</a:t>
            </a:r>
            <a:r>
              <a:rPr lang="en-US" altLang="en-US"/>
              <a:t> or 1,000,000</a:t>
            </a:r>
            <a:r>
              <a:rPr lang="en-US" altLang="en-US" baseline="30000"/>
              <a:t> </a:t>
            </a:r>
            <a:r>
              <a:rPr lang="en-US" altLang="en-US"/>
              <a:t>then N</a:t>
            </a:r>
            <a:r>
              <a:rPr lang="en-US" altLang="en-US" baseline="-25000"/>
              <a:t>j </a:t>
            </a:r>
            <a:r>
              <a:rPr lang="en-US" altLang="en-US"/>
              <a:t> 999,938</a:t>
            </a:r>
          </a:p>
          <a:p>
            <a:pPr>
              <a:lnSpc>
                <a:spcPct val="90000"/>
              </a:lnSpc>
            </a:pPr>
            <a:r>
              <a:rPr lang="en-US" altLang="en-US"/>
              <a:t>N</a:t>
            </a:r>
            <a:r>
              <a:rPr lang="en-US" altLang="en-US" baseline="-25000"/>
              <a:t>0</a:t>
            </a:r>
            <a:r>
              <a:rPr lang="en-US" altLang="en-US"/>
              <a:t>- N</a:t>
            </a:r>
            <a:r>
              <a:rPr lang="en-US" altLang="en-US" baseline="-25000"/>
              <a:t>j</a:t>
            </a:r>
            <a:r>
              <a:rPr lang="en-US" altLang="en-US"/>
              <a:t> =1,000,000 – 999,938 = 62</a:t>
            </a:r>
          </a:p>
          <a:p>
            <a:pPr>
              <a:lnSpc>
                <a:spcPct val="90000"/>
              </a:lnSpc>
            </a:pPr>
            <a:r>
              <a:rPr lang="en-US" altLang="en-US"/>
              <a:t>62 ppm excess in the ground state</a:t>
            </a:r>
          </a:p>
        </p:txBody>
      </p:sp>
    </p:spTree>
    <p:extLst>
      <p:ext uri="{BB962C8B-B14F-4D97-AF65-F5344CB8AC3E}">
        <p14:creationId xmlns:p14="http://schemas.microsoft.com/office/powerpoint/2010/main" val="472095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2362200" y="76200"/>
            <a:ext cx="4730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t>NMR: Basic Experimental Principles</a:t>
            </a:r>
          </a:p>
        </p:txBody>
      </p:sp>
      <p:sp>
        <p:nvSpPr>
          <p:cNvPr id="3076" name="Text Box 15"/>
          <p:cNvSpPr txBox="1">
            <a:spLocks noChangeArrowheads="1"/>
          </p:cNvSpPr>
          <p:nvPr/>
        </p:nvSpPr>
        <p:spPr bwMode="auto">
          <a:xfrm>
            <a:off x="346075" y="4140199"/>
            <a:ext cx="8763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dirty="0"/>
              <a:t>But there’s a problem.  If two researchers want to compare their data using magnets of different strengths, they have to adjust for that difference.  That’s a pain, so, data is instead reported using the “chemical shift” scale as described on the next slide.</a:t>
            </a:r>
          </a:p>
        </p:txBody>
      </p:sp>
      <p:pic>
        <p:nvPicPr>
          <p:cNvPr id="3077"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100" y="1600200"/>
            <a:ext cx="848360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6826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2362200" y="76200"/>
            <a:ext cx="4730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t>NMR: Basic Experimental Principles</a:t>
            </a:r>
          </a:p>
        </p:txBody>
      </p:sp>
      <p:sp>
        <p:nvSpPr>
          <p:cNvPr id="3075" name="Text Box 5"/>
          <p:cNvSpPr txBox="1">
            <a:spLocks noChangeArrowheads="1"/>
          </p:cNvSpPr>
          <p:nvPr/>
        </p:nvSpPr>
        <p:spPr bwMode="auto">
          <a:xfrm>
            <a:off x="185738" y="593725"/>
            <a:ext cx="8763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t>Imagine placing a molecule, for example, CH</a:t>
            </a:r>
            <a:r>
              <a:rPr lang="en-US" altLang="en-US" sz="2000" baseline="-25000"/>
              <a:t>4</a:t>
            </a:r>
            <a:r>
              <a:rPr lang="en-US" altLang="en-US" sz="2000"/>
              <a:t>, in a magnetic field.  </a:t>
            </a:r>
          </a:p>
          <a:p>
            <a:r>
              <a:rPr lang="en-US" altLang="en-US" sz="2000"/>
              <a:t>We can probe the energy difference of the </a:t>
            </a:r>
            <a:r>
              <a:rPr lang="en-US" altLang="en-US" sz="2000">
                <a:latin typeface="Symbol" pitchFamily="18" charset="2"/>
              </a:rPr>
              <a:t></a:t>
            </a:r>
            <a:r>
              <a:rPr lang="en-US" altLang="en-US" sz="2000"/>
              <a:t>- and </a:t>
            </a:r>
            <a:r>
              <a:rPr lang="en-US" altLang="en-US" sz="2000">
                <a:latin typeface="Symbol" pitchFamily="18" charset="2"/>
              </a:rPr>
              <a:t></a:t>
            </a:r>
            <a:r>
              <a:rPr lang="en-US" altLang="en-US" sz="2000"/>
              <a:t>- state of the protons by irradiating them with EM radiation of just the right energy.</a:t>
            </a:r>
          </a:p>
          <a:p>
            <a:r>
              <a:rPr lang="en-US" altLang="en-US" sz="2000"/>
              <a:t>In a magnet of 7.05 Tesla, it takes EM radiation of about 300 MHz (radio waves).</a:t>
            </a:r>
          </a:p>
          <a:p>
            <a:r>
              <a:rPr lang="en-US" altLang="en-US" sz="2000"/>
              <a:t>So, if we bombard the molecule with 300 MHz radio waves, the protons will absorb that energy and we can measure that absorbance.</a:t>
            </a:r>
          </a:p>
          <a:p>
            <a:r>
              <a:rPr lang="en-US" altLang="en-US" sz="2000"/>
              <a:t>In a magnet of 11.75 Tesla, it takes EM radiation of about 500 MHz (stronger magnet means greater energy difference between the </a:t>
            </a:r>
            <a:r>
              <a:rPr lang="en-US" altLang="en-US" sz="2000">
                <a:latin typeface="Symbol" pitchFamily="18" charset="2"/>
              </a:rPr>
              <a:t></a:t>
            </a:r>
            <a:r>
              <a:rPr lang="en-US" altLang="en-US" sz="2000"/>
              <a:t>- and </a:t>
            </a:r>
            <a:r>
              <a:rPr lang="en-US" altLang="en-US" sz="2000">
                <a:latin typeface="Symbol" pitchFamily="18" charset="2"/>
              </a:rPr>
              <a:t></a:t>
            </a:r>
            <a:r>
              <a:rPr lang="en-US" altLang="en-US" sz="2000"/>
              <a:t>- state of the protons)</a:t>
            </a:r>
          </a:p>
        </p:txBody>
      </p:sp>
      <p:sp>
        <p:nvSpPr>
          <p:cNvPr id="3076" name="Text Box 15"/>
          <p:cNvSpPr txBox="1">
            <a:spLocks noChangeArrowheads="1"/>
          </p:cNvSpPr>
          <p:nvPr/>
        </p:nvSpPr>
        <p:spPr bwMode="auto">
          <a:xfrm>
            <a:off x="152400" y="5775325"/>
            <a:ext cx="8763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t>But there’s a problem.  If two researchers want to compare their data using magnets of different strengths, they have to adjust for that difference.  That’s a pain, so, data is instead reported using the “chemical shift” scale as described on the next slide.</a:t>
            </a:r>
          </a:p>
        </p:txBody>
      </p:sp>
      <p:pic>
        <p:nvPicPr>
          <p:cNvPr id="3077"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88" y="3251200"/>
            <a:ext cx="848360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218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905000" y="152400"/>
            <a:ext cx="5260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a:t>The Chemical Shift (Also Called </a:t>
            </a:r>
            <a:r>
              <a:rPr lang="en-US" altLang="en-US">
                <a:latin typeface="Symbol" pitchFamily="18" charset="2"/>
              </a:rPr>
              <a:t></a:t>
            </a:r>
            <a:r>
              <a:rPr lang="en-US" altLang="en-US"/>
              <a:t>) Scale</a:t>
            </a:r>
          </a:p>
        </p:txBody>
      </p:sp>
      <p:sp>
        <p:nvSpPr>
          <p:cNvPr id="4099" name="Text Box 3"/>
          <p:cNvSpPr txBox="1">
            <a:spLocks noChangeArrowheads="1"/>
          </p:cNvSpPr>
          <p:nvPr/>
        </p:nvSpPr>
        <p:spPr bwMode="auto">
          <a:xfrm>
            <a:off x="185738" y="795338"/>
            <a:ext cx="8763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t>Here’s how it works.  We decide on a sample we’ll use to standardize our instruments.  We take an NMR of that standard and measure its absorbance  frequency.  We then measure the frequency of our sample and subtract its frequency from that of the standard.  We then then divide by the frequency of the standard. This gives a number called the “chemical shift,” also called </a:t>
            </a:r>
            <a:r>
              <a:rPr lang="en-US" altLang="en-US" sz="2000">
                <a:latin typeface="Symbol" pitchFamily="18" charset="2"/>
              </a:rPr>
              <a:t>d</a:t>
            </a:r>
            <a:r>
              <a:rPr lang="en-US" altLang="en-US" sz="2000"/>
              <a:t>, which does not depend on the magnetic field strength.  Why not?  Let’s look at two examples.</a:t>
            </a:r>
          </a:p>
        </p:txBody>
      </p:sp>
      <p:sp>
        <p:nvSpPr>
          <p:cNvPr id="4100" name="Text Box 4"/>
          <p:cNvSpPr txBox="1">
            <a:spLocks noChangeArrowheads="1"/>
          </p:cNvSpPr>
          <p:nvPr/>
        </p:nvSpPr>
        <p:spPr bwMode="auto">
          <a:xfrm>
            <a:off x="228600" y="5851525"/>
            <a:ext cx="8763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t>Of course, we don’t do any of this, it’s all done automatically by the NMR machine.  </a:t>
            </a:r>
          </a:p>
          <a:p>
            <a:r>
              <a:rPr lang="en-US" altLang="en-US" sz="2000"/>
              <a:t>Even more brilliant.</a:t>
            </a:r>
          </a:p>
        </p:txBody>
      </p:sp>
      <p:sp>
        <p:nvSpPr>
          <p:cNvPr id="4101" name="Text Box 5"/>
          <p:cNvSpPr txBox="1">
            <a:spLocks noChangeArrowheads="1"/>
          </p:cNvSpPr>
          <p:nvPr/>
        </p:nvSpPr>
        <p:spPr bwMode="auto">
          <a:xfrm>
            <a:off x="228600" y="3014663"/>
            <a:ext cx="87630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t>Imagine that we have a magnet where our standard absorbs at 300,000,000 Hz (300 megahertz), and our sample absorbs at 300,000,300 Hz.  The difference is 300 Hz, so we take 300/300,000,000 = 1/1,000,000 and call that 1 part per million (or 1 PPM).  Now lets examine the same sample in a stronger magnetic field where the reference comes at 500,000,000 Hz, or 500 megahertz.  The frequency of our sample will increase proportionally, and will come at 500,000,500 Hz.  The difference is now 500 Hz, but we divide by 500,000,000 (500/500,000,000 = 1/1,000,000, = 1 PPM). </a:t>
            </a:r>
          </a:p>
          <a:p>
            <a:r>
              <a:rPr lang="en-US" altLang="en-US" sz="2000"/>
              <a:t>It’s brilliant.  </a:t>
            </a:r>
          </a:p>
        </p:txBody>
      </p:sp>
    </p:spTree>
    <p:extLst>
      <p:ext uri="{BB962C8B-B14F-4D97-AF65-F5344CB8AC3E}">
        <p14:creationId xmlns:p14="http://schemas.microsoft.com/office/powerpoint/2010/main" val="4017519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0" y="1295400"/>
            <a:ext cx="6400800" cy="5562600"/>
          </a:xfrm>
        </p:spPr>
        <p:txBody>
          <a:bodyPr/>
          <a:lstStyle/>
          <a:p>
            <a:pPr>
              <a:lnSpc>
                <a:spcPct val="90000"/>
              </a:lnSpc>
            </a:pPr>
            <a:r>
              <a:rPr lang="en-US" altLang="en-US" sz="2800" smtClean="0"/>
              <a:t>Imagine a charge travelling circularily about an axis builds up a magnetic moment</a:t>
            </a:r>
          </a:p>
          <a:p>
            <a:pPr>
              <a:lnSpc>
                <a:spcPct val="90000"/>
              </a:lnSpc>
            </a:pPr>
            <a:r>
              <a:rPr lang="en-US" altLang="en-US" sz="2800" smtClean="0"/>
              <a:t>It rotates (spins) about its own axis (the blue arrow) and </a:t>
            </a:r>
            <a:r>
              <a:rPr lang="en-US" altLang="en-US" sz="2800" b="1" smtClean="0"/>
              <a:t>precesses </a:t>
            </a:r>
            <a:r>
              <a:rPr lang="en-US" altLang="en-US" sz="2800" smtClean="0"/>
              <a:t>about the axis of the magnetic field B (the red arrow). The frequency of the precession (</a:t>
            </a:r>
            <a:r>
              <a:rPr lang="en-US" altLang="en-US" sz="2800" smtClean="0">
                <a:latin typeface="Symbol" pitchFamily="18" charset="2"/>
                <a:sym typeface="Symbol" pitchFamily="18" charset="2"/>
              </a:rPr>
              <a:t>) </a:t>
            </a:r>
            <a:r>
              <a:rPr lang="en-US" altLang="en-US" sz="2800" smtClean="0"/>
              <a:t> is proportional to the strength of the magnetic field:</a:t>
            </a:r>
          </a:p>
          <a:p>
            <a:pPr>
              <a:lnSpc>
                <a:spcPct val="90000"/>
              </a:lnSpc>
            </a:pPr>
            <a:r>
              <a:rPr lang="en-US" altLang="en-US" sz="2800" smtClean="0">
                <a:latin typeface="Symbol" pitchFamily="18" charset="2"/>
                <a:sym typeface="Symbol" pitchFamily="18" charset="2"/>
              </a:rPr>
              <a:t>  </a:t>
            </a:r>
            <a:r>
              <a:rPr lang="en-US" altLang="en-US" sz="2800" smtClean="0"/>
              <a:t>= </a:t>
            </a:r>
            <a:r>
              <a:rPr lang="en-US" altLang="en-US" sz="2800" smtClean="0">
                <a:latin typeface="Symbol" pitchFamily="18" charset="2"/>
                <a:sym typeface="Symbol" pitchFamily="18" charset="2"/>
              </a:rPr>
              <a:t> </a:t>
            </a:r>
            <a:r>
              <a:rPr lang="en-US" altLang="en-US" sz="2800" smtClean="0"/>
              <a:t>B</a:t>
            </a:r>
            <a:r>
              <a:rPr lang="en-US" altLang="en-US" sz="2800" baseline="-25000" smtClean="0"/>
              <a:t>0</a:t>
            </a:r>
          </a:p>
          <a:p>
            <a:pPr>
              <a:lnSpc>
                <a:spcPct val="90000"/>
              </a:lnSpc>
              <a:buFont typeface="Symbol" pitchFamily="18" charset="2"/>
              <a:buChar char="g"/>
            </a:pPr>
            <a:r>
              <a:rPr lang="en-US" altLang="en-US" sz="2800" smtClean="0"/>
              <a:t>= magnetogyro ratio</a:t>
            </a:r>
          </a:p>
          <a:p>
            <a:pPr>
              <a:lnSpc>
                <a:spcPct val="90000"/>
              </a:lnSpc>
              <a:buFont typeface="Symbol" pitchFamily="18" charset="2"/>
              <a:buNone/>
            </a:pPr>
            <a:r>
              <a:rPr lang="en-US" altLang="zh-CN" sz="2800" smtClean="0">
                <a:ea typeface="宋体" charset="-122"/>
              </a:rPr>
              <a:t>  Magnetic field mrasured in Tesla</a:t>
            </a:r>
          </a:p>
          <a:p>
            <a:pPr>
              <a:lnSpc>
                <a:spcPct val="90000"/>
              </a:lnSpc>
              <a:buFont typeface="Symbol" pitchFamily="18" charset="2"/>
              <a:buNone/>
            </a:pPr>
            <a:r>
              <a:rPr lang="en-US" altLang="zh-CN" sz="2800" smtClean="0">
                <a:ea typeface="宋体" charset="-122"/>
              </a:rPr>
              <a:t> 1 T = 10,000 gauss </a:t>
            </a:r>
            <a:endParaRPr lang="en-US" altLang="en-US" sz="2800" smtClean="0">
              <a:cs typeface="Times New Roman" pitchFamily="18" charset="0"/>
            </a:endParaRPr>
          </a:p>
        </p:txBody>
      </p:sp>
      <p:pic>
        <p:nvPicPr>
          <p:cNvPr id="51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990600"/>
            <a:ext cx="2590800" cy="240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886200"/>
            <a:ext cx="2819400" cy="224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Rectangle 6"/>
          <p:cNvSpPr>
            <a:spLocks noGrp="1" noChangeArrowheads="1"/>
          </p:cNvSpPr>
          <p:nvPr>
            <p:ph type="title"/>
          </p:nvPr>
        </p:nvSpPr>
        <p:spPr>
          <a:xfrm>
            <a:off x="685800" y="0"/>
            <a:ext cx="7772400" cy="1143000"/>
          </a:xfrm>
        </p:spPr>
        <p:txBody>
          <a:bodyPr/>
          <a:lstStyle/>
          <a:p>
            <a:r>
              <a:rPr lang="en-US" altLang="en-US" smtClean="0">
                <a:solidFill>
                  <a:srgbClr val="FF3300"/>
                </a:solidFill>
              </a:rPr>
              <a:t>The Physical Basis of the NMR Experiment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zh-CN" smtClean="0">
                <a:solidFill>
                  <a:srgbClr val="FF3300"/>
                </a:solidFill>
                <a:ea typeface="宋体" charset="-122"/>
              </a:rPr>
              <a:t>Magnetogyric ratio(</a:t>
            </a:r>
            <a:r>
              <a:rPr lang="en-US" altLang="en-US" smtClean="0">
                <a:solidFill>
                  <a:srgbClr val="FF3300"/>
                </a:solidFill>
                <a:latin typeface="Symbol" pitchFamily="18" charset="2"/>
                <a:sym typeface="Symbol" pitchFamily="18" charset="2"/>
              </a:rPr>
              <a:t>)</a:t>
            </a:r>
          </a:p>
        </p:txBody>
      </p:sp>
      <p:sp>
        <p:nvSpPr>
          <p:cNvPr id="6147" name="Rectangle 1027"/>
          <p:cNvSpPr>
            <a:spLocks noGrp="1" noChangeArrowheads="1"/>
          </p:cNvSpPr>
          <p:nvPr>
            <p:ph type="body" idx="1"/>
          </p:nvPr>
        </p:nvSpPr>
        <p:spPr>
          <a:xfrm>
            <a:off x="0" y="1981200"/>
            <a:ext cx="8458200" cy="4114800"/>
          </a:xfrm>
        </p:spPr>
        <p:txBody>
          <a:bodyPr/>
          <a:lstStyle/>
          <a:p>
            <a:pPr marL="874713">
              <a:buFontTx/>
              <a:buNone/>
            </a:pPr>
            <a:r>
              <a:rPr lang="en-US" altLang="zh-CN" smtClean="0">
                <a:ea typeface="宋体" charset="-122"/>
              </a:rPr>
              <a:t>The larger the value of the magnetogyric ratio, the larger the </a:t>
            </a:r>
          </a:p>
          <a:p>
            <a:pPr marL="874713">
              <a:buFontTx/>
              <a:buNone/>
            </a:pPr>
            <a:r>
              <a:rPr lang="en-US" altLang="zh-CN" smtClean="0">
                <a:ea typeface="宋体" charset="-122"/>
              </a:rPr>
              <a:t>Magnetic moment (</a:t>
            </a:r>
            <a:r>
              <a:rPr lang="en-US" altLang="zh-CN" smtClean="0">
                <a:latin typeface="Symbol" pitchFamily="18" charset="2"/>
                <a:ea typeface="宋体" charset="-122"/>
                <a:cs typeface="Times New Roman" pitchFamily="18" charset="0"/>
              </a:rPr>
              <a:t>m</a:t>
            </a:r>
            <a:r>
              <a:rPr lang="en-US" altLang="zh-CN" smtClean="0">
                <a:ea typeface="宋体" charset="-122"/>
              </a:rPr>
              <a:t>) of the nucleus and the easier it is to see by NMR spectroscopy. </a:t>
            </a:r>
          </a:p>
          <a:p>
            <a:pPr marL="874713">
              <a:buFontTx/>
              <a:buNone/>
            </a:pPr>
            <a:r>
              <a:rPr lang="en-US" altLang="zh-CN" smtClean="0">
                <a:ea typeface="宋体" charset="-122"/>
              </a:rPr>
              <a:t>Energy difference (</a:t>
            </a:r>
            <a:r>
              <a:rPr lang="en-US" altLang="zh-CN" smtClean="0">
                <a:latin typeface="Symbol" pitchFamily="18" charset="2"/>
                <a:ea typeface="宋体" charset="-122"/>
              </a:rPr>
              <a:t>D</a:t>
            </a:r>
            <a:r>
              <a:rPr lang="en-US" altLang="zh-CN" smtClean="0">
                <a:ea typeface="宋体" charset="-122"/>
              </a:rPr>
              <a:t>E) between </a:t>
            </a:r>
            <a:r>
              <a:rPr lang="en-US" altLang="zh-CN" i="1" smtClean="0">
                <a:ea typeface="宋体" charset="-122"/>
              </a:rPr>
              <a:t>I</a:t>
            </a:r>
            <a:r>
              <a:rPr lang="en-US" altLang="zh-CN" i="1" baseline="-30000" smtClean="0">
                <a:ea typeface="宋体" charset="-122"/>
              </a:rPr>
              <a:t>z</a:t>
            </a:r>
            <a:r>
              <a:rPr lang="en-US" altLang="zh-CN" smtClean="0">
                <a:ea typeface="宋体" charset="-122"/>
              </a:rPr>
              <a:t> = +1/2 and </a:t>
            </a:r>
            <a:r>
              <a:rPr lang="en-US" altLang="zh-CN" i="1" smtClean="0">
                <a:ea typeface="宋体" charset="-122"/>
              </a:rPr>
              <a:t>I</a:t>
            </a:r>
            <a:r>
              <a:rPr lang="en-US" altLang="zh-CN" i="1" baseline="-30000" smtClean="0">
                <a:ea typeface="宋体" charset="-122"/>
              </a:rPr>
              <a:t>z</a:t>
            </a:r>
            <a:r>
              <a:rPr lang="en-US" altLang="zh-CN" smtClean="0">
                <a:ea typeface="宋体" charset="-122"/>
              </a:rPr>
              <a:t> = -1/2.</a:t>
            </a:r>
          </a:p>
          <a:p>
            <a:pPr marL="874713"/>
            <a:endParaRPr lang="en-US" alt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0"/>
            <a:ext cx="7772400" cy="1143000"/>
          </a:xfrm>
        </p:spPr>
        <p:txBody>
          <a:bodyPr/>
          <a:lstStyle/>
          <a:p>
            <a:r>
              <a:rPr lang="en-US" altLang="en-US" smtClean="0">
                <a:solidFill>
                  <a:srgbClr val="FF3300"/>
                </a:solidFill>
              </a:rPr>
              <a:t>The Physical Basis of the NMR Experiment:</a:t>
            </a:r>
            <a:r>
              <a:rPr lang="en-US" altLang="en-US" smtClean="0"/>
              <a:t> </a:t>
            </a:r>
          </a:p>
        </p:txBody>
      </p:sp>
      <p:sp>
        <p:nvSpPr>
          <p:cNvPr id="7171" name="Rectangle 3"/>
          <p:cNvSpPr>
            <a:spLocks noGrp="1" noChangeArrowheads="1"/>
          </p:cNvSpPr>
          <p:nvPr>
            <p:ph type="body" idx="1"/>
          </p:nvPr>
        </p:nvSpPr>
        <p:spPr>
          <a:xfrm>
            <a:off x="0" y="1295400"/>
            <a:ext cx="9144000" cy="5562600"/>
          </a:xfrm>
        </p:spPr>
        <p:txBody>
          <a:bodyPr/>
          <a:lstStyle/>
          <a:p>
            <a:r>
              <a:rPr lang="en-US" altLang="en-US" smtClean="0"/>
              <a:t>Nuclear magnetic resonance, or NMR as it is abbreviated by scientists, is a phenomenon which occurs when the nuclei of certain atoms are immersed in a static strong magnetic field and exposed to a second oscillating magnetic field in the form of radiofrequency pulses, it is possible to transfer energy into the spin system and change the state of the system. After the pulse, the system relaxes back to its state of equilibrium, sending a weak signal that can be recorded. </a:t>
            </a:r>
          </a:p>
          <a:p>
            <a:endParaRPr lang="en-US"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r>
              <a:rPr lang="en-US" altLang="en-US" smtClean="0">
                <a:solidFill>
                  <a:srgbClr val="FF3300"/>
                </a:solidFill>
                <a:latin typeface="Arial" charset="0"/>
              </a:rPr>
              <a:t>Larmour frequency</a:t>
            </a:r>
          </a:p>
        </p:txBody>
      </p:sp>
      <p:sp>
        <p:nvSpPr>
          <p:cNvPr id="8195" name="Rectangle 3"/>
          <p:cNvSpPr>
            <a:spLocks noGrp="1" noChangeArrowheads="1"/>
          </p:cNvSpPr>
          <p:nvPr>
            <p:ph type="body" idx="1"/>
          </p:nvPr>
        </p:nvSpPr>
        <p:spPr>
          <a:xfrm>
            <a:off x="0" y="1066800"/>
            <a:ext cx="9144000" cy="4114800"/>
          </a:xfrm>
        </p:spPr>
        <p:txBody>
          <a:bodyPr/>
          <a:lstStyle/>
          <a:p>
            <a:pPr>
              <a:lnSpc>
                <a:spcPct val="130000"/>
              </a:lnSpc>
            </a:pPr>
            <a:r>
              <a:rPr lang="en-US" altLang="zh-CN" b="1" smtClean="0">
                <a:ea typeface="宋体" charset="-122"/>
              </a:rPr>
              <a:t>Precession</a:t>
            </a:r>
            <a:r>
              <a:rPr lang="en-US" altLang="zh-CN" smtClean="0">
                <a:ea typeface="宋体" charset="-122"/>
              </a:rPr>
              <a:t>:  The circular movement of the magnetic moment in the presence of the applied field.</a:t>
            </a:r>
          </a:p>
          <a:p>
            <a:pPr>
              <a:lnSpc>
                <a:spcPct val="130000"/>
              </a:lnSpc>
            </a:pPr>
            <a:r>
              <a:rPr lang="en-US" altLang="en-US" b="1" smtClean="0"/>
              <a:t>Larmour frequency</a:t>
            </a:r>
            <a:r>
              <a:rPr lang="en-US" altLang="en-US" smtClean="0"/>
              <a:t> : The angular frequency of the precessionis related to the external magnetic field strength B</a:t>
            </a:r>
            <a:r>
              <a:rPr lang="en-US" altLang="en-US" baseline="-25000" smtClean="0"/>
              <a:t>0</a:t>
            </a:r>
            <a:r>
              <a:rPr lang="en-US" altLang="en-US" smtClean="0"/>
              <a:t>, by the gyromagnetic ratio</a:t>
            </a:r>
            <a:r>
              <a:rPr lang="en-US" altLang="en-US" smtClean="0">
                <a:latin typeface="Arial" charset="0"/>
              </a:rPr>
              <a:t> </a:t>
            </a:r>
            <a:r>
              <a:rPr lang="en-US" altLang="en-US" smtClean="0">
                <a:latin typeface="Symbol" pitchFamily="18" charset="2"/>
              </a:rPr>
              <a:t>g </a:t>
            </a:r>
            <a:r>
              <a:rPr lang="en-US" altLang="en-US" smtClean="0">
                <a:latin typeface="Arial" charset="0"/>
              </a:rPr>
              <a:t>:</a:t>
            </a:r>
          </a:p>
          <a:p>
            <a:pPr>
              <a:lnSpc>
                <a:spcPct val="130000"/>
              </a:lnSpc>
              <a:buFontTx/>
              <a:buNone/>
            </a:pPr>
            <a:r>
              <a:rPr lang="en-US" altLang="en-US" smtClean="0">
                <a:latin typeface="Symbol" pitchFamily="18" charset="2"/>
              </a:rPr>
              <a:t>                                w</a:t>
            </a:r>
            <a:r>
              <a:rPr lang="en-US" altLang="en-US" baseline="-25000" smtClean="0">
                <a:latin typeface="Arial" charset="0"/>
              </a:rPr>
              <a:t>0</a:t>
            </a:r>
            <a:r>
              <a:rPr lang="en-US" altLang="en-US" smtClean="0">
                <a:latin typeface="Arial" charset="0"/>
              </a:rPr>
              <a:t> = </a:t>
            </a:r>
            <a:r>
              <a:rPr lang="en-US" altLang="en-US" smtClean="0">
                <a:latin typeface="Symbol" pitchFamily="18" charset="2"/>
              </a:rPr>
              <a:t>g</a:t>
            </a:r>
            <a:r>
              <a:rPr lang="en-US" altLang="en-US" smtClean="0">
                <a:latin typeface="Arial" charset="0"/>
              </a:rPr>
              <a:t>B</a:t>
            </a:r>
            <a:r>
              <a:rPr lang="en-US" altLang="en-US" baseline="-25000" smtClean="0">
                <a:latin typeface="Arial" charset="0"/>
              </a:rPr>
              <a:t>0</a:t>
            </a:r>
          </a:p>
          <a:p>
            <a:pPr>
              <a:lnSpc>
                <a:spcPct val="130000"/>
              </a:lnSpc>
            </a:pPr>
            <a:endParaRPr lang="en-US" altLang="en-US" smtClean="0"/>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648200"/>
            <a:ext cx="22860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descr="preces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495800"/>
            <a:ext cx="15859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6"/>
          <p:cNvSpPr>
            <a:spLocks noGrp="1"/>
          </p:cNvSpPr>
          <p:nvPr>
            <p:ph type="sldNum" sz="quarter" idx="12"/>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48A913B-1A5C-4B4E-98B1-37F1A7E6FDC8}" type="slidenum">
              <a:rPr lang="en-US" altLang="en-US" sz="1400" smtClean="0"/>
              <a:pPr/>
              <a:t>18</a:t>
            </a:fld>
            <a:endParaRPr lang="en-US" altLang="en-US" sz="1400" smtClean="0"/>
          </a:p>
        </p:txBody>
      </p:sp>
      <p:pic>
        <p:nvPicPr>
          <p:cNvPr id="9219" name="Picture 1028" descr="nmrsetu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971800"/>
            <a:ext cx="6477000"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1029"/>
          <p:cNvSpPr txBox="1">
            <a:spLocks noChangeArrowheads="1"/>
          </p:cNvSpPr>
          <p:nvPr/>
        </p:nvSpPr>
        <p:spPr bwMode="auto">
          <a:xfrm>
            <a:off x="304800" y="152400"/>
            <a:ext cx="5219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3200">
                <a:solidFill>
                  <a:srgbClr val="C00000"/>
                </a:solidFill>
                <a:latin typeface="Arial" charset="0"/>
              </a:rPr>
              <a:t>Classical NMR experiments</a:t>
            </a:r>
            <a:endParaRPr lang="de-DE" altLang="en-US" sz="3200">
              <a:solidFill>
                <a:srgbClr val="C00000"/>
              </a:solidFill>
              <a:latin typeface="Arial" charset="0"/>
            </a:endParaRPr>
          </a:p>
        </p:txBody>
      </p:sp>
      <p:pic>
        <p:nvPicPr>
          <p:cNvPr id="9221" name="Picture 1030" descr="nmr_set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744538"/>
            <a:ext cx="4191000" cy="35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1031"/>
          <p:cNvSpPr txBox="1">
            <a:spLocks noChangeArrowheads="1"/>
          </p:cNvSpPr>
          <p:nvPr/>
        </p:nvSpPr>
        <p:spPr bwMode="auto">
          <a:xfrm>
            <a:off x="7010400" y="4311650"/>
            <a:ext cx="1828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altLang="en-US">
                <a:solidFill>
                  <a:srgbClr val="FF0000"/>
                </a:solidFill>
                <a:latin typeface="Arial" charset="0"/>
              </a:rPr>
              <a:t>Absorption signal</a:t>
            </a:r>
            <a:endParaRPr lang="de-DE" altLang="en-US">
              <a:solidFill>
                <a:srgbClr val="FF0000"/>
              </a:solidFill>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0"/>
          <p:cNvSpPr>
            <a:spLocks noGrp="1"/>
          </p:cNvSpPr>
          <p:nvPr>
            <p:ph type="sldNum" sz="quarter" idx="12"/>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B548DA9-65BA-4956-826C-3CE72276298C}" type="slidenum">
              <a:rPr lang="en-US" altLang="en-US" sz="1400" smtClean="0"/>
              <a:pPr/>
              <a:t>19</a:t>
            </a:fld>
            <a:endParaRPr lang="en-US" altLang="en-US" sz="1400" smtClean="0"/>
          </a:p>
        </p:txBody>
      </p:sp>
      <p:sp>
        <p:nvSpPr>
          <p:cNvPr id="10243" name="Rectangle 22"/>
          <p:cNvSpPr>
            <a:spLocks noChangeArrowheads="1"/>
          </p:cNvSpPr>
          <p:nvPr/>
        </p:nvSpPr>
        <p:spPr bwMode="auto">
          <a:xfrm>
            <a:off x="5334000" y="4800600"/>
            <a:ext cx="2057400" cy="2286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44" name="AutoShape 21"/>
          <p:cNvSpPr>
            <a:spLocks noChangeArrowheads="1"/>
          </p:cNvSpPr>
          <p:nvPr/>
        </p:nvSpPr>
        <p:spPr bwMode="auto">
          <a:xfrm>
            <a:off x="5334000" y="4800600"/>
            <a:ext cx="2057400" cy="1219200"/>
          </a:xfrm>
          <a:prstGeom prst="roundRect">
            <a:avLst>
              <a:gd name="adj" fmla="val 16667"/>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45" name="Oval 15"/>
          <p:cNvSpPr>
            <a:spLocks noChangeArrowheads="1"/>
          </p:cNvSpPr>
          <p:nvPr/>
        </p:nvSpPr>
        <p:spPr bwMode="auto">
          <a:xfrm>
            <a:off x="6096000" y="6324600"/>
            <a:ext cx="457200" cy="1524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pic>
        <p:nvPicPr>
          <p:cNvPr id="10246" name="Picture 2" descr="NMR spectro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3827463"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Text Box 3"/>
          <p:cNvSpPr txBox="1">
            <a:spLocks noChangeArrowheads="1"/>
          </p:cNvSpPr>
          <p:nvPr/>
        </p:nvSpPr>
        <p:spPr bwMode="auto">
          <a:xfrm>
            <a:off x="4343400" y="914400"/>
            <a:ext cx="4648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altLang="en-US">
                <a:solidFill>
                  <a:schemeClr val="tx2"/>
                </a:solidFill>
                <a:latin typeface="Arial" charset="0"/>
                <a:cs typeface="Arial" charset="0"/>
              </a:rPr>
              <a:t>High frequency NMR spectrometers require very strong magnetic fields, which are produced using super-cooled coils (T = 4.2K, liquid He). The superconducting coils are surrounded by a giant vessel containing liquid N</a:t>
            </a:r>
            <a:r>
              <a:rPr lang="en-US" altLang="en-US" baseline="-25000">
                <a:solidFill>
                  <a:schemeClr val="tx2"/>
                </a:solidFill>
                <a:latin typeface="Arial" charset="0"/>
                <a:cs typeface="Arial" charset="0"/>
              </a:rPr>
              <a:t>2</a:t>
            </a:r>
            <a:r>
              <a:rPr lang="en-US" altLang="en-US">
                <a:solidFill>
                  <a:schemeClr val="tx2"/>
                </a:solidFill>
                <a:latin typeface="Arial" charset="0"/>
                <a:cs typeface="Arial" charset="0"/>
              </a:rPr>
              <a:t>.</a:t>
            </a:r>
            <a:endParaRPr lang="en-US" altLang="en-US">
              <a:solidFill>
                <a:schemeClr val="tx2"/>
              </a:solidFill>
              <a:latin typeface="Arial" charset="0"/>
            </a:endParaRPr>
          </a:p>
        </p:txBody>
      </p:sp>
      <p:sp>
        <p:nvSpPr>
          <p:cNvPr id="10248" name="Text Box 4"/>
          <p:cNvSpPr txBox="1">
            <a:spLocks noChangeArrowheads="1"/>
          </p:cNvSpPr>
          <p:nvPr/>
        </p:nvSpPr>
        <p:spPr bwMode="auto">
          <a:xfrm>
            <a:off x="304800" y="152400"/>
            <a:ext cx="838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de-DE" altLang="en-US" sz="2800" b="1">
                <a:latin typeface="Arial" charset="0"/>
              </a:rPr>
              <a:t>600 MHz Proton NMR Spectrometer</a:t>
            </a:r>
            <a:endParaRPr lang="en-US" altLang="en-US" sz="2800" b="1">
              <a:latin typeface="Arial" charset="0"/>
            </a:endParaRPr>
          </a:p>
        </p:txBody>
      </p:sp>
      <p:sp>
        <p:nvSpPr>
          <p:cNvPr id="10249" name="Rectangle 5"/>
          <p:cNvSpPr>
            <a:spLocks noChangeArrowheads="1"/>
          </p:cNvSpPr>
          <p:nvPr/>
        </p:nvSpPr>
        <p:spPr bwMode="auto">
          <a:xfrm>
            <a:off x="5867400" y="5029200"/>
            <a:ext cx="304800" cy="762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50" name="Rectangle 6"/>
          <p:cNvSpPr>
            <a:spLocks noChangeArrowheads="1"/>
          </p:cNvSpPr>
          <p:nvPr/>
        </p:nvSpPr>
        <p:spPr bwMode="auto">
          <a:xfrm>
            <a:off x="6477000" y="5029200"/>
            <a:ext cx="304800" cy="762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51" name="Line 7"/>
          <p:cNvSpPr>
            <a:spLocks noChangeShapeType="1"/>
          </p:cNvSpPr>
          <p:nvPr/>
        </p:nvSpPr>
        <p:spPr bwMode="auto">
          <a:xfrm>
            <a:off x="5867400" y="5029200"/>
            <a:ext cx="304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 name="Line 8"/>
          <p:cNvSpPr>
            <a:spLocks noChangeShapeType="1"/>
          </p:cNvSpPr>
          <p:nvPr/>
        </p:nvSpPr>
        <p:spPr bwMode="auto">
          <a:xfrm flipH="1">
            <a:off x="5867400" y="5029200"/>
            <a:ext cx="304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 name="Line 9"/>
          <p:cNvSpPr>
            <a:spLocks noChangeShapeType="1"/>
          </p:cNvSpPr>
          <p:nvPr/>
        </p:nvSpPr>
        <p:spPr bwMode="auto">
          <a:xfrm>
            <a:off x="6477000" y="5029200"/>
            <a:ext cx="304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4" name="Line 10"/>
          <p:cNvSpPr>
            <a:spLocks noChangeShapeType="1"/>
          </p:cNvSpPr>
          <p:nvPr/>
        </p:nvSpPr>
        <p:spPr bwMode="auto">
          <a:xfrm flipH="1">
            <a:off x="6477000" y="5029200"/>
            <a:ext cx="304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5" name="Text Box 12"/>
          <p:cNvSpPr txBox="1">
            <a:spLocks noChangeArrowheads="1"/>
          </p:cNvSpPr>
          <p:nvPr/>
        </p:nvSpPr>
        <p:spPr bwMode="auto">
          <a:xfrm>
            <a:off x="6400800" y="4216400"/>
            <a:ext cx="4603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b="1">
                <a:latin typeface="Arial" charset="0"/>
              </a:rPr>
              <a:t>B</a:t>
            </a:r>
            <a:r>
              <a:rPr lang="en-US" altLang="en-US" sz="2000" b="1" baseline="-25000">
                <a:latin typeface="Arial" charset="0"/>
              </a:rPr>
              <a:t>0</a:t>
            </a:r>
            <a:endParaRPr lang="de-DE" altLang="en-US" sz="2000" b="1" baseline="-25000">
              <a:latin typeface="Arial" charset="0"/>
            </a:endParaRPr>
          </a:p>
        </p:txBody>
      </p:sp>
      <p:sp>
        <p:nvSpPr>
          <p:cNvPr id="10256" name="Line 16"/>
          <p:cNvSpPr>
            <a:spLocks noChangeShapeType="1"/>
          </p:cNvSpPr>
          <p:nvPr/>
        </p:nvSpPr>
        <p:spPr bwMode="auto">
          <a:xfrm>
            <a:off x="6324600" y="6400800"/>
            <a:ext cx="152400" cy="7620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7" name="Text Box 17"/>
          <p:cNvSpPr txBox="1">
            <a:spLocks noChangeArrowheads="1"/>
          </p:cNvSpPr>
          <p:nvPr/>
        </p:nvSpPr>
        <p:spPr bwMode="auto">
          <a:xfrm>
            <a:off x="6629400" y="6273800"/>
            <a:ext cx="446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solidFill>
                  <a:schemeClr val="accent2"/>
                </a:solidFill>
                <a:latin typeface="Arial" charset="0"/>
              </a:rPr>
              <a:t>B</a:t>
            </a:r>
            <a:r>
              <a:rPr lang="en-US" altLang="en-US" sz="2000" baseline="-25000">
                <a:solidFill>
                  <a:schemeClr val="accent2"/>
                </a:solidFill>
                <a:latin typeface="Arial" charset="0"/>
              </a:rPr>
              <a:t>1</a:t>
            </a:r>
            <a:endParaRPr lang="de-DE" altLang="en-US" sz="2000" baseline="-25000">
              <a:solidFill>
                <a:schemeClr val="accent2"/>
              </a:solidFill>
              <a:latin typeface="Arial" charset="0"/>
            </a:endParaRPr>
          </a:p>
        </p:txBody>
      </p:sp>
      <p:sp>
        <p:nvSpPr>
          <p:cNvPr id="10258" name="Rectangle 18"/>
          <p:cNvSpPr>
            <a:spLocks noChangeArrowheads="1"/>
          </p:cNvSpPr>
          <p:nvPr/>
        </p:nvSpPr>
        <p:spPr bwMode="auto">
          <a:xfrm>
            <a:off x="5562600" y="4876800"/>
            <a:ext cx="2286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59" name="Rectangle 19"/>
          <p:cNvSpPr>
            <a:spLocks noChangeArrowheads="1"/>
          </p:cNvSpPr>
          <p:nvPr/>
        </p:nvSpPr>
        <p:spPr bwMode="auto">
          <a:xfrm>
            <a:off x="6858000" y="4876800"/>
            <a:ext cx="2286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60" name="AutoShape 23"/>
          <p:cNvSpPr>
            <a:spLocks noChangeArrowheads="1"/>
          </p:cNvSpPr>
          <p:nvPr/>
        </p:nvSpPr>
        <p:spPr bwMode="auto">
          <a:xfrm>
            <a:off x="5181600" y="4114800"/>
            <a:ext cx="2362200" cy="198120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61" name="AutoShape 20"/>
          <p:cNvSpPr>
            <a:spLocks noChangeArrowheads="1"/>
          </p:cNvSpPr>
          <p:nvPr/>
        </p:nvSpPr>
        <p:spPr bwMode="auto">
          <a:xfrm>
            <a:off x="5334000" y="4191000"/>
            <a:ext cx="2057400" cy="1828800"/>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62" name="Rectangle 25"/>
          <p:cNvSpPr>
            <a:spLocks noChangeArrowheads="1"/>
          </p:cNvSpPr>
          <p:nvPr/>
        </p:nvSpPr>
        <p:spPr bwMode="auto">
          <a:xfrm>
            <a:off x="6248400" y="4038600"/>
            <a:ext cx="152400" cy="228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63" name="Text Box 14"/>
          <p:cNvSpPr txBox="1">
            <a:spLocks noChangeArrowheads="1"/>
          </p:cNvSpPr>
          <p:nvPr/>
        </p:nvSpPr>
        <p:spPr bwMode="auto">
          <a:xfrm>
            <a:off x="6400800" y="4673600"/>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solidFill>
                  <a:srgbClr val="FF0000"/>
                </a:solidFill>
                <a:latin typeface="Arial" charset="0"/>
              </a:rPr>
              <a:t>k</a:t>
            </a:r>
            <a:endParaRPr lang="de-DE" altLang="en-US" sz="2000">
              <a:solidFill>
                <a:srgbClr val="FF0000"/>
              </a:solidFill>
              <a:latin typeface="Arial" charset="0"/>
            </a:endParaRPr>
          </a:p>
        </p:txBody>
      </p:sp>
      <p:sp>
        <p:nvSpPr>
          <p:cNvPr id="10264" name="Rectangle 24"/>
          <p:cNvSpPr>
            <a:spLocks noChangeArrowheads="1"/>
          </p:cNvSpPr>
          <p:nvPr/>
        </p:nvSpPr>
        <p:spPr bwMode="auto">
          <a:xfrm>
            <a:off x="6248400" y="4114800"/>
            <a:ext cx="152400"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endParaRPr lang="en-US" altLang="en-US"/>
          </a:p>
        </p:txBody>
      </p:sp>
      <p:sp>
        <p:nvSpPr>
          <p:cNvPr id="10265" name="Line 13"/>
          <p:cNvSpPr>
            <a:spLocks noChangeShapeType="1"/>
          </p:cNvSpPr>
          <p:nvPr/>
        </p:nvSpPr>
        <p:spPr bwMode="auto">
          <a:xfrm flipV="1">
            <a:off x="6324600" y="4800600"/>
            <a:ext cx="0" cy="1600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 name="Line 11"/>
          <p:cNvSpPr>
            <a:spLocks noChangeShapeType="1"/>
          </p:cNvSpPr>
          <p:nvPr/>
        </p:nvSpPr>
        <p:spPr bwMode="auto">
          <a:xfrm>
            <a:off x="6324600" y="4343400"/>
            <a:ext cx="0" cy="1676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 name="Text Box 26"/>
          <p:cNvSpPr txBox="1">
            <a:spLocks noChangeArrowheads="1"/>
          </p:cNvSpPr>
          <p:nvPr/>
        </p:nvSpPr>
        <p:spPr bwMode="auto">
          <a:xfrm>
            <a:off x="7620000" y="4621213"/>
            <a:ext cx="509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solidFill>
                  <a:srgbClr val="6666FF"/>
                </a:solidFill>
                <a:latin typeface="Arial" charset="0"/>
                <a:cs typeface="Arial" charset="0"/>
              </a:rPr>
              <a:t>He</a:t>
            </a:r>
            <a:endParaRPr lang="de-DE" altLang="en-US" sz="2000">
              <a:solidFill>
                <a:srgbClr val="6666FF"/>
              </a:solidFill>
              <a:latin typeface="Arial" charset="0"/>
              <a:cs typeface="Arial" charset="0"/>
            </a:endParaRPr>
          </a:p>
        </p:txBody>
      </p:sp>
      <p:sp>
        <p:nvSpPr>
          <p:cNvPr id="10268" name="Line 27"/>
          <p:cNvSpPr>
            <a:spLocks noChangeShapeType="1"/>
          </p:cNvSpPr>
          <p:nvPr/>
        </p:nvSpPr>
        <p:spPr bwMode="auto">
          <a:xfrm flipV="1">
            <a:off x="7239000" y="4876800"/>
            <a:ext cx="381000" cy="152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9" name="Text Box 28"/>
          <p:cNvSpPr txBox="1">
            <a:spLocks noChangeArrowheads="1"/>
          </p:cNvSpPr>
          <p:nvPr/>
        </p:nvSpPr>
        <p:spPr bwMode="auto">
          <a:xfrm>
            <a:off x="7696200" y="5054600"/>
            <a:ext cx="685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a:latin typeface="Arial" charset="0"/>
              </a:rPr>
              <a:t>N </a:t>
            </a:r>
            <a:r>
              <a:rPr lang="en-US" altLang="en-US" sz="2000" baseline="-25000">
                <a:latin typeface="Arial" charset="0"/>
              </a:rPr>
              <a:t>2</a:t>
            </a:r>
            <a:endParaRPr lang="de-DE" altLang="en-US" sz="2000" baseline="-25000">
              <a:latin typeface="Arial" charset="0"/>
            </a:endParaRPr>
          </a:p>
        </p:txBody>
      </p:sp>
      <p:sp>
        <p:nvSpPr>
          <p:cNvPr id="10270" name="Line 29"/>
          <p:cNvSpPr>
            <a:spLocks noChangeShapeType="1"/>
          </p:cNvSpPr>
          <p:nvPr/>
        </p:nvSpPr>
        <p:spPr bwMode="auto">
          <a:xfrm flipV="1">
            <a:off x="7467600" y="5334000"/>
            <a:ext cx="228600" cy="152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0"/>
            <a:ext cx="7772400" cy="685800"/>
          </a:xfrm>
        </p:spPr>
        <p:txBody>
          <a:bodyPr/>
          <a:lstStyle/>
          <a:p>
            <a:r>
              <a:rPr lang="en-US" altLang="en-US" smtClean="0">
                <a:solidFill>
                  <a:srgbClr val="FF3300"/>
                </a:solidFill>
                <a:latin typeface="Arial" charset="0"/>
                <a:cs typeface="Arial" charset="0"/>
              </a:rPr>
              <a:t>Objectives</a:t>
            </a:r>
          </a:p>
        </p:txBody>
      </p:sp>
      <p:sp>
        <p:nvSpPr>
          <p:cNvPr id="3075" name="Rectangle 3"/>
          <p:cNvSpPr>
            <a:spLocks noGrp="1" noChangeArrowheads="1"/>
          </p:cNvSpPr>
          <p:nvPr>
            <p:ph type="body" idx="1"/>
          </p:nvPr>
        </p:nvSpPr>
        <p:spPr>
          <a:xfrm>
            <a:off x="0" y="762000"/>
            <a:ext cx="9144000" cy="5562600"/>
          </a:xfrm>
        </p:spPr>
        <p:txBody>
          <a:bodyPr/>
          <a:lstStyle/>
          <a:p>
            <a:pPr>
              <a:lnSpc>
                <a:spcPct val="90000"/>
              </a:lnSpc>
              <a:buFontTx/>
              <a:buAutoNum type="arabicPeriod"/>
            </a:pPr>
            <a:r>
              <a:rPr lang="en-US" altLang="en-US" smtClean="0">
                <a:latin typeface="Arial" charset="0"/>
                <a:cs typeface="Arial" charset="0"/>
              </a:rPr>
              <a:t>Student should gain better understanding of NMR spectroscopy.</a:t>
            </a:r>
            <a:r>
              <a:rPr lang="en-US" altLang="en-US" smtClean="0"/>
              <a:t> </a:t>
            </a:r>
          </a:p>
          <a:p>
            <a:pPr>
              <a:lnSpc>
                <a:spcPct val="90000"/>
              </a:lnSpc>
              <a:buFontTx/>
              <a:buAutoNum type="arabicPeriod"/>
            </a:pPr>
            <a:r>
              <a:rPr lang="en-US" altLang="en-US" smtClean="0">
                <a:latin typeface="Arial" charset="0"/>
                <a:cs typeface="Arial" charset="0"/>
              </a:rPr>
              <a:t>Student should gain experience in the acquisition, processing, and displaying NMR data.</a:t>
            </a:r>
            <a:r>
              <a:rPr lang="en-US" altLang="en-US" smtClean="0"/>
              <a:t> </a:t>
            </a:r>
          </a:p>
          <a:p>
            <a:pPr>
              <a:lnSpc>
                <a:spcPct val="90000"/>
              </a:lnSpc>
              <a:buFontTx/>
              <a:buAutoNum type="arabicPeriod"/>
            </a:pPr>
            <a:r>
              <a:rPr lang="en-US" altLang="en-US" smtClean="0">
                <a:latin typeface="Arial" charset="0"/>
                <a:cs typeface="Arial" charset="0"/>
              </a:rPr>
              <a:t>Student should gain experience in interpreting NMR data in order to establish structure for unknown organic molecules.</a:t>
            </a:r>
            <a:r>
              <a:rPr lang="en-US" altLang="en-US" smtClean="0"/>
              <a:t> </a:t>
            </a:r>
          </a:p>
          <a:p>
            <a:pPr>
              <a:lnSpc>
                <a:spcPct val="90000"/>
              </a:lnSpc>
              <a:buFontTx/>
              <a:buAutoNum type="arabicPeriod"/>
            </a:pPr>
            <a:r>
              <a:rPr lang="en-US" altLang="en-US" smtClean="0">
                <a:latin typeface="Arial" charset="0"/>
                <a:cs typeface="Arial" charset="0"/>
              </a:rPr>
              <a:t>Student should gain understanding in advanced 1Dimensional and 2Dimensional NMR techniques.</a:t>
            </a:r>
            <a:r>
              <a:rPr lang="en-US" altLang="en-US"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772400" cy="1143000"/>
          </a:xfrm>
        </p:spPr>
        <p:txBody>
          <a:bodyPr/>
          <a:lstStyle/>
          <a:p>
            <a:r>
              <a:rPr lang="en-US" altLang="en-US">
                <a:solidFill>
                  <a:srgbClr val="FF3300"/>
                </a:solidFill>
                <a:latin typeface="Arial" charset="0"/>
              </a:rPr>
              <a:t>Larmour frequency</a:t>
            </a:r>
          </a:p>
        </p:txBody>
      </p:sp>
      <p:sp>
        <p:nvSpPr>
          <p:cNvPr id="46083" name="Rectangle 3"/>
          <p:cNvSpPr>
            <a:spLocks noGrp="1" noChangeArrowheads="1"/>
          </p:cNvSpPr>
          <p:nvPr>
            <p:ph type="body" idx="1"/>
          </p:nvPr>
        </p:nvSpPr>
        <p:spPr>
          <a:xfrm>
            <a:off x="0" y="1066800"/>
            <a:ext cx="9144000" cy="4114800"/>
          </a:xfrm>
        </p:spPr>
        <p:txBody>
          <a:bodyPr/>
          <a:lstStyle/>
          <a:p>
            <a:pPr>
              <a:lnSpc>
                <a:spcPct val="130000"/>
              </a:lnSpc>
            </a:pPr>
            <a:r>
              <a:rPr lang="en-US" altLang="zh-CN" b="1">
                <a:ea typeface="宋体" charset="-122"/>
              </a:rPr>
              <a:t>Precession</a:t>
            </a:r>
            <a:r>
              <a:rPr lang="en-US" altLang="zh-CN">
                <a:ea typeface="宋体" charset="-122"/>
              </a:rPr>
              <a:t>:  The circular movement of the magnetic moment in the presence of the applied field.</a:t>
            </a:r>
          </a:p>
          <a:p>
            <a:pPr>
              <a:lnSpc>
                <a:spcPct val="130000"/>
              </a:lnSpc>
            </a:pPr>
            <a:r>
              <a:rPr lang="en-US" altLang="en-US" b="1"/>
              <a:t>Larmour frequency</a:t>
            </a:r>
            <a:r>
              <a:rPr lang="en-US" altLang="en-US"/>
              <a:t> : The angular frequency of the precessionis related to the external magnetic field strength B</a:t>
            </a:r>
            <a:r>
              <a:rPr lang="en-US" altLang="en-US" baseline="-25000"/>
              <a:t>0</a:t>
            </a:r>
            <a:r>
              <a:rPr lang="en-US" altLang="en-US"/>
              <a:t>, by the gyromagnetic ratio</a:t>
            </a:r>
            <a:r>
              <a:rPr lang="en-US" altLang="en-US">
                <a:latin typeface="Arial" charset="0"/>
              </a:rPr>
              <a:t> </a:t>
            </a:r>
            <a:r>
              <a:rPr lang="en-US" altLang="en-US">
                <a:latin typeface="Symbol" pitchFamily="18" charset="2"/>
              </a:rPr>
              <a:t>g </a:t>
            </a:r>
            <a:r>
              <a:rPr lang="en-US" altLang="en-US">
                <a:latin typeface="Arial" charset="0"/>
              </a:rPr>
              <a:t>:</a:t>
            </a:r>
          </a:p>
          <a:p>
            <a:pPr>
              <a:lnSpc>
                <a:spcPct val="130000"/>
              </a:lnSpc>
              <a:buFontTx/>
              <a:buNone/>
            </a:pPr>
            <a:r>
              <a:rPr lang="en-US" altLang="en-US">
                <a:latin typeface="Symbol" pitchFamily="18" charset="2"/>
              </a:rPr>
              <a:t>                                w</a:t>
            </a:r>
            <a:r>
              <a:rPr lang="en-US" altLang="en-US" baseline="-25000">
                <a:latin typeface="Arial" charset="0"/>
              </a:rPr>
              <a:t>0</a:t>
            </a:r>
            <a:r>
              <a:rPr lang="en-US" altLang="en-US">
                <a:latin typeface="Arial" charset="0"/>
              </a:rPr>
              <a:t> = </a:t>
            </a:r>
            <a:r>
              <a:rPr lang="en-US" altLang="en-US">
                <a:latin typeface="Symbol" pitchFamily="18" charset="2"/>
              </a:rPr>
              <a:t>g</a:t>
            </a:r>
            <a:r>
              <a:rPr lang="en-US" altLang="en-US">
                <a:latin typeface="Arial" charset="0"/>
              </a:rPr>
              <a:t>B</a:t>
            </a:r>
            <a:r>
              <a:rPr lang="en-US" altLang="en-US" baseline="-25000">
                <a:latin typeface="Arial" charset="0"/>
              </a:rPr>
              <a:t>0</a:t>
            </a:r>
          </a:p>
          <a:p>
            <a:pPr>
              <a:lnSpc>
                <a:spcPct val="130000"/>
              </a:lnSpc>
            </a:pPr>
            <a:endParaRPr lang="en-US" altLang="en-US"/>
          </a:p>
        </p:txBody>
      </p:sp>
      <p:pic>
        <p:nvPicPr>
          <p:cNvPr id="460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648200"/>
            <a:ext cx="22860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085" name="Picture 5" descr="preces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495800"/>
            <a:ext cx="1585913"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312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ChangeArrowheads="1"/>
          </p:cNvSpPr>
          <p:nvPr/>
        </p:nvSpPr>
        <p:spPr bwMode="auto">
          <a:xfrm>
            <a:off x="4038600" y="1081088"/>
            <a:ext cx="353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a:solidFill>
                  <a:srgbClr val="000066"/>
                </a:solidFill>
                <a:latin typeface="Tahoma" charset="0"/>
              </a:rPr>
              <a:t> = 2</a:t>
            </a:r>
            <a:r>
              <a:rPr lang="en-US" altLang="en-US" sz="1800" b="1">
                <a:solidFill>
                  <a:srgbClr val="000066"/>
                </a:solidFill>
                <a:latin typeface="Symbol" pitchFamily="18" charset="2"/>
              </a:rPr>
              <a:t>pn</a:t>
            </a:r>
            <a:r>
              <a:rPr lang="en-US" altLang="en-US" sz="1800" b="1">
                <a:solidFill>
                  <a:srgbClr val="000066"/>
                </a:solidFill>
                <a:latin typeface="Tahoma" charset="0"/>
              </a:rPr>
              <a:t>   </a:t>
            </a:r>
            <a:r>
              <a:rPr lang="en-US" altLang="en-US" sz="1800" b="1">
                <a:solidFill>
                  <a:srgbClr val="000066"/>
                </a:solidFill>
                <a:latin typeface="Tahoma" charset="0"/>
                <a:sym typeface="Symbol" pitchFamily="18" charset="2"/>
              </a:rPr>
              <a:t></a:t>
            </a:r>
            <a:r>
              <a:rPr lang="en-US" altLang="en-US" sz="1800" b="1">
                <a:solidFill>
                  <a:srgbClr val="FF9900"/>
                </a:solidFill>
                <a:latin typeface="Tahoma" charset="0"/>
              </a:rPr>
              <a:t> </a:t>
            </a:r>
            <a:r>
              <a:rPr lang="en-US" altLang="en-US" sz="1800" b="1">
                <a:solidFill>
                  <a:srgbClr val="000066"/>
                </a:solidFill>
                <a:latin typeface="Symbol" pitchFamily="18" charset="2"/>
              </a:rPr>
              <a:t>w</a:t>
            </a:r>
            <a:r>
              <a:rPr lang="en-US" altLang="en-US" sz="1800" b="1" baseline="-25000">
                <a:solidFill>
                  <a:srgbClr val="000066"/>
                </a:solidFill>
                <a:latin typeface="Tahoma" charset="0"/>
              </a:rPr>
              <a:t>o</a:t>
            </a:r>
            <a:r>
              <a:rPr lang="en-US" altLang="en-US" sz="1800" b="1">
                <a:solidFill>
                  <a:srgbClr val="000066"/>
                </a:solidFill>
                <a:latin typeface="Tahoma" charset="0"/>
              </a:rPr>
              <a:t> = </a:t>
            </a:r>
            <a:r>
              <a:rPr lang="en-US" altLang="en-US" sz="1800" b="1">
                <a:solidFill>
                  <a:srgbClr val="000066"/>
                </a:solidFill>
                <a:latin typeface="Symbol" pitchFamily="18" charset="2"/>
              </a:rPr>
              <a:t>g</a:t>
            </a:r>
            <a:r>
              <a:rPr lang="en-US" altLang="en-US" sz="1800" b="1">
                <a:solidFill>
                  <a:srgbClr val="000066"/>
                </a:solidFill>
                <a:latin typeface="Tahoma" charset="0"/>
              </a:rPr>
              <a:t> B</a:t>
            </a:r>
            <a:r>
              <a:rPr lang="en-US" altLang="en-US" sz="1800" b="1">
                <a:solidFill>
                  <a:srgbClr val="000066"/>
                </a:solidFill>
                <a:latin typeface="Symbol" pitchFamily="18" charset="2"/>
              </a:rPr>
              <a:t>o</a:t>
            </a:r>
            <a:r>
              <a:rPr lang="en-US" altLang="en-US" sz="1800">
                <a:solidFill>
                  <a:srgbClr val="000066"/>
                </a:solidFill>
                <a:latin typeface="Tahoma" charset="0"/>
              </a:rPr>
              <a:t> (radians)</a:t>
            </a:r>
          </a:p>
        </p:txBody>
      </p:sp>
      <p:pic>
        <p:nvPicPr>
          <p:cNvPr id="59395" name="Picture 1027" descr="prec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600825" y="1828800"/>
            <a:ext cx="2238375" cy="3333750"/>
          </a:xfrm>
          <a:prstGeom prst="rect">
            <a:avLst/>
          </a:prstGeom>
          <a:noFill/>
          <a:extLst>
            <a:ext uri="{909E8E84-426E-40DD-AFC4-6F175D3DCCD1}">
              <a14:hiddenFill xmlns:a14="http://schemas.microsoft.com/office/drawing/2010/main">
                <a:solidFill>
                  <a:srgbClr val="FFFFFF"/>
                </a:solidFill>
              </a14:hiddenFill>
            </a:ext>
          </a:extLst>
        </p:spPr>
      </p:pic>
      <p:sp>
        <p:nvSpPr>
          <p:cNvPr id="59396" name="Rectangle 1028"/>
          <p:cNvSpPr>
            <a:spLocks noChangeArrowheads="1"/>
          </p:cNvSpPr>
          <p:nvPr/>
        </p:nvSpPr>
        <p:spPr bwMode="auto">
          <a:xfrm>
            <a:off x="381000" y="1081088"/>
            <a:ext cx="37385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1">
                <a:solidFill>
                  <a:srgbClr val="000066"/>
                </a:solidFill>
                <a:latin typeface="Tahoma" charset="0"/>
              </a:rPr>
              <a:t>Precession</a:t>
            </a:r>
            <a:r>
              <a:rPr lang="en-US" altLang="en-US" sz="1800">
                <a:solidFill>
                  <a:srgbClr val="660033"/>
                </a:solidFill>
                <a:latin typeface="Tahoma" charset="0"/>
              </a:rPr>
              <a:t> or </a:t>
            </a:r>
            <a:r>
              <a:rPr lang="en-US" altLang="en-US" sz="1800" b="1" i="1">
                <a:solidFill>
                  <a:srgbClr val="000066"/>
                </a:solidFill>
                <a:latin typeface="Tahoma" charset="0"/>
              </a:rPr>
              <a:t>Larmor</a:t>
            </a:r>
            <a:r>
              <a:rPr lang="en-US" altLang="en-US" sz="1800">
                <a:solidFill>
                  <a:srgbClr val="660033"/>
                </a:solidFill>
                <a:latin typeface="Tahoma" charset="0"/>
              </a:rPr>
              <a:t> frequency:</a:t>
            </a:r>
          </a:p>
        </p:txBody>
      </p:sp>
      <p:sp>
        <p:nvSpPr>
          <p:cNvPr id="59397" name="Line 1029"/>
          <p:cNvSpPr>
            <a:spLocks noChangeShapeType="1"/>
          </p:cNvSpPr>
          <p:nvPr/>
        </p:nvSpPr>
        <p:spPr bwMode="auto">
          <a:xfrm flipV="1">
            <a:off x="1431925" y="2667000"/>
            <a:ext cx="0" cy="1600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398" name="Text Box 1030"/>
          <p:cNvSpPr txBox="1">
            <a:spLocks noChangeArrowheads="1"/>
          </p:cNvSpPr>
          <p:nvPr/>
        </p:nvSpPr>
        <p:spPr bwMode="auto">
          <a:xfrm>
            <a:off x="1549400" y="2667000"/>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1" i="1">
                <a:solidFill>
                  <a:srgbClr val="000066"/>
                </a:solidFill>
                <a:latin typeface="Arial" charset="0"/>
              </a:rPr>
              <a:t>l</a:t>
            </a:r>
            <a:endParaRPr lang="en-US" altLang="en-US">
              <a:latin typeface="Times"/>
            </a:endParaRPr>
          </a:p>
        </p:txBody>
      </p:sp>
      <p:sp>
        <p:nvSpPr>
          <p:cNvPr id="59399" name="Line 1031"/>
          <p:cNvSpPr>
            <a:spLocks noChangeShapeType="1"/>
          </p:cNvSpPr>
          <p:nvPr/>
        </p:nvSpPr>
        <p:spPr bwMode="auto">
          <a:xfrm>
            <a:off x="1597025" y="2697163"/>
            <a:ext cx="231775" cy="1587"/>
          </a:xfrm>
          <a:prstGeom prst="line">
            <a:avLst/>
          </a:prstGeom>
          <a:noFill/>
          <a:ln w="19050">
            <a:solidFill>
              <a:srgbClr val="000066"/>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00" name="Oval 1032"/>
          <p:cNvSpPr>
            <a:spLocks noChangeArrowheads="1"/>
          </p:cNvSpPr>
          <p:nvPr/>
        </p:nvSpPr>
        <p:spPr bwMode="auto">
          <a:xfrm>
            <a:off x="1168400" y="3124200"/>
            <a:ext cx="533400" cy="5334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01" name="Oval 1033"/>
          <p:cNvSpPr>
            <a:spLocks noChangeArrowheads="1"/>
          </p:cNvSpPr>
          <p:nvPr/>
        </p:nvSpPr>
        <p:spPr bwMode="auto">
          <a:xfrm>
            <a:off x="1130300" y="3810000"/>
            <a:ext cx="609600" cy="152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02" name="Line 1034"/>
          <p:cNvSpPr>
            <a:spLocks noChangeShapeType="1"/>
          </p:cNvSpPr>
          <p:nvPr/>
        </p:nvSpPr>
        <p:spPr bwMode="auto">
          <a:xfrm>
            <a:off x="1435100" y="3962400"/>
            <a:ext cx="152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03" name="Rectangle 1035"/>
          <p:cNvSpPr>
            <a:spLocks noChangeArrowheads="1"/>
          </p:cNvSpPr>
          <p:nvPr/>
        </p:nvSpPr>
        <p:spPr bwMode="auto">
          <a:xfrm>
            <a:off x="152400" y="2057400"/>
            <a:ext cx="297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i="1">
                <a:solidFill>
                  <a:srgbClr val="000066"/>
                </a:solidFill>
                <a:latin typeface="Tahoma" charset="0"/>
              </a:rPr>
              <a:t>angular momentum</a:t>
            </a:r>
            <a:r>
              <a:rPr lang="en-US" altLang="en-US" sz="1800">
                <a:solidFill>
                  <a:srgbClr val="660033"/>
                </a:solidFill>
                <a:latin typeface="Tahoma" charset="0"/>
              </a:rPr>
              <a:t> </a:t>
            </a:r>
            <a:r>
              <a:rPr lang="en-US" altLang="en-US" sz="1800" b="1">
                <a:solidFill>
                  <a:srgbClr val="660033"/>
                </a:solidFill>
                <a:latin typeface="Tahoma" charset="0"/>
              </a:rPr>
              <a:t>(</a:t>
            </a:r>
            <a:r>
              <a:rPr lang="en-US" altLang="en-US" sz="1800" b="1" i="1">
                <a:solidFill>
                  <a:srgbClr val="000066"/>
                </a:solidFill>
                <a:latin typeface="Tahoma" charset="0"/>
              </a:rPr>
              <a:t>l)</a:t>
            </a:r>
            <a:endParaRPr lang="en-US" altLang="en-US" sz="1800">
              <a:solidFill>
                <a:srgbClr val="660033"/>
              </a:solidFill>
              <a:latin typeface="Tahoma" charset="0"/>
            </a:endParaRPr>
          </a:p>
        </p:txBody>
      </p:sp>
      <p:sp>
        <p:nvSpPr>
          <p:cNvPr id="59404" name="Text Box 1036"/>
          <p:cNvSpPr txBox="1">
            <a:spLocks noChangeArrowheads="1"/>
          </p:cNvSpPr>
          <p:nvPr/>
        </p:nvSpPr>
        <p:spPr bwMode="auto">
          <a:xfrm>
            <a:off x="152400" y="4419600"/>
            <a:ext cx="3816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Simply, the nuclei spins about its</a:t>
            </a:r>
          </a:p>
          <a:p>
            <a:r>
              <a:rPr lang="en-US" altLang="en-US" sz="1800">
                <a:latin typeface="Tahoma" charset="0"/>
              </a:rPr>
              <a:t>axis creating a magnetic moment </a:t>
            </a:r>
            <a:r>
              <a:rPr lang="en-US" altLang="en-US" sz="1800">
                <a:latin typeface="Symbol" pitchFamily="18" charset="2"/>
              </a:rPr>
              <a:t>m</a:t>
            </a:r>
            <a:r>
              <a:rPr lang="en-US" altLang="en-US" sz="1800">
                <a:latin typeface="Tahoma" charset="0"/>
              </a:rPr>
              <a:t> </a:t>
            </a:r>
          </a:p>
        </p:txBody>
      </p:sp>
      <p:sp>
        <p:nvSpPr>
          <p:cNvPr id="59405" name="Text Box 1037"/>
          <p:cNvSpPr txBox="1">
            <a:spLocks noChangeArrowheads="1"/>
          </p:cNvSpPr>
          <p:nvPr/>
        </p:nvSpPr>
        <p:spPr bwMode="auto">
          <a:xfrm>
            <a:off x="457200" y="0"/>
            <a:ext cx="6324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FF3300"/>
                </a:solidFill>
                <a:effectLst>
                  <a:outerShdw blurRad="38100" dist="38100" dir="2700000" algn="tl">
                    <a:srgbClr val="C0C0C0"/>
                  </a:outerShdw>
                </a:effectLst>
                <a:latin typeface="Tahoma" charset="0"/>
              </a:rPr>
              <a:t>Classical View of NMR</a:t>
            </a:r>
          </a:p>
          <a:p>
            <a:r>
              <a:rPr lang="en-US" altLang="en-US" sz="2800" b="1">
                <a:solidFill>
                  <a:srgbClr val="FF3300"/>
                </a:solidFill>
                <a:effectLst>
                  <a:outerShdw blurRad="38100" dist="38100" dir="2700000" algn="tl">
                    <a:srgbClr val="C0C0C0"/>
                  </a:outerShdw>
                </a:effectLst>
                <a:latin typeface="Tahoma" charset="0"/>
              </a:rPr>
              <a:t>(</a:t>
            </a:r>
            <a:r>
              <a:rPr lang="en-US" altLang="en-US" sz="2800" b="1" i="1">
                <a:solidFill>
                  <a:srgbClr val="FF3300"/>
                </a:solidFill>
                <a:effectLst>
                  <a:outerShdw blurRad="38100" dist="38100" dir="2700000" algn="tl">
                    <a:srgbClr val="C0C0C0"/>
                  </a:outerShdw>
                </a:effectLst>
                <a:latin typeface="Tahoma" charset="0"/>
              </a:rPr>
              <a:t>compared to Quantum view</a:t>
            </a:r>
            <a:r>
              <a:rPr lang="en-US" altLang="en-US" sz="2800" b="1">
                <a:solidFill>
                  <a:srgbClr val="FF3300"/>
                </a:solidFill>
                <a:effectLst>
                  <a:outerShdw blurRad="38100" dist="38100" dir="2700000" algn="tl">
                    <a:srgbClr val="C0C0C0"/>
                  </a:outerShdw>
                </a:effectLst>
                <a:latin typeface="Tahoma" charset="0"/>
              </a:rPr>
              <a:t>)</a:t>
            </a:r>
          </a:p>
        </p:txBody>
      </p:sp>
      <p:sp>
        <p:nvSpPr>
          <p:cNvPr id="59406" name="Text Box 1038"/>
          <p:cNvSpPr txBox="1">
            <a:spLocks noChangeArrowheads="1"/>
          </p:cNvSpPr>
          <p:nvPr/>
        </p:nvSpPr>
        <p:spPr bwMode="auto">
          <a:xfrm>
            <a:off x="152400" y="5257800"/>
            <a:ext cx="4446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Maxwell: Magnetic field      Moving charge</a:t>
            </a:r>
          </a:p>
        </p:txBody>
      </p:sp>
      <p:sp>
        <p:nvSpPr>
          <p:cNvPr id="59407" name="Rectangle 1039"/>
          <p:cNvSpPr>
            <a:spLocks noChangeArrowheads="1"/>
          </p:cNvSpPr>
          <p:nvPr/>
        </p:nvSpPr>
        <p:spPr bwMode="auto">
          <a:xfrm>
            <a:off x="2667000" y="5257800"/>
            <a:ext cx="3317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charset="0"/>
              </a:rPr>
              <a:t>≡</a:t>
            </a:r>
          </a:p>
        </p:txBody>
      </p:sp>
      <p:sp>
        <p:nvSpPr>
          <p:cNvPr id="59408" name="Text Box 1040"/>
          <p:cNvSpPr txBox="1">
            <a:spLocks noChangeArrowheads="1"/>
          </p:cNvSpPr>
          <p:nvPr/>
        </p:nvSpPr>
        <p:spPr bwMode="auto">
          <a:xfrm>
            <a:off x="6186488" y="3330575"/>
            <a:ext cx="442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59409" name="Line 1041"/>
          <p:cNvSpPr>
            <a:spLocks noChangeShapeType="1"/>
          </p:cNvSpPr>
          <p:nvPr/>
        </p:nvSpPr>
        <p:spPr bwMode="auto">
          <a:xfrm>
            <a:off x="5078413" y="2362200"/>
            <a:ext cx="0" cy="1828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0" name="Line 1042"/>
          <p:cNvSpPr>
            <a:spLocks noChangeShapeType="1"/>
          </p:cNvSpPr>
          <p:nvPr/>
        </p:nvSpPr>
        <p:spPr bwMode="auto">
          <a:xfrm flipV="1">
            <a:off x="4621213" y="2590800"/>
            <a:ext cx="914400" cy="1524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1" name="Oval 1043"/>
          <p:cNvSpPr>
            <a:spLocks noChangeArrowheads="1"/>
          </p:cNvSpPr>
          <p:nvPr/>
        </p:nvSpPr>
        <p:spPr bwMode="auto">
          <a:xfrm>
            <a:off x="4814888" y="3101975"/>
            <a:ext cx="533400" cy="5334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2" name="Oval 1044"/>
          <p:cNvSpPr>
            <a:spLocks noChangeArrowheads="1"/>
          </p:cNvSpPr>
          <p:nvPr/>
        </p:nvSpPr>
        <p:spPr bwMode="auto">
          <a:xfrm>
            <a:off x="4545013" y="2438400"/>
            <a:ext cx="990600" cy="304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3" name="Text Box 1045"/>
          <p:cNvSpPr txBox="1">
            <a:spLocks noChangeArrowheads="1"/>
          </p:cNvSpPr>
          <p:nvPr/>
        </p:nvSpPr>
        <p:spPr bwMode="auto">
          <a:xfrm>
            <a:off x="4468813" y="2708275"/>
            <a:ext cx="434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baseline="-25000">
                <a:solidFill>
                  <a:srgbClr val="000066"/>
                </a:solidFill>
                <a:latin typeface="Arial" charset="0"/>
              </a:rPr>
              <a:t>o</a:t>
            </a:r>
            <a:endParaRPr lang="en-US" altLang="en-US"/>
          </a:p>
        </p:txBody>
      </p:sp>
      <p:sp>
        <p:nvSpPr>
          <p:cNvPr id="59414" name="Text Box 1046"/>
          <p:cNvSpPr txBox="1">
            <a:spLocks noChangeArrowheads="1"/>
          </p:cNvSpPr>
          <p:nvPr/>
        </p:nvSpPr>
        <p:spPr bwMode="auto">
          <a:xfrm>
            <a:off x="5383213" y="2819400"/>
            <a:ext cx="315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m</a:t>
            </a:r>
            <a:endParaRPr lang="en-US" altLang="en-US"/>
          </a:p>
        </p:txBody>
      </p:sp>
      <p:sp>
        <p:nvSpPr>
          <p:cNvPr id="59415" name="AutoShape 1047"/>
          <p:cNvSpPr>
            <a:spLocks noChangeArrowheads="1"/>
          </p:cNvSpPr>
          <p:nvPr/>
        </p:nvSpPr>
        <p:spPr bwMode="auto">
          <a:xfrm>
            <a:off x="5916613" y="2819400"/>
            <a:ext cx="304800" cy="1219200"/>
          </a:xfrm>
          <a:prstGeom prst="upArrow">
            <a:avLst>
              <a:gd name="adj1" fmla="val 50000"/>
              <a:gd name="adj2" fmla="val 10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6" name="Line 1048"/>
          <p:cNvSpPr>
            <a:spLocks noChangeShapeType="1"/>
          </p:cNvSpPr>
          <p:nvPr/>
        </p:nvSpPr>
        <p:spPr bwMode="auto">
          <a:xfrm rot="21120000">
            <a:off x="4641850" y="2662238"/>
            <a:ext cx="152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7" name="Oval 1049"/>
          <p:cNvSpPr>
            <a:spLocks noChangeArrowheads="1"/>
          </p:cNvSpPr>
          <p:nvPr/>
        </p:nvSpPr>
        <p:spPr bwMode="auto">
          <a:xfrm rot="1620000">
            <a:off x="4433888" y="3838575"/>
            <a:ext cx="609600" cy="1524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8" name="Line 1050"/>
          <p:cNvSpPr>
            <a:spLocks noChangeShapeType="1"/>
          </p:cNvSpPr>
          <p:nvPr/>
        </p:nvSpPr>
        <p:spPr bwMode="auto">
          <a:xfrm>
            <a:off x="4621213" y="39116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9" name="Line 1051"/>
          <p:cNvSpPr>
            <a:spLocks noChangeShapeType="1"/>
          </p:cNvSpPr>
          <p:nvPr/>
        </p:nvSpPr>
        <p:spPr bwMode="auto">
          <a:xfrm>
            <a:off x="5430838" y="2868613"/>
            <a:ext cx="231775" cy="1587"/>
          </a:xfrm>
          <a:prstGeom prst="line">
            <a:avLst/>
          </a:prstGeom>
          <a:noFill/>
          <a:ln w="19050">
            <a:solidFill>
              <a:srgbClr val="000066"/>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20" name="Line 1052"/>
          <p:cNvSpPr>
            <a:spLocks noChangeShapeType="1"/>
          </p:cNvSpPr>
          <p:nvPr/>
        </p:nvSpPr>
        <p:spPr bwMode="auto">
          <a:xfrm>
            <a:off x="3657600" y="4800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421" name="Text Box 1053"/>
          <p:cNvSpPr txBox="1">
            <a:spLocks noChangeArrowheads="1"/>
          </p:cNvSpPr>
          <p:nvPr/>
        </p:nvSpPr>
        <p:spPr bwMode="auto">
          <a:xfrm>
            <a:off x="5334000" y="4800600"/>
            <a:ext cx="35671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Apply a large external field (B</a:t>
            </a:r>
            <a:r>
              <a:rPr lang="en-US" altLang="en-US" sz="1800" baseline="-25000">
                <a:latin typeface="Tahoma" charset="0"/>
              </a:rPr>
              <a:t>o</a:t>
            </a:r>
            <a:r>
              <a:rPr lang="en-US" altLang="en-US" sz="1800">
                <a:latin typeface="Tahoma" charset="0"/>
              </a:rPr>
              <a:t>)</a:t>
            </a:r>
          </a:p>
          <a:p>
            <a:r>
              <a:rPr lang="en-US" altLang="en-US" sz="1800">
                <a:latin typeface="Tahoma" charset="0"/>
              </a:rPr>
              <a:t>and </a:t>
            </a:r>
            <a:r>
              <a:rPr lang="en-US" altLang="en-US" sz="1800">
                <a:latin typeface="Symbol" pitchFamily="18" charset="2"/>
              </a:rPr>
              <a:t>m</a:t>
            </a:r>
            <a:r>
              <a:rPr lang="en-US" altLang="en-US" sz="1800">
                <a:latin typeface="Tahoma" charset="0"/>
              </a:rPr>
              <a:t> will precess about B</a:t>
            </a:r>
            <a:r>
              <a:rPr lang="en-US" altLang="en-US" sz="1800" baseline="-25000">
                <a:latin typeface="Tahoma" charset="0"/>
              </a:rPr>
              <a:t>o</a:t>
            </a:r>
            <a:r>
              <a:rPr lang="en-US" altLang="en-US" sz="1800">
                <a:latin typeface="Tahoma" charset="0"/>
              </a:rPr>
              <a:t> at its </a:t>
            </a:r>
          </a:p>
          <a:p>
            <a:r>
              <a:rPr lang="en-US" altLang="en-US" sz="1800">
                <a:latin typeface="Tahoma" charset="0"/>
              </a:rPr>
              <a:t>Larmor (</a:t>
            </a:r>
            <a:r>
              <a:rPr lang="en-US" altLang="en-US" sz="1800">
                <a:latin typeface="Symbol" pitchFamily="18" charset="2"/>
              </a:rPr>
              <a:t>w</a:t>
            </a:r>
            <a:r>
              <a:rPr lang="en-US" altLang="en-US" sz="1800">
                <a:latin typeface="Tahoma" charset="0"/>
              </a:rPr>
              <a:t>) frequency.</a:t>
            </a:r>
          </a:p>
        </p:txBody>
      </p:sp>
      <p:sp>
        <p:nvSpPr>
          <p:cNvPr id="59422" name="Text Box 1054"/>
          <p:cNvSpPr txBox="1">
            <a:spLocks noChangeArrowheads="1"/>
          </p:cNvSpPr>
          <p:nvPr/>
        </p:nvSpPr>
        <p:spPr bwMode="auto">
          <a:xfrm>
            <a:off x="441325" y="5975350"/>
            <a:ext cx="8093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i="1">
                <a:solidFill>
                  <a:schemeClr val="bg2"/>
                </a:solidFill>
                <a:effectLst>
                  <a:outerShdw blurRad="38100" dist="38100" dir="2700000" algn="tl">
                    <a:srgbClr val="C0C0C0"/>
                  </a:outerShdw>
                </a:effectLst>
                <a:latin typeface="Tahoma" charset="0"/>
              </a:rPr>
              <a:t>Important: This is the same frequency obtained  from the energy transition between quantum states</a:t>
            </a:r>
          </a:p>
        </p:txBody>
      </p:sp>
      <p:sp>
        <p:nvSpPr>
          <p:cNvPr id="59423" name="Line 1055"/>
          <p:cNvSpPr>
            <a:spLocks noChangeShapeType="1"/>
          </p:cNvSpPr>
          <p:nvPr/>
        </p:nvSpPr>
        <p:spPr bwMode="auto">
          <a:xfrm>
            <a:off x="5867400" y="5181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72121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8458200" cy="1143000"/>
          </a:xfrm>
        </p:spPr>
        <p:txBody>
          <a:bodyPr/>
          <a:lstStyle/>
          <a:p>
            <a:r>
              <a:rPr lang="en-US" altLang="en-US" b="1">
                <a:solidFill>
                  <a:srgbClr val="FF3300"/>
                </a:solidFill>
              </a:rPr>
              <a:t>Quantum-mechanical treatment:</a:t>
            </a:r>
            <a:r>
              <a:rPr lang="en-US" altLang="en-US">
                <a:solidFill>
                  <a:srgbClr val="FF3300"/>
                </a:solidFill>
              </a:rPr>
              <a:t/>
            </a:r>
            <a:br>
              <a:rPr lang="en-US" altLang="en-US">
                <a:solidFill>
                  <a:srgbClr val="FF3300"/>
                </a:solidFill>
              </a:rPr>
            </a:br>
            <a:endParaRPr lang="en-US" altLang="en-US">
              <a:solidFill>
                <a:srgbClr val="FF3300"/>
              </a:solidFill>
            </a:endParaRPr>
          </a:p>
        </p:txBody>
      </p:sp>
      <p:sp>
        <p:nvSpPr>
          <p:cNvPr id="24579" name="Rectangle 3"/>
          <p:cNvSpPr>
            <a:spLocks noGrp="1" noChangeArrowheads="1"/>
          </p:cNvSpPr>
          <p:nvPr>
            <p:ph type="body" idx="1"/>
          </p:nvPr>
        </p:nvSpPr>
        <p:spPr>
          <a:xfrm>
            <a:off x="0" y="609600"/>
            <a:ext cx="9144000" cy="6248400"/>
          </a:xfrm>
        </p:spPr>
        <p:txBody>
          <a:bodyPr/>
          <a:lstStyle/>
          <a:p>
            <a:r>
              <a:rPr lang="en-US" altLang="en-US" sz="2800"/>
              <a:t>The dipole moment </a:t>
            </a:r>
            <a:r>
              <a:rPr lang="en-US" altLang="en-US" sz="2800">
                <a:latin typeface="Symbol" pitchFamily="18" charset="2"/>
                <a:sym typeface="Symbol" pitchFamily="18" charset="2"/>
              </a:rPr>
              <a:t></a:t>
            </a:r>
            <a:r>
              <a:rPr lang="en-US" altLang="en-US" sz="2800">
                <a:latin typeface="Symbol" pitchFamily="18" charset="2"/>
              </a:rPr>
              <a:t> </a:t>
            </a:r>
            <a:r>
              <a:rPr lang="en-US" altLang="en-US" sz="2800"/>
              <a:t>of the nucleus is described in quantum-mechanical terms as</a:t>
            </a:r>
          </a:p>
          <a:p>
            <a:pPr>
              <a:buFontTx/>
              <a:buNone/>
            </a:pPr>
            <a:r>
              <a:rPr lang="en-US" altLang="en-US" sz="2800">
                <a:latin typeface="Symbol" pitchFamily="18" charset="2"/>
                <a:sym typeface="Symbol" pitchFamily="18" charset="2"/>
              </a:rPr>
              <a:t>                                      </a:t>
            </a:r>
            <a:r>
              <a:rPr lang="en-US" altLang="en-US" sz="2800">
                <a:latin typeface="Symbol" pitchFamily="18" charset="2"/>
              </a:rPr>
              <a:t> = </a:t>
            </a:r>
            <a:r>
              <a:rPr lang="en-US" altLang="en-US" sz="2800">
                <a:latin typeface="Symbol" pitchFamily="18" charset="2"/>
                <a:sym typeface="Symbol" pitchFamily="18" charset="2"/>
              </a:rPr>
              <a:t></a:t>
            </a:r>
            <a:r>
              <a:rPr lang="en-US" altLang="en-US" sz="2800">
                <a:latin typeface="Symbol" pitchFamily="18" charset="2"/>
              </a:rPr>
              <a:t> </a:t>
            </a:r>
            <a:r>
              <a:rPr lang="en-US" altLang="en-US" sz="2800" i="1"/>
              <a:t>J</a:t>
            </a:r>
            <a:endParaRPr lang="en-US" altLang="en-US" sz="2800"/>
          </a:p>
          <a:p>
            <a:r>
              <a:rPr lang="en-US" altLang="en-US" sz="2800"/>
              <a:t>Therein, J is the </a:t>
            </a:r>
            <a:r>
              <a:rPr lang="en-US" altLang="en-US" sz="2800" b="1"/>
              <a:t>spin angular momentum </a:t>
            </a:r>
            <a:r>
              <a:rPr lang="en-US" altLang="en-US" sz="2800"/>
              <a:t>and </a:t>
            </a:r>
            <a:r>
              <a:rPr lang="en-US" altLang="en-US" sz="2800">
                <a:latin typeface="Symbol" pitchFamily="18" charset="2"/>
                <a:sym typeface="Symbol" pitchFamily="18" charset="2"/>
              </a:rPr>
              <a:t></a:t>
            </a:r>
            <a:r>
              <a:rPr lang="en-US" altLang="en-US" sz="2800">
                <a:latin typeface="Symbol" pitchFamily="18" charset="2"/>
              </a:rPr>
              <a:t> </a:t>
            </a:r>
            <a:r>
              <a:rPr lang="en-US" altLang="en-US" sz="2800"/>
              <a:t>the magnetogyric ratio of the spin. When looking at single spins we have to use a quantum-mechanical treatment.</a:t>
            </a:r>
          </a:p>
          <a:p>
            <a:r>
              <a:rPr lang="en-US" altLang="en-US" sz="2800"/>
              <a:t>Therein, the z-component of the angular momentum J is </a:t>
            </a:r>
            <a:r>
              <a:rPr lang="en-US" altLang="en-US" sz="2800" b="1"/>
              <a:t>quantitized </a:t>
            </a:r>
            <a:r>
              <a:rPr lang="en-US" altLang="en-US" sz="2800"/>
              <a:t>and can only take </a:t>
            </a:r>
            <a:r>
              <a:rPr lang="en-US" altLang="en-US" sz="2800" b="1"/>
              <a:t>discrete values</a:t>
            </a:r>
          </a:p>
          <a:p>
            <a:endParaRPr lang="en-US" altLang="en-US" sz="2800"/>
          </a:p>
          <a:p>
            <a:endParaRPr lang="en-US" altLang="en-US" sz="2800"/>
          </a:p>
          <a:p>
            <a:r>
              <a:rPr lang="en-US" altLang="en-US" sz="2800"/>
              <a:t>J is related to spin quantum number of the nuclei I</a:t>
            </a:r>
          </a:p>
          <a:p>
            <a:pPr>
              <a:buFontTx/>
              <a:buNone/>
            </a:pPr>
            <a:r>
              <a:rPr lang="en-US" altLang="en-US" sz="2800"/>
              <a:t>         -I,…,o,…,+I</a:t>
            </a:r>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419600"/>
            <a:ext cx="1981200"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0768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0"/>
            <a:ext cx="7772400" cy="1143000"/>
          </a:xfrm>
        </p:spPr>
        <p:txBody>
          <a:bodyPr/>
          <a:lstStyle/>
          <a:p>
            <a:r>
              <a:rPr lang="en-US" altLang="en-US">
                <a:solidFill>
                  <a:srgbClr val="FF3300"/>
                </a:solidFill>
              </a:rPr>
              <a:t>Spin quantum number(I)</a:t>
            </a:r>
          </a:p>
        </p:txBody>
      </p:sp>
      <p:sp>
        <p:nvSpPr>
          <p:cNvPr id="45059" name="Rectangle 3"/>
          <p:cNvSpPr>
            <a:spLocks noGrp="1" noChangeArrowheads="1"/>
          </p:cNvSpPr>
          <p:nvPr>
            <p:ph type="body" idx="1"/>
          </p:nvPr>
        </p:nvSpPr>
        <p:spPr>
          <a:xfrm>
            <a:off x="0" y="1066800"/>
            <a:ext cx="9144000" cy="5791200"/>
          </a:xfrm>
        </p:spPr>
        <p:txBody>
          <a:bodyPr/>
          <a:lstStyle/>
          <a:p>
            <a:pPr>
              <a:lnSpc>
                <a:spcPct val="90000"/>
              </a:lnSpc>
            </a:pPr>
            <a:r>
              <a:rPr lang="en-US" altLang="en-US" dirty="0"/>
              <a:t>Nuclear spin is characterized by a spin number, I, which can be zero or some positive integer multiple of 1/2 (e.g. 1/2, 1, 3/2, 2 etc.). Nuclei whose spin number, I= 0 have no magnetic moment(</a:t>
            </a:r>
            <a:r>
              <a:rPr lang="en-US" altLang="en-US" dirty="0">
                <a:latin typeface="Symbol" pitchFamily="18" charset="2"/>
              </a:rPr>
              <a:t>m</a:t>
            </a:r>
            <a:r>
              <a:rPr lang="en-US" altLang="en-US" dirty="0"/>
              <a:t>);</a:t>
            </a:r>
            <a:r>
              <a:rPr lang="en-US" altLang="en-US" dirty="0" err="1"/>
              <a:t>eg</a:t>
            </a:r>
            <a:r>
              <a:rPr lang="en-US" altLang="en-US" dirty="0"/>
              <a:t>. </a:t>
            </a:r>
            <a:r>
              <a:rPr lang="en-US" altLang="en-US" baseline="30000" dirty="0"/>
              <a:t>12</a:t>
            </a:r>
            <a:r>
              <a:rPr lang="en-US" altLang="en-US" dirty="0"/>
              <a:t>C and </a:t>
            </a:r>
            <a:r>
              <a:rPr lang="en-US" altLang="en-US" baseline="30000" dirty="0"/>
              <a:t>16</a:t>
            </a:r>
            <a:r>
              <a:rPr lang="en-US" altLang="en-US" dirty="0"/>
              <a:t>O show no NMR signal. Elements such as </a:t>
            </a:r>
            <a:r>
              <a:rPr lang="en-US" altLang="en-US" baseline="30000" dirty="0"/>
              <a:t>1</a:t>
            </a:r>
            <a:r>
              <a:rPr lang="en-US" altLang="en-US" dirty="0"/>
              <a:t>H, </a:t>
            </a:r>
            <a:r>
              <a:rPr lang="en-US" altLang="en-US" baseline="30000" dirty="0"/>
              <a:t>13</a:t>
            </a:r>
            <a:r>
              <a:rPr lang="en-US" altLang="en-US" dirty="0"/>
              <a:t>C, </a:t>
            </a:r>
            <a:r>
              <a:rPr lang="en-US" altLang="en-US" baseline="30000" dirty="0"/>
              <a:t>19</a:t>
            </a:r>
            <a:r>
              <a:rPr lang="en-US" altLang="en-US" dirty="0"/>
              <a:t>F and </a:t>
            </a:r>
            <a:r>
              <a:rPr lang="en-US" altLang="en-US" baseline="30000" dirty="0"/>
              <a:t>31</a:t>
            </a:r>
            <a:r>
              <a:rPr lang="en-US" altLang="en-US" dirty="0"/>
              <a:t>P have I=1/2, while others have even higher spin numbers: </a:t>
            </a:r>
          </a:p>
          <a:p>
            <a:pPr>
              <a:lnSpc>
                <a:spcPct val="90000"/>
              </a:lnSpc>
            </a:pPr>
            <a:r>
              <a:rPr lang="en-US" altLang="en-US" dirty="0"/>
              <a:t>I=1 </a:t>
            </a:r>
            <a:r>
              <a:rPr lang="en-US" altLang="en-US" baseline="30000" dirty="0"/>
              <a:t>14</a:t>
            </a:r>
            <a:r>
              <a:rPr lang="en-US" altLang="en-US" dirty="0"/>
              <a:t>N, </a:t>
            </a:r>
            <a:r>
              <a:rPr lang="en-US" altLang="en-US" baseline="30000" dirty="0"/>
              <a:t>2</a:t>
            </a:r>
            <a:r>
              <a:rPr lang="en-US" altLang="en-US" dirty="0"/>
              <a:t>H </a:t>
            </a:r>
          </a:p>
          <a:p>
            <a:pPr>
              <a:lnSpc>
                <a:spcPct val="90000"/>
              </a:lnSpc>
            </a:pPr>
            <a:r>
              <a:rPr lang="en-US" altLang="en-US" dirty="0"/>
              <a:t>I=3/2 </a:t>
            </a:r>
            <a:r>
              <a:rPr lang="en-US" altLang="en-US" baseline="30000" dirty="0"/>
              <a:t>11</a:t>
            </a:r>
            <a:r>
              <a:rPr lang="en-US" altLang="en-US" dirty="0"/>
              <a:t>B, </a:t>
            </a:r>
            <a:r>
              <a:rPr lang="en-US" altLang="en-US" baseline="30000" dirty="0"/>
              <a:t>35</a:t>
            </a:r>
            <a:r>
              <a:rPr lang="en-US" altLang="en-US" dirty="0"/>
              <a:t>Cl, </a:t>
            </a:r>
            <a:r>
              <a:rPr lang="en-US" altLang="en-US" baseline="30000" dirty="0"/>
              <a:t>37</a:t>
            </a:r>
            <a:r>
              <a:rPr lang="en-US" altLang="en-US" dirty="0"/>
              <a:t>Cl, </a:t>
            </a:r>
            <a:r>
              <a:rPr lang="en-US" altLang="en-US" baseline="30000" dirty="0"/>
              <a:t>79</a:t>
            </a:r>
            <a:r>
              <a:rPr lang="en-US" altLang="en-US" dirty="0"/>
              <a:t>Br, </a:t>
            </a:r>
            <a:r>
              <a:rPr lang="en-US" altLang="en-US" baseline="30000" dirty="0"/>
              <a:t>81</a:t>
            </a:r>
            <a:r>
              <a:rPr lang="en-US" altLang="en-US" dirty="0"/>
              <a:t>Br. </a:t>
            </a:r>
          </a:p>
          <a:p>
            <a:pPr>
              <a:lnSpc>
                <a:spcPct val="90000"/>
              </a:lnSpc>
            </a:pPr>
            <a:r>
              <a:rPr lang="en-US" altLang="en-US" dirty="0"/>
              <a:t>As the values for I increase, energy levels and shapes of the magnetic fields become progressively more and more complex.</a:t>
            </a:r>
          </a:p>
          <a:p>
            <a:pPr>
              <a:lnSpc>
                <a:spcPct val="90000"/>
              </a:lnSpc>
            </a:pPr>
            <a:endParaRPr lang="en-US" altLang="en-US" dirty="0"/>
          </a:p>
        </p:txBody>
      </p:sp>
    </p:spTree>
    <p:extLst>
      <p:ext uri="{BB962C8B-B14F-4D97-AF65-F5344CB8AC3E}">
        <p14:creationId xmlns:p14="http://schemas.microsoft.com/office/powerpoint/2010/main" val="1905326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solidFill>
                  <a:srgbClr val="FF3300"/>
                </a:solidFill>
              </a:rPr>
              <a:t>z-component of the angular momentum J</a:t>
            </a:r>
          </a:p>
        </p:txBody>
      </p:sp>
      <p:pic>
        <p:nvPicPr>
          <p:cNvPr id="21508"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09600" y="1981200"/>
            <a:ext cx="7772400" cy="3097213"/>
          </a:xfrm>
          <a:noFill/>
          <a:ln/>
        </p:spPr>
      </p:pic>
      <p:sp>
        <p:nvSpPr>
          <p:cNvPr id="21509" name="Text Box 5"/>
          <p:cNvSpPr txBox="1">
            <a:spLocks noChangeArrowheads="1"/>
          </p:cNvSpPr>
          <p:nvPr/>
        </p:nvSpPr>
        <p:spPr bwMode="auto">
          <a:xfrm>
            <a:off x="0" y="5305425"/>
            <a:ext cx="9144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For I=1/2 nuclei, </a:t>
            </a:r>
            <a:r>
              <a:rPr lang="en-US" altLang="en-US" b="1"/>
              <a:t>m </a:t>
            </a:r>
            <a:r>
              <a:rPr lang="en-US" altLang="en-US"/>
              <a:t>can only be +1/2 or -1/2, giving rise to two distinct energy levels. For spins with I=1 nuclei three different values for Jz are allowed:</a:t>
            </a:r>
          </a:p>
          <a:p>
            <a:endParaRPr lang="en-US" altLang="en-US"/>
          </a:p>
        </p:txBody>
      </p:sp>
    </p:spTree>
    <p:extLst>
      <p:ext uri="{BB962C8B-B14F-4D97-AF65-F5344CB8AC3E}">
        <p14:creationId xmlns:p14="http://schemas.microsoft.com/office/powerpoint/2010/main" val="3271758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81000"/>
            <a:ext cx="7696200" cy="381000"/>
          </a:xfrm>
        </p:spPr>
        <p:txBody>
          <a:bodyPr/>
          <a:lstStyle/>
          <a:p>
            <a:r>
              <a:rPr lang="en-US" altLang="en-US">
                <a:solidFill>
                  <a:srgbClr val="FF3300"/>
                </a:solidFill>
              </a:rPr>
              <a:t>The energy difference </a:t>
            </a:r>
            <a:r>
              <a:rPr lang="en-US" altLang="en-US">
                <a:solidFill>
                  <a:srgbClr val="FF3300"/>
                </a:solidFill>
                <a:latin typeface="Symbol" pitchFamily="18" charset="2"/>
              </a:rPr>
              <a:t>D</a:t>
            </a:r>
            <a:r>
              <a:rPr lang="en-US" altLang="en-US">
                <a:solidFill>
                  <a:srgbClr val="FF3300"/>
                </a:solidFill>
              </a:rPr>
              <a:t>E,</a:t>
            </a:r>
            <a:r>
              <a:rPr lang="en-US" altLang="en-US"/>
              <a:t/>
            </a:r>
            <a:br>
              <a:rPr lang="en-US" altLang="en-US"/>
            </a:br>
            <a:endParaRPr lang="en-US" altLang="en-US"/>
          </a:p>
        </p:txBody>
      </p:sp>
      <p:sp>
        <p:nvSpPr>
          <p:cNvPr id="25603" name="Rectangle 3"/>
          <p:cNvSpPr>
            <a:spLocks noGrp="1" noChangeArrowheads="1"/>
          </p:cNvSpPr>
          <p:nvPr>
            <p:ph type="body" idx="1"/>
          </p:nvPr>
        </p:nvSpPr>
        <p:spPr>
          <a:xfrm>
            <a:off x="0" y="3886200"/>
            <a:ext cx="9144000" cy="4419600"/>
          </a:xfrm>
        </p:spPr>
        <p:txBody>
          <a:bodyPr/>
          <a:lstStyle/>
          <a:p>
            <a:pPr>
              <a:spcBef>
                <a:spcPct val="0"/>
              </a:spcBef>
            </a:pPr>
            <a:r>
              <a:rPr lang="en-US" altLang="en-US" b="1" i="1"/>
              <a:t>Zeeman effect</a:t>
            </a:r>
            <a:r>
              <a:rPr lang="en-US" altLang="en-US"/>
              <a:t>: splitting of energy levels in magnetic field</a:t>
            </a:r>
          </a:p>
          <a:p>
            <a:r>
              <a:rPr lang="en-US" altLang="en-US"/>
              <a:t>The energy difference </a:t>
            </a:r>
            <a:r>
              <a:rPr lang="en-US" altLang="en-US">
                <a:latin typeface="Symbol" pitchFamily="18" charset="2"/>
              </a:rPr>
              <a:t>D</a:t>
            </a:r>
            <a:r>
              <a:rPr lang="en-US" altLang="en-US"/>
              <a:t>E, which corresponds to the two states with m=±1/2, is then (the quantum-mechanical selection rule states, that only  transitions with m= ±1 are allowed):</a:t>
            </a: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62000"/>
            <a:ext cx="8839200"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115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A Nuclei with I= 1/2 in a Magnetic Field</a:t>
            </a:r>
          </a:p>
        </p:txBody>
      </p:sp>
      <p:graphicFrame>
        <p:nvGraphicFramePr>
          <p:cNvPr id="29699" name="Object 3"/>
          <p:cNvGraphicFramePr>
            <a:graphicFrameLocks noChangeAspect="1"/>
          </p:cNvGraphicFramePr>
          <p:nvPr/>
        </p:nvGraphicFramePr>
        <p:xfrm>
          <a:off x="381000" y="1981200"/>
          <a:ext cx="4876800" cy="3657600"/>
        </p:xfrm>
        <a:graphic>
          <a:graphicData uri="http://schemas.openxmlformats.org/presentationml/2006/ole">
            <mc:AlternateContent xmlns:mc="http://schemas.openxmlformats.org/markup-compatibility/2006">
              <mc:Choice xmlns:v="urn:schemas-microsoft-com:vml" Requires="v">
                <p:oleObj spid="_x0000_s68613" name="Bitmap Image" r:id="rId3" imgW="3809524" imgH="2857899" progId="Paint.Picture">
                  <p:embed/>
                </p:oleObj>
              </mc:Choice>
              <mc:Fallback>
                <p:oleObj name="Bitmap Image" r:id="rId3" imgW="3809524" imgH="2857899"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981200"/>
                        <a:ext cx="48768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0" name="Text Box 4"/>
          <p:cNvSpPr txBox="1">
            <a:spLocks noChangeArrowheads="1"/>
          </p:cNvSpPr>
          <p:nvPr/>
        </p:nvSpPr>
        <p:spPr bwMode="auto">
          <a:xfrm>
            <a:off x="2819400" y="5867400"/>
            <a:ext cx="3498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t> number  of states =   </a:t>
            </a:r>
            <a:r>
              <a:rPr lang="en-US" altLang="en-US" b="1"/>
              <a:t>2I+1</a:t>
            </a:r>
            <a:r>
              <a:rPr lang="en-US" altLang="en-US"/>
              <a:t> </a:t>
            </a:r>
          </a:p>
        </p:txBody>
      </p:sp>
      <p:pic>
        <p:nvPicPr>
          <p:cNvPr id="297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1911350"/>
            <a:ext cx="48006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702" name="Rectangle 6"/>
          <p:cNvSpPr>
            <a:spLocks noChangeArrowheads="1"/>
          </p:cNvSpPr>
          <p:nvPr/>
        </p:nvSpPr>
        <p:spPr bwMode="auto">
          <a:xfrm>
            <a:off x="2057400" y="5029200"/>
            <a:ext cx="5638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a:solidFill>
                  <a:srgbClr val="000066"/>
                </a:solidFill>
                <a:latin typeface="Symbol" pitchFamily="18" charset="2"/>
              </a:rPr>
              <a:t>	D</a:t>
            </a:r>
            <a:r>
              <a:rPr lang="en-US" altLang="en-US" sz="1800" b="1">
                <a:solidFill>
                  <a:srgbClr val="000066"/>
                </a:solidFill>
                <a:latin typeface="Tahoma" charset="0"/>
              </a:rPr>
              <a:t>E = h </a:t>
            </a:r>
            <a:r>
              <a:rPr lang="en-US" altLang="en-US" sz="1800" b="1">
                <a:solidFill>
                  <a:srgbClr val="000066"/>
                </a:solidFill>
                <a:latin typeface="Symbol" pitchFamily="18" charset="2"/>
              </a:rPr>
              <a:t>n</a:t>
            </a:r>
            <a:r>
              <a:rPr lang="en-US" altLang="en-US" sz="1800" b="1">
                <a:solidFill>
                  <a:srgbClr val="000066"/>
                </a:solidFill>
                <a:latin typeface="Tahoma" charset="0"/>
              </a:rPr>
              <a:t> </a:t>
            </a:r>
            <a:endParaRPr lang="en-US" altLang="en-US" sz="1800">
              <a:solidFill>
                <a:srgbClr val="660033"/>
              </a:solidFill>
              <a:latin typeface="Tahoma" charset="0"/>
            </a:endParaRPr>
          </a:p>
          <a:p>
            <a:r>
              <a:rPr lang="en-US" altLang="en-US" sz="1800">
                <a:solidFill>
                  <a:srgbClr val="660033"/>
                </a:solidFill>
                <a:latin typeface="Tahoma" charset="0"/>
              </a:rPr>
              <a:t>			            </a:t>
            </a:r>
            <a:r>
              <a:rPr lang="en-US" altLang="en-US" sz="1800" b="1">
                <a:solidFill>
                  <a:srgbClr val="000066"/>
                </a:solidFill>
                <a:latin typeface="Symbol" pitchFamily="18" charset="2"/>
              </a:rPr>
              <a:t>n</a:t>
            </a:r>
            <a:r>
              <a:rPr lang="en-US" altLang="en-US" sz="1800" b="1">
                <a:solidFill>
                  <a:srgbClr val="000066"/>
                </a:solidFill>
                <a:latin typeface="Tahoma" charset="0"/>
              </a:rPr>
              <a:t> = </a:t>
            </a:r>
            <a:r>
              <a:rPr lang="en-US" altLang="en-US" sz="1800" b="1">
                <a:solidFill>
                  <a:srgbClr val="000066"/>
                </a:solidFill>
                <a:latin typeface="Symbol" pitchFamily="18" charset="2"/>
              </a:rPr>
              <a:t>g</a:t>
            </a:r>
            <a:r>
              <a:rPr lang="en-US" altLang="en-US" sz="1800" b="1">
                <a:solidFill>
                  <a:srgbClr val="000066"/>
                </a:solidFill>
                <a:latin typeface="Tahoma" charset="0"/>
              </a:rPr>
              <a:t> B</a:t>
            </a:r>
            <a:r>
              <a:rPr lang="en-US" altLang="en-US" sz="1800" b="1" baseline="-25000">
                <a:solidFill>
                  <a:srgbClr val="000066"/>
                </a:solidFill>
                <a:latin typeface="Tahoma" charset="0"/>
              </a:rPr>
              <a:t>o</a:t>
            </a:r>
            <a:r>
              <a:rPr lang="en-US" altLang="en-US" sz="1800">
                <a:solidFill>
                  <a:srgbClr val="660033"/>
                </a:solidFill>
                <a:latin typeface="Tahoma" charset="0"/>
              </a:rPr>
              <a:t> </a:t>
            </a:r>
            <a:r>
              <a:rPr lang="en-US" altLang="en-US" sz="1800" b="1">
                <a:solidFill>
                  <a:srgbClr val="000066"/>
                </a:solidFill>
                <a:latin typeface="Tahoma" charset="0"/>
              </a:rPr>
              <a:t>/ 2</a:t>
            </a:r>
            <a:r>
              <a:rPr lang="en-US" altLang="en-US" sz="1800" b="1">
                <a:solidFill>
                  <a:srgbClr val="000066"/>
                </a:solidFill>
                <a:latin typeface="Symbol" pitchFamily="18" charset="2"/>
              </a:rPr>
              <a:t>p</a:t>
            </a:r>
            <a:r>
              <a:rPr lang="en-US" altLang="en-US" sz="1800" b="1">
                <a:solidFill>
                  <a:srgbClr val="000066"/>
                </a:solidFill>
                <a:latin typeface="Tahoma" charset="0"/>
              </a:rPr>
              <a:t> </a:t>
            </a:r>
            <a:endParaRPr lang="en-US" altLang="en-US" sz="1800">
              <a:solidFill>
                <a:srgbClr val="660033"/>
              </a:solidFill>
              <a:latin typeface="Tahoma" charset="0"/>
            </a:endParaRPr>
          </a:p>
          <a:p>
            <a:r>
              <a:rPr lang="en-US" altLang="en-US" sz="1800" b="1">
                <a:solidFill>
                  <a:srgbClr val="000066"/>
                </a:solidFill>
                <a:latin typeface="Symbol" pitchFamily="18" charset="2"/>
              </a:rPr>
              <a:t>	D</a:t>
            </a:r>
            <a:r>
              <a:rPr lang="en-US" altLang="en-US" sz="1800" b="1">
                <a:solidFill>
                  <a:srgbClr val="000066"/>
                </a:solidFill>
                <a:latin typeface="Tahoma" charset="0"/>
              </a:rPr>
              <a:t>E = </a:t>
            </a:r>
            <a:r>
              <a:rPr lang="en-US" altLang="en-US" sz="1800" b="1">
                <a:solidFill>
                  <a:srgbClr val="000066"/>
                </a:solidFill>
                <a:latin typeface="Symbol" pitchFamily="18" charset="2"/>
              </a:rPr>
              <a:t>g</a:t>
            </a:r>
            <a:r>
              <a:rPr lang="en-US" altLang="en-US" sz="1800" b="1">
                <a:solidFill>
                  <a:srgbClr val="000066"/>
                </a:solidFill>
                <a:latin typeface="Tahoma" charset="0"/>
              </a:rPr>
              <a:t> h B</a:t>
            </a:r>
            <a:r>
              <a:rPr lang="en-US" altLang="en-US" sz="1800" b="1" baseline="-25000">
                <a:solidFill>
                  <a:srgbClr val="000066"/>
                </a:solidFill>
                <a:latin typeface="Tahoma" charset="0"/>
              </a:rPr>
              <a:t>o</a:t>
            </a:r>
            <a:r>
              <a:rPr lang="en-US" altLang="en-US" sz="1800" b="1">
                <a:solidFill>
                  <a:srgbClr val="000066"/>
                </a:solidFill>
                <a:latin typeface="Tahoma" charset="0"/>
              </a:rPr>
              <a:t> / 2</a:t>
            </a:r>
            <a:r>
              <a:rPr lang="en-US" altLang="en-US" sz="1800" b="1">
                <a:solidFill>
                  <a:srgbClr val="000066"/>
                </a:solidFill>
                <a:latin typeface="Symbol" pitchFamily="18" charset="2"/>
              </a:rPr>
              <a:t>p</a:t>
            </a:r>
          </a:p>
        </p:txBody>
      </p:sp>
    </p:spTree>
    <p:extLst>
      <p:ext uri="{BB962C8B-B14F-4D97-AF65-F5344CB8AC3E}">
        <p14:creationId xmlns:p14="http://schemas.microsoft.com/office/powerpoint/2010/main" val="59584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A Nuclei with I= 1 in a Magnetic Field</a:t>
            </a:r>
          </a:p>
        </p:txBody>
      </p:sp>
      <p:sp>
        <p:nvSpPr>
          <p:cNvPr id="30723" name="Text Box 3"/>
          <p:cNvSpPr txBox="1">
            <a:spLocks noChangeArrowheads="1"/>
          </p:cNvSpPr>
          <p:nvPr/>
        </p:nvSpPr>
        <p:spPr bwMode="auto">
          <a:xfrm>
            <a:off x="2895600" y="6096000"/>
            <a:ext cx="3498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t> number  of states =   </a:t>
            </a:r>
            <a:r>
              <a:rPr lang="en-US" altLang="en-US" b="1"/>
              <a:t>2I+1</a:t>
            </a:r>
            <a:r>
              <a:rPr lang="en-US" altLang="en-US"/>
              <a:t> </a:t>
            </a:r>
          </a:p>
        </p:txBody>
      </p:sp>
      <p:graphicFrame>
        <p:nvGraphicFramePr>
          <p:cNvPr id="30724" name="Object 4"/>
          <p:cNvGraphicFramePr>
            <a:graphicFrameLocks noChangeAspect="1"/>
          </p:cNvGraphicFramePr>
          <p:nvPr/>
        </p:nvGraphicFramePr>
        <p:xfrm>
          <a:off x="1676400" y="1828800"/>
          <a:ext cx="5562600" cy="4175125"/>
        </p:xfrm>
        <a:graphic>
          <a:graphicData uri="http://schemas.openxmlformats.org/presentationml/2006/ole">
            <mc:AlternateContent xmlns:mc="http://schemas.openxmlformats.org/markup-compatibility/2006">
              <mc:Choice xmlns:v="urn:schemas-microsoft-com:vml" Requires="v">
                <p:oleObj spid="_x0000_s69637" name="Bitmap Image" r:id="rId3" imgW="5961905" imgH="4476190" progId="Paint.Picture">
                  <p:embed/>
                </p:oleObj>
              </mc:Choice>
              <mc:Fallback>
                <p:oleObj name="Bitmap Image" r:id="rId3" imgW="5961905" imgH="447619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828800"/>
                        <a:ext cx="5562600"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271005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solidFill>
                  <a:srgbClr val="FF3300"/>
                </a:solidFill>
              </a:rPr>
              <a:t>Boltzmann Distribution of Spin States</a:t>
            </a:r>
          </a:p>
        </p:txBody>
      </p:sp>
      <p:sp>
        <p:nvSpPr>
          <p:cNvPr id="8195" name="Rectangle 3"/>
          <p:cNvSpPr>
            <a:spLocks noGrp="1" noChangeArrowheads="1"/>
          </p:cNvSpPr>
          <p:nvPr>
            <p:ph type="body" idx="1"/>
          </p:nvPr>
        </p:nvSpPr>
        <p:spPr>
          <a:xfrm>
            <a:off x="0" y="1981200"/>
            <a:ext cx="9144000" cy="4114800"/>
          </a:xfrm>
        </p:spPr>
        <p:txBody>
          <a:bodyPr/>
          <a:lstStyle/>
          <a:p>
            <a:r>
              <a:rPr lang="en-US" altLang="en-US"/>
              <a:t>In a given sample of a specific nucleus, the nuclei will be distributed throughout the various spin states available. Because the energy separation between these states is comparatively small, energy from thermal collisions is sufficient to place many nuclei into higher energy spin states. The numbers of nuclei in each spin state are described by the Boltzman distribution  </a:t>
            </a:r>
          </a:p>
          <a:p>
            <a:endParaRPr lang="en-US" altLang="en-US"/>
          </a:p>
        </p:txBody>
      </p:sp>
    </p:spTree>
    <p:extLst>
      <p:ext uri="{BB962C8B-B14F-4D97-AF65-F5344CB8AC3E}">
        <p14:creationId xmlns:p14="http://schemas.microsoft.com/office/powerpoint/2010/main" val="255544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0"/>
            <a:ext cx="7772400" cy="1143000"/>
          </a:xfrm>
        </p:spPr>
        <p:txBody>
          <a:bodyPr/>
          <a:lstStyle/>
          <a:p>
            <a:r>
              <a:rPr lang="en-US" altLang="en-US">
                <a:solidFill>
                  <a:srgbClr val="FF3300"/>
                </a:solidFill>
              </a:rPr>
              <a:t>Boltzman distribution</a:t>
            </a:r>
          </a:p>
        </p:txBody>
      </p:sp>
      <p:sp>
        <p:nvSpPr>
          <p:cNvPr id="43011" name="Rectangle 3"/>
          <p:cNvSpPr>
            <a:spLocks noGrp="1" noChangeArrowheads="1"/>
          </p:cNvSpPr>
          <p:nvPr>
            <p:ph type="body" idx="1"/>
          </p:nvPr>
        </p:nvSpPr>
        <p:spPr>
          <a:xfrm>
            <a:off x="0" y="2286000"/>
            <a:ext cx="9144000" cy="4572000"/>
          </a:xfrm>
        </p:spPr>
        <p:txBody>
          <a:bodyPr/>
          <a:lstStyle/>
          <a:p>
            <a:pPr>
              <a:lnSpc>
                <a:spcPct val="90000"/>
              </a:lnSpc>
            </a:pPr>
            <a:r>
              <a:rPr lang="en-US" altLang="en-US"/>
              <a:t>where the N values are the numbers of nuclei in the respective spin states,   is the magnetogyric ratio, </a:t>
            </a:r>
            <a:r>
              <a:rPr lang="en-US" altLang="en-US" b="1"/>
              <a:t>h</a:t>
            </a:r>
            <a:r>
              <a:rPr lang="en-US" altLang="en-US"/>
              <a:t> is Planck's constant, </a:t>
            </a:r>
            <a:r>
              <a:rPr lang="en-US" altLang="en-US" b="1"/>
              <a:t>H(B) </a:t>
            </a:r>
            <a:r>
              <a:rPr lang="en-US" altLang="en-US"/>
              <a:t> is the external magnetic field strength, k is the Boltzmann constant, and T is the temperature.</a:t>
            </a:r>
          </a:p>
          <a:p>
            <a:pPr>
              <a:lnSpc>
                <a:spcPct val="90000"/>
              </a:lnSpc>
            </a:pPr>
            <a:r>
              <a:rPr lang="en-US" altLang="en-US"/>
              <a:t>In NMR, the energy separation of the spin states is comparatively very small and while NMR is very informative it is considered to be an insensitive technique .</a:t>
            </a:r>
          </a:p>
          <a:p>
            <a:pPr>
              <a:lnSpc>
                <a:spcPct val="90000"/>
              </a:lnSpc>
            </a:pPr>
            <a:endParaRPr lang="en-US" altLang="en-US"/>
          </a:p>
          <a:p>
            <a:pPr>
              <a:lnSpc>
                <a:spcPct val="90000"/>
              </a:lnSpc>
            </a:pPr>
            <a:endParaRPr lang="en-US" altLang="en-US"/>
          </a:p>
        </p:txBody>
      </p:sp>
      <p:pic>
        <p:nvPicPr>
          <p:cNvPr id="430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990600"/>
            <a:ext cx="3276600"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250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0" y="838200"/>
            <a:ext cx="73914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a:defRPr>
            </a:lvl1pPr>
            <a:lvl2pPr marL="914400" indent="-457200">
              <a:defRPr sz="2400">
                <a:solidFill>
                  <a:schemeClr val="tx1"/>
                </a:solidFill>
                <a:latin typeface="Times"/>
              </a:defRPr>
            </a:lvl2pPr>
            <a:lvl3pPr marL="1371600" indent="-457200">
              <a:defRPr sz="2400">
                <a:solidFill>
                  <a:schemeClr val="tx1"/>
                </a:solidFill>
                <a:latin typeface="Times"/>
              </a:defRPr>
            </a:lvl3pPr>
            <a:lvl4pPr marL="1828800" indent="-457200">
              <a:defRPr sz="2400">
                <a:solidFill>
                  <a:schemeClr val="tx1"/>
                </a:solidFill>
                <a:latin typeface="Times"/>
              </a:defRPr>
            </a:lvl4pPr>
            <a:lvl5pPr marL="2286000" indent="-457200">
              <a:defRPr sz="2400">
                <a:solidFill>
                  <a:schemeClr val="tx1"/>
                </a:solidFill>
                <a:latin typeface="Times"/>
              </a:defRPr>
            </a:lvl5pPr>
            <a:lvl6pPr marL="2743200" indent="-457200" eaLnBrk="0" fontAlgn="base" hangingPunct="0">
              <a:spcBef>
                <a:spcPct val="0"/>
              </a:spcBef>
              <a:spcAft>
                <a:spcPct val="0"/>
              </a:spcAft>
              <a:defRPr sz="2400">
                <a:solidFill>
                  <a:schemeClr val="tx1"/>
                </a:solidFill>
                <a:latin typeface="Times"/>
              </a:defRPr>
            </a:lvl6pPr>
            <a:lvl7pPr marL="3200400" indent="-457200" eaLnBrk="0" fontAlgn="base" hangingPunct="0">
              <a:spcBef>
                <a:spcPct val="0"/>
              </a:spcBef>
              <a:spcAft>
                <a:spcPct val="0"/>
              </a:spcAft>
              <a:defRPr sz="2400">
                <a:solidFill>
                  <a:schemeClr val="tx1"/>
                </a:solidFill>
                <a:latin typeface="Times"/>
              </a:defRPr>
            </a:lvl7pPr>
            <a:lvl8pPr marL="3657600" indent="-457200" eaLnBrk="0" fontAlgn="base" hangingPunct="0">
              <a:spcBef>
                <a:spcPct val="0"/>
              </a:spcBef>
              <a:spcAft>
                <a:spcPct val="0"/>
              </a:spcAft>
              <a:defRPr sz="2400">
                <a:solidFill>
                  <a:schemeClr val="tx1"/>
                </a:solidFill>
                <a:latin typeface="Times"/>
              </a:defRPr>
            </a:lvl8pPr>
            <a:lvl9pPr marL="4114800" indent="-457200" eaLnBrk="0" fontAlgn="base" hangingPunct="0">
              <a:spcBef>
                <a:spcPct val="0"/>
              </a:spcBef>
              <a:spcAft>
                <a:spcPct val="0"/>
              </a:spcAft>
              <a:defRPr sz="2400">
                <a:solidFill>
                  <a:schemeClr val="tx1"/>
                </a:solidFill>
                <a:latin typeface="Times"/>
              </a:defRPr>
            </a:lvl9pPr>
          </a:lstStyle>
          <a:p>
            <a:pPr>
              <a:spcBef>
                <a:spcPct val="50000"/>
              </a:spcBef>
            </a:pPr>
            <a:r>
              <a:rPr lang="en-US" altLang="en-US" b="1" dirty="0">
                <a:solidFill>
                  <a:schemeClr val="accent2"/>
                </a:solidFill>
                <a:latin typeface="Times New Roman" pitchFamily="18" charset="0"/>
              </a:rPr>
              <a:t>Information from </a:t>
            </a:r>
            <a:r>
              <a:rPr lang="en-US" altLang="en-US" b="1" baseline="30000" dirty="0">
                <a:solidFill>
                  <a:schemeClr val="accent2"/>
                </a:solidFill>
                <a:latin typeface="Times New Roman" pitchFamily="18" charset="0"/>
              </a:rPr>
              <a:t>1</a:t>
            </a:r>
            <a:r>
              <a:rPr lang="en-US" altLang="en-US" b="1" dirty="0">
                <a:solidFill>
                  <a:schemeClr val="accent2"/>
                </a:solidFill>
                <a:latin typeface="Times New Roman" pitchFamily="18" charset="0"/>
              </a:rPr>
              <a:t>H-nmr spectra:</a:t>
            </a:r>
          </a:p>
          <a:p>
            <a:pPr>
              <a:spcBef>
                <a:spcPct val="50000"/>
              </a:spcBef>
            </a:pPr>
            <a:endParaRPr lang="en-US" altLang="en-US" b="1" dirty="0">
              <a:solidFill>
                <a:schemeClr val="accent2"/>
              </a:solidFill>
              <a:latin typeface="Times New Roman" pitchFamily="18" charset="0"/>
            </a:endParaRPr>
          </a:p>
          <a:p>
            <a:pPr>
              <a:spcBef>
                <a:spcPct val="50000"/>
              </a:spcBef>
              <a:buFontTx/>
              <a:buAutoNum type="arabicPeriod"/>
            </a:pPr>
            <a:r>
              <a:rPr lang="en-US" altLang="en-US" b="1" dirty="0">
                <a:solidFill>
                  <a:schemeClr val="accent2"/>
                </a:solidFill>
                <a:latin typeface="Times New Roman" pitchFamily="18" charset="0"/>
              </a:rPr>
              <a:t>Number of signals:  How many different types of hydrogens in the molecule.</a:t>
            </a:r>
          </a:p>
          <a:p>
            <a:pPr>
              <a:spcBef>
                <a:spcPct val="50000"/>
              </a:spcBef>
              <a:buFontTx/>
              <a:buAutoNum type="arabicPeriod"/>
            </a:pPr>
            <a:r>
              <a:rPr lang="en-US" altLang="en-US" b="1" dirty="0">
                <a:solidFill>
                  <a:schemeClr val="accent2"/>
                </a:solidFill>
                <a:latin typeface="Times New Roman" pitchFamily="18" charset="0"/>
              </a:rPr>
              <a:t>Position of signals (chemical shift):  What types of hydrogens.</a:t>
            </a:r>
          </a:p>
          <a:p>
            <a:pPr>
              <a:spcBef>
                <a:spcPct val="50000"/>
              </a:spcBef>
              <a:buFontTx/>
              <a:buAutoNum type="arabicPeriod"/>
            </a:pPr>
            <a:r>
              <a:rPr lang="en-US" altLang="en-US" b="1" dirty="0">
                <a:solidFill>
                  <a:schemeClr val="accent2"/>
                </a:solidFill>
                <a:latin typeface="Times New Roman" pitchFamily="18" charset="0"/>
              </a:rPr>
              <a:t>Relative areas under signals (integration):  How many hydrogens of each type.</a:t>
            </a:r>
          </a:p>
          <a:p>
            <a:pPr>
              <a:spcBef>
                <a:spcPct val="50000"/>
              </a:spcBef>
              <a:buFontTx/>
              <a:buAutoNum type="arabicPeriod"/>
            </a:pPr>
            <a:r>
              <a:rPr lang="en-US" altLang="en-US" b="1" dirty="0">
                <a:solidFill>
                  <a:schemeClr val="accent2"/>
                </a:solidFill>
                <a:latin typeface="Times New Roman" pitchFamily="18" charset="0"/>
              </a:rPr>
              <a:t>Splitting pattern:  How many neighboring hydrogens.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1143000"/>
          </a:xfrm>
        </p:spPr>
        <p:txBody>
          <a:bodyPr/>
          <a:lstStyle/>
          <a:p>
            <a:r>
              <a:rPr lang="en-US" altLang="en-US">
                <a:solidFill>
                  <a:srgbClr val="FF3300"/>
                </a:solidFill>
              </a:rPr>
              <a:t>Example: Boltzman distribution</a:t>
            </a:r>
          </a:p>
        </p:txBody>
      </p:sp>
      <p:sp>
        <p:nvSpPr>
          <p:cNvPr id="44035" name="Rectangle 3"/>
          <p:cNvSpPr>
            <a:spLocks noGrp="1" noChangeArrowheads="1"/>
          </p:cNvSpPr>
          <p:nvPr>
            <p:ph type="body" idx="1"/>
          </p:nvPr>
        </p:nvSpPr>
        <p:spPr>
          <a:xfrm>
            <a:off x="0" y="685800"/>
            <a:ext cx="9144000" cy="5715000"/>
          </a:xfrm>
        </p:spPr>
        <p:txBody>
          <a:bodyPr/>
          <a:lstStyle/>
          <a:p>
            <a:pPr>
              <a:lnSpc>
                <a:spcPct val="90000"/>
              </a:lnSpc>
            </a:pPr>
            <a:r>
              <a:rPr lang="en-US" altLang="en-US"/>
              <a:t>For example, given a sample of </a:t>
            </a:r>
            <a:r>
              <a:rPr lang="en-US" altLang="en-US" baseline="30000"/>
              <a:t>1</a:t>
            </a:r>
            <a:r>
              <a:rPr lang="en-US" altLang="en-US"/>
              <a:t>H nuclei in an external magnetic field of 1.41 Tesla </a:t>
            </a:r>
          </a:p>
          <a:p>
            <a:pPr>
              <a:lnSpc>
                <a:spcPct val="90000"/>
              </a:lnSpc>
            </a:pPr>
            <a:r>
              <a:rPr lang="en-US" altLang="en-US"/>
              <a:t>ratio of populations = e</a:t>
            </a:r>
            <a:r>
              <a:rPr lang="en-US" altLang="en-US" baseline="30000"/>
              <a:t>((-2.67519x10e8 rad.s-1.T-1 * 1.41T * 6.626176x10-34 J.s) / (1.380662x10e-23 J.K-1 *K 293))</a:t>
            </a:r>
            <a:r>
              <a:rPr lang="en-US" altLang="en-US"/>
              <a:t> = 0.9999382 </a:t>
            </a:r>
          </a:p>
          <a:p>
            <a:pPr>
              <a:lnSpc>
                <a:spcPct val="90000"/>
              </a:lnSpc>
            </a:pPr>
            <a:r>
              <a:rPr lang="en-US" altLang="en-US"/>
              <a:t>At room temperature, the ratio of the upper to lower energy populations is 0.9999382. In other words, the upper and lower energy spin states are almost equally populated with only a very small excess in the lower energy state.</a:t>
            </a:r>
          </a:p>
          <a:p>
            <a:pPr>
              <a:lnSpc>
                <a:spcPct val="90000"/>
              </a:lnSpc>
            </a:pPr>
            <a:r>
              <a:rPr lang="en-US" altLang="en-US"/>
              <a:t>If N</a:t>
            </a:r>
            <a:r>
              <a:rPr lang="en-US" altLang="en-US" baseline="-25000"/>
              <a:t>0</a:t>
            </a:r>
            <a:r>
              <a:rPr lang="en-US" altLang="en-US"/>
              <a:t>= 10</a:t>
            </a:r>
            <a:r>
              <a:rPr lang="en-US" altLang="en-US" baseline="30000"/>
              <a:t>6</a:t>
            </a:r>
            <a:r>
              <a:rPr lang="en-US" altLang="en-US"/>
              <a:t> or 1,000,000</a:t>
            </a:r>
            <a:r>
              <a:rPr lang="en-US" altLang="en-US" baseline="30000"/>
              <a:t> </a:t>
            </a:r>
            <a:r>
              <a:rPr lang="en-US" altLang="en-US"/>
              <a:t>then N</a:t>
            </a:r>
            <a:r>
              <a:rPr lang="en-US" altLang="en-US" baseline="-25000"/>
              <a:t>j </a:t>
            </a:r>
            <a:r>
              <a:rPr lang="en-US" altLang="en-US"/>
              <a:t> 999,938</a:t>
            </a:r>
          </a:p>
          <a:p>
            <a:pPr>
              <a:lnSpc>
                <a:spcPct val="90000"/>
              </a:lnSpc>
            </a:pPr>
            <a:r>
              <a:rPr lang="en-US" altLang="en-US"/>
              <a:t>N</a:t>
            </a:r>
            <a:r>
              <a:rPr lang="en-US" altLang="en-US" baseline="-25000"/>
              <a:t>0</a:t>
            </a:r>
            <a:r>
              <a:rPr lang="en-US" altLang="en-US"/>
              <a:t>- N</a:t>
            </a:r>
            <a:r>
              <a:rPr lang="en-US" altLang="en-US" baseline="-25000"/>
              <a:t>j</a:t>
            </a:r>
            <a:r>
              <a:rPr lang="en-US" altLang="en-US"/>
              <a:t> =1,000,000 – 999,938 = 62</a:t>
            </a:r>
          </a:p>
          <a:p>
            <a:pPr>
              <a:lnSpc>
                <a:spcPct val="90000"/>
              </a:lnSpc>
            </a:pPr>
            <a:r>
              <a:rPr lang="en-US" altLang="en-US"/>
              <a:t>62 ppm excess in the ground state</a:t>
            </a:r>
          </a:p>
        </p:txBody>
      </p:sp>
    </p:spTree>
    <p:extLst>
      <p:ext uri="{BB962C8B-B14F-4D97-AF65-F5344CB8AC3E}">
        <p14:creationId xmlns:p14="http://schemas.microsoft.com/office/powerpoint/2010/main" val="586941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685800" y="0"/>
            <a:ext cx="7772400" cy="762000"/>
          </a:xfrm>
        </p:spPr>
        <p:txBody>
          <a:bodyPr/>
          <a:lstStyle/>
          <a:p>
            <a:r>
              <a:rPr lang="en-US" altLang="en-US">
                <a:solidFill>
                  <a:srgbClr val="FF3300"/>
                </a:solidFill>
              </a:rPr>
              <a:t>Saturation</a:t>
            </a:r>
          </a:p>
        </p:txBody>
      </p:sp>
      <p:sp>
        <p:nvSpPr>
          <p:cNvPr id="53251" name="Rectangle 1027"/>
          <p:cNvSpPr>
            <a:spLocks noGrp="1" noChangeArrowheads="1"/>
          </p:cNvSpPr>
          <p:nvPr>
            <p:ph type="body" idx="1"/>
          </p:nvPr>
        </p:nvSpPr>
        <p:spPr>
          <a:xfrm>
            <a:off x="0" y="685800"/>
            <a:ext cx="9144000" cy="4114800"/>
          </a:xfrm>
        </p:spPr>
        <p:txBody>
          <a:bodyPr/>
          <a:lstStyle/>
          <a:p>
            <a:r>
              <a:rPr lang="en-US" altLang="zh-CN">
                <a:ea typeface="宋体" charset="-122"/>
              </a:rPr>
              <a:t>The condition that exists when the upper and lower energy states of nuclei are equal.  (no observed signal by NMR)</a:t>
            </a:r>
          </a:p>
          <a:p>
            <a:endParaRPr lang="en-US" altLang="en-US"/>
          </a:p>
        </p:txBody>
      </p:sp>
    </p:spTree>
    <p:extLst>
      <p:ext uri="{BB962C8B-B14F-4D97-AF65-F5344CB8AC3E}">
        <p14:creationId xmlns:p14="http://schemas.microsoft.com/office/powerpoint/2010/main" val="2970315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solidFill>
                  <a:srgbClr val="FF3300"/>
                </a:solidFill>
                <a:latin typeface="Symbol" pitchFamily="18" charset="2"/>
              </a:rPr>
              <a:t>d</a:t>
            </a:r>
            <a:r>
              <a:rPr lang="en-US" altLang="en-US" smtClean="0">
                <a:solidFill>
                  <a:srgbClr val="FF3300"/>
                </a:solidFill>
              </a:rPr>
              <a:t> values chemical shifts</a:t>
            </a:r>
            <a:r>
              <a:rPr lang="en-US" altLang="en-US" smtClean="0"/>
              <a:t> </a:t>
            </a:r>
          </a:p>
        </p:txBody>
      </p:sp>
      <p:sp>
        <p:nvSpPr>
          <p:cNvPr id="2" name="TextBox 1"/>
          <p:cNvSpPr txBox="1"/>
          <p:nvPr/>
        </p:nvSpPr>
        <p:spPr>
          <a:xfrm>
            <a:off x="2514600" y="3206750"/>
            <a:ext cx="1522413" cy="461963"/>
          </a:xfrm>
          <a:prstGeom prst="rect">
            <a:avLst/>
          </a:prstGeom>
          <a:noFill/>
        </p:spPr>
        <p:txBody>
          <a:bodyPr wrap="none">
            <a:spAutoFit/>
          </a:bodyPr>
          <a:lstStyle/>
          <a:p>
            <a:pPr>
              <a:defRPr/>
            </a:pPr>
            <a:r>
              <a:rPr lang="en-US" altLang="en-US" dirty="0">
                <a:latin typeface="Symbol" panose="05050102010706020507" pitchFamily="18" charset="2"/>
              </a:rPr>
              <a:t>d </a:t>
            </a:r>
            <a:r>
              <a:rPr lang="en-US" altLang="en-US" dirty="0">
                <a:latin typeface="+mj-lt"/>
              </a:rPr>
              <a:t>(ppm)</a:t>
            </a:r>
            <a:r>
              <a:rPr lang="en-US" altLang="en-US" dirty="0">
                <a:latin typeface="Symbol" panose="05050102010706020507" pitchFamily="18" charset="2"/>
              </a:rPr>
              <a:t> = </a:t>
            </a:r>
            <a:endParaRPr lang="en-US" dirty="0"/>
          </a:p>
        </p:txBody>
      </p:sp>
      <p:sp>
        <p:nvSpPr>
          <p:cNvPr id="3" name="TextBox 2"/>
          <p:cNvSpPr txBox="1"/>
          <p:nvPr/>
        </p:nvSpPr>
        <p:spPr>
          <a:xfrm>
            <a:off x="4343400" y="2971800"/>
            <a:ext cx="2247900" cy="461963"/>
          </a:xfrm>
          <a:prstGeom prst="rect">
            <a:avLst/>
          </a:prstGeom>
          <a:noFill/>
        </p:spPr>
        <p:txBody>
          <a:bodyPr wrap="none">
            <a:spAutoFit/>
          </a:bodyPr>
          <a:lstStyle/>
          <a:p>
            <a:pPr>
              <a:defRPr/>
            </a:pPr>
            <a:r>
              <a:rPr lang="en-US" dirty="0">
                <a:latin typeface="Symbol" panose="05050102010706020507" pitchFamily="18" charset="2"/>
              </a:rPr>
              <a:t>n </a:t>
            </a:r>
            <a:r>
              <a:rPr lang="en-US" dirty="0">
                <a:latin typeface="+mj-lt"/>
              </a:rPr>
              <a:t>(peak) -</a:t>
            </a:r>
            <a:r>
              <a:rPr lang="en-US" dirty="0">
                <a:latin typeface="Symbol" panose="05050102010706020507" pitchFamily="18" charset="2"/>
              </a:rPr>
              <a:t>  n</a:t>
            </a:r>
            <a:r>
              <a:rPr lang="en-US" dirty="0"/>
              <a:t>(ref)</a:t>
            </a:r>
            <a:endParaRPr lang="en-US" dirty="0">
              <a:latin typeface="+mj-lt"/>
            </a:endParaRPr>
          </a:p>
        </p:txBody>
      </p:sp>
      <p:sp>
        <p:nvSpPr>
          <p:cNvPr id="9" name="TextBox 8"/>
          <p:cNvSpPr txBox="1"/>
          <p:nvPr/>
        </p:nvSpPr>
        <p:spPr>
          <a:xfrm>
            <a:off x="4983163" y="3648075"/>
            <a:ext cx="968375" cy="460375"/>
          </a:xfrm>
          <a:prstGeom prst="rect">
            <a:avLst/>
          </a:prstGeom>
          <a:noFill/>
        </p:spPr>
        <p:txBody>
          <a:bodyPr wrap="none">
            <a:spAutoFit/>
          </a:bodyPr>
          <a:lstStyle/>
          <a:p>
            <a:pPr>
              <a:defRPr/>
            </a:pPr>
            <a:r>
              <a:rPr lang="en-US" dirty="0">
                <a:latin typeface="Symbol" panose="05050102010706020507" pitchFamily="18" charset="2"/>
              </a:rPr>
              <a:t>n </a:t>
            </a:r>
            <a:r>
              <a:rPr lang="en-US" dirty="0"/>
              <a:t>(ref)</a:t>
            </a:r>
            <a:endParaRPr lang="en-US" dirty="0">
              <a:latin typeface="+mj-lt"/>
            </a:endParaRPr>
          </a:p>
        </p:txBody>
      </p:sp>
      <p:cxnSp>
        <p:nvCxnSpPr>
          <p:cNvPr id="7" name="Straight Connector 6"/>
          <p:cNvCxnSpPr/>
          <p:nvPr/>
        </p:nvCxnSpPr>
        <p:spPr>
          <a:xfrm>
            <a:off x="4343400" y="3648075"/>
            <a:ext cx="2247900" cy="0"/>
          </a:xfrm>
          <a:prstGeom prst="line">
            <a:avLst/>
          </a:prstGeom>
        </p:spPr>
        <p:style>
          <a:lnRef idx="1">
            <a:schemeClr val="accent1"/>
          </a:lnRef>
          <a:fillRef idx="0">
            <a:schemeClr val="accent1"/>
          </a:fillRef>
          <a:effectRef idx="0">
            <a:schemeClr val="accent1"/>
          </a:effectRef>
          <a:fontRef idx="minor">
            <a:schemeClr val="tx1"/>
          </a:fontRef>
        </p:style>
      </p:cxnSp>
      <p:sp>
        <p:nvSpPr>
          <p:cNvPr id="16391" name="TextBox 7"/>
          <p:cNvSpPr txBox="1">
            <a:spLocks noChangeArrowheads="1"/>
          </p:cNvSpPr>
          <p:nvPr/>
        </p:nvSpPr>
        <p:spPr bwMode="auto">
          <a:xfrm>
            <a:off x="6978650" y="3416300"/>
            <a:ext cx="825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x 10</a:t>
            </a:r>
            <a:r>
              <a:rPr lang="en-US" altLang="en-US" baseline="30000"/>
              <a:t>6</a:t>
            </a:r>
          </a:p>
        </p:txBody>
      </p:sp>
    </p:spTree>
    <p:extLst>
      <p:ext uri="{BB962C8B-B14F-4D97-AF65-F5344CB8AC3E}">
        <p14:creationId xmlns:p14="http://schemas.microsoft.com/office/powerpoint/2010/main" val="87499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38200" y="0"/>
            <a:ext cx="7772400" cy="1143000"/>
          </a:xfrm>
        </p:spPr>
        <p:txBody>
          <a:bodyPr/>
          <a:lstStyle/>
          <a:p>
            <a:pPr eaLnBrk="1" hangingPunct="1"/>
            <a:r>
              <a:rPr lang="en-US" altLang="en-US" smtClean="0"/>
              <a:t>Deuterated Solvents</a:t>
            </a:r>
          </a:p>
        </p:txBody>
      </p:sp>
      <p:pic>
        <p:nvPicPr>
          <p:cNvPr id="174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75" y="895350"/>
            <a:ext cx="6388100" cy="596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2318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43000"/>
          </a:xfrm>
        </p:spPr>
        <p:txBody>
          <a:bodyPr/>
          <a:lstStyle/>
          <a:p>
            <a:r>
              <a:rPr lang="en-US" altLang="en-US">
                <a:solidFill>
                  <a:srgbClr val="FF3300"/>
                </a:solidFill>
              </a:rPr>
              <a:t>Vector representation</a:t>
            </a:r>
          </a:p>
        </p:txBody>
      </p:sp>
      <p:pic>
        <p:nvPicPr>
          <p:cNvPr id="6148"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600200"/>
            <a:ext cx="8763000" cy="3916363"/>
          </a:xfrm>
          <a:noFill/>
          <a:ln/>
        </p:spPr>
      </p:pic>
    </p:spTree>
    <p:extLst>
      <p:ext uri="{BB962C8B-B14F-4D97-AF65-F5344CB8AC3E}">
        <p14:creationId xmlns:p14="http://schemas.microsoft.com/office/powerpoint/2010/main" val="31438659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ChangeArrowheads="1"/>
          </p:cNvSpPr>
          <p:nvPr/>
        </p:nvSpPr>
        <p:spPr bwMode="auto">
          <a:xfrm>
            <a:off x="457200" y="330200"/>
            <a:ext cx="784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rgbClr val="FF3300"/>
                </a:solidFill>
                <a:effectLst>
                  <a:outerShdw blurRad="38100" dist="38100" dir="2700000" algn="tl">
                    <a:srgbClr val="C0C0C0"/>
                  </a:outerShdw>
                </a:effectLst>
                <a:latin typeface="Tahoma" charset="0"/>
              </a:rPr>
              <a:t>Bulk magnetization (M</a:t>
            </a:r>
            <a:r>
              <a:rPr lang="en-US" altLang="en-US" sz="3200" b="1" baseline="-25000">
                <a:solidFill>
                  <a:srgbClr val="FF3300"/>
                </a:solidFill>
                <a:effectLst>
                  <a:outerShdw blurRad="38100" dist="38100" dir="2700000" algn="tl">
                    <a:srgbClr val="C0C0C0"/>
                  </a:outerShdw>
                </a:effectLst>
                <a:latin typeface="Tahoma" charset="0"/>
              </a:rPr>
              <a:t>o</a:t>
            </a:r>
            <a:r>
              <a:rPr lang="en-US" altLang="en-US" sz="3200" b="1">
                <a:solidFill>
                  <a:srgbClr val="FF3300"/>
                </a:solidFill>
                <a:effectLst>
                  <a:outerShdw blurRad="38100" dist="38100" dir="2700000" algn="tl">
                    <a:srgbClr val="C0C0C0"/>
                  </a:outerShdw>
                </a:effectLst>
                <a:latin typeface="Tahoma" charset="0"/>
              </a:rPr>
              <a:t>)</a:t>
            </a:r>
          </a:p>
        </p:txBody>
      </p:sp>
      <p:sp>
        <p:nvSpPr>
          <p:cNvPr id="60419" name="Oval 1027"/>
          <p:cNvSpPr>
            <a:spLocks noChangeArrowheads="1"/>
          </p:cNvSpPr>
          <p:nvPr/>
        </p:nvSpPr>
        <p:spPr bwMode="auto">
          <a:xfrm>
            <a:off x="1905000" y="3124200"/>
            <a:ext cx="762000" cy="228600"/>
          </a:xfrm>
          <a:prstGeom prst="ellipse">
            <a:avLst/>
          </a:prstGeom>
          <a:solidFill>
            <a:srgbClr val="FFFF99">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0" name="Oval 1028"/>
          <p:cNvSpPr>
            <a:spLocks noChangeArrowheads="1"/>
          </p:cNvSpPr>
          <p:nvPr/>
        </p:nvSpPr>
        <p:spPr bwMode="auto">
          <a:xfrm>
            <a:off x="1905000" y="4648200"/>
            <a:ext cx="762000" cy="228600"/>
          </a:xfrm>
          <a:prstGeom prst="ellipse">
            <a:avLst/>
          </a:prstGeom>
          <a:solidFill>
            <a:srgbClr val="FFFF99">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1" name="Line 1029"/>
          <p:cNvSpPr>
            <a:spLocks noChangeShapeType="1"/>
          </p:cNvSpPr>
          <p:nvPr/>
        </p:nvSpPr>
        <p:spPr bwMode="auto">
          <a:xfrm flipH="1" flipV="1">
            <a:off x="1905000" y="32766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2" name="Line 1030"/>
          <p:cNvSpPr>
            <a:spLocks noChangeShapeType="1"/>
          </p:cNvSpPr>
          <p:nvPr/>
        </p:nvSpPr>
        <p:spPr bwMode="auto">
          <a:xfrm flipH="1" flipV="1">
            <a:off x="2057400" y="3338513"/>
            <a:ext cx="228600" cy="695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3" name="Line 1031"/>
          <p:cNvSpPr>
            <a:spLocks noChangeShapeType="1"/>
          </p:cNvSpPr>
          <p:nvPr/>
        </p:nvSpPr>
        <p:spPr bwMode="auto">
          <a:xfrm flipH="1" flipV="1">
            <a:off x="2209800" y="3352800"/>
            <a:ext cx="76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4" name="Line 1032"/>
          <p:cNvSpPr>
            <a:spLocks noChangeShapeType="1"/>
          </p:cNvSpPr>
          <p:nvPr/>
        </p:nvSpPr>
        <p:spPr bwMode="auto">
          <a:xfrm flipV="1">
            <a:off x="2286000" y="3352800"/>
            <a:ext cx="76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5" name="Line 1033"/>
          <p:cNvSpPr>
            <a:spLocks noChangeShapeType="1"/>
          </p:cNvSpPr>
          <p:nvPr/>
        </p:nvSpPr>
        <p:spPr bwMode="auto">
          <a:xfrm flipV="1">
            <a:off x="2286000" y="3338513"/>
            <a:ext cx="228600" cy="695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6" name="Line 1034"/>
          <p:cNvSpPr>
            <a:spLocks noChangeShapeType="1"/>
          </p:cNvSpPr>
          <p:nvPr/>
        </p:nvSpPr>
        <p:spPr bwMode="auto">
          <a:xfrm flipV="1">
            <a:off x="2286000" y="32766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7" name="Line 1035"/>
          <p:cNvSpPr>
            <a:spLocks noChangeShapeType="1"/>
          </p:cNvSpPr>
          <p:nvPr/>
        </p:nvSpPr>
        <p:spPr bwMode="auto">
          <a:xfrm flipH="1">
            <a:off x="1905000" y="40386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8" name="Line 1036"/>
          <p:cNvSpPr>
            <a:spLocks noChangeShapeType="1"/>
          </p:cNvSpPr>
          <p:nvPr/>
        </p:nvSpPr>
        <p:spPr bwMode="auto">
          <a:xfrm>
            <a:off x="2286000" y="40386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9" name="AutoShape 1037"/>
          <p:cNvSpPr>
            <a:spLocks noChangeArrowheads="1"/>
          </p:cNvSpPr>
          <p:nvPr/>
        </p:nvSpPr>
        <p:spPr bwMode="auto">
          <a:xfrm>
            <a:off x="3810000" y="3886200"/>
            <a:ext cx="1143000" cy="304800"/>
          </a:xfrm>
          <a:prstGeom prst="rightArrow">
            <a:avLst>
              <a:gd name="adj1" fmla="val 50000"/>
              <a:gd name="adj2" fmla="val 93750"/>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0" name="Text Box 1038"/>
          <p:cNvSpPr txBox="1">
            <a:spLocks noChangeArrowheads="1"/>
          </p:cNvSpPr>
          <p:nvPr/>
        </p:nvSpPr>
        <p:spPr bwMode="auto">
          <a:xfrm>
            <a:off x="5486400" y="34290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60431" name="Line 1039"/>
          <p:cNvSpPr>
            <a:spLocks noChangeShapeType="1"/>
          </p:cNvSpPr>
          <p:nvPr/>
        </p:nvSpPr>
        <p:spPr bwMode="auto">
          <a:xfrm flipV="1">
            <a:off x="2286000" y="29718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2" name="Line 1040"/>
          <p:cNvSpPr>
            <a:spLocks noChangeShapeType="1"/>
          </p:cNvSpPr>
          <p:nvPr/>
        </p:nvSpPr>
        <p:spPr bwMode="auto">
          <a:xfrm flipH="1">
            <a:off x="1676400" y="3657600"/>
            <a:ext cx="1143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3" name="Line 1041"/>
          <p:cNvSpPr>
            <a:spLocks noChangeShapeType="1"/>
          </p:cNvSpPr>
          <p:nvPr/>
        </p:nvSpPr>
        <p:spPr bwMode="auto">
          <a:xfrm>
            <a:off x="1524000" y="40386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4" name="Text Box 1042"/>
          <p:cNvSpPr txBox="1">
            <a:spLocks noChangeArrowheads="1"/>
          </p:cNvSpPr>
          <p:nvPr/>
        </p:nvSpPr>
        <p:spPr bwMode="auto">
          <a:xfrm>
            <a:off x="1447800" y="4191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0435" name="Text Box 1043"/>
          <p:cNvSpPr txBox="1">
            <a:spLocks noChangeArrowheads="1"/>
          </p:cNvSpPr>
          <p:nvPr/>
        </p:nvSpPr>
        <p:spPr bwMode="auto">
          <a:xfrm>
            <a:off x="2895600" y="36576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0436" name="Text Box 1044"/>
          <p:cNvSpPr txBox="1">
            <a:spLocks noChangeArrowheads="1"/>
          </p:cNvSpPr>
          <p:nvPr/>
        </p:nvSpPr>
        <p:spPr bwMode="auto">
          <a:xfrm>
            <a:off x="6096000" y="2819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0437" name="Line 1045"/>
          <p:cNvSpPr>
            <a:spLocks noChangeShapeType="1"/>
          </p:cNvSpPr>
          <p:nvPr/>
        </p:nvSpPr>
        <p:spPr bwMode="auto">
          <a:xfrm flipV="1">
            <a:off x="6019800" y="29718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8" name="Line 1046"/>
          <p:cNvSpPr>
            <a:spLocks noChangeShapeType="1"/>
          </p:cNvSpPr>
          <p:nvPr/>
        </p:nvSpPr>
        <p:spPr bwMode="auto">
          <a:xfrm>
            <a:off x="5257800" y="40386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9" name="Line 1047"/>
          <p:cNvSpPr>
            <a:spLocks noChangeShapeType="1"/>
          </p:cNvSpPr>
          <p:nvPr/>
        </p:nvSpPr>
        <p:spPr bwMode="auto">
          <a:xfrm flipH="1">
            <a:off x="5410200" y="3657600"/>
            <a:ext cx="1143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0" name="Text Box 1048"/>
          <p:cNvSpPr txBox="1">
            <a:spLocks noChangeArrowheads="1"/>
          </p:cNvSpPr>
          <p:nvPr/>
        </p:nvSpPr>
        <p:spPr bwMode="auto">
          <a:xfrm>
            <a:off x="6629400" y="36576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0441" name="Text Box 1049"/>
          <p:cNvSpPr txBox="1">
            <a:spLocks noChangeArrowheads="1"/>
          </p:cNvSpPr>
          <p:nvPr/>
        </p:nvSpPr>
        <p:spPr bwMode="auto">
          <a:xfrm>
            <a:off x="5181600" y="4191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0442" name="AutoShape 1050"/>
          <p:cNvSpPr>
            <a:spLocks noChangeArrowheads="1"/>
          </p:cNvSpPr>
          <p:nvPr/>
        </p:nvSpPr>
        <p:spPr bwMode="auto">
          <a:xfrm>
            <a:off x="5943600" y="3200400"/>
            <a:ext cx="152400" cy="838200"/>
          </a:xfrm>
          <a:prstGeom prst="upArrow">
            <a:avLst>
              <a:gd name="adj1" fmla="val 50000"/>
              <a:gd name="adj2" fmla="val 137500"/>
            </a:avLst>
          </a:prstGeom>
          <a:solidFill>
            <a:srgbClr val="33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3" name="Line 1051"/>
          <p:cNvSpPr>
            <a:spLocks noChangeShapeType="1"/>
          </p:cNvSpPr>
          <p:nvPr/>
        </p:nvSpPr>
        <p:spPr bwMode="auto">
          <a:xfrm flipH="1">
            <a:off x="2133600" y="4038600"/>
            <a:ext cx="1524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4" name="Line 1052"/>
          <p:cNvSpPr>
            <a:spLocks noChangeShapeType="1"/>
          </p:cNvSpPr>
          <p:nvPr/>
        </p:nvSpPr>
        <p:spPr bwMode="auto">
          <a:xfrm>
            <a:off x="2286000" y="4038600"/>
            <a:ext cx="0" cy="858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5" name="Line 1053"/>
          <p:cNvSpPr>
            <a:spLocks noChangeShapeType="1"/>
          </p:cNvSpPr>
          <p:nvPr/>
        </p:nvSpPr>
        <p:spPr bwMode="auto">
          <a:xfrm>
            <a:off x="2286000" y="4038600"/>
            <a:ext cx="2286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6" name="Text Box 1054"/>
          <p:cNvSpPr txBox="1">
            <a:spLocks noChangeArrowheads="1"/>
          </p:cNvSpPr>
          <p:nvPr/>
        </p:nvSpPr>
        <p:spPr bwMode="auto">
          <a:xfrm>
            <a:off x="2362200" y="2819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0447" name="AutoShape 1055"/>
          <p:cNvSpPr>
            <a:spLocks noChangeArrowheads="1"/>
          </p:cNvSpPr>
          <p:nvPr/>
        </p:nvSpPr>
        <p:spPr bwMode="auto">
          <a:xfrm>
            <a:off x="3276600" y="35814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8" name="AutoShape 1056"/>
          <p:cNvSpPr>
            <a:spLocks noChangeArrowheads="1"/>
          </p:cNvSpPr>
          <p:nvPr/>
        </p:nvSpPr>
        <p:spPr bwMode="auto">
          <a:xfrm>
            <a:off x="7010400" y="35814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49" name="Text Box 1057"/>
          <p:cNvSpPr txBox="1">
            <a:spLocks noChangeArrowheads="1"/>
          </p:cNvSpPr>
          <p:nvPr/>
        </p:nvSpPr>
        <p:spPr bwMode="auto">
          <a:xfrm>
            <a:off x="3200400" y="44196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0450" name="Text Box 1058"/>
          <p:cNvSpPr txBox="1">
            <a:spLocks noChangeArrowheads="1"/>
          </p:cNvSpPr>
          <p:nvPr/>
        </p:nvSpPr>
        <p:spPr bwMode="auto">
          <a:xfrm>
            <a:off x="6934200" y="44196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0451" name="Text Box 1059"/>
          <p:cNvSpPr txBox="1">
            <a:spLocks noChangeArrowheads="1"/>
          </p:cNvSpPr>
          <p:nvPr/>
        </p:nvSpPr>
        <p:spPr bwMode="auto">
          <a:xfrm>
            <a:off x="517525" y="1250950"/>
            <a:ext cx="6618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i="1">
                <a:latin typeface="Tahoma" charset="0"/>
              </a:rPr>
              <a:t>Now consider a real sample containing numerous nuclear spins:</a:t>
            </a:r>
          </a:p>
        </p:txBody>
      </p:sp>
      <p:sp>
        <p:nvSpPr>
          <p:cNvPr id="60452" name="Rectangle 1060"/>
          <p:cNvSpPr>
            <a:spLocks noChangeArrowheads="1"/>
          </p:cNvSpPr>
          <p:nvPr/>
        </p:nvSpPr>
        <p:spPr bwMode="auto">
          <a:xfrm>
            <a:off x="3124200" y="1766888"/>
            <a:ext cx="2057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a:solidFill>
                  <a:srgbClr val="000066"/>
                </a:solidFill>
                <a:latin typeface="Tahoma" charset="0"/>
              </a:rPr>
              <a:t>M</a:t>
            </a:r>
            <a:r>
              <a:rPr lang="en-US" altLang="en-US" sz="1800" b="1" baseline="-25000">
                <a:solidFill>
                  <a:srgbClr val="000066"/>
                </a:solidFill>
                <a:latin typeface="Tahoma" charset="0"/>
              </a:rPr>
              <a:t>o</a:t>
            </a:r>
            <a:r>
              <a:rPr lang="en-US" altLang="en-US" sz="1800">
                <a:solidFill>
                  <a:srgbClr val="660033"/>
                </a:solidFill>
                <a:latin typeface="Tahoma" charset="0"/>
              </a:rPr>
              <a:t> </a:t>
            </a:r>
            <a:r>
              <a:rPr lang="en-US" altLang="en-US" sz="1800" b="1">
                <a:solidFill>
                  <a:srgbClr val="000066"/>
                </a:solidFill>
                <a:effectLst>
                  <a:outerShdw blurRad="38100" dist="38100" dir="2700000" algn="tl">
                    <a:srgbClr val="C0C0C0"/>
                  </a:outerShdw>
                </a:effectLst>
                <a:latin typeface="WP MathA" pitchFamily="2" charset="2"/>
              </a:rPr>
              <a:t>%</a:t>
            </a:r>
            <a:r>
              <a:rPr lang="en-US" altLang="en-US" sz="1800" b="1">
                <a:solidFill>
                  <a:srgbClr val="000066"/>
                </a:solidFill>
                <a:effectLst>
                  <a:outerShdw blurRad="38100" dist="38100" dir="2700000" algn="tl">
                    <a:srgbClr val="C0C0C0"/>
                  </a:outerShdw>
                </a:effectLst>
                <a:latin typeface="Tahoma" charset="0"/>
              </a:rPr>
              <a:t> </a:t>
            </a:r>
            <a:r>
              <a:rPr lang="en-US" altLang="en-US" sz="1800">
                <a:solidFill>
                  <a:srgbClr val="660033"/>
                </a:solidFill>
                <a:latin typeface="Tahoma" charset="0"/>
              </a:rPr>
              <a:t>(</a:t>
            </a:r>
            <a:r>
              <a:rPr lang="en-US" altLang="en-US" sz="1800" b="1">
                <a:solidFill>
                  <a:srgbClr val="000066"/>
                </a:solidFill>
                <a:latin typeface="Tahoma" charset="0"/>
              </a:rPr>
              <a:t>N</a:t>
            </a:r>
            <a:r>
              <a:rPr lang="en-US" altLang="en-US" sz="1800" b="1">
                <a:solidFill>
                  <a:srgbClr val="000066"/>
                </a:solidFill>
                <a:latin typeface="Symbol" pitchFamily="18" charset="2"/>
              </a:rPr>
              <a:t>a</a:t>
            </a:r>
            <a:r>
              <a:rPr lang="en-US" altLang="en-US" sz="1800" b="1">
                <a:solidFill>
                  <a:srgbClr val="000066"/>
                </a:solidFill>
                <a:latin typeface="Tahoma" charset="0"/>
              </a:rPr>
              <a:t> - N</a:t>
            </a:r>
            <a:r>
              <a:rPr lang="en-US" altLang="en-US" sz="1800" b="1">
                <a:solidFill>
                  <a:srgbClr val="000066"/>
                </a:solidFill>
                <a:latin typeface="Symbol" pitchFamily="18" charset="2"/>
              </a:rPr>
              <a:t>b</a:t>
            </a:r>
            <a:r>
              <a:rPr lang="en-US" altLang="en-US" sz="1800">
                <a:solidFill>
                  <a:srgbClr val="660033"/>
                </a:solidFill>
                <a:latin typeface="Tahoma" charset="0"/>
              </a:rPr>
              <a:t>)</a:t>
            </a:r>
          </a:p>
        </p:txBody>
      </p:sp>
      <p:sp>
        <p:nvSpPr>
          <p:cNvPr id="60453" name="Rectangle 1061"/>
          <p:cNvSpPr>
            <a:spLocks noChangeArrowheads="1"/>
          </p:cNvSpPr>
          <p:nvPr/>
        </p:nvSpPr>
        <p:spPr bwMode="auto">
          <a:xfrm>
            <a:off x="3124200" y="2286000"/>
            <a:ext cx="2054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Symbol" pitchFamily="18" charset="2"/>
              </a:rPr>
              <a:t>m   =   m</a:t>
            </a:r>
            <a:r>
              <a:rPr lang="en-US" altLang="en-US" sz="1800" baseline="-25000">
                <a:latin typeface="Tahoma" charset="0"/>
              </a:rPr>
              <a:t>x</a:t>
            </a:r>
            <a:r>
              <a:rPr lang="en-US" altLang="en-US" sz="1800">
                <a:latin typeface="Tahoma" charset="0"/>
              </a:rPr>
              <a:t>i</a:t>
            </a:r>
            <a:r>
              <a:rPr lang="en-US" altLang="en-US" sz="1800">
                <a:latin typeface="Symbol" pitchFamily="18" charset="2"/>
              </a:rPr>
              <a:t> + m</a:t>
            </a:r>
            <a:r>
              <a:rPr lang="en-US" altLang="en-US" sz="1800" baseline="-25000">
                <a:latin typeface="Tahoma" charset="0"/>
              </a:rPr>
              <a:t>y</a:t>
            </a:r>
            <a:r>
              <a:rPr lang="en-US" altLang="en-US" sz="1800">
                <a:latin typeface="Tahoma" charset="0"/>
              </a:rPr>
              <a:t>j</a:t>
            </a:r>
            <a:r>
              <a:rPr lang="en-US" altLang="en-US" sz="1800">
                <a:latin typeface="Symbol" pitchFamily="18" charset="2"/>
              </a:rPr>
              <a:t> +m</a:t>
            </a:r>
            <a:r>
              <a:rPr lang="en-US" altLang="en-US" sz="1800" baseline="-25000">
                <a:latin typeface="Tahoma" charset="0"/>
              </a:rPr>
              <a:t>z</a:t>
            </a:r>
            <a:r>
              <a:rPr lang="en-US" altLang="en-US" sz="1800">
                <a:latin typeface="Tahoma" charset="0"/>
              </a:rPr>
              <a:t>k</a:t>
            </a:r>
          </a:p>
        </p:txBody>
      </p:sp>
      <p:sp>
        <p:nvSpPr>
          <p:cNvPr id="60454" name="Line 1062"/>
          <p:cNvSpPr>
            <a:spLocks noChangeShapeType="1"/>
          </p:cNvSpPr>
          <p:nvPr/>
        </p:nvSpPr>
        <p:spPr bwMode="auto">
          <a:xfrm>
            <a:off x="3200400" y="23622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55" name="Text Box 1063"/>
          <p:cNvSpPr txBox="1">
            <a:spLocks noChangeArrowheads="1"/>
          </p:cNvSpPr>
          <p:nvPr/>
        </p:nvSpPr>
        <p:spPr bwMode="auto">
          <a:xfrm>
            <a:off x="898525" y="5291138"/>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Tahoma" charset="0"/>
              </a:rPr>
              <a:t>Since </a:t>
            </a:r>
            <a:r>
              <a:rPr lang="en-US" altLang="en-US" sz="1800">
                <a:latin typeface="Symbol" pitchFamily="18" charset="2"/>
              </a:rPr>
              <a:t>m</a:t>
            </a:r>
            <a:r>
              <a:rPr lang="en-US" altLang="en-US" sz="1800">
                <a:latin typeface="Tahoma" charset="0"/>
              </a:rPr>
              <a:t> is precessing in the xy-plane, </a:t>
            </a:r>
            <a:r>
              <a:rPr lang="en-US" altLang="en-US" sz="1800" b="1">
                <a:latin typeface="Tahoma" charset="0"/>
              </a:rPr>
              <a:t>M</a:t>
            </a:r>
            <a:r>
              <a:rPr lang="en-US" altLang="en-US" sz="1800" b="1" baseline="-25000">
                <a:latin typeface="Tahoma" charset="0"/>
              </a:rPr>
              <a:t>o</a:t>
            </a:r>
            <a:r>
              <a:rPr lang="en-US" altLang="en-US" sz="1800">
                <a:latin typeface="Tahoma" charset="0"/>
              </a:rPr>
              <a:t> = </a:t>
            </a:r>
            <a:r>
              <a:rPr lang="en-US" altLang="en-US">
                <a:latin typeface="Tahoma" charset="0"/>
              </a:rPr>
              <a:t>∑</a:t>
            </a:r>
            <a:r>
              <a:rPr lang="en-US" altLang="en-US" sz="1800">
                <a:latin typeface="Tahoma" charset="0"/>
              </a:rPr>
              <a:t> </a:t>
            </a:r>
            <a:r>
              <a:rPr lang="en-US" altLang="en-US" sz="1800">
                <a:latin typeface="Symbol" pitchFamily="18" charset="2"/>
              </a:rPr>
              <a:t>m</a:t>
            </a:r>
            <a:r>
              <a:rPr lang="en-US" altLang="en-US" sz="1800" baseline="-25000">
                <a:latin typeface="Tahoma" charset="0"/>
              </a:rPr>
              <a:t>z</a:t>
            </a:r>
            <a:r>
              <a:rPr lang="en-US" altLang="en-US" sz="1800">
                <a:latin typeface="Tahoma" charset="0"/>
              </a:rPr>
              <a:t>k – </a:t>
            </a:r>
            <a:r>
              <a:rPr lang="en-US" altLang="en-US" sz="1800">
                <a:latin typeface="Symbol" pitchFamily="18" charset="2"/>
              </a:rPr>
              <a:t>m</a:t>
            </a:r>
            <a:r>
              <a:rPr lang="en-US" altLang="en-US" sz="1800" baseline="-25000">
                <a:latin typeface="Symbol" pitchFamily="18" charset="2"/>
              </a:rPr>
              <a:t>-</a:t>
            </a:r>
            <a:r>
              <a:rPr lang="en-US" altLang="en-US" sz="1800" baseline="-25000">
                <a:latin typeface="Tahoma" charset="0"/>
              </a:rPr>
              <a:t>z</a:t>
            </a:r>
            <a:r>
              <a:rPr lang="en-US" altLang="en-US" sz="1800">
                <a:latin typeface="Tahoma" charset="0"/>
              </a:rPr>
              <a:t>k</a:t>
            </a:r>
          </a:p>
        </p:txBody>
      </p:sp>
      <p:sp>
        <p:nvSpPr>
          <p:cNvPr id="60456" name="Rectangle 1064"/>
          <p:cNvSpPr>
            <a:spLocks noChangeArrowheads="1"/>
          </p:cNvSpPr>
          <p:nvPr/>
        </p:nvSpPr>
        <p:spPr bwMode="auto">
          <a:xfrm>
            <a:off x="381000" y="6096000"/>
            <a:ext cx="853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a:solidFill>
                  <a:srgbClr val="000066"/>
                </a:solidFill>
                <a:latin typeface="Symbol" pitchFamily="18" charset="2"/>
              </a:rPr>
              <a:t>m</a:t>
            </a:r>
            <a:r>
              <a:rPr lang="en-US" altLang="en-US" sz="1800">
                <a:solidFill>
                  <a:srgbClr val="660033"/>
                </a:solidFill>
                <a:latin typeface="Tahoma" charset="0"/>
              </a:rPr>
              <a:t> is </a:t>
            </a:r>
            <a:r>
              <a:rPr lang="en-US" altLang="en-US" sz="1800" b="1" i="1">
                <a:solidFill>
                  <a:srgbClr val="000066"/>
                </a:solidFill>
                <a:latin typeface="Tahoma" charset="0"/>
              </a:rPr>
              <a:t>quantized</a:t>
            </a:r>
            <a:r>
              <a:rPr lang="en-US" altLang="en-US" sz="1800">
                <a:solidFill>
                  <a:srgbClr val="660033"/>
                </a:solidFill>
                <a:latin typeface="Tahoma" charset="0"/>
              </a:rPr>
              <a:t> (</a:t>
            </a:r>
            <a:r>
              <a:rPr lang="en-US" altLang="en-US" sz="1800" b="1">
                <a:solidFill>
                  <a:srgbClr val="000066"/>
                </a:solidFill>
                <a:latin typeface="Symbol" pitchFamily="18" charset="2"/>
              </a:rPr>
              <a:t>a</a:t>
            </a:r>
            <a:r>
              <a:rPr lang="en-US" altLang="en-US" sz="1800">
                <a:solidFill>
                  <a:srgbClr val="660033"/>
                </a:solidFill>
                <a:latin typeface="Tahoma" charset="0"/>
              </a:rPr>
              <a:t> or </a:t>
            </a:r>
            <a:r>
              <a:rPr lang="en-US" altLang="en-US" sz="1800" b="1">
                <a:solidFill>
                  <a:srgbClr val="000066"/>
                </a:solidFill>
                <a:latin typeface="Symbol" pitchFamily="18" charset="2"/>
              </a:rPr>
              <a:t>b</a:t>
            </a:r>
            <a:r>
              <a:rPr lang="en-US" altLang="en-US" sz="1800">
                <a:solidFill>
                  <a:srgbClr val="660033"/>
                </a:solidFill>
                <a:latin typeface="Tahoma" charset="0"/>
              </a:rPr>
              <a:t>), </a:t>
            </a:r>
            <a:r>
              <a:rPr lang="en-US" altLang="en-US" sz="1800" b="1">
                <a:solidFill>
                  <a:srgbClr val="660033"/>
                </a:solidFill>
                <a:latin typeface="Tahoma" charset="0"/>
              </a:rPr>
              <a:t>M</a:t>
            </a:r>
            <a:r>
              <a:rPr lang="en-US" altLang="en-US" sz="1800" b="1" baseline="-25000">
                <a:solidFill>
                  <a:srgbClr val="660033"/>
                </a:solidFill>
                <a:latin typeface="Tahoma" charset="0"/>
              </a:rPr>
              <a:t>o</a:t>
            </a:r>
            <a:r>
              <a:rPr lang="en-US" altLang="en-US" sz="1800">
                <a:solidFill>
                  <a:srgbClr val="660033"/>
                </a:solidFill>
                <a:latin typeface="Tahoma" charset="0"/>
              </a:rPr>
              <a:t> has a </a:t>
            </a:r>
            <a:r>
              <a:rPr lang="en-US" altLang="en-US" sz="1800" b="1" i="1">
                <a:solidFill>
                  <a:srgbClr val="000066"/>
                </a:solidFill>
                <a:latin typeface="Tahoma" charset="0"/>
              </a:rPr>
              <a:t>continuous</a:t>
            </a:r>
            <a:r>
              <a:rPr lang="en-US" altLang="en-US" sz="1800">
                <a:solidFill>
                  <a:srgbClr val="660033"/>
                </a:solidFill>
                <a:latin typeface="Tahoma" charset="0"/>
              </a:rPr>
              <a:t> number of states, bulk property.</a:t>
            </a:r>
          </a:p>
        </p:txBody>
      </p:sp>
    </p:spTree>
    <p:extLst>
      <p:ext uri="{BB962C8B-B14F-4D97-AF65-F5344CB8AC3E}">
        <p14:creationId xmlns:p14="http://schemas.microsoft.com/office/powerpoint/2010/main" val="30664918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ChangeArrowheads="1"/>
          </p:cNvSpPr>
          <p:nvPr/>
        </p:nvSpPr>
        <p:spPr bwMode="auto">
          <a:xfrm>
            <a:off x="457200" y="330200"/>
            <a:ext cx="403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An NMR Experiment</a:t>
            </a:r>
          </a:p>
        </p:txBody>
      </p:sp>
      <p:sp>
        <p:nvSpPr>
          <p:cNvPr id="61443" name="Oval 1027"/>
          <p:cNvSpPr>
            <a:spLocks noChangeArrowheads="1"/>
          </p:cNvSpPr>
          <p:nvPr/>
        </p:nvSpPr>
        <p:spPr bwMode="auto">
          <a:xfrm>
            <a:off x="1905000" y="2133600"/>
            <a:ext cx="762000" cy="228600"/>
          </a:xfrm>
          <a:prstGeom prst="ellipse">
            <a:avLst/>
          </a:prstGeom>
          <a:solidFill>
            <a:srgbClr val="FFFF99">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4" name="Oval 1028"/>
          <p:cNvSpPr>
            <a:spLocks noChangeArrowheads="1"/>
          </p:cNvSpPr>
          <p:nvPr/>
        </p:nvSpPr>
        <p:spPr bwMode="auto">
          <a:xfrm>
            <a:off x="1905000" y="3657600"/>
            <a:ext cx="762000" cy="228600"/>
          </a:xfrm>
          <a:prstGeom prst="ellipse">
            <a:avLst/>
          </a:prstGeom>
          <a:solidFill>
            <a:srgbClr val="FFFF99">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5" name="Line 1029"/>
          <p:cNvSpPr>
            <a:spLocks noChangeShapeType="1"/>
          </p:cNvSpPr>
          <p:nvPr/>
        </p:nvSpPr>
        <p:spPr bwMode="auto">
          <a:xfrm flipH="1" flipV="1">
            <a:off x="1905000" y="22860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6" name="Line 1030"/>
          <p:cNvSpPr>
            <a:spLocks noChangeShapeType="1"/>
          </p:cNvSpPr>
          <p:nvPr/>
        </p:nvSpPr>
        <p:spPr bwMode="auto">
          <a:xfrm flipH="1" flipV="1">
            <a:off x="2057400" y="2347913"/>
            <a:ext cx="228600" cy="695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7" name="Line 1031"/>
          <p:cNvSpPr>
            <a:spLocks noChangeShapeType="1"/>
          </p:cNvSpPr>
          <p:nvPr/>
        </p:nvSpPr>
        <p:spPr bwMode="auto">
          <a:xfrm flipH="1" flipV="1">
            <a:off x="2209800" y="2362200"/>
            <a:ext cx="76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8" name="Line 1032"/>
          <p:cNvSpPr>
            <a:spLocks noChangeShapeType="1"/>
          </p:cNvSpPr>
          <p:nvPr/>
        </p:nvSpPr>
        <p:spPr bwMode="auto">
          <a:xfrm flipV="1">
            <a:off x="2286000" y="2362200"/>
            <a:ext cx="76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9" name="Line 1033"/>
          <p:cNvSpPr>
            <a:spLocks noChangeShapeType="1"/>
          </p:cNvSpPr>
          <p:nvPr/>
        </p:nvSpPr>
        <p:spPr bwMode="auto">
          <a:xfrm flipV="1">
            <a:off x="2286000" y="2347913"/>
            <a:ext cx="228600" cy="695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0" name="Line 1034"/>
          <p:cNvSpPr>
            <a:spLocks noChangeShapeType="1"/>
          </p:cNvSpPr>
          <p:nvPr/>
        </p:nvSpPr>
        <p:spPr bwMode="auto">
          <a:xfrm flipV="1">
            <a:off x="2286000" y="22860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1" name="Line 1035"/>
          <p:cNvSpPr>
            <a:spLocks noChangeShapeType="1"/>
          </p:cNvSpPr>
          <p:nvPr/>
        </p:nvSpPr>
        <p:spPr bwMode="auto">
          <a:xfrm flipH="1">
            <a:off x="1905000" y="30480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2" name="Line 1036"/>
          <p:cNvSpPr>
            <a:spLocks noChangeShapeType="1"/>
          </p:cNvSpPr>
          <p:nvPr/>
        </p:nvSpPr>
        <p:spPr bwMode="auto">
          <a:xfrm>
            <a:off x="2286000" y="3048000"/>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3" name="AutoShape 1037"/>
          <p:cNvSpPr>
            <a:spLocks noChangeArrowheads="1"/>
          </p:cNvSpPr>
          <p:nvPr/>
        </p:nvSpPr>
        <p:spPr bwMode="auto">
          <a:xfrm>
            <a:off x="3810000" y="2895600"/>
            <a:ext cx="1143000" cy="304800"/>
          </a:xfrm>
          <a:prstGeom prst="rightArrow">
            <a:avLst>
              <a:gd name="adj1" fmla="val 50000"/>
              <a:gd name="adj2" fmla="val 93750"/>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4" name="Text Box 1038"/>
          <p:cNvSpPr txBox="1">
            <a:spLocks noChangeArrowheads="1"/>
          </p:cNvSpPr>
          <p:nvPr/>
        </p:nvSpPr>
        <p:spPr bwMode="auto">
          <a:xfrm>
            <a:off x="5486400" y="24384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61455" name="Line 1039"/>
          <p:cNvSpPr>
            <a:spLocks noChangeShapeType="1"/>
          </p:cNvSpPr>
          <p:nvPr/>
        </p:nvSpPr>
        <p:spPr bwMode="auto">
          <a:xfrm flipV="1">
            <a:off x="2286000" y="19812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6" name="Line 1040"/>
          <p:cNvSpPr>
            <a:spLocks noChangeShapeType="1"/>
          </p:cNvSpPr>
          <p:nvPr/>
        </p:nvSpPr>
        <p:spPr bwMode="auto">
          <a:xfrm flipH="1">
            <a:off x="1676400" y="2667000"/>
            <a:ext cx="1143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7" name="Line 1041"/>
          <p:cNvSpPr>
            <a:spLocks noChangeShapeType="1"/>
          </p:cNvSpPr>
          <p:nvPr/>
        </p:nvSpPr>
        <p:spPr bwMode="auto">
          <a:xfrm>
            <a:off x="1524000" y="30480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8" name="Text Box 1042"/>
          <p:cNvSpPr txBox="1">
            <a:spLocks noChangeArrowheads="1"/>
          </p:cNvSpPr>
          <p:nvPr/>
        </p:nvSpPr>
        <p:spPr bwMode="auto">
          <a:xfrm>
            <a:off x="1447800" y="3200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1459" name="Text Box 1043"/>
          <p:cNvSpPr txBox="1">
            <a:spLocks noChangeArrowheads="1"/>
          </p:cNvSpPr>
          <p:nvPr/>
        </p:nvSpPr>
        <p:spPr bwMode="auto">
          <a:xfrm>
            <a:off x="2895600" y="2667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1460" name="Text Box 1044"/>
          <p:cNvSpPr txBox="1">
            <a:spLocks noChangeArrowheads="1"/>
          </p:cNvSpPr>
          <p:nvPr/>
        </p:nvSpPr>
        <p:spPr bwMode="auto">
          <a:xfrm>
            <a:off x="6096000" y="1828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1461" name="Line 1045"/>
          <p:cNvSpPr>
            <a:spLocks noChangeShapeType="1"/>
          </p:cNvSpPr>
          <p:nvPr/>
        </p:nvSpPr>
        <p:spPr bwMode="auto">
          <a:xfrm flipV="1">
            <a:off x="6019800" y="19812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2" name="Line 1046"/>
          <p:cNvSpPr>
            <a:spLocks noChangeShapeType="1"/>
          </p:cNvSpPr>
          <p:nvPr/>
        </p:nvSpPr>
        <p:spPr bwMode="auto">
          <a:xfrm>
            <a:off x="5257800" y="30480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3" name="Line 1047"/>
          <p:cNvSpPr>
            <a:spLocks noChangeShapeType="1"/>
          </p:cNvSpPr>
          <p:nvPr/>
        </p:nvSpPr>
        <p:spPr bwMode="auto">
          <a:xfrm flipH="1">
            <a:off x="5410200" y="2667000"/>
            <a:ext cx="1143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4" name="Text Box 1048"/>
          <p:cNvSpPr txBox="1">
            <a:spLocks noChangeArrowheads="1"/>
          </p:cNvSpPr>
          <p:nvPr/>
        </p:nvSpPr>
        <p:spPr bwMode="auto">
          <a:xfrm>
            <a:off x="6629400" y="2667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1465" name="Text Box 1049"/>
          <p:cNvSpPr txBox="1">
            <a:spLocks noChangeArrowheads="1"/>
          </p:cNvSpPr>
          <p:nvPr/>
        </p:nvSpPr>
        <p:spPr bwMode="auto">
          <a:xfrm>
            <a:off x="5181600" y="3200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1466" name="AutoShape 1050"/>
          <p:cNvSpPr>
            <a:spLocks noChangeArrowheads="1"/>
          </p:cNvSpPr>
          <p:nvPr/>
        </p:nvSpPr>
        <p:spPr bwMode="auto">
          <a:xfrm>
            <a:off x="5943600" y="2209800"/>
            <a:ext cx="152400" cy="838200"/>
          </a:xfrm>
          <a:prstGeom prst="upArrow">
            <a:avLst>
              <a:gd name="adj1" fmla="val 50000"/>
              <a:gd name="adj2" fmla="val 137500"/>
            </a:avLst>
          </a:prstGeom>
          <a:solidFill>
            <a:srgbClr val="33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7" name="Line 1051"/>
          <p:cNvSpPr>
            <a:spLocks noChangeShapeType="1"/>
          </p:cNvSpPr>
          <p:nvPr/>
        </p:nvSpPr>
        <p:spPr bwMode="auto">
          <a:xfrm flipH="1">
            <a:off x="2133600" y="3048000"/>
            <a:ext cx="1524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8" name="Line 1052"/>
          <p:cNvSpPr>
            <a:spLocks noChangeShapeType="1"/>
          </p:cNvSpPr>
          <p:nvPr/>
        </p:nvSpPr>
        <p:spPr bwMode="auto">
          <a:xfrm>
            <a:off x="2286000" y="3048000"/>
            <a:ext cx="0" cy="858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9" name="Line 1053"/>
          <p:cNvSpPr>
            <a:spLocks noChangeShapeType="1"/>
          </p:cNvSpPr>
          <p:nvPr/>
        </p:nvSpPr>
        <p:spPr bwMode="auto">
          <a:xfrm>
            <a:off x="2286000" y="3048000"/>
            <a:ext cx="2286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0" name="Text Box 1054"/>
          <p:cNvSpPr txBox="1">
            <a:spLocks noChangeArrowheads="1"/>
          </p:cNvSpPr>
          <p:nvPr/>
        </p:nvSpPr>
        <p:spPr bwMode="auto">
          <a:xfrm>
            <a:off x="2362200" y="1828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1471" name="AutoShape 1055"/>
          <p:cNvSpPr>
            <a:spLocks noChangeArrowheads="1"/>
          </p:cNvSpPr>
          <p:nvPr/>
        </p:nvSpPr>
        <p:spPr bwMode="auto">
          <a:xfrm>
            <a:off x="3276600" y="25908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2" name="AutoShape 1056"/>
          <p:cNvSpPr>
            <a:spLocks noChangeArrowheads="1"/>
          </p:cNvSpPr>
          <p:nvPr/>
        </p:nvSpPr>
        <p:spPr bwMode="auto">
          <a:xfrm>
            <a:off x="7010400" y="25908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3" name="Text Box 1057"/>
          <p:cNvSpPr txBox="1">
            <a:spLocks noChangeArrowheads="1"/>
          </p:cNvSpPr>
          <p:nvPr/>
        </p:nvSpPr>
        <p:spPr bwMode="auto">
          <a:xfrm>
            <a:off x="3200400" y="34290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1474" name="Text Box 1058"/>
          <p:cNvSpPr txBox="1">
            <a:spLocks noChangeArrowheads="1"/>
          </p:cNvSpPr>
          <p:nvPr/>
        </p:nvSpPr>
        <p:spPr bwMode="auto">
          <a:xfrm>
            <a:off x="6934200" y="34290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1475" name="Text Box 1059"/>
          <p:cNvSpPr txBox="1">
            <a:spLocks noChangeArrowheads="1"/>
          </p:cNvSpPr>
          <p:nvPr/>
        </p:nvSpPr>
        <p:spPr bwMode="auto">
          <a:xfrm>
            <a:off x="517525" y="1174750"/>
            <a:ext cx="7483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Tahoma" charset="0"/>
              </a:rPr>
              <a:t>We have a net magnetization precessing about B</a:t>
            </a:r>
            <a:r>
              <a:rPr lang="en-US" altLang="en-US" sz="1800" baseline="-25000">
                <a:latin typeface="Tahoma" charset="0"/>
              </a:rPr>
              <a:t>o</a:t>
            </a:r>
            <a:r>
              <a:rPr lang="en-US" altLang="en-US" sz="1800">
                <a:latin typeface="Tahoma" charset="0"/>
              </a:rPr>
              <a:t> at a frequency of </a:t>
            </a:r>
            <a:r>
              <a:rPr lang="en-US" altLang="en-US" sz="1800">
                <a:latin typeface="Symbol" pitchFamily="18" charset="2"/>
              </a:rPr>
              <a:t>w</a:t>
            </a:r>
            <a:r>
              <a:rPr lang="en-US" altLang="en-US" sz="1800" baseline="-25000">
                <a:latin typeface="Tahoma" charset="0"/>
              </a:rPr>
              <a:t>o </a:t>
            </a:r>
            <a:r>
              <a:rPr lang="en-US" altLang="en-US" sz="1800">
                <a:latin typeface="Tahoma" charset="0"/>
              </a:rPr>
              <a:t>with a net population difference between aligned and unaligned spins. </a:t>
            </a:r>
          </a:p>
        </p:txBody>
      </p:sp>
      <p:sp>
        <p:nvSpPr>
          <p:cNvPr id="61476" name="Text Box 1060"/>
          <p:cNvSpPr txBox="1">
            <a:spLocks noChangeArrowheads="1"/>
          </p:cNvSpPr>
          <p:nvPr/>
        </p:nvSpPr>
        <p:spPr bwMode="auto">
          <a:xfrm>
            <a:off x="914400" y="4648200"/>
            <a:ext cx="1514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latin typeface="Tahoma" charset="0"/>
              </a:rPr>
              <a:t>Now What?</a:t>
            </a:r>
          </a:p>
        </p:txBody>
      </p:sp>
      <p:sp>
        <p:nvSpPr>
          <p:cNvPr id="61477" name="Text Box 1061"/>
          <p:cNvSpPr txBox="1">
            <a:spLocks noChangeArrowheads="1"/>
          </p:cNvSpPr>
          <p:nvPr/>
        </p:nvSpPr>
        <p:spPr bwMode="auto">
          <a:xfrm>
            <a:off x="974725" y="5137150"/>
            <a:ext cx="6823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1">
                <a:solidFill>
                  <a:schemeClr val="accent2"/>
                </a:solidFill>
                <a:latin typeface="Tahoma" charset="0"/>
              </a:rPr>
              <a:t>Perturbed the spin population or perform </a:t>
            </a:r>
            <a:r>
              <a:rPr lang="en-US" altLang="en-US" sz="1800" b="1" i="1" u="sng">
                <a:solidFill>
                  <a:schemeClr val="accent2"/>
                </a:solidFill>
                <a:latin typeface="Tahoma" charset="0"/>
              </a:rPr>
              <a:t>spin gymnastics</a:t>
            </a:r>
          </a:p>
          <a:p>
            <a:r>
              <a:rPr lang="en-US" altLang="en-US" sz="1800" b="1" i="1">
                <a:solidFill>
                  <a:schemeClr val="accent2"/>
                </a:solidFill>
                <a:latin typeface="Tahoma" charset="0"/>
              </a:rPr>
              <a:t>Basic principal of NMR experiments</a:t>
            </a:r>
          </a:p>
        </p:txBody>
      </p:sp>
    </p:spTree>
    <p:extLst>
      <p:ext uri="{BB962C8B-B14F-4D97-AF65-F5344CB8AC3E}">
        <p14:creationId xmlns:p14="http://schemas.microsoft.com/office/powerpoint/2010/main" val="36643964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1026"/>
          <p:cNvSpPr txBox="1">
            <a:spLocks noChangeArrowheads="1"/>
          </p:cNvSpPr>
          <p:nvPr/>
        </p:nvSpPr>
        <p:spPr bwMode="auto">
          <a:xfrm>
            <a:off x="6262688" y="2819400"/>
            <a:ext cx="468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62467" name="Text Box 1027"/>
          <p:cNvSpPr txBox="1">
            <a:spLocks noChangeArrowheads="1"/>
          </p:cNvSpPr>
          <p:nvPr/>
        </p:nvSpPr>
        <p:spPr bwMode="auto">
          <a:xfrm>
            <a:off x="6872288" y="2209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2468" name="Line 1028"/>
          <p:cNvSpPr>
            <a:spLocks noChangeShapeType="1"/>
          </p:cNvSpPr>
          <p:nvPr/>
        </p:nvSpPr>
        <p:spPr bwMode="auto">
          <a:xfrm flipV="1">
            <a:off x="6796088" y="2362200"/>
            <a:ext cx="0" cy="2057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9" name="Line 1029"/>
          <p:cNvSpPr>
            <a:spLocks noChangeShapeType="1"/>
          </p:cNvSpPr>
          <p:nvPr/>
        </p:nvSpPr>
        <p:spPr bwMode="auto">
          <a:xfrm>
            <a:off x="6034088" y="34290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0" name="Line 1030"/>
          <p:cNvSpPr>
            <a:spLocks noChangeShapeType="1"/>
          </p:cNvSpPr>
          <p:nvPr/>
        </p:nvSpPr>
        <p:spPr bwMode="auto">
          <a:xfrm flipH="1">
            <a:off x="6186488" y="30480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1" name="Text Box 1031"/>
          <p:cNvSpPr txBox="1">
            <a:spLocks noChangeArrowheads="1"/>
          </p:cNvSpPr>
          <p:nvPr/>
        </p:nvSpPr>
        <p:spPr bwMode="auto">
          <a:xfrm>
            <a:off x="7405688" y="3048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2472" name="AutoShape 1032"/>
          <p:cNvSpPr>
            <a:spLocks noChangeArrowheads="1"/>
          </p:cNvSpPr>
          <p:nvPr/>
        </p:nvSpPr>
        <p:spPr bwMode="auto">
          <a:xfrm>
            <a:off x="6719888" y="2590800"/>
            <a:ext cx="152400" cy="838200"/>
          </a:xfrm>
          <a:prstGeom prst="upArrow">
            <a:avLst>
              <a:gd name="adj1" fmla="val 50000"/>
              <a:gd name="adj2" fmla="val 1375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3" name="Oval 1033"/>
          <p:cNvSpPr>
            <a:spLocks noChangeArrowheads="1"/>
          </p:cNvSpPr>
          <p:nvPr/>
        </p:nvSpPr>
        <p:spPr bwMode="auto">
          <a:xfrm>
            <a:off x="6338888" y="36576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4" name="Oval 1034"/>
          <p:cNvSpPr>
            <a:spLocks noChangeArrowheads="1"/>
          </p:cNvSpPr>
          <p:nvPr/>
        </p:nvSpPr>
        <p:spPr bwMode="auto">
          <a:xfrm>
            <a:off x="6415088" y="35814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5" name="Oval 1035"/>
          <p:cNvSpPr>
            <a:spLocks noChangeArrowheads="1"/>
          </p:cNvSpPr>
          <p:nvPr/>
        </p:nvSpPr>
        <p:spPr bwMode="auto">
          <a:xfrm>
            <a:off x="6491288" y="35052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6" name="Oval 1036"/>
          <p:cNvSpPr>
            <a:spLocks noChangeArrowheads="1"/>
          </p:cNvSpPr>
          <p:nvPr/>
        </p:nvSpPr>
        <p:spPr bwMode="auto">
          <a:xfrm>
            <a:off x="6567488" y="34290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7" name="Line 1037"/>
          <p:cNvSpPr>
            <a:spLocks noChangeShapeType="1"/>
          </p:cNvSpPr>
          <p:nvPr/>
        </p:nvSpPr>
        <p:spPr bwMode="auto">
          <a:xfrm flipH="1">
            <a:off x="5881688" y="3581400"/>
            <a:ext cx="381000" cy="304800"/>
          </a:xfrm>
          <a:prstGeom prst="line">
            <a:avLst/>
          </a:prstGeom>
          <a:noFill/>
          <a:ln w="31750">
            <a:solidFill>
              <a:srgbClr val="FF66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8" name="Line 1038"/>
          <p:cNvSpPr>
            <a:spLocks noChangeShapeType="1"/>
          </p:cNvSpPr>
          <p:nvPr/>
        </p:nvSpPr>
        <p:spPr bwMode="auto">
          <a:xfrm>
            <a:off x="6338888" y="3810000"/>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9" name="Line 1039"/>
          <p:cNvSpPr>
            <a:spLocks noChangeShapeType="1"/>
          </p:cNvSpPr>
          <p:nvPr/>
        </p:nvSpPr>
        <p:spPr bwMode="auto">
          <a:xfrm>
            <a:off x="6719888" y="35052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0" name="Text Box 1040"/>
          <p:cNvSpPr txBox="1">
            <a:spLocks noChangeArrowheads="1"/>
          </p:cNvSpPr>
          <p:nvPr/>
        </p:nvSpPr>
        <p:spPr bwMode="auto">
          <a:xfrm>
            <a:off x="6399213" y="4151313"/>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i="1">
                <a:solidFill>
                  <a:srgbClr val="000066"/>
                </a:solidFill>
                <a:latin typeface="Arial" charset="0"/>
              </a:rPr>
              <a:t>i</a:t>
            </a:r>
          </a:p>
        </p:txBody>
      </p:sp>
      <p:sp>
        <p:nvSpPr>
          <p:cNvPr id="62481" name="Text Box 1041"/>
          <p:cNvSpPr txBox="1">
            <a:spLocks noChangeArrowheads="1"/>
          </p:cNvSpPr>
          <p:nvPr/>
        </p:nvSpPr>
        <p:spPr bwMode="auto">
          <a:xfrm>
            <a:off x="5653088" y="3352800"/>
            <a:ext cx="433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1</a:t>
            </a:r>
          </a:p>
        </p:txBody>
      </p:sp>
      <p:sp>
        <p:nvSpPr>
          <p:cNvPr id="62482" name="Text Box 1042"/>
          <p:cNvSpPr txBox="1">
            <a:spLocks noChangeArrowheads="1"/>
          </p:cNvSpPr>
          <p:nvPr/>
        </p:nvSpPr>
        <p:spPr bwMode="auto">
          <a:xfrm>
            <a:off x="5500688" y="4495800"/>
            <a:ext cx="207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a:solidFill>
                  <a:srgbClr val="000066"/>
                </a:solidFill>
                <a:latin typeface="Arial" charset="0"/>
              </a:rPr>
              <a:t>Transmitter coil (y)</a:t>
            </a:r>
          </a:p>
        </p:txBody>
      </p:sp>
      <p:sp>
        <p:nvSpPr>
          <p:cNvPr id="62483" name="Text Box 1043"/>
          <p:cNvSpPr txBox="1">
            <a:spLocks noChangeArrowheads="1"/>
          </p:cNvSpPr>
          <p:nvPr/>
        </p:nvSpPr>
        <p:spPr bwMode="auto">
          <a:xfrm>
            <a:off x="5957888" y="3810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2484" name="AutoShape 1044"/>
          <p:cNvSpPr>
            <a:spLocks noChangeArrowheads="1"/>
          </p:cNvSpPr>
          <p:nvPr/>
        </p:nvSpPr>
        <p:spPr bwMode="auto">
          <a:xfrm>
            <a:off x="7710488" y="27432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5" name="Text Box 1045"/>
          <p:cNvSpPr txBox="1">
            <a:spLocks noChangeArrowheads="1"/>
          </p:cNvSpPr>
          <p:nvPr/>
        </p:nvSpPr>
        <p:spPr bwMode="auto">
          <a:xfrm>
            <a:off x="7634288" y="3581400"/>
            <a:ext cx="442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2486" name="Rectangle 1046"/>
          <p:cNvSpPr>
            <a:spLocks noChangeArrowheads="1"/>
          </p:cNvSpPr>
          <p:nvPr/>
        </p:nvSpPr>
        <p:spPr bwMode="auto">
          <a:xfrm>
            <a:off x="457200" y="330200"/>
            <a:ext cx="403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An NMR Experiment</a:t>
            </a:r>
          </a:p>
        </p:txBody>
      </p:sp>
      <p:sp>
        <p:nvSpPr>
          <p:cNvPr id="62487" name="Text Box 1047"/>
          <p:cNvSpPr txBox="1">
            <a:spLocks noChangeArrowheads="1"/>
          </p:cNvSpPr>
          <p:nvPr/>
        </p:nvSpPr>
        <p:spPr bwMode="auto">
          <a:xfrm>
            <a:off x="441325" y="1098550"/>
            <a:ext cx="710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To perturbed the spin population need the system to absorb energy.</a:t>
            </a:r>
          </a:p>
        </p:txBody>
      </p:sp>
      <p:sp>
        <p:nvSpPr>
          <p:cNvPr id="62488" name="Text Box 1048"/>
          <p:cNvSpPr txBox="1">
            <a:spLocks noChangeArrowheads="1"/>
          </p:cNvSpPr>
          <p:nvPr/>
        </p:nvSpPr>
        <p:spPr bwMode="auto">
          <a:xfrm>
            <a:off x="669925" y="5594350"/>
            <a:ext cx="66008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Tahoma" charset="0"/>
              </a:rPr>
              <a:t>Two ways to look at the situation:  </a:t>
            </a:r>
          </a:p>
          <a:p>
            <a:r>
              <a:rPr lang="en-US" altLang="en-US" sz="1800">
                <a:latin typeface="Tahoma" charset="0"/>
              </a:rPr>
              <a:t>(1)  quantum – absorb energy equal to difference in spin states</a:t>
            </a:r>
          </a:p>
          <a:p>
            <a:r>
              <a:rPr lang="en-US" altLang="en-US" sz="1800">
                <a:latin typeface="Tahoma" charset="0"/>
              </a:rPr>
              <a:t>(2)  classical -  perturb M</a:t>
            </a:r>
            <a:r>
              <a:rPr lang="en-US" altLang="en-US" sz="1800" baseline="-25000">
                <a:latin typeface="Tahoma" charset="0"/>
              </a:rPr>
              <a:t>o</a:t>
            </a:r>
            <a:r>
              <a:rPr lang="en-US" altLang="en-US" sz="1800">
                <a:latin typeface="Tahoma" charset="0"/>
              </a:rPr>
              <a:t> from an excited field B</a:t>
            </a:r>
            <a:r>
              <a:rPr lang="en-US" altLang="en-US" sz="1800" baseline="-25000">
                <a:latin typeface="Tahoma" charset="0"/>
              </a:rPr>
              <a:t>1</a:t>
            </a:r>
          </a:p>
        </p:txBody>
      </p:sp>
      <p:pic>
        <p:nvPicPr>
          <p:cNvPr id="62489" name="Picture 10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81200"/>
            <a:ext cx="3924300"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490" name="Rectangle 1050"/>
          <p:cNvSpPr>
            <a:spLocks noChangeArrowheads="1"/>
          </p:cNvSpPr>
          <p:nvPr/>
        </p:nvSpPr>
        <p:spPr bwMode="auto">
          <a:xfrm>
            <a:off x="2438400" y="4724400"/>
            <a:ext cx="6096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768469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026"/>
          <p:cNvSpPr txBox="1">
            <a:spLocks noChangeArrowheads="1"/>
          </p:cNvSpPr>
          <p:nvPr/>
        </p:nvSpPr>
        <p:spPr bwMode="auto">
          <a:xfrm>
            <a:off x="2514600" y="2819400"/>
            <a:ext cx="2139950"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1</a:t>
            </a:r>
            <a:r>
              <a:rPr lang="en-US" altLang="en-US" sz="1800" b="1">
                <a:solidFill>
                  <a:srgbClr val="000066"/>
                </a:solidFill>
                <a:latin typeface="Arial" charset="0"/>
              </a:rPr>
              <a:t> off…</a:t>
            </a:r>
          </a:p>
          <a:p>
            <a:pPr algn="ctr" eaLnBrk="0" hangingPunct="0">
              <a:lnSpc>
                <a:spcPct val="80000"/>
              </a:lnSpc>
            </a:pPr>
            <a:endParaRPr lang="en-US" altLang="en-US" sz="1800" b="1">
              <a:solidFill>
                <a:srgbClr val="000066"/>
              </a:solidFill>
              <a:latin typeface="Arial" charset="0"/>
            </a:endParaRPr>
          </a:p>
          <a:p>
            <a:pPr algn="ctr" eaLnBrk="0" hangingPunct="0">
              <a:lnSpc>
                <a:spcPct val="60000"/>
              </a:lnSpc>
            </a:pPr>
            <a:endParaRPr lang="en-US" altLang="en-US" sz="1800" b="1">
              <a:solidFill>
                <a:srgbClr val="000066"/>
              </a:solidFill>
              <a:latin typeface="Arial" charset="0"/>
            </a:endParaRPr>
          </a:p>
          <a:p>
            <a:pPr algn="ctr" eaLnBrk="0" hangingPunct="0"/>
            <a:r>
              <a:rPr lang="en-US" altLang="en-US" sz="1800" b="1">
                <a:solidFill>
                  <a:srgbClr val="000066"/>
                </a:solidFill>
                <a:latin typeface="Arial" charset="0"/>
              </a:rPr>
              <a:t>(or off-resonance)</a:t>
            </a:r>
            <a:endParaRPr lang="en-US" altLang="en-US" sz="1800" b="1" baseline="-25000">
              <a:solidFill>
                <a:srgbClr val="000066"/>
              </a:solidFill>
              <a:latin typeface="Arial" charset="0"/>
            </a:endParaRPr>
          </a:p>
        </p:txBody>
      </p:sp>
      <p:sp>
        <p:nvSpPr>
          <p:cNvPr id="63491" name="Text Box 1027"/>
          <p:cNvSpPr txBox="1">
            <a:spLocks noChangeArrowheads="1"/>
          </p:cNvSpPr>
          <p:nvPr/>
        </p:nvSpPr>
        <p:spPr bwMode="auto">
          <a:xfrm>
            <a:off x="1219200" y="27432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63492" name="Text Box 1028"/>
          <p:cNvSpPr txBox="1">
            <a:spLocks noChangeArrowheads="1"/>
          </p:cNvSpPr>
          <p:nvPr/>
        </p:nvSpPr>
        <p:spPr bwMode="auto">
          <a:xfrm>
            <a:off x="1828800" y="21336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3493" name="Line 1029"/>
          <p:cNvSpPr>
            <a:spLocks noChangeShapeType="1"/>
          </p:cNvSpPr>
          <p:nvPr/>
        </p:nvSpPr>
        <p:spPr bwMode="auto">
          <a:xfrm flipV="1">
            <a:off x="1752600" y="22860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4" name="Line 1030"/>
          <p:cNvSpPr>
            <a:spLocks noChangeShapeType="1"/>
          </p:cNvSpPr>
          <p:nvPr/>
        </p:nvSpPr>
        <p:spPr bwMode="auto">
          <a:xfrm>
            <a:off x="990600" y="33528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5" name="Line 1031"/>
          <p:cNvSpPr>
            <a:spLocks noChangeShapeType="1"/>
          </p:cNvSpPr>
          <p:nvPr/>
        </p:nvSpPr>
        <p:spPr bwMode="auto">
          <a:xfrm flipH="1">
            <a:off x="1143000" y="29718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6" name="Text Box 1032"/>
          <p:cNvSpPr txBox="1">
            <a:spLocks noChangeArrowheads="1"/>
          </p:cNvSpPr>
          <p:nvPr/>
        </p:nvSpPr>
        <p:spPr bwMode="auto">
          <a:xfrm>
            <a:off x="2362200" y="2971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3497" name="AutoShape 1033"/>
          <p:cNvSpPr>
            <a:spLocks noChangeArrowheads="1"/>
          </p:cNvSpPr>
          <p:nvPr/>
        </p:nvSpPr>
        <p:spPr bwMode="auto">
          <a:xfrm>
            <a:off x="1676400" y="2514600"/>
            <a:ext cx="152400" cy="838200"/>
          </a:xfrm>
          <a:prstGeom prst="upArrow">
            <a:avLst>
              <a:gd name="adj1" fmla="val 50000"/>
              <a:gd name="adj2" fmla="val 1375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8" name="Line 1034"/>
          <p:cNvSpPr>
            <a:spLocks noChangeShapeType="1"/>
          </p:cNvSpPr>
          <p:nvPr/>
        </p:nvSpPr>
        <p:spPr bwMode="auto">
          <a:xfrm flipH="1">
            <a:off x="838200" y="3505200"/>
            <a:ext cx="381000" cy="304800"/>
          </a:xfrm>
          <a:prstGeom prst="line">
            <a:avLst/>
          </a:prstGeom>
          <a:noFill/>
          <a:ln w="31750">
            <a:solidFill>
              <a:srgbClr val="FF66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9" name="Text Box 1035"/>
          <p:cNvSpPr txBox="1">
            <a:spLocks noChangeArrowheads="1"/>
          </p:cNvSpPr>
          <p:nvPr/>
        </p:nvSpPr>
        <p:spPr bwMode="auto">
          <a:xfrm>
            <a:off x="609600" y="3276600"/>
            <a:ext cx="4333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1</a:t>
            </a:r>
          </a:p>
        </p:txBody>
      </p:sp>
      <p:sp>
        <p:nvSpPr>
          <p:cNvPr id="63500" name="Arc 1036"/>
          <p:cNvSpPr>
            <a:spLocks/>
          </p:cNvSpPr>
          <p:nvPr/>
        </p:nvSpPr>
        <p:spPr bwMode="auto">
          <a:xfrm>
            <a:off x="1981200" y="2743200"/>
            <a:ext cx="373063" cy="385763"/>
          </a:xfrm>
          <a:custGeom>
            <a:avLst/>
            <a:gdLst>
              <a:gd name="G0" fmla="+- 5673 0 0"/>
              <a:gd name="G1" fmla="+- 21600 0 0"/>
              <a:gd name="G2" fmla="+- 21600 0 0"/>
              <a:gd name="T0" fmla="*/ 0 w 27273"/>
              <a:gd name="T1" fmla="*/ 759 h 28119"/>
              <a:gd name="T2" fmla="*/ 26265 w 27273"/>
              <a:gd name="T3" fmla="*/ 28119 h 28119"/>
              <a:gd name="T4" fmla="*/ 5673 w 27273"/>
              <a:gd name="T5" fmla="*/ 21600 h 28119"/>
            </a:gdLst>
            <a:ahLst/>
            <a:cxnLst>
              <a:cxn ang="0">
                <a:pos x="T0" y="T1"/>
              </a:cxn>
              <a:cxn ang="0">
                <a:pos x="T2" y="T3"/>
              </a:cxn>
              <a:cxn ang="0">
                <a:pos x="T4" y="T5"/>
              </a:cxn>
            </a:cxnLst>
            <a:rect l="0" t="0" r="r" b="b"/>
            <a:pathLst>
              <a:path w="27273" h="28119" fill="none" extrusionOk="0">
                <a:moveTo>
                  <a:pt x="-1" y="758"/>
                </a:moveTo>
                <a:cubicBezTo>
                  <a:pt x="1848" y="255"/>
                  <a:pt x="3756" y="-1"/>
                  <a:pt x="5673" y="0"/>
                </a:cubicBezTo>
                <a:cubicBezTo>
                  <a:pt x="17602" y="0"/>
                  <a:pt x="27273" y="9670"/>
                  <a:pt x="27273" y="21600"/>
                </a:cubicBezTo>
                <a:cubicBezTo>
                  <a:pt x="27273" y="23811"/>
                  <a:pt x="26933" y="26010"/>
                  <a:pt x="26265" y="28119"/>
                </a:cubicBezTo>
              </a:path>
              <a:path w="27273" h="28119" stroke="0" extrusionOk="0">
                <a:moveTo>
                  <a:pt x="-1" y="758"/>
                </a:moveTo>
                <a:cubicBezTo>
                  <a:pt x="1848" y="255"/>
                  <a:pt x="3756" y="-1"/>
                  <a:pt x="5673" y="0"/>
                </a:cubicBezTo>
                <a:cubicBezTo>
                  <a:pt x="17602" y="0"/>
                  <a:pt x="27273" y="9670"/>
                  <a:pt x="27273" y="21600"/>
                </a:cubicBezTo>
                <a:cubicBezTo>
                  <a:pt x="27273" y="23811"/>
                  <a:pt x="26933" y="26010"/>
                  <a:pt x="26265" y="28119"/>
                </a:cubicBezTo>
                <a:lnTo>
                  <a:pt x="5673" y="21600"/>
                </a:lnTo>
                <a:close/>
              </a:path>
            </a:pathLst>
          </a:custGeom>
          <a:noFill/>
          <a:ln w="30226">
            <a:solidFill>
              <a:srgbClr val="000066"/>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501" name="Line 1037"/>
          <p:cNvSpPr>
            <a:spLocks noChangeShapeType="1"/>
          </p:cNvSpPr>
          <p:nvPr/>
        </p:nvSpPr>
        <p:spPr bwMode="auto">
          <a:xfrm>
            <a:off x="2362200" y="3048000"/>
            <a:ext cx="0" cy="152400"/>
          </a:xfrm>
          <a:prstGeom prst="line">
            <a:avLst/>
          </a:prstGeom>
          <a:noFill/>
          <a:ln w="9525">
            <a:solidFill>
              <a:srgbClr val="00006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2" name="Text Box 1038"/>
          <p:cNvSpPr txBox="1">
            <a:spLocks noChangeArrowheads="1"/>
          </p:cNvSpPr>
          <p:nvPr/>
        </p:nvSpPr>
        <p:spPr bwMode="auto">
          <a:xfrm>
            <a:off x="5562600" y="21336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3503" name="Line 1039"/>
          <p:cNvSpPr>
            <a:spLocks noChangeShapeType="1"/>
          </p:cNvSpPr>
          <p:nvPr/>
        </p:nvSpPr>
        <p:spPr bwMode="auto">
          <a:xfrm flipV="1">
            <a:off x="5486400" y="22860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4" name="Line 1040"/>
          <p:cNvSpPr>
            <a:spLocks noChangeShapeType="1"/>
          </p:cNvSpPr>
          <p:nvPr/>
        </p:nvSpPr>
        <p:spPr bwMode="auto">
          <a:xfrm>
            <a:off x="4724400" y="33528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5" name="Line 1041"/>
          <p:cNvSpPr>
            <a:spLocks noChangeShapeType="1"/>
          </p:cNvSpPr>
          <p:nvPr/>
        </p:nvSpPr>
        <p:spPr bwMode="auto">
          <a:xfrm flipH="1">
            <a:off x="4876800" y="29718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6" name="Text Box 1042"/>
          <p:cNvSpPr txBox="1">
            <a:spLocks noChangeArrowheads="1"/>
          </p:cNvSpPr>
          <p:nvPr/>
        </p:nvSpPr>
        <p:spPr bwMode="auto">
          <a:xfrm>
            <a:off x="6096000" y="2971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3507" name="AutoShape 1043"/>
          <p:cNvSpPr>
            <a:spLocks noChangeArrowheads="1"/>
          </p:cNvSpPr>
          <p:nvPr/>
        </p:nvSpPr>
        <p:spPr bwMode="auto">
          <a:xfrm>
            <a:off x="5486400" y="3276600"/>
            <a:ext cx="609600" cy="152400"/>
          </a:xfrm>
          <a:prstGeom prst="rightArrow">
            <a:avLst>
              <a:gd name="adj1" fmla="val 50000"/>
              <a:gd name="adj2" fmla="val 10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8" name="Text Box 1044"/>
          <p:cNvSpPr txBox="1">
            <a:spLocks noChangeArrowheads="1"/>
          </p:cNvSpPr>
          <p:nvPr/>
        </p:nvSpPr>
        <p:spPr bwMode="auto">
          <a:xfrm>
            <a:off x="5562600" y="34290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63509" name="Text Box 1045"/>
          <p:cNvSpPr txBox="1">
            <a:spLocks noChangeArrowheads="1"/>
          </p:cNvSpPr>
          <p:nvPr/>
        </p:nvSpPr>
        <p:spPr bwMode="auto">
          <a:xfrm>
            <a:off x="914400" y="3733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3510" name="Text Box 1046"/>
          <p:cNvSpPr txBox="1">
            <a:spLocks noChangeArrowheads="1"/>
          </p:cNvSpPr>
          <p:nvPr/>
        </p:nvSpPr>
        <p:spPr bwMode="auto">
          <a:xfrm>
            <a:off x="4648200" y="3733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3511" name="Arc 1047"/>
          <p:cNvSpPr>
            <a:spLocks/>
          </p:cNvSpPr>
          <p:nvPr/>
        </p:nvSpPr>
        <p:spPr bwMode="auto">
          <a:xfrm flipH="1" flipV="1">
            <a:off x="533400" y="3733800"/>
            <a:ext cx="317500" cy="228600"/>
          </a:xfrm>
          <a:custGeom>
            <a:avLst/>
            <a:gdLst>
              <a:gd name="G0" fmla="+- 4211 0 0"/>
              <a:gd name="G1" fmla="+- 21600 0 0"/>
              <a:gd name="G2" fmla="+- 21600 0 0"/>
              <a:gd name="T0" fmla="*/ 0 w 22404"/>
              <a:gd name="T1" fmla="*/ 415 h 21600"/>
              <a:gd name="T2" fmla="*/ 22404 w 22404"/>
              <a:gd name="T3" fmla="*/ 9957 h 21600"/>
              <a:gd name="T4" fmla="*/ 4211 w 22404"/>
              <a:gd name="T5" fmla="*/ 21600 h 21600"/>
            </a:gdLst>
            <a:ahLst/>
            <a:cxnLst>
              <a:cxn ang="0">
                <a:pos x="T0" y="T1"/>
              </a:cxn>
              <a:cxn ang="0">
                <a:pos x="T2" y="T3"/>
              </a:cxn>
              <a:cxn ang="0">
                <a:pos x="T4" y="T5"/>
              </a:cxn>
            </a:cxnLst>
            <a:rect l="0" t="0" r="r" b="b"/>
            <a:pathLst>
              <a:path w="22404" h="21600" fill="none" extrusionOk="0">
                <a:moveTo>
                  <a:pt x="-1" y="414"/>
                </a:moveTo>
                <a:cubicBezTo>
                  <a:pt x="1386" y="138"/>
                  <a:pt x="2797" y="-1"/>
                  <a:pt x="4211" y="0"/>
                </a:cubicBezTo>
                <a:cubicBezTo>
                  <a:pt x="11576" y="0"/>
                  <a:pt x="18434" y="3753"/>
                  <a:pt x="22404" y="9956"/>
                </a:cubicBezTo>
              </a:path>
              <a:path w="22404" h="21600" stroke="0" extrusionOk="0">
                <a:moveTo>
                  <a:pt x="-1" y="414"/>
                </a:moveTo>
                <a:cubicBezTo>
                  <a:pt x="1386" y="138"/>
                  <a:pt x="2797" y="-1"/>
                  <a:pt x="4211" y="0"/>
                </a:cubicBezTo>
                <a:cubicBezTo>
                  <a:pt x="11576" y="0"/>
                  <a:pt x="18434" y="3753"/>
                  <a:pt x="22404" y="9956"/>
                </a:cubicBezTo>
                <a:lnTo>
                  <a:pt x="4211"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2" name="Line 1048"/>
          <p:cNvSpPr>
            <a:spLocks noChangeShapeType="1"/>
          </p:cNvSpPr>
          <p:nvPr/>
        </p:nvSpPr>
        <p:spPr bwMode="auto">
          <a:xfrm flipH="1" flipV="1">
            <a:off x="457200" y="38100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3" name="Text Box 1049"/>
          <p:cNvSpPr txBox="1">
            <a:spLocks noChangeArrowheads="1"/>
          </p:cNvSpPr>
          <p:nvPr/>
        </p:nvSpPr>
        <p:spPr bwMode="auto">
          <a:xfrm>
            <a:off x="457200" y="3962400"/>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baseline="-25000">
                <a:solidFill>
                  <a:srgbClr val="000066"/>
                </a:solidFill>
                <a:latin typeface="Arial" charset="0"/>
              </a:rPr>
              <a:t>1</a:t>
            </a:r>
          </a:p>
        </p:txBody>
      </p:sp>
      <p:sp>
        <p:nvSpPr>
          <p:cNvPr id="63514" name="Oval 1050"/>
          <p:cNvSpPr>
            <a:spLocks noChangeArrowheads="1"/>
          </p:cNvSpPr>
          <p:nvPr/>
        </p:nvSpPr>
        <p:spPr bwMode="auto">
          <a:xfrm>
            <a:off x="1295400" y="35814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5" name="Oval 1051"/>
          <p:cNvSpPr>
            <a:spLocks noChangeArrowheads="1"/>
          </p:cNvSpPr>
          <p:nvPr/>
        </p:nvSpPr>
        <p:spPr bwMode="auto">
          <a:xfrm>
            <a:off x="1371600" y="35052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6" name="Oval 1052"/>
          <p:cNvSpPr>
            <a:spLocks noChangeArrowheads="1"/>
          </p:cNvSpPr>
          <p:nvPr/>
        </p:nvSpPr>
        <p:spPr bwMode="auto">
          <a:xfrm>
            <a:off x="1447800" y="34290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7" name="Oval 1053"/>
          <p:cNvSpPr>
            <a:spLocks noChangeArrowheads="1"/>
          </p:cNvSpPr>
          <p:nvPr/>
        </p:nvSpPr>
        <p:spPr bwMode="auto">
          <a:xfrm>
            <a:off x="1524000" y="3352800"/>
            <a:ext cx="152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8" name="Line 1054"/>
          <p:cNvSpPr>
            <a:spLocks noChangeShapeType="1"/>
          </p:cNvSpPr>
          <p:nvPr/>
        </p:nvSpPr>
        <p:spPr bwMode="auto">
          <a:xfrm>
            <a:off x="1295400" y="3733800"/>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9" name="Line 1055"/>
          <p:cNvSpPr>
            <a:spLocks noChangeShapeType="1"/>
          </p:cNvSpPr>
          <p:nvPr/>
        </p:nvSpPr>
        <p:spPr bwMode="auto">
          <a:xfrm>
            <a:off x="1676400" y="34290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20" name="AutoShape 1056"/>
          <p:cNvSpPr>
            <a:spLocks noChangeArrowheads="1"/>
          </p:cNvSpPr>
          <p:nvPr/>
        </p:nvSpPr>
        <p:spPr bwMode="auto">
          <a:xfrm>
            <a:off x="3048000" y="3200400"/>
            <a:ext cx="1143000" cy="304800"/>
          </a:xfrm>
          <a:prstGeom prst="rightArrow">
            <a:avLst>
              <a:gd name="adj1" fmla="val 50000"/>
              <a:gd name="adj2" fmla="val 93750"/>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21" name="Arc 1057"/>
          <p:cNvSpPr>
            <a:spLocks/>
          </p:cNvSpPr>
          <p:nvPr/>
        </p:nvSpPr>
        <p:spPr bwMode="auto">
          <a:xfrm flipV="1">
            <a:off x="6096000" y="3124200"/>
            <a:ext cx="381000" cy="401638"/>
          </a:xfrm>
          <a:custGeom>
            <a:avLst/>
            <a:gdLst>
              <a:gd name="G0" fmla="+- 0 0 0"/>
              <a:gd name="G1" fmla="+- 20558 0 0"/>
              <a:gd name="G2" fmla="+- 21600 0 0"/>
              <a:gd name="T0" fmla="*/ 6625 w 21600"/>
              <a:gd name="T1" fmla="*/ 0 h 22834"/>
              <a:gd name="T2" fmla="*/ 21479 w 21600"/>
              <a:gd name="T3" fmla="*/ 22834 h 22834"/>
              <a:gd name="T4" fmla="*/ 0 w 21600"/>
              <a:gd name="T5" fmla="*/ 20558 h 22834"/>
            </a:gdLst>
            <a:ahLst/>
            <a:cxnLst>
              <a:cxn ang="0">
                <a:pos x="T0" y="T1"/>
              </a:cxn>
              <a:cxn ang="0">
                <a:pos x="T2" y="T3"/>
              </a:cxn>
              <a:cxn ang="0">
                <a:pos x="T4" y="T5"/>
              </a:cxn>
            </a:cxnLst>
            <a:rect l="0" t="0" r="r" b="b"/>
            <a:pathLst>
              <a:path w="21600" h="22834" fill="none" extrusionOk="0">
                <a:moveTo>
                  <a:pt x="6625" y="-1"/>
                </a:moveTo>
                <a:cubicBezTo>
                  <a:pt x="15550" y="2875"/>
                  <a:pt x="21600" y="11181"/>
                  <a:pt x="21600" y="20558"/>
                </a:cubicBezTo>
                <a:cubicBezTo>
                  <a:pt x="21600" y="21318"/>
                  <a:pt x="21559" y="22078"/>
                  <a:pt x="21479" y="22834"/>
                </a:cubicBezTo>
              </a:path>
              <a:path w="21600" h="22834" stroke="0" extrusionOk="0">
                <a:moveTo>
                  <a:pt x="6625" y="-1"/>
                </a:moveTo>
                <a:cubicBezTo>
                  <a:pt x="15550" y="2875"/>
                  <a:pt x="21600" y="11181"/>
                  <a:pt x="21600" y="20558"/>
                </a:cubicBezTo>
                <a:cubicBezTo>
                  <a:pt x="21600" y="21318"/>
                  <a:pt x="21559" y="22078"/>
                  <a:pt x="21479" y="22834"/>
                </a:cubicBezTo>
                <a:lnTo>
                  <a:pt x="0" y="20558"/>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22" name="Line 1058"/>
          <p:cNvSpPr>
            <a:spLocks noChangeShapeType="1"/>
          </p:cNvSpPr>
          <p:nvPr/>
        </p:nvSpPr>
        <p:spPr bwMode="auto">
          <a:xfrm rot="20100000" flipH="1">
            <a:off x="6138863" y="3544888"/>
            <a:ext cx="76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23" name="Text Box 1059"/>
          <p:cNvSpPr txBox="1">
            <a:spLocks noChangeArrowheads="1"/>
          </p:cNvSpPr>
          <p:nvPr/>
        </p:nvSpPr>
        <p:spPr bwMode="auto">
          <a:xfrm>
            <a:off x="6096000" y="3581400"/>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baseline="-25000">
                <a:solidFill>
                  <a:srgbClr val="000066"/>
                </a:solidFill>
                <a:latin typeface="Arial" charset="0"/>
              </a:rPr>
              <a:t>1</a:t>
            </a:r>
          </a:p>
        </p:txBody>
      </p:sp>
      <p:pic>
        <p:nvPicPr>
          <p:cNvPr id="63524" name="Picture 1060" descr="F19005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4267200"/>
            <a:ext cx="1641475" cy="1771650"/>
          </a:xfrm>
          <a:prstGeom prst="rect">
            <a:avLst/>
          </a:prstGeom>
          <a:noFill/>
          <a:extLst>
            <a:ext uri="{909E8E84-426E-40DD-AFC4-6F175D3DCCD1}">
              <a14:hiddenFill xmlns:a14="http://schemas.microsoft.com/office/drawing/2010/main">
                <a:solidFill>
                  <a:srgbClr val="FFFFFF"/>
                </a:solidFill>
              </a14:hiddenFill>
            </a:ext>
          </a:extLst>
        </p:spPr>
      </p:pic>
      <p:sp>
        <p:nvSpPr>
          <p:cNvPr id="63525" name="Text Box 1061"/>
          <p:cNvSpPr txBox="1">
            <a:spLocks noChangeArrowheads="1"/>
          </p:cNvSpPr>
          <p:nvPr/>
        </p:nvSpPr>
        <p:spPr bwMode="auto">
          <a:xfrm>
            <a:off x="7010400" y="6127750"/>
            <a:ext cx="174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Right-hand rule</a:t>
            </a:r>
          </a:p>
        </p:txBody>
      </p:sp>
      <p:sp>
        <p:nvSpPr>
          <p:cNvPr id="63526" name="Rectangle 1062"/>
          <p:cNvSpPr>
            <a:spLocks noChangeArrowheads="1"/>
          </p:cNvSpPr>
          <p:nvPr/>
        </p:nvSpPr>
        <p:spPr bwMode="auto">
          <a:xfrm>
            <a:off x="533400" y="1066800"/>
            <a:ext cx="800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i="1">
                <a:solidFill>
                  <a:srgbClr val="000066"/>
                </a:solidFill>
                <a:latin typeface="Tahoma" charset="0"/>
              </a:rPr>
              <a:t>resonant condition:</a:t>
            </a:r>
            <a:r>
              <a:rPr lang="en-US" altLang="en-US" sz="1800">
                <a:solidFill>
                  <a:srgbClr val="660033"/>
                </a:solidFill>
                <a:latin typeface="Tahoma" charset="0"/>
              </a:rPr>
              <a:t> frequency (</a:t>
            </a:r>
            <a:r>
              <a:rPr lang="en-US" altLang="en-US" sz="1800">
                <a:solidFill>
                  <a:srgbClr val="000066"/>
                </a:solidFill>
                <a:latin typeface="Symbol" pitchFamily="18" charset="2"/>
              </a:rPr>
              <a:t>w</a:t>
            </a:r>
            <a:r>
              <a:rPr lang="en-US" altLang="en-US" sz="1800" baseline="-25000">
                <a:solidFill>
                  <a:srgbClr val="000066"/>
                </a:solidFill>
                <a:latin typeface="Tahoma" charset="0"/>
              </a:rPr>
              <a:t>1</a:t>
            </a:r>
            <a:r>
              <a:rPr lang="en-US" altLang="en-US" sz="1800">
                <a:solidFill>
                  <a:srgbClr val="000066"/>
                </a:solidFill>
                <a:latin typeface="Tahoma" charset="0"/>
              </a:rPr>
              <a:t>) of B</a:t>
            </a:r>
            <a:r>
              <a:rPr lang="en-US" altLang="en-US" sz="1800" baseline="-25000">
                <a:solidFill>
                  <a:srgbClr val="000066"/>
                </a:solidFill>
                <a:latin typeface="Tahoma" charset="0"/>
              </a:rPr>
              <a:t>1 </a:t>
            </a:r>
            <a:r>
              <a:rPr lang="en-US" altLang="en-US" sz="1800">
                <a:solidFill>
                  <a:srgbClr val="000066"/>
                </a:solidFill>
                <a:latin typeface="Tahoma" charset="0"/>
              </a:rPr>
              <a:t>matches </a:t>
            </a:r>
            <a:r>
              <a:rPr lang="en-US" altLang="en-US" sz="1800" i="1">
                <a:solidFill>
                  <a:srgbClr val="000066"/>
                </a:solidFill>
                <a:latin typeface="Tahoma" charset="0"/>
              </a:rPr>
              <a:t>Larmor</a:t>
            </a:r>
            <a:r>
              <a:rPr lang="en-US" altLang="en-US" sz="1800">
                <a:solidFill>
                  <a:srgbClr val="660033"/>
                </a:solidFill>
                <a:latin typeface="Tahoma" charset="0"/>
              </a:rPr>
              <a:t> frequency (</a:t>
            </a:r>
            <a:r>
              <a:rPr lang="en-US" altLang="en-US" sz="1800">
                <a:solidFill>
                  <a:srgbClr val="660033"/>
                </a:solidFill>
                <a:latin typeface="Symbol" pitchFamily="18" charset="2"/>
              </a:rPr>
              <a:t>w</a:t>
            </a:r>
            <a:r>
              <a:rPr lang="en-US" altLang="en-US" sz="1800" baseline="-25000">
                <a:solidFill>
                  <a:srgbClr val="660033"/>
                </a:solidFill>
                <a:latin typeface="Tahoma" charset="0"/>
              </a:rPr>
              <a:t>o</a:t>
            </a:r>
            <a:r>
              <a:rPr lang="en-US" altLang="en-US" sz="1800">
                <a:solidFill>
                  <a:srgbClr val="660033"/>
                </a:solidFill>
                <a:latin typeface="Tahoma" charset="0"/>
              </a:rPr>
              <a:t>)</a:t>
            </a:r>
          </a:p>
          <a:p>
            <a:r>
              <a:rPr lang="en-US" altLang="en-US" sz="1800">
                <a:solidFill>
                  <a:srgbClr val="660033"/>
                </a:solidFill>
                <a:latin typeface="Tahoma" charset="0"/>
              </a:rPr>
              <a:t>energy is absorbed and population of  </a:t>
            </a:r>
            <a:r>
              <a:rPr lang="en-US" altLang="en-US" sz="1800">
                <a:solidFill>
                  <a:srgbClr val="660033"/>
                </a:solidFill>
                <a:latin typeface="Symbol" pitchFamily="18" charset="2"/>
              </a:rPr>
              <a:t>a</a:t>
            </a:r>
            <a:r>
              <a:rPr lang="en-US" altLang="en-US" sz="1800">
                <a:solidFill>
                  <a:srgbClr val="660033"/>
                </a:solidFill>
                <a:latin typeface="Tahoma" charset="0"/>
              </a:rPr>
              <a:t> and </a:t>
            </a:r>
            <a:r>
              <a:rPr lang="en-US" altLang="en-US" sz="1800">
                <a:solidFill>
                  <a:srgbClr val="660033"/>
                </a:solidFill>
                <a:latin typeface="Symbol" pitchFamily="18" charset="2"/>
              </a:rPr>
              <a:t>b</a:t>
            </a:r>
            <a:r>
              <a:rPr lang="en-US" altLang="en-US" sz="1800">
                <a:solidFill>
                  <a:srgbClr val="660033"/>
                </a:solidFill>
                <a:latin typeface="Tahoma" charset="0"/>
              </a:rPr>
              <a:t>  states are perturbed.</a:t>
            </a:r>
          </a:p>
        </p:txBody>
      </p:sp>
      <p:sp>
        <p:nvSpPr>
          <p:cNvPr id="63527" name="Rectangle 1063"/>
          <p:cNvSpPr>
            <a:spLocks noChangeArrowheads="1"/>
          </p:cNvSpPr>
          <p:nvPr/>
        </p:nvSpPr>
        <p:spPr bwMode="auto">
          <a:xfrm>
            <a:off x="457200" y="330200"/>
            <a:ext cx="403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An NMR Experiment</a:t>
            </a:r>
          </a:p>
        </p:txBody>
      </p:sp>
      <p:sp>
        <p:nvSpPr>
          <p:cNvPr id="63528" name="Line 1064"/>
          <p:cNvSpPr>
            <a:spLocks noChangeShapeType="1"/>
          </p:cNvSpPr>
          <p:nvPr/>
        </p:nvSpPr>
        <p:spPr bwMode="auto">
          <a:xfrm>
            <a:off x="4495800" y="14478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9" name="Line 1065"/>
          <p:cNvSpPr>
            <a:spLocks noChangeShapeType="1"/>
          </p:cNvSpPr>
          <p:nvPr/>
        </p:nvSpPr>
        <p:spPr bwMode="auto">
          <a:xfrm>
            <a:off x="5334000" y="1371600"/>
            <a:ext cx="0" cy="2286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0" name="Text Box 1066"/>
          <p:cNvSpPr txBox="1">
            <a:spLocks noChangeArrowheads="1"/>
          </p:cNvSpPr>
          <p:nvPr/>
        </p:nvSpPr>
        <p:spPr bwMode="auto">
          <a:xfrm>
            <a:off x="1143000" y="4876800"/>
            <a:ext cx="5273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i="1">
                <a:effectLst>
                  <a:outerShdw blurRad="38100" dist="38100" dir="2700000" algn="tl">
                    <a:srgbClr val="C0C0C0"/>
                  </a:outerShdw>
                </a:effectLst>
                <a:latin typeface="Tahoma" charset="0"/>
              </a:rPr>
              <a:t>And/Or:</a:t>
            </a:r>
            <a:r>
              <a:rPr lang="en-US" altLang="en-US" sz="1800" i="1">
                <a:latin typeface="Tahoma" charset="0"/>
              </a:rPr>
              <a:t>  M</a:t>
            </a:r>
            <a:r>
              <a:rPr lang="en-US" altLang="en-US" sz="1800" i="1" baseline="-25000">
                <a:latin typeface="Tahoma" charset="0"/>
              </a:rPr>
              <a:t>o</a:t>
            </a:r>
            <a:r>
              <a:rPr lang="en-US" altLang="en-US" sz="1800" i="1">
                <a:latin typeface="Tahoma" charset="0"/>
              </a:rPr>
              <a:t> now precesses about B</a:t>
            </a:r>
            <a:r>
              <a:rPr lang="en-US" altLang="en-US" sz="1800" i="1" baseline="-25000">
                <a:latin typeface="Tahoma" charset="0"/>
              </a:rPr>
              <a:t>1 </a:t>
            </a:r>
            <a:r>
              <a:rPr lang="en-US" altLang="en-US" sz="1800" i="1">
                <a:latin typeface="Tahoma" charset="0"/>
              </a:rPr>
              <a:t>(similar to B</a:t>
            </a:r>
            <a:r>
              <a:rPr lang="en-US" altLang="en-US" sz="1800" i="1" baseline="-25000">
                <a:latin typeface="Tahoma" charset="0"/>
              </a:rPr>
              <a:t>o</a:t>
            </a:r>
            <a:r>
              <a:rPr lang="en-US" altLang="en-US" sz="1800" i="1">
                <a:latin typeface="Tahoma" charset="0"/>
              </a:rPr>
              <a:t>) for as long as the B</a:t>
            </a:r>
            <a:r>
              <a:rPr lang="en-US" altLang="en-US" sz="1800" i="1" baseline="-25000">
                <a:latin typeface="Tahoma" charset="0"/>
              </a:rPr>
              <a:t>1</a:t>
            </a:r>
            <a:r>
              <a:rPr lang="en-US" altLang="en-US" sz="1800" i="1">
                <a:latin typeface="Tahoma" charset="0"/>
              </a:rPr>
              <a:t> field is applied.</a:t>
            </a:r>
          </a:p>
        </p:txBody>
      </p:sp>
      <p:sp>
        <p:nvSpPr>
          <p:cNvPr id="63531" name="Rectangle 1067"/>
          <p:cNvSpPr>
            <a:spLocks noChangeArrowheads="1"/>
          </p:cNvSpPr>
          <p:nvPr/>
        </p:nvSpPr>
        <p:spPr bwMode="auto">
          <a:xfrm>
            <a:off x="304800" y="5943600"/>
            <a:ext cx="6400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solidFill>
                  <a:srgbClr val="660033"/>
                </a:solidFill>
                <a:latin typeface="Tahoma" charset="0"/>
              </a:rPr>
              <a:t>Again, keep in mind that individual spins flipped up or down</a:t>
            </a:r>
          </a:p>
          <a:p>
            <a:r>
              <a:rPr lang="en-US" altLang="en-US" sz="1800">
                <a:solidFill>
                  <a:srgbClr val="660033"/>
                </a:solidFill>
                <a:latin typeface="Tahoma" charset="0"/>
              </a:rPr>
              <a:t>(a single </a:t>
            </a:r>
            <a:r>
              <a:rPr lang="en-US" altLang="en-US" sz="1800" b="1" i="1">
                <a:solidFill>
                  <a:srgbClr val="000066"/>
                </a:solidFill>
                <a:latin typeface="Tahoma" charset="0"/>
              </a:rPr>
              <a:t>quanta</a:t>
            </a:r>
            <a:r>
              <a:rPr lang="en-US" altLang="en-US" sz="1800">
                <a:solidFill>
                  <a:srgbClr val="660033"/>
                </a:solidFill>
                <a:latin typeface="Tahoma" charset="0"/>
              </a:rPr>
              <a:t>), but </a:t>
            </a:r>
            <a:r>
              <a:rPr lang="en-US" altLang="en-US" sz="1800" b="1">
                <a:solidFill>
                  <a:srgbClr val="000066"/>
                </a:solidFill>
                <a:latin typeface="Tahoma" charset="0"/>
              </a:rPr>
              <a:t>M</a:t>
            </a:r>
            <a:r>
              <a:rPr lang="en-US" altLang="en-US" sz="1800" b="1" baseline="-25000">
                <a:solidFill>
                  <a:srgbClr val="000066"/>
                </a:solidFill>
                <a:latin typeface="Tahoma" charset="0"/>
              </a:rPr>
              <a:t>o</a:t>
            </a:r>
            <a:r>
              <a:rPr lang="en-US" altLang="en-US" sz="1800">
                <a:solidFill>
                  <a:srgbClr val="660033"/>
                </a:solidFill>
                <a:latin typeface="Tahoma" charset="0"/>
              </a:rPr>
              <a:t> can have a continuous variation.</a:t>
            </a:r>
          </a:p>
        </p:txBody>
      </p:sp>
    </p:spTree>
    <p:extLst>
      <p:ext uri="{BB962C8B-B14F-4D97-AF65-F5344CB8AC3E}">
        <p14:creationId xmlns:p14="http://schemas.microsoft.com/office/powerpoint/2010/main" val="39704692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p:cNvSpPr>
            <a:spLocks noChangeArrowheads="1"/>
          </p:cNvSpPr>
          <p:nvPr/>
        </p:nvSpPr>
        <p:spPr bwMode="auto">
          <a:xfrm>
            <a:off x="457200" y="330200"/>
            <a:ext cx="403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An NMR Experiment</a:t>
            </a:r>
          </a:p>
        </p:txBody>
      </p:sp>
      <p:sp>
        <p:nvSpPr>
          <p:cNvPr id="64515" name="Text Box 1027"/>
          <p:cNvSpPr txBox="1">
            <a:spLocks noChangeArrowheads="1"/>
          </p:cNvSpPr>
          <p:nvPr/>
        </p:nvSpPr>
        <p:spPr bwMode="auto">
          <a:xfrm>
            <a:off x="533400" y="1143000"/>
            <a:ext cx="2305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i="1">
                <a:latin typeface="Tahoma" charset="0"/>
              </a:rPr>
              <a:t>What Happens Next?</a:t>
            </a:r>
          </a:p>
        </p:txBody>
      </p:sp>
      <p:sp>
        <p:nvSpPr>
          <p:cNvPr id="64516" name="Text Box 1028"/>
          <p:cNvSpPr txBox="1">
            <a:spLocks noChangeArrowheads="1"/>
          </p:cNvSpPr>
          <p:nvPr/>
        </p:nvSpPr>
        <p:spPr bwMode="auto">
          <a:xfrm>
            <a:off x="593725" y="1785938"/>
            <a:ext cx="83296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The B</a:t>
            </a:r>
            <a:r>
              <a:rPr lang="en-US" altLang="en-US" sz="1800" baseline="-25000">
                <a:latin typeface="Tahoma" charset="0"/>
              </a:rPr>
              <a:t>1</a:t>
            </a:r>
            <a:r>
              <a:rPr lang="en-US" altLang="en-US" sz="1800">
                <a:latin typeface="Tahoma" charset="0"/>
              </a:rPr>
              <a:t> field is turned off and M</a:t>
            </a:r>
            <a:r>
              <a:rPr lang="en-US" altLang="en-US" sz="1800" baseline="-25000">
                <a:latin typeface="Tahoma" charset="0"/>
              </a:rPr>
              <a:t>xy</a:t>
            </a:r>
            <a:r>
              <a:rPr lang="en-US" altLang="en-US" sz="1800">
                <a:latin typeface="Tahoma" charset="0"/>
              </a:rPr>
              <a:t> continues to precess about B</a:t>
            </a:r>
            <a:r>
              <a:rPr lang="en-US" altLang="en-US" sz="1800" baseline="-25000">
                <a:latin typeface="Tahoma" charset="0"/>
              </a:rPr>
              <a:t>o</a:t>
            </a:r>
            <a:r>
              <a:rPr lang="en-US" altLang="en-US" sz="1800">
                <a:latin typeface="Tahoma" charset="0"/>
              </a:rPr>
              <a:t> at frequency </a:t>
            </a:r>
            <a:r>
              <a:rPr lang="en-US" altLang="en-US" sz="1800">
                <a:latin typeface="Symbol" pitchFamily="18" charset="2"/>
              </a:rPr>
              <a:t>w</a:t>
            </a:r>
            <a:r>
              <a:rPr lang="en-US" altLang="en-US" sz="1800" baseline="-25000">
                <a:latin typeface="Tahoma" charset="0"/>
              </a:rPr>
              <a:t>o.</a:t>
            </a:r>
            <a:r>
              <a:rPr lang="en-US" altLang="en-US" sz="1800">
                <a:latin typeface="Tahoma" charset="0"/>
              </a:rPr>
              <a:t> </a:t>
            </a:r>
          </a:p>
        </p:txBody>
      </p:sp>
      <p:sp>
        <p:nvSpPr>
          <p:cNvPr id="64517" name="Text Box 1029"/>
          <p:cNvSpPr txBox="1">
            <a:spLocks noChangeArrowheads="1"/>
          </p:cNvSpPr>
          <p:nvPr/>
        </p:nvSpPr>
        <p:spPr bwMode="auto">
          <a:xfrm>
            <a:off x="1524000" y="2362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4518" name="Line 1030"/>
          <p:cNvSpPr>
            <a:spLocks noChangeShapeType="1"/>
          </p:cNvSpPr>
          <p:nvPr/>
        </p:nvSpPr>
        <p:spPr bwMode="auto">
          <a:xfrm flipV="1">
            <a:off x="1676400" y="26670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9" name="Line 1031"/>
          <p:cNvSpPr>
            <a:spLocks noChangeShapeType="1"/>
          </p:cNvSpPr>
          <p:nvPr/>
        </p:nvSpPr>
        <p:spPr bwMode="auto">
          <a:xfrm>
            <a:off x="914400" y="37338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0" name="Line 1032"/>
          <p:cNvSpPr>
            <a:spLocks noChangeShapeType="1"/>
          </p:cNvSpPr>
          <p:nvPr/>
        </p:nvSpPr>
        <p:spPr bwMode="auto">
          <a:xfrm flipH="1">
            <a:off x="1066800" y="33528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1" name="Text Box 1033"/>
          <p:cNvSpPr txBox="1">
            <a:spLocks noChangeArrowheads="1"/>
          </p:cNvSpPr>
          <p:nvPr/>
        </p:nvSpPr>
        <p:spPr bwMode="auto">
          <a:xfrm>
            <a:off x="2286000" y="3352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4522" name="AutoShape 1034"/>
          <p:cNvSpPr>
            <a:spLocks noChangeArrowheads="1"/>
          </p:cNvSpPr>
          <p:nvPr/>
        </p:nvSpPr>
        <p:spPr bwMode="auto">
          <a:xfrm>
            <a:off x="1676400" y="3657600"/>
            <a:ext cx="609600" cy="152400"/>
          </a:xfrm>
          <a:prstGeom prst="rightArrow">
            <a:avLst>
              <a:gd name="adj1" fmla="val 50000"/>
              <a:gd name="adj2" fmla="val 10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3" name="Text Box 1035"/>
          <p:cNvSpPr txBox="1">
            <a:spLocks noChangeArrowheads="1"/>
          </p:cNvSpPr>
          <p:nvPr/>
        </p:nvSpPr>
        <p:spPr bwMode="auto">
          <a:xfrm>
            <a:off x="1752600" y="38100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64524" name="Oval 1036"/>
          <p:cNvSpPr>
            <a:spLocks noChangeArrowheads="1"/>
          </p:cNvSpPr>
          <p:nvPr/>
        </p:nvSpPr>
        <p:spPr bwMode="auto">
          <a:xfrm>
            <a:off x="1143000" y="3581400"/>
            <a:ext cx="762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5" name="Oval 1037"/>
          <p:cNvSpPr>
            <a:spLocks noChangeArrowheads="1"/>
          </p:cNvSpPr>
          <p:nvPr/>
        </p:nvSpPr>
        <p:spPr bwMode="auto">
          <a:xfrm>
            <a:off x="1219200" y="3581400"/>
            <a:ext cx="762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6" name="Oval 1038"/>
          <p:cNvSpPr>
            <a:spLocks noChangeArrowheads="1"/>
          </p:cNvSpPr>
          <p:nvPr/>
        </p:nvSpPr>
        <p:spPr bwMode="auto">
          <a:xfrm>
            <a:off x="1295400" y="3581400"/>
            <a:ext cx="762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7" name="Oval 1039"/>
          <p:cNvSpPr>
            <a:spLocks noChangeArrowheads="1"/>
          </p:cNvSpPr>
          <p:nvPr/>
        </p:nvSpPr>
        <p:spPr bwMode="auto">
          <a:xfrm>
            <a:off x="1371600" y="3581400"/>
            <a:ext cx="762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8" name="Oval 1040"/>
          <p:cNvSpPr>
            <a:spLocks noChangeArrowheads="1"/>
          </p:cNvSpPr>
          <p:nvPr/>
        </p:nvSpPr>
        <p:spPr bwMode="auto">
          <a:xfrm>
            <a:off x="1447800" y="3581400"/>
            <a:ext cx="762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9" name="Line 1041"/>
          <p:cNvSpPr>
            <a:spLocks noChangeShapeType="1"/>
          </p:cNvSpPr>
          <p:nvPr/>
        </p:nvSpPr>
        <p:spPr bwMode="auto">
          <a:xfrm>
            <a:off x="1143000" y="37338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0" name="Line 1042"/>
          <p:cNvSpPr>
            <a:spLocks noChangeShapeType="1"/>
          </p:cNvSpPr>
          <p:nvPr/>
        </p:nvSpPr>
        <p:spPr bwMode="auto">
          <a:xfrm>
            <a:off x="1524000" y="37338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1" name="Text Box 1043"/>
          <p:cNvSpPr txBox="1">
            <a:spLocks noChangeArrowheads="1"/>
          </p:cNvSpPr>
          <p:nvPr/>
        </p:nvSpPr>
        <p:spPr bwMode="auto">
          <a:xfrm>
            <a:off x="381000" y="4648200"/>
            <a:ext cx="1822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a:solidFill>
                  <a:srgbClr val="000066"/>
                </a:solidFill>
                <a:latin typeface="Arial" charset="0"/>
              </a:rPr>
              <a:t>Receiver coil (x)</a:t>
            </a:r>
            <a:endParaRPr lang="en-US" altLang="en-US">
              <a:solidFill>
                <a:srgbClr val="000066"/>
              </a:solidFill>
              <a:latin typeface="Arial" charset="0"/>
            </a:endParaRPr>
          </a:p>
        </p:txBody>
      </p:sp>
      <p:sp>
        <p:nvSpPr>
          <p:cNvPr id="64532" name="Text Box 1044"/>
          <p:cNvSpPr txBox="1">
            <a:spLocks noChangeArrowheads="1"/>
          </p:cNvSpPr>
          <p:nvPr/>
        </p:nvSpPr>
        <p:spPr bwMode="auto">
          <a:xfrm>
            <a:off x="838200" y="4114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4533" name="Text Box 1045"/>
          <p:cNvSpPr txBox="1">
            <a:spLocks noChangeArrowheads="1"/>
          </p:cNvSpPr>
          <p:nvPr/>
        </p:nvSpPr>
        <p:spPr bwMode="auto">
          <a:xfrm>
            <a:off x="2286000" y="45720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660033"/>
                </a:solidFill>
                <a:latin typeface="Arial" charset="0"/>
                <a:sym typeface="Symbol" pitchFamily="18" charset="2"/>
              </a:rPr>
              <a:t>  </a:t>
            </a:r>
            <a:r>
              <a:rPr lang="en-US" altLang="en-US" b="1">
                <a:solidFill>
                  <a:srgbClr val="660033"/>
                </a:solidFill>
                <a:latin typeface="Arial" charset="0"/>
              </a:rPr>
              <a:t>NMR signal</a:t>
            </a:r>
          </a:p>
        </p:txBody>
      </p:sp>
      <p:sp>
        <p:nvSpPr>
          <p:cNvPr id="64534" name="Arc 1046"/>
          <p:cNvSpPr>
            <a:spLocks/>
          </p:cNvSpPr>
          <p:nvPr/>
        </p:nvSpPr>
        <p:spPr bwMode="auto">
          <a:xfrm flipV="1">
            <a:off x="2362200" y="3503613"/>
            <a:ext cx="381000" cy="363537"/>
          </a:xfrm>
          <a:custGeom>
            <a:avLst/>
            <a:gdLst>
              <a:gd name="G0" fmla="+- 0 0 0"/>
              <a:gd name="G1" fmla="+- 20597 0 0"/>
              <a:gd name="G2" fmla="+- 21600 0 0"/>
              <a:gd name="T0" fmla="*/ 6503 w 21600"/>
              <a:gd name="T1" fmla="*/ 0 h 20597"/>
              <a:gd name="T2" fmla="*/ 21600 w 21600"/>
              <a:gd name="T3" fmla="*/ 20597 h 20597"/>
              <a:gd name="T4" fmla="*/ 0 w 21600"/>
              <a:gd name="T5" fmla="*/ 20597 h 20597"/>
            </a:gdLst>
            <a:ahLst/>
            <a:cxnLst>
              <a:cxn ang="0">
                <a:pos x="T0" y="T1"/>
              </a:cxn>
              <a:cxn ang="0">
                <a:pos x="T2" y="T3"/>
              </a:cxn>
              <a:cxn ang="0">
                <a:pos x="T4" y="T5"/>
              </a:cxn>
            </a:cxnLst>
            <a:rect l="0" t="0" r="r" b="b"/>
            <a:pathLst>
              <a:path w="21600" h="20597" fill="none" extrusionOk="0">
                <a:moveTo>
                  <a:pt x="6503" y="-1"/>
                </a:moveTo>
                <a:cubicBezTo>
                  <a:pt x="15490" y="2836"/>
                  <a:pt x="21600" y="11172"/>
                  <a:pt x="21600" y="20597"/>
                </a:cubicBezTo>
              </a:path>
              <a:path w="21600" h="20597" stroke="0" extrusionOk="0">
                <a:moveTo>
                  <a:pt x="6503" y="-1"/>
                </a:moveTo>
                <a:cubicBezTo>
                  <a:pt x="15490" y="2836"/>
                  <a:pt x="21600" y="11172"/>
                  <a:pt x="21600" y="20597"/>
                </a:cubicBezTo>
                <a:lnTo>
                  <a:pt x="0" y="20597"/>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5" name="Line 1047"/>
          <p:cNvSpPr>
            <a:spLocks noChangeShapeType="1"/>
          </p:cNvSpPr>
          <p:nvPr/>
        </p:nvSpPr>
        <p:spPr bwMode="auto">
          <a:xfrm rot="600000" flipH="1">
            <a:off x="2438400" y="3856038"/>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6" name="Text Box 1048"/>
          <p:cNvSpPr txBox="1">
            <a:spLocks noChangeArrowheads="1"/>
          </p:cNvSpPr>
          <p:nvPr/>
        </p:nvSpPr>
        <p:spPr bwMode="auto">
          <a:xfrm>
            <a:off x="2590800" y="3733800"/>
            <a:ext cx="434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baseline="-25000">
                <a:solidFill>
                  <a:srgbClr val="000066"/>
                </a:solidFill>
                <a:latin typeface="Arial" charset="0"/>
              </a:rPr>
              <a:t>o</a:t>
            </a:r>
          </a:p>
        </p:txBody>
      </p:sp>
      <p:sp>
        <p:nvSpPr>
          <p:cNvPr id="64537" name="Rectangle 1049"/>
          <p:cNvSpPr>
            <a:spLocks noChangeArrowheads="1"/>
          </p:cNvSpPr>
          <p:nvPr/>
        </p:nvSpPr>
        <p:spPr bwMode="auto">
          <a:xfrm>
            <a:off x="1066800" y="5715000"/>
            <a:ext cx="6781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solidFill>
                  <a:srgbClr val="660033"/>
                </a:solidFill>
                <a:latin typeface="Tahoma" charset="0"/>
              </a:rPr>
              <a:t>The oscillation of </a:t>
            </a:r>
            <a:r>
              <a:rPr lang="en-US" altLang="en-US" sz="1800" b="1">
                <a:solidFill>
                  <a:srgbClr val="000066"/>
                </a:solidFill>
                <a:latin typeface="Tahoma" charset="0"/>
              </a:rPr>
              <a:t>M</a:t>
            </a:r>
            <a:r>
              <a:rPr lang="en-US" altLang="en-US" sz="1800" b="1" baseline="-25000">
                <a:solidFill>
                  <a:srgbClr val="000066"/>
                </a:solidFill>
                <a:latin typeface="Tahoma" charset="0"/>
              </a:rPr>
              <a:t>xy</a:t>
            </a:r>
            <a:r>
              <a:rPr lang="en-US" altLang="en-US" sz="1800">
                <a:solidFill>
                  <a:srgbClr val="660033"/>
                </a:solidFill>
                <a:latin typeface="Tahoma" charset="0"/>
              </a:rPr>
              <a:t> generates a fluctuating magnetic field which can be used to generate a current in a receiver coil to detect the NMR signal.</a:t>
            </a:r>
          </a:p>
        </p:txBody>
      </p:sp>
      <p:sp>
        <p:nvSpPr>
          <p:cNvPr id="64538" name="AutoShape 1050"/>
          <p:cNvSpPr>
            <a:spLocks noChangeArrowheads="1"/>
          </p:cNvSpPr>
          <p:nvPr/>
        </p:nvSpPr>
        <p:spPr bwMode="auto">
          <a:xfrm>
            <a:off x="3581400" y="3657600"/>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4539" name="Picture 10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514600"/>
            <a:ext cx="34956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540" name="Text Box 1052"/>
          <p:cNvSpPr txBox="1">
            <a:spLocks noChangeArrowheads="1"/>
          </p:cNvSpPr>
          <p:nvPr/>
        </p:nvSpPr>
        <p:spPr bwMode="auto">
          <a:xfrm>
            <a:off x="5638800" y="4908550"/>
            <a:ext cx="296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FID – Free Induction Decay</a:t>
            </a:r>
          </a:p>
        </p:txBody>
      </p:sp>
    </p:spTree>
    <p:extLst>
      <p:ext uri="{BB962C8B-B14F-4D97-AF65-F5344CB8AC3E}">
        <p14:creationId xmlns:p14="http://schemas.microsoft.com/office/powerpoint/2010/main" val="3417470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r>
              <a:rPr lang="en-US" altLang="en-US" smtClean="0">
                <a:solidFill>
                  <a:srgbClr val="FF3300"/>
                </a:solidFill>
              </a:rPr>
              <a:t>Introduction</a:t>
            </a:r>
          </a:p>
        </p:txBody>
      </p:sp>
      <p:sp>
        <p:nvSpPr>
          <p:cNvPr id="4099" name="Rectangle 3"/>
          <p:cNvSpPr>
            <a:spLocks noGrp="1" noChangeArrowheads="1"/>
          </p:cNvSpPr>
          <p:nvPr>
            <p:ph type="body" idx="1"/>
          </p:nvPr>
        </p:nvSpPr>
        <p:spPr>
          <a:xfrm>
            <a:off x="0" y="990600"/>
            <a:ext cx="8763000" cy="5334000"/>
          </a:xfrm>
        </p:spPr>
        <p:txBody>
          <a:bodyPr/>
          <a:lstStyle/>
          <a:p>
            <a:r>
              <a:rPr lang="en-US" altLang="en-US" smtClean="0"/>
              <a:t>The Nobel Prize has been awarded twice for work related to NMR. </a:t>
            </a:r>
            <a:r>
              <a:rPr lang="en-US" altLang="en-US" b="1" smtClean="0"/>
              <a:t>F. Bloch</a:t>
            </a:r>
            <a:r>
              <a:rPr lang="en-US" altLang="en-US" smtClean="0"/>
              <a:t> and </a:t>
            </a:r>
            <a:r>
              <a:rPr lang="en-US" altLang="en-US" b="1" smtClean="0"/>
              <a:t>E.M. Purcell</a:t>
            </a:r>
            <a:r>
              <a:rPr lang="en-US" altLang="en-US" smtClean="0"/>
              <a:t> received the Nobel Prize in Physics, in 1952, for the first experimental verifications of the phenomenon, and Prof. R.R. </a:t>
            </a:r>
            <a:r>
              <a:rPr lang="en-US" altLang="en-US" b="1" smtClean="0"/>
              <a:t>Ernst</a:t>
            </a:r>
            <a:r>
              <a:rPr lang="en-US" altLang="en-US" smtClean="0"/>
              <a:t> received the Nobel Prize in Chemistry, in 1991, for the development of the NMR techniques.</a:t>
            </a:r>
          </a:p>
          <a:p>
            <a:r>
              <a:rPr lang="en-US" altLang="en-US" smtClean="0"/>
              <a:t>Since its discovery 50 years ago, in 1945, it has spread from physics to chemistry, biosciences, material research and medical diagnosis.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ChangeArrowheads="1"/>
          </p:cNvSpPr>
          <p:nvPr/>
        </p:nvSpPr>
        <p:spPr bwMode="auto">
          <a:xfrm>
            <a:off x="457200" y="3302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NMR Signal Detection  - FID</a:t>
            </a:r>
          </a:p>
        </p:txBody>
      </p:sp>
      <p:sp>
        <p:nvSpPr>
          <p:cNvPr id="65539" name="Text Box 1027"/>
          <p:cNvSpPr txBox="1">
            <a:spLocks noChangeArrowheads="1"/>
          </p:cNvSpPr>
          <p:nvPr/>
        </p:nvSpPr>
        <p:spPr bwMode="auto">
          <a:xfrm>
            <a:off x="517525" y="1174750"/>
            <a:ext cx="4956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Mxy is precessing about z-axis in the x-y plane </a:t>
            </a:r>
          </a:p>
        </p:txBody>
      </p:sp>
      <p:pic>
        <p:nvPicPr>
          <p:cNvPr id="65540" name="Picture 10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 y="2057400"/>
            <a:ext cx="34956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541" name="Oval 1029"/>
          <p:cNvSpPr>
            <a:spLocks noChangeArrowheads="1"/>
          </p:cNvSpPr>
          <p:nvPr/>
        </p:nvSpPr>
        <p:spPr bwMode="auto">
          <a:xfrm>
            <a:off x="4191000" y="2514600"/>
            <a:ext cx="1524000" cy="1524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2" name="Line 1030"/>
          <p:cNvSpPr>
            <a:spLocks noChangeShapeType="1"/>
          </p:cNvSpPr>
          <p:nvPr/>
        </p:nvSpPr>
        <p:spPr bwMode="auto">
          <a:xfrm>
            <a:off x="4953000" y="2514600"/>
            <a:ext cx="0" cy="1524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3" name="Line 1031"/>
          <p:cNvSpPr>
            <a:spLocks noChangeShapeType="1"/>
          </p:cNvSpPr>
          <p:nvPr/>
        </p:nvSpPr>
        <p:spPr bwMode="auto">
          <a:xfrm>
            <a:off x="4191000" y="3276600"/>
            <a:ext cx="1524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4" name="Line 1032"/>
          <p:cNvSpPr>
            <a:spLocks noChangeShapeType="1"/>
          </p:cNvSpPr>
          <p:nvPr/>
        </p:nvSpPr>
        <p:spPr bwMode="auto">
          <a:xfrm flipV="1">
            <a:off x="4953000" y="2819400"/>
            <a:ext cx="76200" cy="45720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5" name="Oval 1033"/>
          <p:cNvSpPr>
            <a:spLocks noChangeArrowheads="1"/>
          </p:cNvSpPr>
          <p:nvPr/>
        </p:nvSpPr>
        <p:spPr bwMode="auto">
          <a:xfrm>
            <a:off x="5867400" y="2514600"/>
            <a:ext cx="1524000" cy="1524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6" name="Line 1034"/>
          <p:cNvSpPr>
            <a:spLocks noChangeShapeType="1"/>
          </p:cNvSpPr>
          <p:nvPr/>
        </p:nvSpPr>
        <p:spPr bwMode="auto">
          <a:xfrm>
            <a:off x="6629400" y="2514600"/>
            <a:ext cx="0" cy="1524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7" name="Line 1035"/>
          <p:cNvSpPr>
            <a:spLocks noChangeShapeType="1"/>
          </p:cNvSpPr>
          <p:nvPr/>
        </p:nvSpPr>
        <p:spPr bwMode="auto">
          <a:xfrm>
            <a:off x="5867400" y="3276600"/>
            <a:ext cx="1524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8" name="Line 1036"/>
          <p:cNvSpPr>
            <a:spLocks noChangeShapeType="1"/>
          </p:cNvSpPr>
          <p:nvPr/>
        </p:nvSpPr>
        <p:spPr bwMode="auto">
          <a:xfrm flipV="1">
            <a:off x="6629400" y="2895600"/>
            <a:ext cx="304800" cy="38100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9" name="Oval 1037"/>
          <p:cNvSpPr>
            <a:spLocks noChangeArrowheads="1"/>
          </p:cNvSpPr>
          <p:nvPr/>
        </p:nvSpPr>
        <p:spPr bwMode="auto">
          <a:xfrm>
            <a:off x="7543800" y="2514600"/>
            <a:ext cx="1524000" cy="15240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0" name="Line 1038"/>
          <p:cNvSpPr>
            <a:spLocks noChangeShapeType="1"/>
          </p:cNvSpPr>
          <p:nvPr/>
        </p:nvSpPr>
        <p:spPr bwMode="auto">
          <a:xfrm>
            <a:off x="8305800" y="2514600"/>
            <a:ext cx="0" cy="1524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1" name="Line 1039"/>
          <p:cNvSpPr>
            <a:spLocks noChangeShapeType="1"/>
          </p:cNvSpPr>
          <p:nvPr/>
        </p:nvSpPr>
        <p:spPr bwMode="auto">
          <a:xfrm>
            <a:off x="7543800" y="3276600"/>
            <a:ext cx="1524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2" name="Line 1040"/>
          <p:cNvSpPr>
            <a:spLocks noChangeShapeType="1"/>
          </p:cNvSpPr>
          <p:nvPr/>
        </p:nvSpPr>
        <p:spPr bwMode="auto">
          <a:xfrm flipV="1">
            <a:off x="8305800" y="3276600"/>
            <a:ext cx="457200" cy="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3" name="Line 1041"/>
          <p:cNvSpPr>
            <a:spLocks noChangeShapeType="1"/>
          </p:cNvSpPr>
          <p:nvPr/>
        </p:nvSpPr>
        <p:spPr bwMode="auto">
          <a:xfrm>
            <a:off x="4572000" y="2286000"/>
            <a:ext cx="4114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554" name="Text Box 1042"/>
          <p:cNvSpPr txBox="1">
            <a:spLocks noChangeArrowheads="1"/>
          </p:cNvSpPr>
          <p:nvPr/>
        </p:nvSpPr>
        <p:spPr bwMode="auto">
          <a:xfrm>
            <a:off x="7604125" y="1905000"/>
            <a:ext cx="1030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Time (s)</a:t>
            </a:r>
          </a:p>
        </p:txBody>
      </p:sp>
      <p:sp>
        <p:nvSpPr>
          <p:cNvPr id="65555" name="Text Box 1043"/>
          <p:cNvSpPr txBox="1">
            <a:spLocks noChangeArrowheads="1"/>
          </p:cNvSpPr>
          <p:nvPr/>
        </p:nvSpPr>
        <p:spPr bwMode="auto">
          <a:xfrm>
            <a:off x="5410200" y="3138488"/>
            <a:ext cx="296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y</a:t>
            </a:r>
          </a:p>
        </p:txBody>
      </p:sp>
      <p:sp>
        <p:nvSpPr>
          <p:cNvPr id="65556" name="Text Box 1044"/>
          <p:cNvSpPr txBox="1">
            <a:spLocks noChangeArrowheads="1"/>
          </p:cNvSpPr>
          <p:nvPr/>
        </p:nvSpPr>
        <p:spPr bwMode="auto">
          <a:xfrm>
            <a:off x="7094538" y="3138488"/>
            <a:ext cx="296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y</a:t>
            </a:r>
          </a:p>
        </p:txBody>
      </p:sp>
      <p:sp>
        <p:nvSpPr>
          <p:cNvPr id="65557" name="Text Box 1045"/>
          <p:cNvSpPr txBox="1">
            <a:spLocks noChangeArrowheads="1"/>
          </p:cNvSpPr>
          <p:nvPr/>
        </p:nvSpPr>
        <p:spPr bwMode="auto">
          <a:xfrm>
            <a:off x="8770938" y="31384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y</a:t>
            </a:r>
          </a:p>
        </p:txBody>
      </p:sp>
      <p:sp>
        <p:nvSpPr>
          <p:cNvPr id="65558" name="Text Box 1046"/>
          <p:cNvSpPr txBox="1">
            <a:spLocks noChangeArrowheads="1"/>
          </p:cNvSpPr>
          <p:nvPr/>
        </p:nvSpPr>
        <p:spPr bwMode="auto">
          <a:xfrm>
            <a:off x="669925" y="4679950"/>
            <a:ext cx="63912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The FID reflects the change in the magnitude of Mxy as </a:t>
            </a:r>
          </a:p>
          <a:p>
            <a:r>
              <a:rPr lang="en-US" altLang="en-US" sz="1800">
                <a:latin typeface="Tahoma" charset="0"/>
              </a:rPr>
              <a:t>the signal is changing relative to the receiver along the y-axis</a:t>
            </a:r>
          </a:p>
        </p:txBody>
      </p:sp>
      <p:sp>
        <p:nvSpPr>
          <p:cNvPr id="65559" name="Text Box 1047"/>
          <p:cNvSpPr txBox="1">
            <a:spLocks noChangeArrowheads="1"/>
          </p:cNvSpPr>
          <p:nvPr/>
        </p:nvSpPr>
        <p:spPr bwMode="auto">
          <a:xfrm>
            <a:off x="746125" y="5595938"/>
            <a:ext cx="5407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Again, it is precessing at its Larmor Frequency (</a:t>
            </a:r>
            <a:r>
              <a:rPr lang="en-US" altLang="en-US" sz="1800">
                <a:latin typeface="Symbol" pitchFamily="18" charset="2"/>
              </a:rPr>
              <a:t>w</a:t>
            </a:r>
            <a:r>
              <a:rPr lang="en-US" altLang="en-US" sz="1800" baseline="-25000">
                <a:latin typeface="Tahoma" charset="0"/>
              </a:rPr>
              <a:t>o</a:t>
            </a:r>
            <a:r>
              <a:rPr lang="en-US" altLang="en-US" sz="1800">
                <a:latin typeface="Tahoma" charset="0"/>
              </a:rPr>
              <a:t>).</a:t>
            </a:r>
          </a:p>
        </p:txBody>
      </p:sp>
    </p:spTree>
    <p:extLst>
      <p:ext uri="{BB962C8B-B14F-4D97-AF65-F5344CB8AC3E}">
        <p14:creationId xmlns:p14="http://schemas.microsoft.com/office/powerpoint/2010/main" val="40537007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04800"/>
            <a:ext cx="6019800"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31" name="Text Box 3"/>
          <p:cNvSpPr txBox="1">
            <a:spLocks noChangeArrowheads="1"/>
          </p:cNvSpPr>
          <p:nvPr/>
        </p:nvSpPr>
        <p:spPr bwMode="auto">
          <a:xfrm>
            <a:off x="152400" y="228600"/>
            <a:ext cx="240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NMR Relaxation</a:t>
            </a:r>
            <a:endParaRPr lang="en-US" altLang="en-US" sz="1800">
              <a:solidFill>
                <a:srgbClr val="660033"/>
              </a:solidFill>
              <a:latin typeface="Arial" charset="0"/>
            </a:endParaRPr>
          </a:p>
        </p:txBody>
      </p:sp>
      <p:sp>
        <p:nvSpPr>
          <p:cNvPr id="99332" name="Rectangle 4"/>
          <p:cNvSpPr>
            <a:spLocks noChangeArrowheads="1"/>
          </p:cNvSpPr>
          <p:nvPr/>
        </p:nvSpPr>
        <p:spPr bwMode="auto">
          <a:xfrm>
            <a:off x="457200" y="3429000"/>
            <a:ext cx="2970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chemeClr val="accent2"/>
                </a:solidFill>
                <a:latin typeface="Tahoma" charset="0"/>
              </a:rPr>
              <a:t>M</a:t>
            </a:r>
            <a:r>
              <a:rPr lang="en-US" altLang="en-US" sz="1800" b="1" baseline="-25000">
                <a:solidFill>
                  <a:schemeClr val="accent2"/>
                </a:solidFill>
                <a:latin typeface="Tahoma" charset="0"/>
              </a:rPr>
              <a:t>x</a:t>
            </a:r>
            <a:r>
              <a:rPr lang="en-US" altLang="en-US" sz="1800" b="1">
                <a:solidFill>
                  <a:schemeClr val="accent2"/>
                </a:solidFill>
                <a:latin typeface="Tahoma" charset="0"/>
              </a:rPr>
              <a:t> = M</a:t>
            </a:r>
            <a:r>
              <a:rPr lang="en-US" altLang="en-US" sz="1800" b="1" baseline="-25000">
                <a:solidFill>
                  <a:schemeClr val="accent2"/>
                </a:solidFill>
                <a:latin typeface="Tahoma" charset="0"/>
              </a:rPr>
              <a:t>y</a:t>
            </a:r>
            <a:r>
              <a:rPr lang="en-US" altLang="en-US" sz="1800" b="1">
                <a:solidFill>
                  <a:schemeClr val="accent2"/>
                </a:solidFill>
                <a:latin typeface="Tahoma" charset="0"/>
              </a:rPr>
              <a:t> = M</a:t>
            </a:r>
            <a:r>
              <a:rPr lang="en-US" altLang="en-US" sz="1800" b="1" baseline="-25000">
                <a:solidFill>
                  <a:schemeClr val="accent2"/>
                </a:solidFill>
                <a:latin typeface="Tahoma" charset="0"/>
              </a:rPr>
              <a:t>0</a:t>
            </a:r>
            <a:r>
              <a:rPr lang="en-US" altLang="en-US" sz="1800" b="1">
                <a:solidFill>
                  <a:schemeClr val="accent2"/>
                </a:solidFill>
                <a:latin typeface="Tahoma" charset="0"/>
              </a:rPr>
              <a:t> exp(-t/T</a:t>
            </a:r>
            <a:r>
              <a:rPr lang="en-US" altLang="en-US" sz="1800" b="1" baseline="-25000">
                <a:solidFill>
                  <a:schemeClr val="accent2"/>
                </a:solidFill>
                <a:latin typeface="Tahoma" charset="0"/>
              </a:rPr>
              <a:t>2</a:t>
            </a:r>
            <a:r>
              <a:rPr lang="en-US" altLang="en-US" sz="1800" b="1">
                <a:solidFill>
                  <a:schemeClr val="accent2"/>
                </a:solidFill>
                <a:latin typeface="Tahoma" charset="0"/>
              </a:rPr>
              <a:t>)</a:t>
            </a:r>
          </a:p>
        </p:txBody>
      </p:sp>
      <p:sp>
        <p:nvSpPr>
          <p:cNvPr id="99333" name="Rectangle 5"/>
          <p:cNvSpPr>
            <a:spLocks noChangeArrowheads="1"/>
          </p:cNvSpPr>
          <p:nvPr/>
        </p:nvSpPr>
        <p:spPr bwMode="auto">
          <a:xfrm>
            <a:off x="1066800" y="4311650"/>
            <a:ext cx="7315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Tahoma" charset="0"/>
              </a:rPr>
              <a:t>T</a:t>
            </a:r>
            <a:r>
              <a:rPr lang="en-US" altLang="en-US" sz="1800" baseline="-25000">
                <a:latin typeface="Tahoma" charset="0"/>
              </a:rPr>
              <a:t>2</a:t>
            </a:r>
            <a:r>
              <a:rPr lang="en-US" altLang="en-US" sz="1800">
                <a:latin typeface="Tahoma" charset="0"/>
              </a:rPr>
              <a:t> is the spin-spin (or transverse) relaxation time constant.</a:t>
            </a:r>
          </a:p>
          <a:p>
            <a:r>
              <a:rPr lang="en-US" altLang="en-US" sz="1800">
                <a:latin typeface="Tahoma" charset="0"/>
              </a:rPr>
              <a:t>In general: T</a:t>
            </a:r>
            <a:r>
              <a:rPr lang="en-US" altLang="en-US" sz="1800" baseline="-25000">
                <a:latin typeface="Tahoma" charset="0"/>
              </a:rPr>
              <a:t>1</a:t>
            </a:r>
            <a:r>
              <a:rPr lang="en-US" altLang="en-US" sz="1800">
                <a:latin typeface="Tahoma" charset="0"/>
              </a:rPr>
              <a:t>  T</a:t>
            </a:r>
            <a:r>
              <a:rPr lang="en-US" altLang="en-US" sz="1800" baseline="-25000">
                <a:latin typeface="Tahoma" charset="0"/>
              </a:rPr>
              <a:t>2</a:t>
            </a:r>
          </a:p>
        </p:txBody>
      </p:sp>
      <p:sp>
        <p:nvSpPr>
          <p:cNvPr id="99334" name="Text Box 6"/>
          <p:cNvSpPr txBox="1">
            <a:spLocks noChangeArrowheads="1"/>
          </p:cNvSpPr>
          <p:nvPr/>
        </p:nvSpPr>
        <p:spPr bwMode="auto">
          <a:xfrm>
            <a:off x="1050925" y="5334000"/>
            <a:ext cx="615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Think of T</a:t>
            </a:r>
            <a:r>
              <a:rPr lang="en-US" altLang="en-US" sz="1800" baseline="-25000">
                <a:latin typeface="Tahoma" charset="0"/>
              </a:rPr>
              <a:t>2</a:t>
            </a:r>
            <a:r>
              <a:rPr lang="en-US" altLang="en-US" sz="1800">
                <a:latin typeface="Tahoma" charset="0"/>
              </a:rPr>
              <a:t> as the “randomization” of spins in the x,y-plane</a:t>
            </a:r>
          </a:p>
        </p:txBody>
      </p:sp>
      <p:pic>
        <p:nvPicPr>
          <p:cNvPr id="9933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124200"/>
            <a:ext cx="1743075"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36" name="AutoShape 8"/>
          <p:cNvSpPr>
            <a:spLocks noChangeArrowheads="1"/>
          </p:cNvSpPr>
          <p:nvPr/>
        </p:nvSpPr>
        <p:spPr bwMode="auto">
          <a:xfrm>
            <a:off x="4038600" y="3505200"/>
            <a:ext cx="1066800" cy="304800"/>
          </a:xfrm>
          <a:prstGeom prst="rightArrow">
            <a:avLst>
              <a:gd name="adj1" fmla="val 50000"/>
              <a:gd name="adj2"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7" name="Text Box 9"/>
          <p:cNvSpPr txBox="1">
            <a:spLocks noChangeArrowheads="1"/>
          </p:cNvSpPr>
          <p:nvPr/>
        </p:nvSpPr>
        <p:spPr bwMode="auto">
          <a:xfrm>
            <a:off x="3505200" y="3200400"/>
            <a:ext cx="2076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solidFill>
                  <a:schemeClr val="hlink"/>
                </a:solidFill>
                <a:latin typeface="Tahoma" charset="0"/>
              </a:rPr>
              <a:t>Related to line-shape</a:t>
            </a:r>
          </a:p>
        </p:txBody>
      </p:sp>
      <p:sp>
        <p:nvSpPr>
          <p:cNvPr id="99338" name="Text Box 10"/>
          <p:cNvSpPr txBox="1">
            <a:spLocks noChangeArrowheads="1"/>
          </p:cNvSpPr>
          <p:nvPr/>
        </p:nvSpPr>
        <p:spPr bwMode="auto">
          <a:xfrm>
            <a:off x="441325" y="6203950"/>
            <a:ext cx="78628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i="1">
                <a:solidFill>
                  <a:srgbClr val="663300"/>
                </a:solidFill>
                <a:latin typeface="Tahoma" charset="0"/>
              </a:rPr>
              <a:t>Please Note: Line shape is also affected by the magnetic fields homogeneity</a:t>
            </a:r>
          </a:p>
        </p:txBody>
      </p:sp>
      <p:sp>
        <p:nvSpPr>
          <p:cNvPr id="99339" name="Text Box 11"/>
          <p:cNvSpPr txBox="1">
            <a:spLocks noChangeArrowheads="1"/>
          </p:cNvSpPr>
          <p:nvPr/>
        </p:nvSpPr>
        <p:spPr bwMode="auto">
          <a:xfrm>
            <a:off x="5181600" y="3962400"/>
            <a:ext cx="304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latin typeface="Tahoma" charset="0"/>
              </a:rPr>
              <a:t>(</a:t>
            </a:r>
            <a:r>
              <a:rPr lang="en-US" altLang="en-US" sz="1000">
                <a:latin typeface="Tahoma" charset="0"/>
              </a:rPr>
              <a:t>derived from Hisenberg uncertainty principal)</a:t>
            </a:r>
          </a:p>
        </p:txBody>
      </p:sp>
    </p:spTree>
    <p:extLst>
      <p:ext uri="{BB962C8B-B14F-4D97-AF65-F5344CB8AC3E}">
        <p14:creationId xmlns:p14="http://schemas.microsoft.com/office/powerpoint/2010/main" val="3761278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1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811338"/>
            <a:ext cx="5967413" cy="260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3" name="Rectangle 1027"/>
          <p:cNvSpPr>
            <a:spLocks noChangeArrowheads="1"/>
          </p:cNvSpPr>
          <p:nvPr/>
        </p:nvSpPr>
        <p:spPr bwMode="auto">
          <a:xfrm>
            <a:off x="457200" y="330200"/>
            <a:ext cx="723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NMR Signal Detection  - Fourier Transform</a:t>
            </a:r>
          </a:p>
        </p:txBody>
      </p:sp>
      <p:sp>
        <p:nvSpPr>
          <p:cNvPr id="66564" name="Text Box 1028"/>
          <p:cNvSpPr txBox="1">
            <a:spLocks noChangeArrowheads="1"/>
          </p:cNvSpPr>
          <p:nvPr/>
        </p:nvSpPr>
        <p:spPr bwMode="auto">
          <a:xfrm>
            <a:off x="228600" y="1219200"/>
            <a:ext cx="5457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So, the NMR signal is collected in the Time - domain</a:t>
            </a:r>
          </a:p>
        </p:txBody>
      </p:sp>
      <p:sp>
        <p:nvSpPr>
          <p:cNvPr id="66565" name="Text Box 1029"/>
          <p:cNvSpPr txBox="1">
            <a:spLocks noChangeArrowheads="1"/>
          </p:cNvSpPr>
          <p:nvPr/>
        </p:nvSpPr>
        <p:spPr bwMode="auto">
          <a:xfrm>
            <a:off x="4876800" y="4481513"/>
            <a:ext cx="3979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But, we prefer the frequency domain.</a:t>
            </a:r>
          </a:p>
        </p:txBody>
      </p:sp>
      <p:pic>
        <p:nvPicPr>
          <p:cNvPr id="66566" name="Picture 10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372100"/>
            <a:ext cx="2552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7" name="Text Box 1031"/>
          <p:cNvSpPr txBox="1">
            <a:spLocks noChangeArrowheads="1"/>
          </p:cNvSpPr>
          <p:nvPr/>
        </p:nvSpPr>
        <p:spPr bwMode="auto">
          <a:xfrm>
            <a:off x="3200400" y="5410200"/>
            <a:ext cx="5475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chemeClr val="accent2"/>
                </a:solidFill>
                <a:latin typeface="Tahoma" charset="0"/>
              </a:rPr>
              <a:t>Fourier Transform is a mathematical procedure that </a:t>
            </a:r>
          </a:p>
          <a:p>
            <a:r>
              <a:rPr lang="en-US" altLang="en-US" sz="1800">
                <a:solidFill>
                  <a:schemeClr val="accent2"/>
                </a:solidFill>
                <a:latin typeface="Tahoma" charset="0"/>
              </a:rPr>
              <a:t>transforms time domain data into frequency domain</a:t>
            </a:r>
          </a:p>
        </p:txBody>
      </p:sp>
    </p:spTree>
    <p:extLst>
      <p:ext uri="{BB962C8B-B14F-4D97-AF65-F5344CB8AC3E}">
        <p14:creationId xmlns:p14="http://schemas.microsoft.com/office/powerpoint/2010/main" val="1019057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2286000" y="1981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7587" name="Line 3"/>
          <p:cNvSpPr>
            <a:spLocks noChangeShapeType="1"/>
          </p:cNvSpPr>
          <p:nvPr/>
        </p:nvSpPr>
        <p:spPr bwMode="auto">
          <a:xfrm flipV="1">
            <a:off x="2209800" y="21336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8" name="Line 4"/>
          <p:cNvSpPr>
            <a:spLocks noChangeShapeType="1"/>
          </p:cNvSpPr>
          <p:nvPr/>
        </p:nvSpPr>
        <p:spPr bwMode="auto">
          <a:xfrm>
            <a:off x="1447800" y="32004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Line 5"/>
          <p:cNvSpPr>
            <a:spLocks noChangeShapeType="1"/>
          </p:cNvSpPr>
          <p:nvPr/>
        </p:nvSpPr>
        <p:spPr bwMode="auto">
          <a:xfrm flipH="1">
            <a:off x="1600200" y="28194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Text Box 6"/>
          <p:cNvSpPr txBox="1">
            <a:spLocks noChangeArrowheads="1"/>
          </p:cNvSpPr>
          <p:nvPr/>
        </p:nvSpPr>
        <p:spPr bwMode="auto">
          <a:xfrm>
            <a:off x="2819400" y="2819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7591" name="AutoShape 7"/>
          <p:cNvSpPr>
            <a:spLocks noChangeArrowheads="1"/>
          </p:cNvSpPr>
          <p:nvPr/>
        </p:nvSpPr>
        <p:spPr bwMode="auto">
          <a:xfrm>
            <a:off x="2209800" y="3124200"/>
            <a:ext cx="609600" cy="152400"/>
          </a:xfrm>
          <a:prstGeom prst="rightArrow">
            <a:avLst>
              <a:gd name="adj1" fmla="val 50000"/>
              <a:gd name="adj2" fmla="val 10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2" name="Text Box 8"/>
          <p:cNvSpPr txBox="1">
            <a:spLocks noChangeArrowheads="1"/>
          </p:cNvSpPr>
          <p:nvPr/>
        </p:nvSpPr>
        <p:spPr bwMode="auto">
          <a:xfrm>
            <a:off x="2286000" y="32766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67593" name="Text Box 9"/>
          <p:cNvSpPr txBox="1">
            <a:spLocks noChangeArrowheads="1"/>
          </p:cNvSpPr>
          <p:nvPr/>
        </p:nvSpPr>
        <p:spPr bwMode="auto">
          <a:xfrm>
            <a:off x="1371600" y="3581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7594" name="AutoShape 10"/>
          <p:cNvSpPr>
            <a:spLocks noChangeArrowheads="1"/>
          </p:cNvSpPr>
          <p:nvPr/>
        </p:nvSpPr>
        <p:spPr bwMode="auto">
          <a:xfrm>
            <a:off x="990600" y="2590800"/>
            <a:ext cx="228600" cy="838200"/>
          </a:xfrm>
          <a:prstGeom prst="upArrow">
            <a:avLst>
              <a:gd name="adj1" fmla="val 50000"/>
              <a:gd name="adj2" fmla="val 91667"/>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5" name="Text Box 11"/>
          <p:cNvSpPr txBox="1">
            <a:spLocks noChangeArrowheads="1"/>
          </p:cNvSpPr>
          <p:nvPr/>
        </p:nvSpPr>
        <p:spPr bwMode="auto">
          <a:xfrm>
            <a:off x="914400" y="34290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o</a:t>
            </a:r>
            <a:endParaRPr lang="en-US" altLang="en-US"/>
          </a:p>
        </p:txBody>
      </p:sp>
      <p:sp>
        <p:nvSpPr>
          <p:cNvPr id="67596" name="Text Box 12"/>
          <p:cNvSpPr txBox="1">
            <a:spLocks noChangeArrowheads="1"/>
          </p:cNvSpPr>
          <p:nvPr/>
        </p:nvSpPr>
        <p:spPr bwMode="auto">
          <a:xfrm>
            <a:off x="6629400" y="1981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67597" name="Line 13"/>
          <p:cNvSpPr>
            <a:spLocks noChangeShapeType="1"/>
          </p:cNvSpPr>
          <p:nvPr/>
        </p:nvSpPr>
        <p:spPr bwMode="auto">
          <a:xfrm flipV="1">
            <a:off x="6553200" y="21336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8" name="Line 14"/>
          <p:cNvSpPr>
            <a:spLocks noChangeShapeType="1"/>
          </p:cNvSpPr>
          <p:nvPr/>
        </p:nvSpPr>
        <p:spPr bwMode="auto">
          <a:xfrm>
            <a:off x="5791200" y="32004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9" name="Line 15"/>
          <p:cNvSpPr>
            <a:spLocks noChangeShapeType="1"/>
          </p:cNvSpPr>
          <p:nvPr/>
        </p:nvSpPr>
        <p:spPr bwMode="auto">
          <a:xfrm flipH="1">
            <a:off x="5943600" y="28194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0" name="Text Box 16"/>
          <p:cNvSpPr txBox="1">
            <a:spLocks noChangeArrowheads="1"/>
          </p:cNvSpPr>
          <p:nvPr/>
        </p:nvSpPr>
        <p:spPr bwMode="auto">
          <a:xfrm>
            <a:off x="7162800" y="2819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67601" name="AutoShape 17"/>
          <p:cNvSpPr>
            <a:spLocks noChangeArrowheads="1"/>
          </p:cNvSpPr>
          <p:nvPr/>
        </p:nvSpPr>
        <p:spPr bwMode="auto">
          <a:xfrm>
            <a:off x="6553200" y="3124200"/>
            <a:ext cx="609600" cy="152400"/>
          </a:xfrm>
          <a:prstGeom prst="rightArrow">
            <a:avLst>
              <a:gd name="adj1" fmla="val 50000"/>
              <a:gd name="adj2" fmla="val 10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2" name="Text Box 18"/>
          <p:cNvSpPr txBox="1">
            <a:spLocks noChangeArrowheads="1"/>
          </p:cNvSpPr>
          <p:nvPr/>
        </p:nvSpPr>
        <p:spPr bwMode="auto">
          <a:xfrm>
            <a:off x="6629400" y="32766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67603" name="Text Box 19"/>
          <p:cNvSpPr txBox="1">
            <a:spLocks noChangeArrowheads="1"/>
          </p:cNvSpPr>
          <p:nvPr/>
        </p:nvSpPr>
        <p:spPr bwMode="auto">
          <a:xfrm>
            <a:off x="5715000" y="35814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67604" name="Arc 20"/>
          <p:cNvSpPr>
            <a:spLocks/>
          </p:cNvSpPr>
          <p:nvPr/>
        </p:nvSpPr>
        <p:spPr bwMode="auto">
          <a:xfrm flipV="1">
            <a:off x="2895600" y="3046413"/>
            <a:ext cx="381000" cy="363537"/>
          </a:xfrm>
          <a:custGeom>
            <a:avLst/>
            <a:gdLst>
              <a:gd name="G0" fmla="+- 0 0 0"/>
              <a:gd name="G1" fmla="+- 20597 0 0"/>
              <a:gd name="G2" fmla="+- 21600 0 0"/>
              <a:gd name="T0" fmla="*/ 6503 w 21600"/>
              <a:gd name="T1" fmla="*/ 0 h 20597"/>
              <a:gd name="T2" fmla="*/ 21600 w 21600"/>
              <a:gd name="T3" fmla="*/ 20597 h 20597"/>
              <a:gd name="T4" fmla="*/ 0 w 21600"/>
              <a:gd name="T5" fmla="*/ 20597 h 20597"/>
            </a:gdLst>
            <a:ahLst/>
            <a:cxnLst>
              <a:cxn ang="0">
                <a:pos x="T0" y="T1"/>
              </a:cxn>
              <a:cxn ang="0">
                <a:pos x="T2" y="T3"/>
              </a:cxn>
              <a:cxn ang="0">
                <a:pos x="T4" y="T5"/>
              </a:cxn>
            </a:cxnLst>
            <a:rect l="0" t="0" r="r" b="b"/>
            <a:pathLst>
              <a:path w="21600" h="20597" fill="none" extrusionOk="0">
                <a:moveTo>
                  <a:pt x="6503" y="-1"/>
                </a:moveTo>
                <a:cubicBezTo>
                  <a:pt x="15490" y="2836"/>
                  <a:pt x="21600" y="11172"/>
                  <a:pt x="21600" y="20597"/>
                </a:cubicBezTo>
              </a:path>
              <a:path w="21600" h="20597" stroke="0" extrusionOk="0">
                <a:moveTo>
                  <a:pt x="6503" y="-1"/>
                </a:moveTo>
                <a:cubicBezTo>
                  <a:pt x="15490" y="2836"/>
                  <a:pt x="21600" y="11172"/>
                  <a:pt x="21600" y="20597"/>
                </a:cubicBezTo>
                <a:lnTo>
                  <a:pt x="0" y="20597"/>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5" name="Line 21"/>
          <p:cNvSpPr>
            <a:spLocks noChangeShapeType="1"/>
          </p:cNvSpPr>
          <p:nvPr/>
        </p:nvSpPr>
        <p:spPr bwMode="auto">
          <a:xfrm rot="600000" flipH="1">
            <a:off x="2971800" y="3398838"/>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6" name="Text Box 22"/>
          <p:cNvSpPr txBox="1">
            <a:spLocks noChangeArrowheads="1"/>
          </p:cNvSpPr>
          <p:nvPr/>
        </p:nvSpPr>
        <p:spPr bwMode="auto">
          <a:xfrm>
            <a:off x="3048000" y="3352800"/>
            <a:ext cx="434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w</a:t>
            </a:r>
            <a:r>
              <a:rPr lang="en-US" altLang="en-US" sz="1800" b="1" baseline="-25000">
                <a:solidFill>
                  <a:srgbClr val="000066"/>
                </a:solidFill>
                <a:latin typeface="Arial" charset="0"/>
              </a:rPr>
              <a:t>o</a:t>
            </a:r>
          </a:p>
        </p:txBody>
      </p:sp>
      <p:sp>
        <p:nvSpPr>
          <p:cNvPr id="67607" name="Text Box 23"/>
          <p:cNvSpPr txBox="1">
            <a:spLocks noChangeArrowheads="1"/>
          </p:cNvSpPr>
          <p:nvPr/>
        </p:nvSpPr>
        <p:spPr bwMode="auto">
          <a:xfrm>
            <a:off x="1143000" y="4038600"/>
            <a:ext cx="2127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Laboratory Frame</a:t>
            </a:r>
          </a:p>
        </p:txBody>
      </p:sp>
      <p:sp>
        <p:nvSpPr>
          <p:cNvPr id="67608" name="Text Box 24"/>
          <p:cNvSpPr txBox="1">
            <a:spLocks noChangeArrowheads="1"/>
          </p:cNvSpPr>
          <p:nvPr/>
        </p:nvSpPr>
        <p:spPr bwMode="auto">
          <a:xfrm>
            <a:off x="5638800" y="4038600"/>
            <a:ext cx="1860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Rotating Frame</a:t>
            </a:r>
          </a:p>
        </p:txBody>
      </p:sp>
      <p:sp>
        <p:nvSpPr>
          <p:cNvPr id="67609" name="Rectangle 25"/>
          <p:cNvSpPr>
            <a:spLocks noChangeArrowheads="1"/>
          </p:cNvSpPr>
          <p:nvPr/>
        </p:nvSpPr>
        <p:spPr bwMode="auto">
          <a:xfrm>
            <a:off x="457200" y="330200"/>
            <a:ext cx="723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solidFill>
                  <a:srgbClr val="000066"/>
                </a:solidFill>
                <a:effectLst>
                  <a:outerShdw blurRad="38100" dist="38100" dir="2700000" algn="tl">
                    <a:srgbClr val="C0C0C0"/>
                  </a:outerShdw>
                </a:effectLst>
                <a:latin typeface="Tahoma" charset="0"/>
              </a:rPr>
              <a:t>Laboratory Frame vs. Rotating Frame</a:t>
            </a:r>
          </a:p>
        </p:txBody>
      </p:sp>
      <p:sp>
        <p:nvSpPr>
          <p:cNvPr id="67610" name="Text Box 26"/>
          <p:cNvSpPr txBox="1">
            <a:spLocks noChangeArrowheads="1"/>
          </p:cNvSpPr>
          <p:nvPr/>
        </p:nvSpPr>
        <p:spPr bwMode="auto">
          <a:xfrm>
            <a:off x="517525" y="1174750"/>
            <a:ext cx="55768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To simplify analysis we convert to the rotating frame.</a:t>
            </a:r>
          </a:p>
        </p:txBody>
      </p:sp>
      <p:sp>
        <p:nvSpPr>
          <p:cNvPr id="67611" name="Text Box 27"/>
          <p:cNvSpPr txBox="1">
            <a:spLocks noChangeArrowheads="1"/>
          </p:cNvSpPr>
          <p:nvPr/>
        </p:nvSpPr>
        <p:spPr bwMode="auto">
          <a:xfrm>
            <a:off x="914400" y="4953000"/>
            <a:ext cx="6389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Simply, our axis now rotates at the Larmor Freguency (</a:t>
            </a:r>
            <a:r>
              <a:rPr lang="en-US" altLang="en-US" sz="1800">
                <a:latin typeface="Symbol" pitchFamily="18" charset="2"/>
              </a:rPr>
              <a:t>w</a:t>
            </a:r>
            <a:r>
              <a:rPr lang="en-US" altLang="en-US" sz="1800" baseline="-25000">
                <a:latin typeface="Tahoma" charset="0"/>
              </a:rPr>
              <a:t>o</a:t>
            </a:r>
            <a:r>
              <a:rPr lang="en-US" altLang="en-US" sz="1800">
                <a:latin typeface="Tahoma" charset="0"/>
              </a:rPr>
              <a:t>).  </a:t>
            </a:r>
          </a:p>
          <a:p>
            <a:r>
              <a:rPr lang="en-US" altLang="en-US" sz="1800">
                <a:latin typeface="Tahoma" charset="0"/>
              </a:rPr>
              <a:t>In the absent of any other factors, M</a:t>
            </a:r>
            <a:r>
              <a:rPr lang="en-US" altLang="en-US" sz="1800" baseline="-25000">
                <a:latin typeface="Tahoma" charset="0"/>
              </a:rPr>
              <a:t>xy</a:t>
            </a:r>
            <a:r>
              <a:rPr lang="en-US" altLang="en-US" sz="1800">
                <a:latin typeface="Tahoma" charset="0"/>
              </a:rPr>
              <a:t> will stay on the x-axis </a:t>
            </a:r>
          </a:p>
        </p:txBody>
      </p:sp>
      <p:sp>
        <p:nvSpPr>
          <p:cNvPr id="67612" name="AutoShape 28"/>
          <p:cNvSpPr>
            <a:spLocks noChangeArrowheads="1"/>
          </p:cNvSpPr>
          <p:nvPr/>
        </p:nvSpPr>
        <p:spPr bwMode="auto">
          <a:xfrm>
            <a:off x="4038600" y="297180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13" name="Text Box 29"/>
          <p:cNvSpPr txBox="1">
            <a:spLocks noChangeArrowheads="1"/>
          </p:cNvSpPr>
          <p:nvPr/>
        </p:nvSpPr>
        <p:spPr bwMode="auto">
          <a:xfrm>
            <a:off x="2057400" y="6096000"/>
            <a:ext cx="5534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1">
                <a:solidFill>
                  <a:schemeClr val="accent2"/>
                </a:solidFill>
                <a:latin typeface="Tahoma" charset="0"/>
              </a:rPr>
              <a:t>All further analysis will use the rotating frame.</a:t>
            </a:r>
          </a:p>
        </p:txBody>
      </p:sp>
    </p:spTree>
    <p:extLst>
      <p:ext uri="{BB962C8B-B14F-4D97-AF65-F5344CB8AC3E}">
        <p14:creationId xmlns:p14="http://schemas.microsoft.com/office/powerpoint/2010/main" val="4278796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152400" y="228600"/>
            <a:ext cx="7232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Continuous Wave (CW) vs. Pulse/Fourier Transform</a:t>
            </a:r>
            <a:endParaRPr lang="en-US" altLang="en-US" sz="1800">
              <a:solidFill>
                <a:srgbClr val="660033"/>
              </a:solidFill>
              <a:latin typeface="Arial" charset="0"/>
            </a:endParaRPr>
          </a:p>
        </p:txBody>
      </p:sp>
      <p:sp>
        <p:nvSpPr>
          <p:cNvPr id="78851" name="Text Box 3"/>
          <p:cNvSpPr txBox="1">
            <a:spLocks noChangeArrowheads="1"/>
          </p:cNvSpPr>
          <p:nvPr/>
        </p:nvSpPr>
        <p:spPr bwMode="auto">
          <a:xfrm>
            <a:off x="288925" y="762000"/>
            <a:ext cx="2347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i="1">
                <a:latin typeface="Tahoma" charset="0"/>
              </a:rPr>
              <a:t>NMR Sensitivity Issue</a:t>
            </a:r>
          </a:p>
        </p:txBody>
      </p:sp>
      <p:pic>
        <p:nvPicPr>
          <p:cNvPr id="788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690562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853" name="Text Box 5"/>
          <p:cNvSpPr txBox="1">
            <a:spLocks noChangeArrowheads="1"/>
          </p:cNvSpPr>
          <p:nvPr/>
        </p:nvSpPr>
        <p:spPr bwMode="auto">
          <a:xfrm>
            <a:off x="365125" y="1219200"/>
            <a:ext cx="734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A frequency sweep (CW) to identify resonance is very slow (1-10 min.)</a:t>
            </a:r>
          </a:p>
          <a:p>
            <a:r>
              <a:rPr lang="en-US" altLang="en-US" sz="1800">
                <a:latin typeface="Tahoma" charset="0"/>
              </a:rPr>
              <a:t>Step through each individual frequency. </a:t>
            </a:r>
          </a:p>
        </p:txBody>
      </p:sp>
      <p:sp>
        <p:nvSpPr>
          <p:cNvPr id="78854" name="Text Box 6"/>
          <p:cNvSpPr txBox="1">
            <a:spLocks noChangeArrowheads="1"/>
          </p:cNvSpPr>
          <p:nvPr/>
        </p:nvSpPr>
        <p:spPr bwMode="auto">
          <a:xfrm>
            <a:off x="441325" y="4738688"/>
            <a:ext cx="782796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Pulsed/FT collect all frequencies at once in time domain, fast (N x 1-10 sec)</a:t>
            </a:r>
          </a:p>
          <a:p>
            <a:endParaRPr lang="en-US" altLang="en-US" sz="1800">
              <a:latin typeface="Tahoma" charset="0"/>
            </a:endParaRPr>
          </a:p>
          <a:p>
            <a:r>
              <a:rPr lang="en-US" altLang="en-US" sz="1800">
                <a:latin typeface="Tahoma" charset="0"/>
              </a:rPr>
              <a:t>Increase signal-to-noise (S/N) by collecting multiple copies of FID </a:t>
            </a:r>
          </a:p>
          <a:p>
            <a:r>
              <a:rPr lang="en-US" altLang="en-US" sz="1800">
                <a:latin typeface="Tahoma" charset="0"/>
              </a:rPr>
              <a:t>and averaging signal.</a:t>
            </a:r>
          </a:p>
          <a:p>
            <a:endParaRPr lang="en-US" altLang="en-US" sz="1800">
              <a:latin typeface="Tahoma" charset="0"/>
            </a:endParaRPr>
          </a:p>
          <a:p>
            <a:r>
              <a:rPr lang="en-US" altLang="en-US" sz="1800">
                <a:latin typeface="Tahoma" charset="0"/>
              </a:rPr>
              <a:t>                              S/N </a:t>
            </a:r>
            <a:r>
              <a:rPr lang="en-US" altLang="en-US" sz="1800" b="1">
                <a:solidFill>
                  <a:srgbClr val="000066"/>
                </a:solidFill>
                <a:effectLst>
                  <a:outerShdw blurRad="38100" dist="38100" dir="2700000" algn="tl">
                    <a:srgbClr val="C0C0C0"/>
                  </a:outerShdw>
                </a:effectLst>
                <a:latin typeface="WP MathA" pitchFamily="2" charset="2"/>
                <a:sym typeface="Symbol" pitchFamily="18" charset="2"/>
              </a:rPr>
              <a:t></a:t>
            </a:r>
            <a:r>
              <a:rPr lang="en-US" altLang="en-US" sz="1800">
                <a:latin typeface="Tahoma" charset="0"/>
              </a:rPr>
              <a:t> number of scans</a:t>
            </a:r>
          </a:p>
        </p:txBody>
      </p:sp>
      <p:sp>
        <p:nvSpPr>
          <p:cNvPr id="78855" name="Rectangle 7"/>
          <p:cNvSpPr>
            <a:spLocks noChangeArrowheads="1"/>
          </p:cNvSpPr>
          <p:nvPr/>
        </p:nvSpPr>
        <p:spPr bwMode="auto">
          <a:xfrm>
            <a:off x="3048000" y="6154738"/>
            <a:ext cx="3476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rgbClr val="000066"/>
                </a:solidFill>
                <a:effectLst>
                  <a:outerShdw blurRad="38100" dist="38100" dir="2700000" algn="tl">
                    <a:srgbClr val="C0C0C0"/>
                  </a:outerShdw>
                </a:effectLst>
                <a:latin typeface="WP MathA" pitchFamily="2" charset="2"/>
                <a:sym typeface="Symbol" pitchFamily="18" charset="2"/>
              </a:rPr>
              <a:t></a:t>
            </a:r>
          </a:p>
        </p:txBody>
      </p:sp>
      <p:sp>
        <p:nvSpPr>
          <p:cNvPr id="78856" name="Line 8"/>
          <p:cNvSpPr>
            <a:spLocks noChangeShapeType="1"/>
          </p:cNvSpPr>
          <p:nvPr/>
        </p:nvSpPr>
        <p:spPr bwMode="auto">
          <a:xfrm>
            <a:off x="3581400" y="6096000"/>
            <a:ext cx="1752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8831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ChangeAspect="1" noChangeArrowheads="1"/>
          </p:cNvPicPr>
          <p:nvPr/>
        </p:nvPicPr>
        <p:blipFill>
          <a:blip r:embed="rId2">
            <a:extLst>
              <a:ext uri="{28A0092B-C50C-407E-A947-70E740481C1C}">
                <a14:useLocalDpi xmlns:a14="http://schemas.microsoft.com/office/drawing/2010/main" val="0"/>
              </a:ext>
            </a:extLst>
          </a:blip>
          <a:srcRect l="12614" t="26059" r="66663" b="32762"/>
          <a:stretch>
            <a:fillRect/>
          </a:stretch>
        </p:blipFill>
        <p:spPr bwMode="auto">
          <a:xfrm>
            <a:off x="1828800" y="1524000"/>
            <a:ext cx="1752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5" name="Line 3"/>
          <p:cNvSpPr>
            <a:spLocks noChangeShapeType="1"/>
          </p:cNvSpPr>
          <p:nvPr/>
        </p:nvSpPr>
        <p:spPr bwMode="auto">
          <a:xfrm>
            <a:off x="4038600" y="2667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6" name="Line 4"/>
          <p:cNvSpPr>
            <a:spLocks noChangeShapeType="1"/>
          </p:cNvSpPr>
          <p:nvPr/>
        </p:nvSpPr>
        <p:spPr bwMode="auto">
          <a:xfrm flipV="1">
            <a:off x="4495800" y="16002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7" name="Line 5"/>
          <p:cNvSpPr>
            <a:spLocks noChangeShapeType="1"/>
          </p:cNvSpPr>
          <p:nvPr/>
        </p:nvSpPr>
        <p:spPr bwMode="auto">
          <a:xfrm>
            <a:off x="4495800" y="16002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8" name="Line 6"/>
          <p:cNvSpPr>
            <a:spLocks noChangeShapeType="1"/>
          </p:cNvSpPr>
          <p:nvPr/>
        </p:nvSpPr>
        <p:spPr bwMode="auto">
          <a:xfrm>
            <a:off x="5105400" y="16002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9" name="Line 7"/>
          <p:cNvSpPr>
            <a:spLocks noChangeShapeType="1"/>
          </p:cNvSpPr>
          <p:nvPr/>
        </p:nvSpPr>
        <p:spPr bwMode="auto">
          <a:xfrm>
            <a:off x="5105400" y="2667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9880" name="Picture 8"/>
          <p:cNvPicPr>
            <a:picLocks noChangeAspect="1" noChangeArrowheads="1"/>
          </p:cNvPicPr>
          <p:nvPr/>
        </p:nvPicPr>
        <p:blipFill>
          <a:blip r:embed="rId2">
            <a:extLst>
              <a:ext uri="{28A0092B-C50C-407E-A947-70E740481C1C}">
                <a14:useLocalDpi xmlns:a14="http://schemas.microsoft.com/office/drawing/2010/main" val="0"/>
              </a:ext>
            </a:extLst>
          </a:blip>
          <a:srcRect l="29608" t="26047" r="63182" b="32762"/>
          <a:stretch>
            <a:fillRect/>
          </a:stretch>
        </p:blipFill>
        <p:spPr bwMode="auto">
          <a:xfrm>
            <a:off x="6553200" y="1600200"/>
            <a:ext cx="609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81" name="Line 9"/>
          <p:cNvSpPr>
            <a:spLocks noChangeShapeType="1"/>
          </p:cNvSpPr>
          <p:nvPr/>
        </p:nvSpPr>
        <p:spPr bwMode="auto">
          <a:xfrm>
            <a:off x="6096000" y="2667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2" name="Line 10"/>
          <p:cNvSpPr>
            <a:spLocks noChangeShapeType="1"/>
          </p:cNvSpPr>
          <p:nvPr/>
        </p:nvSpPr>
        <p:spPr bwMode="auto">
          <a:xfrm flipV="1">
            <a:off x="6553200" y="16002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3" name="Line 11"/>
          <p:cNvSpPr>
            <a:spLocks noChangeShapeType="1"/>
          </p:cNvSpPr>
          <p:nvPr/>
        </p:nvSpPr>
        <p:spPr bwMode="auto">
          <a:xfrm>
            <a:off x="6553200" y="16002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4" name="Line 12"/>
          <p:cNvSpPr>
            <a:spLocks noChangeShapeType="1"/>
          </p:cNvSpPr>
          <p:nvPr/>
        </p:nvSpPr>
        <p:spPr bwMode="auto">
          <a:xfrm>
            <a:off x="7162800" y="16002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5" name="Line 13"/>
          <p:cNvSpPr>
            <a:spLocks noChangeShapeType="1"/>
          </p:cNvSpPr>
          <p:nvPr/>
        </p:nvSpPr>
        <p:spPr bwMode="auto">
          <a:xfrm>
            <a:off x="7162800" y="2667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86" name="Text Box 14"/>
          <p:cNvSpPr txBox="1">
            <a:spLocks noChangeArrowheads="1"/>
          </p:cNvSpPr>
          <p:nvPr/>
        </p:nvSpPr>
        <p:spPr bwMode="auto">
          <a:xfrm>
            <a:off x="3962400" y="1828800"/>
            <a:ext cx="34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200">
                <a:latin typeface="Arial" charset="0"/>
              </a:rPr>
              <a:t>*</a:t>
            </a:r>
            <a:endParaRPr lang="en-US" altLang="en-US">
              <a:latin typeface="Times"/>
            </a:endParaRPr>
          </a:p>
        </p:txBody>
      </p:sp>
      <p:sp>
        <p:nvSpPr>
          <p:cNvPr id="79887" name="Text Box 15"/>
          <p:cNvSpPr txBox="1">
            <a:spLocks noChangeArrowheads="1"/>
          </p:cNvSpPr>
          <p:nvPr/>
        </p:nvSpPr>
        <p:spPr bwMode="auto">
          <a:xfrm>
            <a:off x="5638800" y="1828800"/>
            <a:ext cx="422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200">
                <a:latin typeface="Arial" charset="0"/>
              </a:rPr>
              <a:t>=</a:t>
            </a:r>
            <a:endParaRPr lang="en-US" altLang="en-US">
              <a:latin typeface="Times"/>
            </a:endParaRPr>
          </a:p>
        </p:txBody>
      </p:sp>
      <p:sp>
        <p:nvSpPr>
          <p:cNvPr id="79888" name="Text Box 16"/>
          <p:cNvSpPr txBox="1">
            <a:spLocks noChangeArrowheads="1"/>
          </p:cNvSpPr>
          <p:nvPr/>
        </p:nvSpPr>
        <p:spPr bwMode="auto">
          <a:xfrm>
            <a:off x="4648200" y="2514600"/>
            <a:ext cx="354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t</a:t>
            </a:r>
            <a:r>
              <a:rPr lang="en-US" altLang="en-US" sz="1800" b="1" baseline="-25000">
                <a:solidFill>
                  <a:srgbClr val="000066"/>
                </a:solidFill>
                <a:latin typeface="Arial" charset="0"/>
              </a:rPr>
              <a:t>p</a:t>
            </a:r>
            <a:endParaRPr lang="en-US" altLang="en-US">
              <a:latin typeface="Times"/>
            </a:endParaRPr>
          </a:p>
        </p:txBody>
      </p:sp>
      <p:sp>
        <p:nvSpPr>
          <p:cNvPr id="79889" name="Text Box 17"/>
          <p:cNvSpPr txBox="1">
            <a:spLocks noChangeArrowheads="1"/>
          </p:cNvSpPr>
          <p:nvPr/>
        </p:nvSpPr>
        <p:spPr bwMode="auto">
          <a:xfrm>
            <a:off x="152400" y="2286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NMR Pulse</a:t>
            </a:r>
            <a:endParaRPr lang="en-US" altLang="en-US" sz="1800">
              <a:solidFill>
                <a:srgbClr val="660033"/>
              </a:solidFill>
              <a:latin typeface="Arial" charset="0"/>
            </a:endParaRPr>
          </a:p>
        </p:txBody>
      </p:sp>
      <p:pic>
        <p:nvPicPr>
          <p:cNvPr id="79890" name="Picture 18"/>
          <p:cNvPicPr>
            <a:picLocks noChangeAspect="1" noChangeArrowheads="1"/>
          </p:cNvPicPr>
          <p:nvPr/>
        </p:nvPicPr>
        <p:blipFill>
          <a:blip r:embed="rId2">
            <a:extLst>
              <a:ext uri="{28A0092B-C50C-407E-A947-70E740481C1C}">
                <a14:useLocalDpi xmlns:a14="http://schemas.microsoft.com/office/drawing/2010/main" val="0"/>
              </a:ext>
            </a:extLst>
          </a:blip>
          <a:srcRect l="29608" t="26048" r="63182" b="32761"/>
          <a:stretch>
            <a:fillRect/>
          </a:stretch>
        </p:blipFill>
        <p:spPr bwMode="auto">
          <a:xfrm>
            <a:off x="2362200" y="4191000"/>
            <a:ext cx="609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91" name="Line 19"/>
          <p:cNvSpPr>
            <a:spLocks noChangeShapeType="1"/>
          </p:cNvSpPr>
          <p:nvPr/>
        </p:nvSpPr>
        <p:spPr bwMode="auto">
          <a:xfrm>
            <a:off x="1905000" y="52578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2" name="Line 20"/>
          <p:cNvSpPr>
            <a:spLocks noChangeShapeType="1"/>
          </p:cNvSpPr>
          <p:nvPr/>
        </p:nvSpPr>
        <p:spPr bwMode="auto">
          <a:xfrm flipV="1">
            <a:off x="2362200" y="41910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3" name="Line 21"/>
          <p:cNvSpPr>
            <a:spLocks noChangeShapeType="1"/>
          </p:cNvSpPr>
          <p:nvPr/>
        </p:nvSpPr>
        <p:spPr bwMode="auto">
          <a:xfrm>
            <a:off x="2362200" y="41910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4" name="Line 22"/>
          <p:cNvSpPr>
            <a:spLocks noChangeShapeType="1"/>
          </p:cNvSpPr>
          <p:nvPr/>
        </p:nvSpPr>
        <p:spPr bwMode="auto">
          <a:xfrm>
            <a:off x="2971800" y="41910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5" name="Line 23"/>
          <p:cNvSpPr>
            <a:spLocks noChangeShapeType="1"/>
          </p:cNvSpPr>
          <p:nvPr/>
        </p:nvSpPr>
        <p:spPr bwMode="auto">
          <a:xfrm>
            <a:off x="2971800" y="5257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9896" name="Picture 24"/>
          <p:cNvPicPr>
            <a:picLocks noChangeAspect="1" noChangeArrowheads="1"/>
          </p:cNvPicPr>
          <p:nvPr/>
        </p:nvPicPr>
        <p:blipFill>
          <a:blip r:embed="rId3">
            <a:extLst>
              <a:ext uri="{28A0092B-C50C-407E-A947-70E740481C1C}">
                <a14:useLocalDpi xmlns:a14="http://schemas.microsoft.com/office/drawing/2010/main" val="0"/>
              </a:ext>
            </a:extLst>
          </a:blip>
          <a:srcRect l="31468" t="31938" r="14394" b="6644"/>
          <a:stretch>
            <a:fillRect/>
          </a:stretch>
        </p:blipFill>
        <p:spPr bwMode="auto">
          <a:xfrm>
            <a:off x="4419600" y="3733800"/>
            <a:ext cx="3048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97" name="AutoShape 25"/>
          <p:cNvSpPr>
            <a:spLocks noChangeArrowheads="1"/>
          </p:cNvSpPr>
          <p:nvPr/>
        </p:nvSpPr>
        <p:spPr bwMode="auto">
          <a:xfrm>
            <a:off x="3505200" y="4876800"/>
            <a:ext cx="685800" cy="304800"/>
          </a:xfrm>
          <a:prstGeom prst="rightArrow">
            <a:avLst>
              <a:gd name="adj1" fmla="val 50000"/>
              <a:gd name="adj2" fmla="val 5625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98" name="Text Box 26"/>
          <p:cNvSpPr txBox="1">
            <a:spLocks noChangeArrowheads="1"/>
          </p:cNvSpPr>
          <p:nvPr/>
        </p:nvSpPr>
        <p:spPr bwMode="auto">
          <a:xfrm>
            <a:off x="3581400" y="4572000"/>
            <a:ext cx="46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800" b="1">
                <a:solidFill>
                  <a:srgbClr val="000066"/>
                </a:solidFill>
                <a:latin typeface="Arial" charset="0"/>
              </a:rPr>
              <a:t>FT</a:t>
            </a:r>
            <a:endParaRPr lang="en-US" altLang="en-US" sz="1800">
              <a:solidFill>
                <a:srgbClr val="660033"/>
              </a:solidFill>
              <a:latin typeface="Arial" charset="0"/>
            </a:endParaRPr>
          </a:p>
        </p:txBody>
      </p:sp>
      <p:sp>
        <p:nvSpPr>
          <p:cNvPr id="79899" name="Rectangle 27"/>
          <p:cNvSpPr>
            <a:spLocks noChangeArrowheads="1"/>
          </p:cNvSpPr>
          <p:nvPr/>
        </p:nvSpPr>
        <p:spPr bwMode="auto">
          <a:xfrm>
            <a:off x="457200" y="730250"/>
            <a:ext cx="685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solidFill>
                  <a:srgbClr val="660033"/>
                </a:solidFill>
                <a:latin typeface="Tahoma" charset="0"/>
              </a:rPr>
              <a:t>A radiofrequency pulse is a combination of a wave (cosine) of frequency </a:t>
            </a:r>
            <a:r>
              <a:rPr lang="en-US" altLang="en-US" sz="1800" b="1">
                <a:solidFill>
                  <a:srgbClr val="000066"/>
                </a:solidFill>
                <a:latin typeface="Symbol" pitchFamily="18" charset="2"/>
              </a:rPr>
              <a:t>w</a:t>
            </a:r>
            <a:r>
              <a:rPr lang="en-US" altLang="en-US" sz="1800" b="1" baseline="-25000">
                <a:solidFill>
                  <a:srgbClr val="000066"/>
                </a:solidFill>
                <a:latin typeface="Tahoma" charset="0"/>
              </a:rPr>
              <a:t>o</a:t>
            </a:r>
            <a:r>
              <a:rPr lang="en-US" altLang="en-US" sz="1800">
                <a:solidFill>
                  <a:srgbClr val="660033"/>
                </a:solidFill>
                <a:latin typeface="Tahoma" charset="0"/>
              </a:rPr>
              <a:t> and a step function</a:t>
            </a:r>
          </a:p>
        </p:txBody>
      </p:sp>
      <p:sp>
        <p:nvSpPr>
          <p:cNvPr id="79900" name="Text Box 28"/>
          <p:cNvSpPr txBox="1">
            <a:spLocks noChangeArrowheads="1"/>
          </p:cNvSpPr>
          <p:nvPr/>
        </p:nvSpPr>
        <p:spPr bwMode="auto">
          <a:xfrm>
            <a:off x="3657600" y="2895600"/>
            <a:ext cx="24018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Pulse length (time, t</a:t>
            </a:r>
            <a:r>
              <a:rPr lang="en-US" altLang="en-US" sz="1800" baseline="-25000">
                <a:latin typeface="Tahoma" charset="0"/>
              </a:rPr>
              <a:t>p</a:t>
            </a:r>
            <a:r>
              <a:rPr lang="en-US" altLang="en-US" sz="1800">
                <a:latin typeface="Tahoma" charset="0"/>
              </a:rPr>
              <a:t>)</a:t>
            </a:r>
          </a:p>
        </p:txBody>
      </p:sp>
      <p:sp>
        <p:nvSpPr>
          <p:cNvPr id="79901" name="Text Box 29"/>
          <p:cNvSpPr txBox="1">
            <a:spLocks noChangeArrowheads="1"/>
          </p:cNvSpPr>
          <p:nvPr/>
        </p:nvSpPr>
        <p:spPr bwMode="auto">
          <a:xfrm>
            <a:off x="441325" y="3290888"/>
            <a:ext cx="7356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The fourier transform indicates the pulse covers a range of frequencies</a:t>
            </a:r>
          </a:p>
        </p:txBody>
      </p:sp>
      <p:sp>
        <p:nvSpPr>
          <p:cNvPr id="79902" name="Text Box 30"/>
          <p:cNvSpPr txBox="1">
            <a:spLocks noChangeArrowheads="1"/>
          </p:cNvSpPr>
          <p:nvPr/>
        </p:nvSpPr>
        <p:spPr bwMode="auto">
          <a:xfrm>
            <a:off x="517525" y="5759450"/>
            <a:ext cx="62404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Hisenberg Uncertainty principal again: </a:t>
            </a:r>
            <a:r>
              <a:rPr lang="en-US" altLang="en-US" sz="1800">
                <a:latin typeface="Symbol" pitchFamily="18" charset="2"/>
              </a:rPr>
              <a:t>Du</a:t>
            </a:r>
            <a:r>
              <a:rPr lang="en-US" altLang="en-US" sz="1800" baseline="30000">
                <a:latin typeface="Tahoma" charset="0"/>
              </a:rPr>
              <a:t>.</a:t>
            </a:r>
            <a:r>
              <a:rPr lang="en-US" altLang="en-US" sz="1800">
                <a:latin typeface="Symbol" pitchFamily="18" charset="2"/>
              </a:rPr>
              <a:t>D</a:t>
            </a:r>
            <a:r>
              <a:rPr lang="en-US" altLang="en-US" sz="1800">
                <a:latin typeface="Tahoma" charset="0"/>
              </a:rPr>
              <a:t>t ~ 1/2</a:t>
            </a:r>
            <a:r>
              <a:rPr lang="en-US" altLang="en-US" sz="1800">
                <a:latin typeface="Symbol" pitchFamily="18" charset="2"/>
              </a:rPr>
              <a:t>p</a:t>
            </a:r>
          </a:p>
          <a:p>
            <a:r>
              <a:rPr lang="en-US" altLang="en-US" sz="1800">
                <a:latin typeface="Tahoma" charset="0"/>
              </a:rPr>
              <a:t>Shorter pulse length – larger frequency envelope</a:t>
            </a:r>
          </a:p>
          <a:p>
            <a:r>
              <a:rPr lang="en-US" altLang="en-US" sz="1800">
                <a:latin typeface="Tahoma" charset="0"/>
              </a:rPr>
              <a:t>Longer pulse length – selective/smaller frequency envelope </a:t>
            </a:r>
          </a:p>
        </p:txBody>
      </p:sp>
      <p:sp>
        <p:nvSpPr>
          <p:cNvPr id="79903" name="AutoShape 31"/>
          <p:cNvSpPr>
            <a:spLocks/>
          </p:cNvSpPr>
          <p:nvPr/>
        </p:nvSpPr>
        <p:spPr bwMode="auto">
          <a:xfrm>
            <a:off x="6781800" y="5791200"/>
            <a:ext cx="152400" cy="914400"/>
          </a:xfrm>
          <a:prstGeom prst="righ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04" name="Text Box 32"/>
          <p:cNvSpPr txBox="1">
            <a:spLocks noChangeArrowheads="1"/>
          </p:cNvSpPr>
          <p:nvPr/>
        </p:nvSpPr>
        <p:spPr bwMode="auto">
          <a:xfrm>
            <a:off x="7146925" y="5899150"/>
            <a:ext cx="15097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Sweep Width</a:t>
            </a:r>
          </a:p>
          <a:p>
            <a:r>
              <a:rPr lang="en-US" altLang="en-US" sz="1800">
                <a:latin typeface="Tahoma" charset="0"/>
              </a:rPr>
              <a:t>    f ~ 1/t</a:t>
            </a:r>
          </a:p>
        </p:txBody>
      </p:sp>
    </p:spTree>
    <p:extLst>
      <p:ext uri="{BB962C8B-B14F-4D97-AF65-F5344CB8AC3E}">
        <p14:creationId xmlns:p14="http://schemas.microsoft.com/office/powerpoint/2010/main" val="4004132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152400" y="2286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NMR Pulse</a:t>
            </a:r>
            <a:endParaRPr lang="en-US" altLang="en-US" sz="1800">
              <a:solidFill>
                <a:srgbClr val="660033"/>
              </a:solidFill>
              <a:latin typeface="Arial" charset="0"/>
            </a:endParaRPr>
          </a:p>
        </p:txBody>
      </p:sp>
      <p:sp>
        <p:nvSpPr>
          <p:cNvPr id="80899" name="AutoShape 3"/>
          <p:cNvSpPr>
            <a:spLocks noChangeArrowheads="1"/>
          </p:cNvSpPr>
          <p:nvPr/>
        </p:nvSpPr>
        <p:spPr bwMode="auto">
          <a:xfrm>
            <a:off x="3521075" y="4313238"/>
            <a:ext cx="1905000" cy="7620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80900" name="Text Box 4"/>
          <p:cNvSpPr txBox="1">
            <a:spLocks noChangeArrowheads="1"/>
          </p:cNvSpPr>
          <p:nvPr/>
        </p:nvSpPr>
        <p:spPr bwMode="auto">
          <a:xfrm>
            <a:off x="6248400" y="1828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0901" name="Line 5"/>
          <p:cNvSpPr>
            <a:spLocks noChangeShapeType="1"/>
          </p:cNvSpPr>
          <p:nvPr/>
        </p:nvSpPr>
        <p:spPr bwMode="auto">
          <a:xfrm flipV="1">
            <a:off x="6172200" y="19812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02" name="Line 6"/>
          <p:cNvSpPr>
            <a:spLocks noChangeShapeType="1"/>
          </p:cNvSpPr>
          <p:nvPr/>
        </p:nvSpPr>
        <p:spPr bwMode="auto">
          <a:xfrm>
            <a:off x="5410200" y="30480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03" name="Line 7"/>
          <p:cNvSpPr>
            <a:spLocks noChangeShapeType="1"/>
          </p:cNvSpPr>
          <p:nvPr/>
        </p:nvSpPr>
        <p:spPr bwMode="auto">
          <a:xfrm flipH="1">
            <a:off x="5562600" y="26670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04" name="Text Box 8"/>
          <p:cNvSpPr txBox="1">
            <a:spLocks noChangeArrowheads="1"/>
          </p:cNvSpPr>
          <p:nvPr/>
        </p:nvSpPr>
        <p:spPr bwMode="auto">
          <a:xfrm>
            <a:off x="6781800" y="2667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0905" name="AutoShape 9"/>
          <p:cNvSpPr>
            <a:spLocks noChangeArrowheads="1"/>
          </p:cNvSpPr>
          <p:nvPr/>
        </p:nvSpPr>
        <p:spPr bwMode="auto">
          <a:xfrm rot="20400000">
            <a:off x="6167438" y="2792413"/>
            <a:ext cx="762000" cy="152400"/>
          </a:xfrm>
          <a:prstGeom prst="rightArrow">
            <a:avLst>
              <a:gd name="adj1" fmla="val 50000"/>
              <a:gd name="adj2" fmla="val 1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06" name="Text Box 10"/>
          <p:cNvSpPr txBox="1">
            <a:spLocks noChangeArrowheads="1"/>
          </p:cNvSpPr>
          <p:nvPr/>
        </p:nvSpPr>
        <p:spPr bwMode="auto">
          <a:xfrm>
            <a:off x="6248400" y="31242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80907" name="Text Box 11"/>
          <p:cNvSpPr txBox="1">
            <a:spLocks noChangeArrowheads="1"/>
          </p:cNvSpPr>
          <p:nvPr/>
        </p:nvSpPr>
        <p:spPr bwMode="auto">
          <a:xfrm>
            <a:off x="5334000" y="3429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0908" name="Text Box 12"/>
          <p:cNvSpPr txBox="1">
            <a:spLocks noChangeArrowheads="1"/>
          </p:cNvSpPr>
          <p:nvPr/>
        </p:nvSpPr>
        <p:spPr bwMode="auto">
          <a:xfrm>
            <a:off x="3048000" y="1828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0909" name="Line 13"/>
          <p:cNvSpPr>
            <a:spLocks noChangeShapeType="1"/>
          </p:cNvSpPr>
          <p:nvPr/>
        </p:nvSpPr>
        <p:spPr bwMode="auto">
          <a:xfrm flipV="1">
            <a:off x="2971800" y="19812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0" name="Line 14"/>
          <p:cNvSpPr>
            <a:spLocks noChangeShapeType="1"/>
          </p:cNvSpPr>
          <p:nvPr/>
        </p:nvSpPr>
        <p:spPr bwMode="auto">
          <a:xfrm>
            <a:off x="2209800" y="3048000"/>
            <a:ext cx="1524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1" name="Line 15"/>
          <p:cNvSpPr>
            <a:spLocks noChangeShapeType="1"/>
          </p:cNvSpPr>
          <p:nvPr/>
        </p:nvSpPr>
        <p:spPr bwMode="auto">
          <a:xfrm flipH="1">
            <a:off x="2362200" y="26670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2" name="Text Box 16"/>
          <p:cNvSpPr txBox="1">
            <a:spLocks noChangeArrowheads="1"/>
          </p:cNvSpPr>
          <p:nvPr/>
        </p:nvSpPr>
        <p:spPr bwMode="auto">
          <a:xfrm>
            <a:off x="3581400" y="2667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0913" name="Text Box 17"/>
          <p:cNvSpPr txBox="1">
            <a:spLocks noChangeArrowheads="1"/>
          </p:cNvSpPr>
          <p:nvPr/>
        </p:nvSpPr>
        <p:spPr bwMode="auto">
          <a:xfrm>
            <a:off x="2133600" y="3429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0914" name="Text Box 18"/>
          <p:cNvSpPr txBox="1">
            <a:spLocks noChangeArrowheads="1"/>
          </p:cNvSpPr>
          <p:nvPr/>
        </p:nvSpPr>
        <p:spPr bwMode="auto">
          <a:xfrm>
            <a:off x="2438400" y="24384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80915" name="AutoShape 19"/>
          <p:cNvSpPr>
            <a:spLocks noChangeArrowheads="1"/>
          </p:cNvSpPr>
          <p:nvPr/>
        </p:nvSpPr>
        <p:spPr bwMode="auto">
          <a:xfrm>
            <a:off x="2895600" y="2209800"/>
            <a:ext cx="152400" cy="838200"/>
          </a:xfrm>
          <a:prstGeom prst="upArrow">
            <a:avLst>
              <a:gd name="adj1" fmla="val 50000"/>
              <a:gd name="adj2" fmla="val 1375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6" name="Arc 20"/>
          <p:cNvSpPr>
            <a:spLocks/>
          </p:cNvSpPr>
          <p:nvPr/>
        </p:nvSpPr>
        <p:spPr bwMode="auto">
          <a:xfrm>
            <a:off x="6172200" y="2667000"/>
            <a:ext cx="228600" cy="228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7" name="Line 21"/>
          <p:cNvSpPr>
            <a:spLocks noChangeShapeType="1"/>
          </p:cNvSpPr>
          <p:nvPr/>
        </p:nvSpPr>
        <p:spPr bwMode="auto">
          <a:xfrm flipH="1">
            <a:off x="2209800" y="3124200"/>
            <a:ext cx="381000" cy="304800"/>
          </a:xfrm>
          <a:prstGeom prst="line">
            <a:avLst/>
          </a:prstGeom>
          <a:noFill/>
          <a:ln w="317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18" name="Text Box 22"/>
          <p:cNvSpPr txBox="1">
            <a:spLocks noChangeArrowheads="1"/>
          </p:cNvSpPr>
          <p:nvPr/>
        </p:nvSpPr>
        <p:spPr bwMode="auto">
          <a:xfrm>
            <a:off x="1828800" y="3048000"/>
            <a:ext cx="4333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B</a:t>
            </a:r>
            <a:r>
              <a:rPr lang="en-US" altLang="en-US" sz="1800" b="1" baseline="-25000">
                <a:solidFill>
                  <a:srgbClr val="000066"/>
                </a:solidFill>
                <a:latin typeface="Arial" charset="0"/>
              </a:rPr>
              <a:t>1</a:t>
            </a:r>
          </a:p>
        </p:txBody>
      </p:sp>
      <p:sp>
        <p:nvSpPr>
          <p:cNvPr id="80919" name="Rectangle 23"/>
          <p:cNvSpPr>
            <a:spLocks noChangeArrowheads="1"/>
          </p:cNvSpPr>
          <p:nvPr/>
        </p:nvSpPr>
        <p:spPr bwMode="auto">
          <a:xfrm>
            <a:off x="6248400" y="2362200"/>
            <a:ext cx="354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Symbol" pitchFamily="18" charset="2"/>
              </a:rPr>
              <a:t>q</a:t>
            </a:r>
            <a:r>
              <a:rPr lang="en-US" altLang="en-US" sz="1800" b="1" baseline="-25000">
                <a:solidFill>
                  <a:srgbClr val="000066"/>
                </a:solidFill>
                <a:latin typeface="Arial" charset="0"/>
              </a:rPr>
              <a:t>t</a:t>
            </a:r>
          </a:p>
        </p:txBody>
      </p:sp>
      <p:sp>
        <p:nvSpPr>
          <p:cNvPr id="80920" name="AutoShape 24"/>
          <p:cNvSpPr>
            <a:spLocks noChangeArrowheads="1"/>
          </p:cNvSpPr>
          <p:nvPr/>
        </p:nvSpPr>
        <p:spPr bwMode="auto">
          <a:xfrm>
            <a:off x="4267200" y="2895600"/>
            <a:ext cx="685800" cy="304800"/>
          </a:xfrm>
          <a:prstGeom prst="rightArrow">
            <a:avLst>
              <a:gd name="adj1" fmla="val 50000"/>
              <a:gd name="adj2" fmla="val 5625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21" name="Text Box 25"/>
          <p:cNvSpPr txBox="1">
            <a:spLocks noChangeArrowheads="1"/>
          </p:cNvSpPr>
          <p:nvPr/>
        </p:nvSpPr>
        <p:spPr bwMode="auto">
          <a:xfrm>
            <a:off x="4419600" y="2514600"/>
            <a:ext cx="46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1">
                <a:solidFill>
                  <a:srgbClr val="000066"/>
                </a:solidFill>
                <a:latin typeface="Arial" charset="0"/>
              </a:rPr>
              <a:t>t</a:t>
            </a:r>
            <a:r>
              <a:rPr lang="en-US" altLang="en-US" sz="2000" b="1" baseline="-25000">
                <a:solidFill>
                  <a:srgbClr val="000066"/>
                </a:solidFill>
                <a:latin typeface="Arial" charset="0"/>
              </a:rPr>
              <a:t>p</a:t>
            </a:r>
          </a:p>
        </p:txBody>
      </p:sp>
      <p:sp>
        <p:nvSpPr>
          <p:cNvPr id="80922" name="Text Box 26"/>
          <p:cNvSpPr txBox="1">
            <a:spLocks noChangeArrowheads="1"/>
          </p:cNvSpPr>
          <p:nvPr/>
        </p:nvSpPr>
        <p:spPr bwMode="auto">
          <a:xfrm>
            <a:off x="3657600" y="4495800"/>
            <a:ext cx="1654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1">
                <a:solidFill>
                  <a:srgbClr val="000066"/>
                </a:solidFill>
                <a:latin typeface="Symbol" pitchFamily="18" charset="2"/>
              </a:rPr>
              <a:t>q</a:t>
            </a:r>
            <a:r>
              <a:rPr lang="en-US" altLang="en-US" sz="2000" b="1" baseline="-25000">
                <a:solidFill>
                  <a:srgbClr val="000066"/>
                </a:solidFill>
                <a:latin typeface="Arial" charset="0"/>
              </a:rPr>
              <a:t>t </a:t>
            </a:r>
            <a:r>
              <a:rPr lang="en-US" altLang="en-US" sz="2000" b="1">
                <a:solidFill>
                  <a:srgbClr val="000066"/>
                </a:solidFill>
                <a:latin typeface="Arial" charset="0"/>
              </a:rPr>
              <a:t>= </a:t>
            </a:r>
            <a:r>
              <a:rPr lang="en-US" altLang="en-US" sz="2000" b="1">
                <a:solidFill>
                  <a:srgbClr val="000066"/>
                </a:solidFill>
                <a:latin typeface="Symbol" pitchFamily="18" charset="2"/>
              </a:rPr>
              <a:t>g</a:t>
            </a:r>
            <a:r>
              <a:rPr lang="en-US" altLang="en-US" sz="2000" b="1">
                <a:solidFill>
                  <a:srgbClr val="000066"/>
                </a:solidFill>
                <a:latin typeface="Arial" charset="0"/>
              </a:rPr>
              <a:t> * t</a:t>
            </a:r>
            <a:r>
              <a:rPr lang="en-US" altLang="en-US" sz="2000" b="1" baseline="-25000">
                <a:solidFill>
                  <a:srgbClr val="000066"/>
                </a:solidFill>
                <a:latin typeface="Arial" charset="0"/>
              </a:rPr>
              <a:t>p </a:t>
            </a:r>
            <a:r>
              <a:rPr lang="en-US" altLang="en-US" sz="2000" b="1">
                <a:solidFill>
                  <a:srgbClr val="000066"/>
                </a:solidFill>
                <a:latin typeface="Arial" charset="0"/>
              </a:rPr>
              <a:t>* B</a:t>
            </a:r>
            <a:r>
              <a:rPr lang="en-US" altLang="en-US" sz="2000" b="1" baseline="-25000">
                <a:solidFill>
                  <a:srgbClr val="000066"/>
                </a:solidFill>
                <a:latin typeface="Arial" charset="0"/>
              </a:rPr>
              <a:t>1</a:t>
            </a:r>
            <a:endParaRPr lang="en-US" altLang="en-US" sz="1800" b="1" baseline="-25000">
              <a:solidFill>
                <a:srgbClr val="000066"/>
              </a:solidFill>
              <a:latin typeface="Arial" charset="0"/>
            </a:endParaRPr>
          </a:p>
        </p:txBody>
      </p:sp>
      <p:sp>
        <p:nvSpPr>
          <p:cNvPr id="80923" name="Text Box 27"/>
          <p:cNvSpPr txBox="1">
            <a:spLocks noChangeArrowheads="1"/>
          </p:cNvSpPr>
          <p:nvPr/>
        </p:nvSpPr>
        <p:spPr bwMode="auto">
          <a:xfrm>
            <a:off x="669925" y="1022350"/>
            <a:ext cx="3643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i="1">
                <a:solidFill>
                  <a:schemeClr val="accent2"/>
                </a:solidFill>
                <a:latin typeface="Tahoma" charset="0"/>
              </a:rPr>
              <a:t>NMR pulse length or Tip angle (t</a:t>
            </a:r>
            <a:r>
              <a:rPr lang="en-US" altLang="en-US" sz="1800" i="1" baseline="-25000">
                <a:solidFill>
                  <a:schemeClr val="accent2"/>
                </a:solidFill>
                <a:latin typeface="Tahoma" charset="0"/>
              </a:rPr>
              <a:t>p</a:t>
            </a:r>
            <a:r>
              <a:rPr lang="en-US" altLang="en-US" sz="1800" i="1">
                <a:solidFill>
                  <a:schemeClr val="accent2"/>
                </a:solidFill>
                <a:latin typeface="Tahoma" charset="0"/>
              </a:rPr>
              <a:t>)</a:t>
            </a:r>
          </a:p>
        </p:txBody>
      </p:sp>
      <p:sp>
        <p:nvSpPr>
          <p:cNvPr id="80924" name="Text Box 28"/>
          <p:cNvSpPr txBox="1">
            <a:spLocks noChangeArrowheads="1"/>
          </p:cNvSpPr>
          <p:nvPr/>
        </p:nvSpPr>
        <p:spPr bwMode="auto">
          <a:xfrm>
            <a:off x="762000" y="5715000"/>
            <a:ext cx="767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The length of time the B</a:t>
            </a:r>
            <a:r>
              <a:rPr lang="en-US" altLang="en-US" sz="1800" baseline="-25000">
                <a:latin typeface="Tahoma" charset="0"/>
              </a:rPr>
              <a:t>1</a:t>
            </a:r>
            <a:r>
              <a:rPr lang="en-US" altLang="en-US" sz="1800">
                <a:latin typeface="Tahoma" charset="0"/>
              </a:rPr>
              <a:t> field is on =&gt; torque on bulk magnetization (B</a:t>
            </a:r>
            <a:r>
              <a:rPr lang="en-US" altLang="en-US" sz="1800" baseline="-25000">
                <a:latin typeface="Tahoma" charset="0"/>
              </a:rPr>
              <a:t>1</a:t>
            </a:r>
            <a:r>
              <a:rPr lang="en-US" altLang="en-US" sz="1800">
                <a:latin typeface="Tahoma" charset="0"/>
              </a:rPr>
              <a:t>)</a:t>
            </a:r>
          </a:p>
        </p:txBody>
      </p:sp>
      <p:sp>
        <p:nvSpPr>
          <p:cNvPr id="80925" name="Text Box 29"/>
          <p:cNvSpPr txBox="1">
            <a:spLocks noChangeArrowheads="1"/>
          </p:cNvSpPr>
          <p:nvPr/>
        </p:nvSpPr>
        <p:spPr bwMode="auto">
          <a:xfrm>
            <a:off x="746125" y="628015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1">
                <a:latin typeface="Tahoma" charset="0"/>
              </a:rPr>
              <a:t>A measured quantity – instrument dependent.</a:t>
            </a:r>
          </a:p>
        </p:txBody>
      </p:sp>
    </p:spTree>
    <p:extLst>
      <p:ext uri="{BB962C8B-B14F-4D97-AF65-F5344CB8AC3E}">
        <p14:creationId xmlns:p14="http://schemas.microsoft.com/office/powerpoint/2010/main" val="34449007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152400" y="2286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NMR Pulse</a:t>
            </a:r>
            <a:endParaRPr lang="en-US" altLang="en-US" sz="1800">
              <a:solidFill>
                <a:srgbClr val="660033"/>
              </a:solidFill>
              <a:latin typeface="Arial" charset="0"/>
            </a:endParaRPr>
          </a:p>
        </p:txBody>
      </p:sp>
      <p:sp>
        <p:nvSpPr>
          <p:cNvPr id="81923" name="Text Box 3"/>
          <p:cNvSpPr txBox="1">
            <a:spLocks noChangeArrowheads="1"/>
          </p:cNvSpPr>
          <p:nvPr/>
        </p:nvSpPr>
        <p:spPr bwMode="auto">
          <a:xfrm>
            <a:off x="7772400" y="1447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1924" name="Line 4"/>
          <p:cNvSpPr>
            <a:spLocks noChangeShapeType="1"/>
          </p:cNvSpPr>
          <p:nvPr/>
        </p:nvSpPr>
        <p:spPr bwMode="auto">
          <a:xfrm flipV="1">
            <a:off x="7696200" y="16002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5" name="Line 5"/>
          <p:cNvSpPr>
            <a:spLocks noChangeShapeType="1"/>
          </p:cNvSpPr>
          <p:nvPr/>
        </p:nvSpPr>
        <p:spPr bwMode="auto">
          <a:xfrm>
            <a:off x="6781800" y="2667000"/>
            <a:ext cx="1905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6" name="Line 6"/>
          <p:cNvSpPr>
            <a:spLocks noChangeShapeType="1"/>
          </p:cNvSpPr>
          <p:nvPr/>
        </p:nvSpPr>
        <p:spPr bwMode="auto">
          <a:xfrm flipH="1">
            <a:off x="7086600" y="22860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7" name="Text Box 7"/>
          <p:cNvSpPr txBox="1">
            <a:spLocks noChangeArrowheads="1"/>
          </p:cNvSpPr>
          <p:nvPr/>
        </p:nvSpPr>
        <p:spPr bwMode="auto">
          <a:xfrm>
            <a:off x="8305800" y="2286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1928" name="AutoShape 8"/>
          <p:cNvSpPr>
            <a:spLocks noChangeArrowheads="1"/>
          </p:cNvSpPr>
          <p:nvPr/>
        </p:nvSpPr>
        <p:spPr bwMode="auto">
          <a:xfrm>
            <a:off x="7696200" y="2590800"/>
            <a:ext cx="762000" cy="152400"/>
          </a:xfrm>
          <a:prstGeom prst="rightArrow">
            <a:avLst>
              <a:gd name="adj1" fmla="val 50000"/>
              <a:gd name="adj2" fmla="val 1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9" name="Text Box 9"/>
          <p:cNvSpPr txBox="1">
            <a:spLocks noChangeArrowheads="1"/>
          </p:cNvSpPr>
          <p:nvPr/>
        </p:nvSpPr>
        <p:spPr bwMode="auto">
          <a:xfrm>
            <a:off x="7772400" y="2743200"/>
            <a:ext cx="542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xy</a:t>
            </a:r>
            <a:endParaRPr lang="en-US" altLang="en-US"/>
          </a:p>
        </p:txBody>
      </p:sp>
      <p:sp>
        <p:nvSpPr>
          <p:cNvPr id="81930" name="Text Box 10"/>
          <p:cNvSpPr txBox="1">
            <a:spLocks noChangeArrowheads="1"/>
          </p:cNvSpPr>
          <p:nvPr/>
        </p:nvSpPr>
        <p:spPr bwMode="auto">
          <a:xfrm>
            <a:off x="6858000" y="3048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1931" name="Text Box 11"/>
          <p:cNvSpPr txBox="1">
            <a:spLocks noChangeArrowheads="1"/>
          </p:cNvSpPr>
          <p:nvPr/>
        </p:nvSpPr>
        <p:spPr bwMode="auto">
          <a:xfrm>
            <a:off x="4572000" y="14478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1932" name="Line 12"/>
          <p:cNvSpPr>
            <a:spLocks noChangeShapeType="1"/>
          </p:cNvSpPr>
          <p:nvPr/>
        </p:nvSpPr>
        <p:spPr bwMode="auto">
          <a:xfrm flipV="1">
            <a:off x="4495800" y="16002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3" name="Line 13"/>
          <p:cNvSpPr>
            <a:spLocks noChangeShapeType="1"/>
          </p:cNvSpPr>
          <p:nvPr/>
        </p:nvSpPr>
        <p:spPr bwMode="auto">
          <a:xfrm>
            <a:off x="3505200" y="2667000"/>
            <a:ext cx="1905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4" name="Line 14"/>
          <p:cNvSpPr>
            <a:spLocks noChangeShapeType="1"/>
          </p:cNvSpPr>
          <p:nvPr/>
        </p:nvSpPr>
        <p:spPr bwMode="auto">
          <a:xfrm flipH="1">
            <a:off x="3886200" y="22860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5" name="Text Box 15"/>
          <p:cNvSpPr txBox="1">
            <a:spLocks noChangeArrowheads="1"/>
          </p:cNvSpPr>
          <p:nvPr/>
        </p:nvSpPr>
        <p:spPr bwMode="auto">
          <a:xfrm>
            <a:off x="5105400" y="2286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1936" name="Text Box 16"/>
          <p:cNvSpPr txBox="1">
            <a:spLocks noChangeArrowheads="1"/>
          </p:cNvSpPr>
          <p:nvPr/>
        </p:nvSpPr>
        <p:spPr bwMode="auto">
          <a:xfrm>
            <a:off x="3657600" y="3048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1937" name="Text Box 17"/>
          <p:cNvSpPr txBox="1">
            <a:spLocks noChangeArrowheads="1"/>
          </p:cNvSpPr>
          <p:nvPr/>
        </p:nvSpPr>
        <p:spPr bwMode="auto">
          <a:xfrm>
            <a:off x="3962400" y="20574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81938" name="AutoShape 18"/>
          <p:cNvSpPr>
            <a:spLocks noChangeArrowheads="1"/>
          </p:cNvSpPr>
          <p:nvPr/>
        </p:nvSpPr>
        <p:spPr bwMode="auto">
          <a:xfrm>
            <a:off x="4419600" y="1828800"/>
            <a:ext cx="152400" cy="838200"/>
          </a:xfrm>
          <a:prstGeom prst="upArrow">
            <a:avLst>
              <a:gd name="adj1" fmla="val 50000"/>
              <a:gd name="adj2" fmla="val 1375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9" name="AutoShape 19"/>
          <p:cNvSpPr>
            <a:spLocks noChangeArrowheads="1"/>
          </p:cNvSpPr>
          <p:nvPr/>
        </p:nvSpPr>
        <p:spPr bwMode="auto">
          <a:xfrm>
            <a:off x="5715000" y="2514600"/>
            <a:ext cx="762000" cy="304800"/>
          </a:xfrm>
          <a:prstGeom prst="rightArrow">
            <a:avLst>
              <a:gd name="adj1" fmla="val 50000"/>
              <a:gd name="adj2" fmla="val 6250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0" name="Text Box 20"/>
          <p:cNvSpPr txBox="1">
            <a:spLocks noChangeArrowheads="1"/>
          </p:cNvSpPr>
          <p:nvPr/>
        </p:nvSpPr>
        <p:spPr bwMode="auto">
          <a:xfrm>
            <a:off x="5715000" y="2133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1">
                <a:solidFill>
                  <a:srgbClr val="000066"/>
                </a:solidFill>
                <a:latin typeface="Symbol" pitchFamily="18" charset="2"/>
              </a:rPr>
              <a:t>p</a:t>
            </a:r>
            <a:r>
              <a:rPr lang="en-US" altLang="en-US" sz="2000" b="1">
                <a:solidFill>
                  <a:srgbClr val="000066"/>
                </a:solidFill>
                <a:latin typeface="Arial" charset="0"/>
              </a:rPr>
              <a:t> / 2</a:t>
            </a:r>
            <a:endParaRPr lang="en-US" altLang="en-US" sz="2000" b="1" baseline="-25000">
              <a:solidFill>
                <a:srgbClr val="000066"/>
              </a:solidFill>
              <a:latin typeface="Arial" charset="0"/>
            </a:endParaRPr>
          </a:p>
        </p:txBody>
      </p:sp>
      <p:sp>
        <p:nvSpPr>
          <p:cNvPr id="81941" name="Text Box 21"/>
          <p:cNvSpPr txBox="1">
            <a:spLocks noChangeArrowheads="1"/>
          </p:cNvSpPr>
          <p:nvPr/>
        </p:nvSpPr>
        <p:spPr bwMode="auto">
          <a:xfrm>
            <a:off x="212725" y="869950"/>
            <a:ext cx="3057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Some useful common pulses</a:t>
            </a:r>
          </a:p>
        </p:txBody>
      </p:sp>
      <p:sp>
        <p:nvSpPr>
          <p:cNvPr id="81942" name="Text Box 22"/>
          <p:cNvSpPr txBox="1">
            <a:spLocks noChangeArrowheads="1"/>
          </p:cNvSpPr>
          <p:nvPr/>
        </p:nvSpPr>
        <p:spPr bwMode="auto">
          <a:xfrm>
            <a:off x="5851525" y="2851150"/>
            <a:ext cx="517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90</a:t>
            </a:r>
            <a:r>
              <a:rPr lang="en-US" altLang="en-US" sz="1800" baseline="30000">
                <a:latin typeface="Tahoma" charset="0"/>
              </a:rPr>
              <a:t>o</a:t>
            </a:r>
          </a:p>
        </p:txBody>
      </p:sp>
      <p:sp>
        <p:nvSpPr>
          <p:cNvPr id="81943" name="Text Box 23"/>
          <p:cNvSpPr txBox="1">
            <a:spLocks noChangeArrowheads="1"/>
          </p:cNvSpPr>
          <p:nvPr/>
        </p:nvSpPr>
        <p:spPr bwMode="auto">
          <a:xfrm>
            <a:off x="228600" y="2209800"/>
            <a:ext cx="31162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Maximizes signal in x,y-plane</a:t>
            </a:r>
          </a:p>
          <a:p>
            <a:r>
              <a:rPr lang="en-US" altLang="en-US" sz="1800">
                <a:latin typeface="Tahoma" charset="0"/>
              </a:rPr>
              <a:t>where NMR signal detected</a:t>
            </a:r>
          </a:p>
        </p:txBody>
      </p:sp>
      <p:sp>
        <p:nvSpPr>
          <p:cNvPr id="81944" name="Text Box 24"/>
          <p:cNvSpPr txBox="1">
            <a:spLocks noChangeArrowheads="1"/>
          </p:cNvSpPr>
          <p:nvPr/>
        </p:nvSpPr>
        <p:spPr bwMode="auto">
          <a:xfrm>
            <a:off x="7772400" y="4191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1945" name="Line 25"/>
          <p:cNvSpPr>
            <a:spLocks noChangeShapeType="1"/>
          </p:cNvSpPr>
          <p:nvPr/>
        </p:nvSpPr>
        <p:spPr bwMode="auto">
          <a:xfrm flipV="1">
            <a:off x="7696200" y="43434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6" name="Line 26"/>
          <p:cNvSpPr>
            <a:spLocks noChangeShapeType="1"/>
          </p:cNvSpPr>
          <p:nvPr/>
        </p:nvSpPr>
        <p:spPr bwMode="auto">
          <a:xfrm>
            <a:off x="6781800" y="5410200"/>
            <a:ext cx="1905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7" name="Line 27"/>
          <p:cNvSpPr>
            <a:spLocks noChangeShapeType="1"/>
          </p:cNvSpPr>
          <p:nvPr/>
        </p:nvSpPr>
        <p:spPr bwMode="auto">
          <a:xfrm flipH="1">
            <a:off x="7086600" y="50292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48" name="Text Box 28"/>
          <p:cNvSpPr txBox="1">
            <a:spLocks noChangeArrowheads="1"/>
          </p:cNvSpPr>
          <p:nvPr/>
        </p:nvSpPr>
        <p:spPr bwMode="auto">
          <a:xfrm>
            <a:off x="8305800" y="5029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1949" name="AutoShape 29"/>
          <p:cNvSpPr>
            <a:spLocks noChangeArrowheads="1"/>
          </p:cNvSpPr>
          <p:nvPr/>
        </p:nvSpPr>
        <p:spPr bwMode="auto">
          <a:xfrm rot="5400000">
            <a:off x="7315200" y="5715000"/>
            <a:ext cx="762000" cy="152400"/>
          </a:xfrm>
          <a:prstGeom prst="rightArrow">
            <a:avLst>
              <a:gd name="adj1" fmla="val 50000"/>
              <a:gd name="adj2" fmla="val 1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0" name="Text Box 30"/>
          <p:cNvSpPr txBox="1">
            <a:spLocks noChangeArrowheads="1"/>
          </p:cNvSpPr>
          <p:nvPr/>
        </p:nvSpPr>
        <p:spPr bwMode="auto">
          <a:xfrm>
            <a:off x="7772400" y="5638800"/>
            <a:ext cx="544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p>
        </p:txBody>
      </p:sp>
      <p:sp>
        <p:nvSpPr>
          <p:cNvPr id="81951" name="Text Box 31"/>
          <p:cNvSpPr txBox="1">
            <a:spLocks noChangeArrowheads="1"/>
          </p:cNvSpPr>
          <p:nvPr/>
        </p:nvSpPr>
        <p:spPr bwMode="auto">
          <a:xfrm>
            <a:off x="6858000" y="5791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1952" name="Text Box 32"/>
          <p:cNvSpPr txBox="1">
            <a:spLocks noChangeArrowheads="1"/>
          </p:cNvSpPr>
          <p:nvPr/>
        </p:nvSpPr>
        <p:spPr bwMode="auto">
          <a:xfrm>
            <a:off x="4572000" y="4191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z</a:t>
            </a:r>
          </a:p>
        </p:txBody>
      </p:sp>
      <p:sp>
        <p:nvSpPr>
          <p:cNvPr id="81953" name="Line 33"/>
          <p:cNvSpPr>
            <a:spLocks noChangeShapeType="1"/>
          </p:cNvSpPr>
          <p:nvPr/>
        </p:nvSpPr>
        <p:spPr bwMode="auto">
          <a:xfrm flipV="1">
            <a:off x="4495800" y="4343400"/>
            <a:ext cx="0" cy="1905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4" name="Line 34"/>
          <p:cNvSpPr>
            <a:spLocks noChangeShapeType="1"/>
          </p:cNvSpPr>
          <p:nvPr/>
        </p:nvSpPr>
        <p:spPr bwMode="auto">
          <a:xfrm>
            <a:off x="3505200" y="5410200"/>
            <a:ext cx="1905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5" name="Line 35"/>
          <p:cNvSpPr>
            <a:spLocks noChangeShapeType="1"/>
          </p:cNvSpPr>
          <p:nvPr/>
        </p:nvSpPr>
        <p:spPr bwMode="auto">
          <a:xfrm flipH="1">
            <a:off x="3886200" y="5029200"/>
            <a:ext cx="1143000" cy="838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6" name="Text Box 36"/>
          <p:cNvSpPr txBox="1">
            <a:spLocks noChangeArrowheads="1"/>
          </p:cNvSpPr>
          <p:nvPr/>
        </p:nvSpPr>
        <p:spPr bwMode="auto">
          <a:xfrm>
            <a:off x="5105400" y="5029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x</a:t>
            </a:r>
          </a:p>
        </p:txBody>
      </p:sp>
      <p:sp>
        <p:nvSpPr>
          <p:cNvPr id="81957" name="Text Box 37"/>
          <p:cNvSpPr txBox="1">
            <a:spLocks noChangeArrowheads="1"/>
          </p:cNvSpPr>
          <p:nvPr/>
        </p:nvSpPr>
        <p:spPr bwMode="auto">
          <a:xfrm>
            <a:off x="3657600" y="57912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i="1">
                <a:solidFill>
                  <a:srgbClr val="660033"/>
                </a:solidFill>
                <a:latin typeface="Arial" charset="0"/>
              </a:rPr>
              <a:t>y</a:t>
            </a:r>
          </a:p>
        </p:txBody>
      </p:sp>
      <p:sp>
        <p:nvSpPr>
          <p:cNvPr id="81958" name="Text Box 38"/>
          <p:cNvSpPr txBox="1">
            <a:spLocks noChangeArrowheads="1"/>
          </p:cNvSpPr>
          <p:nvPr/>
        </p:nvSpPr>
        <p:spPr bwMode="auto">
          <a:xfrm>
            <a:off x="3962400" y="4800600"/>
            <a:ext cx="46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b="1">
                <a:solidFill>
                  <a:srgbClr val="000066"/>
                </a:solidFill>
                <a:latin typeface="Arial" charset="0"/>
              </a:rPr>
              <a:t>M</a:t>
            </a:r>
            <a:r>
              <a:rPr lang="en-US" altLang="en-US" sz="1800" b="1" baseline="-25000">
                <a:solidFill>
                  <a:srgbClr val="000066"/>
                </a:solidFill>
                <a:latin typeface="Arial" charset="0"/>
              </a:rPr>
              <a:t>o</a:t>
            </a:r>
            <a:endParaRPr lang="en-US" altLang="en-US"/>
          </a:p>
        </p:txBody>
      </p:sp>
      <p:sp>
        <p:nvSpPr>
          <p:cNvPr id="81959" name="AutoShape 39"/>
          <p:cNvSpPr>
            <a:spLocks noChangeArrowheads="1"/>
          </p:cNvSpPr>
          <p:nvPr/>
        </p:nvSpPr>
        <p:spPr bwMode="auto">
          <a:xfrm>
            <a:off x="4419600" y="4572000"/>
            <a:ext cx="152400" cy="838200"/>
          </a:xfrm>
          <a:prstGeom prst="upArrow">
            <a:avLst>
              <a:gd name="adj1" fmla="val 50000"/>
              <a:gd name="adj2" fmla="val 1375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0" name="AutoShape 40"/>
          <p:cNvSpPr>
            <a:spLocks noChangeArrowheads="1"/>
          </p:cNvSpPr>
          <p:nvPr/>
        </p:nvSpPr>
        <p:spPr bwMode="auto">
          <a:xfrm>
            <a:off x="5715000" y="5257800"/>
            <a:ext cx="762000" cy="304800"/>
          </a:xfrm>
          <a:prstGeom prst="rightArrow">
            <a:avLst>
              <a:gd name="adj1" fmla="val 50000"/>
              <a:gd name="adj2" fmla="val 6250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1" name="Text Box 41"/>
          <p:cNvSpPr txBox="1">
            <a:spLocks noChangeArrowheads="1"/>
          </p:cNvSpPr>
          <p:nvPr/>
        </p:nvSpPr>
        <p:spPr bwMode="auto">
          <a:xfrm>
            <a:off x="5867400" y="48768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1">
                <a:solidFill>
                  <a:srgbClr val="000066"/>
                </a:solidFill>
                <a:latin typeface="Symbol" pitchFamily="18" charset="2"/>
              </a:rPr>
              <a:t>p</a:t>
            </a:r>
            <a:endParaRPr lang="en-US" altLang="en-US" sz="2000" b="1" baseline="-25000">
              <a:solidFill>
                <a:srgbClr val="000066"/>
              </a:solidFill>
              <a:latin typeface="Arial" charset="0"/>
            </a:endParaRPr>
          </a:p>
        </p:txBody>
      </p:sp>
      <p:sp>
        <p:nvSpPr>
          <p:cNvPr id="81962" name="Text Box 42"/>
          <p:cNvSpPr txBox="1">
            <a:spLocks noChangeArrowheads="1"/>
          </p:cNvSpPr>
          <p:nvPr/>
        </p:nvSpPr>
        <p:spPr bwMode="auto">
          <a:xfrm>
            <a:off x="5791200" y="5638800"/>
            <a:ext cx="642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180</a:t>
            </a:r>
            <a:r>
              <a:rPr lang="en-US" altLang="en-US" sz="1800" baseline="30000">
                <a:latin typeface="Tahoma" charset="0"/>
              </a:rPr>
              <a:t>o</a:t>
            </a:r>
          </a:p>
        </p:txBody>
      </p:sp>
      <p:sp>
        <p:nvSpPr>
          <p:cNvPr id="81963" name="Text Box 43"/>
          <p:cNvSpPr txBox="1">
            <a:spLocks noChangeArrowheads="1"/>
          </p:cNvSpPr>
          <p:nvPr/>
        </p:nvSpPr>
        <p:spPr bwMode="auto">
          <a:xfrm>
            <a:off x="304800" y="1828800"/>
            <a:ext cx="1093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u="sng">
                <a:latin typeface="Tahoma" charset="0"/>
              </a:rPr>
              <a:t>90</a:t>
            </a:r>
            <a:r>
              <a:rPr lang="en-US" altLang="en-US" sz="1800" u="sng" baseline="30000">
                <a:latin typeface="Tahoma" charset="0"/>
              </a:rPr>
              <a:t>o </a:t>
            </a:r>
            <a:r>
              <a:rPr lang="en-US" altLang="en-US" sz="1800" u="sng">
                <a:latin typeface="Tahoma" charset="0"/>
              </a:rPr>
              <a:t>pulse</a:t>
            </a:r>
          </a:p>
        </p:txBody>
      </p:sp>
      <p:sp>
        <p:nvSpPr>
          <p:cNvPr id="81964" name="Text Box 44"/>
          <p:cNvSpPr txBox="1">
            <a:spLocks noChangeArrowheads="1"/>
          </p:cNvSpPr>
          <p:nvPr/>
        </p:nvSpPr>
        <p:spPr bwMode="auto">
          <a:xfrm>
            <a:off x="457200" y="43434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u="sng">
                <a:latin typeface="Tahoma" charset="0"/>
              </a:rPr>
              <a:t>180</a:t>
            </a:r>
            <a:r>
              <a:rPr lang="en-US" altLang="en-US" sz="1800" u="sng" baseline="30000">
                <a:latin typeface="Tahoma" charset="0"/>
              </a:rPr>
              <a:t>o </a:t>
            </a:r>
            <a:r>
              <a:rPr lang="en-US" altLang="en-US" sz="1800" u="sng">
                <a:latin typeface="Tahoma" charset="0"/>
              </a:rPr>
              <a:t>pulse</a:t>
            </a:r>
          </a:p>
        </p:txBody>
      </p:sp>
      <p:sp>
        <p:nvSpPr>
          <p:cNvPr id="81965" name="Text Box 45"/>
          <p:cNvSpPr txBox="1">
            <a:spLocks noChangeArrowheads="1"/>
          </p:cNvSpPr>
          <p:nvPr/>
        </p:nvSpPr>
        <p:spPr bwMode="auto">
          <a:xfrm>
            <a:off x="304800" y="4800600"/>
            <a:ext cx="29765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Inverts the spin-population.</a:t>
            </a:r>
          </a:p>
          <a:p>
            <a:r>
              <a:rPr lang="en-US" altLang="en-US" sz="1800">
                <a:latin typeface="Tahoma" charset="0"/>
              </a:rPr>
              <a:t>No NMR signal detected</a:t>
            </a:r>
          </a:p>
        </p:txBody>
      </p:sp>
      <p:sp>
        <p:nvSpPr>
          <p:cNvPr id="81966" name="Text Box 46"/>
          <p:cNvSpPr txBox="1">
            <a:spLocks noChangeArrowheads="1"/>
          </p:cNvSpPr>
          <p:nvPr/>
        </p:nvSpPr>
        <p:spPr bwMode="auto">
          <a:xfrm>
            <a:off x="304800" y="6338888"/>
            <a:ext cx="5153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Can generate just about any pulse width desired.</a:t>
            </a:r>
          </a:p>
        </p:txBody>
      </p:sp>
    </p:spTree>
    <p:extLst>
      <p:ext uri="{BB962C8B-B14F-4D97-AF65-F5344CB8AC3E}">
        <p14:creationId xmlns:p14="http://schemas.microsoft.com/office/powerpoint/2010/main" val="16869726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152400" y="152400"/>
            <a:ext cx="3168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000066"/>
                </a:solidFill>
                <a:effectLst>
                  <a:outerShdw blurRad="38100" dist="38100" dir="2700000" algn="tl">
                    <a:srgbClr val="C0C0C0"/>
                  </a:outerShdw>
                </a:effectLst>
                <a:latin typeface="Arial" charset="0"/>
              </a:rPr>
              <a:t>NMR Data Acquisition</a:t>
            </a:r>
            <a:endParaRPr lang="en-US" altLang="en-US" sz="1800">
              <a:solidFill>
                <a:srgbClr val="660033"/>
              </a:solidFill>
              <a:latin typeface="Arial" charset="0"/>
            </a:endParaRPr>
          </a:p>
        </p:txBody>
      </p:sp>
      <p:sp>
        <p:nvSpPr>
          <p:cNvPr id="82947" name="Text Box 3"/>
          <p:cNvSpPr txBox="1">
            <a:spLocks noChangeArrowheads="1"/>
          </p:cNvSpPr>
          <p:nvPr/>
        </p:nvSpPr>
        <p:spPr bwMode="auto">
          <a:xfrm>
            <a:off x="288925" y="882650"/>
            <a:ext cx="3813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Collect </a:t>
            </a:r>
            <a:r>
              <a:rPr lang="en-US" altLang="en-US" sz="1800" i="1" u="sng">
                <a:latin typeface="Tahoma" charset="0"/>
              </a:rPr>
              <a:t>Digital</a:t>
            </a:r>
            <a:r>
              <a:rPr lang="en-US" altLang="en-US" sz="1800">
                <a:latin typeface="Tahoma" charset="0"/>
              </a:rPr>
              <a:t> Data</a:t>
            </a:r>
          </a:p>
          <a:p>
            <a:r>
              <a:rPr lang="en-US" altLang="en-US" sz="1800">
                <a:latin typeface="Tahoma" charset="0"/>
              </a:rPr>
              <a:t>    ADC – analog to digital converter</a:t>
            </a:r>
          </a:p>
        </p:txBody>
      </p:sp>
      <p:pic>
        <p:nvPicPr>
          <p:cNvPr id="829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24000"/>
            <a:ext cx="58674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949" name="Picture 5"/>
          <p:cNvPicPr>
            <a:picLocks noChangeAspect="1" noChangeArrowheads="1"/>
          </p:cNvPicPr>
          <p:nvPr/>
        </p:nvPicPr>
        <p:blipFill>
          <a:blip r:embed="rId3">
            <a:extLst>
              <a:ext uri="{28A0092B-C50C-407E-A947-70E740481C1C}">
                <a14:useLocalDpi xmlns:a14="http://schemas.microsoft.com/office/drawing/2010/main" val="0"/>
              </a:ext>
            </a:extLst>
          </a:blip>
          <a:srcRect l="34425" t="15236" r="15958" b="20386"/>
          <a:stretch>
            <a:fillRect/>
          </a:stretch>
        </p:blipFill>
        <p:spPr bwMode="auto">
          <a:xfrm>
            <a:off x="2895600" y="42672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0" name="Oval 6"/>
          <p:cNvSpPr>
            <a:spLocks noChangeArrowheads="1"/>
          </p:cNvSpPr>
          <p:nvPr/>
        </p:nvSpPr>
        <p:spPr bwMode="auto">
          <a:xfrm>
            <a:off x="28194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1" name="Oval 7"/>
          <p:cNvSpPr>
            <a:spLocks noChangeArrowheads="1"/>
          </p:cNvSpPr>
          <p:nvPr/>
        </p:nvSpPr>
        <p:spPr bwMode="auto">
          <a:xfrm>
            <a:off x="30480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2" name="Oval 8"/>
          <p:cNvSpPr>
            <a:spLocks noChangeArrowheads="1"/>
          </p:cNvSpPr>
          <p:nvPr/>
        </p:nvSpPr>
        <p:spPr bwMode="auto">
          <a:xfrm>
            <a:off x="32766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3" name="Oval 9"/>
          <p:cNvSpPr>
            <a:spLocks noChangeArrowheads="1"/>
          </p:cNvSpPr>
          <p:nvPr/>
        </p:nvSpPr>
        <p:spPr bwMode="auto">
          <a:xfrm>
            <a:off x="35052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4" name="Oval 10"/>
          <p:cNvSpPr>
            <a:spLocks noChangeArrowheads="1"/>
          </p:cNvSpPr>
          <p:nvPr/>
        </p:nvSpPr>
        <p:spPr bwMode="auto">
          <a:xfrm>
            <a:off x="2819400" y="59436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5" name="Oval 11"/>
          <p:cNvSpPr>
            <a:spLocks noChangeArrowheads="1"/>
          </p:cNvSpPr>
          <p:nvPr/>
        </p:nvSpPr>
        <p:spPr bwMode="auto">
          <a:xfrm>
            <a:off x="3200400" y="51816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6" name="Oval 12"/>
          <p:cNvSpPr>
            <a:spLocks noChangeArrowheads="1"/>
          </p:cNvSpPr>
          <p:nvPr/>
        </p:nvSpPr>
        <p:spPr bwMode="auto">
          <a:xfrm>
            <a:off x="3505200" y="44196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7" name="Oval 13"/>
          <p:cNvSpPr>
            <a:spLocks noChangeArrowheads="1"/>
          </p:cNvSpPr>
          <p:nvPr/>
        </p:nvSpPr>
        <p:spPr bwMode="auto">
          <a:xfrm>
            <a:off x="3810000" y="51816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8" name="Oval 14"/>
          <p:cNvSpPr>
            <a:spLocks noChangeArrowheads="1"/>
          </p:cNvSpPr>
          <p:nvPr/>
        </p:nvSpPr>
        <p:spPr bwMode="auto">
          <a:xfrm>
            <a:off x="4191000" y="60198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9" name="Freeform 15"/>
          <p:cNvSpPr>
            <a:spLocks/>
          </p:cNvSpPr>
          <p:nvPr/>
        </p:nvSpPr>
        <p:spPr bwMode="auto">
          <a:xfrm>
            <a:off x="3200400" y="4267200"/>
            <a:ext cx="3657600" cy="1905000"/>
          </a:xfrm>
          <a:custGeom>
            <a:avLst/>
            <a:gdLst>
              <a:gd name="T0" fmla="*/ 0 w 2208"/>
              <a:gd name="T1" fmla="*/ 504 h 999"/>
              <a:gd name="T2" fmla="*/ 240 w 2208"/>
              <a:gd name="T3" fmla="*/ 72 h 999"/>
              <a:gd name="T4" fmla="*/ 576 w 2208"/>
              <a:gd name="T5" fmla="*/ 936 h 999"/>
              <a:gd name="T6" fmla="*/ 960 w 2208"/>
              <a:gd name="T7" fmla="*/ 72 h 999"/>
              <a:gd name="T8" fmla="*/ 1344 w 2208"/>
              <a:gd name="T9" fmla="*/ 936 h 999"/>
              <a:gd name="T10" fmla="*/ 1728 w 2208"/>
              <a:gd name="T11" fmla="*/ 72 h 999"/>
              <a:gd name="T12" fmla="*/ 2064 w 2208"/>
              <a:gd name="T13" fmla="*/ 936 h 999"/>
              <a:gd name="T14" fmla="*/ 2208 w 2208"/>
              <a:gd name="T15" fmla="*/ 456 h 9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8" h="999">
                <a:moveTo>
                  <a:pt x="0" y="504"/>
                </a:moveTo>
                <a:cubicBezTo>
                  <a:pt x="72" y="252"/>
                  <a:pt x="144" y="0"/>
                  <a:pt x="240" y="72"/>
                </a:cubicBezTo>
                <a:cubicBezTo>
                  <a:pt x="336" y="144"/>
                  <a:pt x="456" y="936"/>
                  <a:pt x="576" y="936"/>
                </a:cubicBezTo>
                <a:cubicBezTo>
                  <a:pt x="696" y="936"/>
                  <a:pt x="832" y="72"/>
                  <a:pt x="960" y="72"/>
                </a:cubicBezTo>
                <a:cubicBezTo>
                  <a:pt x="1088" y="72"/>
                  <a:pt x="1216" y="936"/>
                  <a:pt x="1344" y="936"/>
                </a:cubicBezTo>
                <a:cubicBezTo>
                  <a:pt x="1472" y="936"/>
                  <a:pt x="1608" y="72"/>
                  <a:pt x="1728" y="72"/>
                </a:cubicBezTo>
                <a:cubicBezTo>
                  <a:pt x="1848" y="72"/>
                  <a:pt x="1984" y="872"/>
                  <a:pt x="2064" y="936"/>
                </a:cubicBezTo>
                <a:cubicBezTo>
                  <a:pt x="2143" y="999"/>
                  <a:pt x="2184" y="535"/>
                  <a:pt x="2208" y="456"/>
                </a:cubicBezTo>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0" name="Freeform 16"/>
          <p:cNvSpPr>
            <a:spLocks/>
          </p:cNvSpPr>
          <p:nvPr/>
        </p:nvSpPr>
        <p:spPr bwMode="auto">
          <a:xfrm>
            <a:off x="2819400" y="5181600"/>
            <a:ext cx="381000" cy="914400"/>
          </a:xfrm>
          <a:custGeom>
            <a:avLst/>
            <a:gdLst>
              <a:gd name="T0" fmla="*/ 0 w 240"/>
              <a:gd name="T1" fmla="*/ 576 h 576"/>
              <a:gd name="T2" fmla="*/ 96 w 240"/>
              <a:gd name="T3" fmla="*/ 480 h 576"/>
              <a:gd name="T4" fmla="*/ 240 w 240"/>
              <a:gd name="T5" fmla="*/ 0 h 576"/>
            </a:gdLst>
            <a:ahLst/>
            <a:cxnLst>
              <a:cxn ang="0">
                <a:pos x="T0" y="T1"/>
              </a:cxn>
              <a:cxn ang="0">
                <a:pos x="T2" y="T3"/>
              </a:cxn>
              <a:cxn ang="0">
                <a:pos x="T4" y="T5"/>
              </a:cxn>
            </a:cxnLst>
            <a:rect l="0" t="0" r="r" b="b"/>
            <a:pathLst>
              <a:path w="240" h="576">
                <a:moveTo>
                  <a:pt x="0" y="576"/>
                </a:moveTo>
                <a:cubicBezTo>
                  <a:pt x="28" y="576"/>
                  <a:pt x="56" y="576"/>
                  <a:pt x="96" y="480"/>
                </a:cubicBezTo>
                <a:cubicBezTo>
                  <a:pt x="136" y="384"/>
                  <a:pt x="216" y="79"/>
                  <a:pt x="240" y="0"/>
                </a:cubicBezTo>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1" name="Rectangle 17"/>
          <p:cNvSpPr>
            <a:spLocks noChangeArrowheads="1"/>
          </p:cNvSpPr>
          <p:nvPr/>
        </p:nvSpPr>
        <p:spPr bwMode="auto">
          <a:xfrm>
            <a:off x="5638800" y="4267200"/>
            <a:ext cx="1676400" cy="2057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a:latin typeface="Tahoma" charset="0"/>
            </a:endParaRPr>
          </a:p>
        </p:txBody>
      </p:sp>
      <p:sp>
        <p:nvSpPr>
          <p:cNvPr id="82962" name="AutoShape 18"/>
          <p:cNvSpPr>
            <a:spLocks noChangeArrowheads="1"/>
          </p:cNvSpPr>
          <p:nvPr/>
        </p:nvSpPr>
        <p:spPr bwMode="auto">
          <a:xfrm>
            <a:off x="6172200" y="4876800"/>
            <a:ext cx="2286000" cy="685800"/>
          </a:xfrm>
          <a:prstGeom prst="roundRect">
            <a:avLst>
              <a:gd name="adj" fmla="val 16667"/>
            </a:avLst>
          </a:prstGeom>
          <a:solidFill>
            <a:srgbClr val="FFFF99"/>
          </a:solidFill>
          <a:ln w="9525">
            <a:solidFill>
              <a:schemeClr val="tx1"/>
            </a:solidFill>
            <a:round/>
            <a:headEnd/>
            <a:tailEnd/>
          </a:ln>
          <a:effectLst>
            <a:outerShdw dist="107763" dir="2700000" algn="ctr" rotWithShape="0">
              <a:schemeClr val="bg2"/>
            </a:outerShdw>
          </a:effectLst>
        </p:spPr>
        <p:txBody>
          <a:bodyPr wrap="none" anchor="ctr"/>
          <a:lstStyle/>
          <a:p>
            <a:endParaRPr lang="en-US"/>
          </a:p>
        </p:txBody>
      </p:sp>
      <p:sp>
        <p:nvSpPr>
          <p:cNvPr id="82963" name="Text Box 19"/>
          <p:cNvSpPr txBox="1">
            <a:spLocks noChangeArrowheads="1"/>
          </p:cNvSpPr>
          <p:nvPr/>
        </p:nvSpPr>
        <p:spPr bwMode="auto">
          <a:xfrm>
            <a:off x="6248400" y="5029200"/>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1">
                <a:solidFill>
                  <a:srgbClr val="000066"/>
                </a:solidFill>
                <a:latin typeface="Arial" charset="0"/>
              </a:rPr>
              <a:t>SR = 1 / (2 * SW)</a:t>
            </a:r>
          </a:p>
        </p:txBody>
      </p:sp>
      <p:sp>
        <p:nvSpPr>
          <p:cNvPr id="82964" name="Oval 20"/>
          <p:cNvSpPr>
            <a:spLocks noChangeArrowheads="1"/>
          </p:cNvSpPr>
          <p:nvPr/>
        </p:nvSpPr>
        <p:spPr bwMode="auto">
          <a:xfrm>
            <a:off x="37338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5" name="Oval 21"/>
          <p:cNvSpPr>
            <a:spLocks noChangeArrowheads="1"/>
          </p:cNvSpPr>
          <p:nvPr/>
        </p:nvSpPr>
        <p:spPr bwMode="auto">
          <a:xfrm>
            <a:off x="39624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6" name="Oval 22"/>
          <p:cNvSpPr>
            <a:spLocks noChangeArrowheads="1"/>
          </p:cNvSpPr>
          <p:nvPr/>
        </p:nvSpPr>
        <p:spPr bwMode="auto">
          <a:xfrm>
            <a:off x="41148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7" name="Oval 23"/>
          <p:cNvSpPr>
            <a:spLocks noChangeArrowheads="1"/>
          </p:cNvSpPr>
          <p:nvPr/>
        </p:nvSpPr>
        <p:spPr bwMode="auto">
          <a:xfrm>
            <a:off x="43434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8" name="Oval 24"/>
          <p:cNvSpPr>
            <a:spLocks noChangeArrowheads="1"/>
          </p:cNvSpPr>
          <p:nvPr/>
        </p:nvSpPr>
        <p:spPr bwMode="auto">
          <a:xfrm>
            <a:off x="4800600" y="43434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69" name="Oval 25"/>
          <p:cNvSpPr>
            <a:spLocks noChangeArrowheads="1"/>
          </p:cNvSpPr>
          <p:nvPr/>
        </p:nvSpPr>
        <p:spPr bwMode="auto">
          <a:xfrm>
            <a:off x="5105400" y="51816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0" name="Oval 26"/>
          <p:cNvSpPr>
            <a:spLocks noChangeArrowheads="1"/>
          </p:cNvSpPr>
          <p:nvPr/>
        </p:nvSpPr>
        <p:spPr bwMode="auto">
          <a:xfrm>
            <a:off x="5410200" y="6019800"/>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1" name="Oval 27"/>
          <p:cNvSpPr>
            <a:spLocks noChangeArrowheads="1"/>
          </p:cNvSpPr>
          <p:nvPr/>
        </p:nvSpPr>
        <p:spPr bwMode="auto">
          <a:xfrm>
            <a:off x="45720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2" name="Oval 28"/>
          <p:cNvSpPr>
            <a:spLocks noChangeArrowheads="1"/>
          </p:cNvSpPr>
          <p:nvPr/>
        </p:nvSpPr>
        <p:spPr bwMode="auto">
          <a:xfrm>
            <a:off x="50292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3" name="Oval 29"/>
          <p:cNvSpPr>
            <a:spLocks noChangeArrowheads="1"/>
          </p:cNvSpPr>
          <p:nvPr/>
        </p:nvSpPr>
        <p:spPr bwMode="auto">
          <a:xfrm>
            <a:off x="52578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4" name="Oval 30"/>
          <p:cNvSpPr>
            <a:spLocks noChangeArrowheads="1"/>
          </p:cNvSpPr>
          <p:nvPr/>
        </p:nvSpPr>
        <p:spPr bwMode="auto">
          <a:xfrm>
            <a:off x="5486400" y="60198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5" name="Oval 31"/>
          <p:cNvSpPr>
            <a:spLocks noChangeArrowheads="1"/>
          </p:cNvSpPr>
          <p:nvPr/>
        </p:nvSpPr>
        <p:spPr bwMode="auto">
          <a:xfrm>
            <a:off x="4876800" y="4343400"/>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6" name="AutoShape 32"/>
          <p:cNvSpPr>
            <a:spLocks noChangeArrowheads="1"/>
          </p:cNvSpPr>
          <p:nvPr/>
        </p:nvSpPr>
        <p:spPr bwMode="auto">
          <a:xfrm>
            <a:off x="3886200" y="3276600"/>
            <a:ext cx="304800" cy="762000"/>
          </a:xfrm>
          <a:prstGeom prst="downArrow">
            <a:avLst>
              <a:gd name="adj1" fmla="val 50000"/>
              <a:gd name="adj2" fmla="val 6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82977" name="Rectangle 33"/>
          <p:cNvSpPr>
            <a:spLocks noChangeArrowheads="1"/>
          </p:cNvSpPr>
          <p:nvPr/>
        </p:nvSpPr>
        <p:spPr bwMode="auto">
          <a:xfrm>
            <a:off x="4267200" y="3124200"/>
            <a:ext cx="4572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solidFill>
                  <a:srgbClr val="660033"/>
                </a:solidFill>
                <a:latin typeface="Tahoma" charset="0"/>
              </a:rPr>
              <a:t>The </a:t>
            </a:r>
            <a:r>
              <a:rPr lang="en-US" altLang="en-US" sz="1800" b="1" i="1">
                <a:solidFill>
                  <a:srgbClr val="000066"/>
                </a:solidFill>
                <a:latin typeface="Tahoma" charset="0"/>
              </a:rPr>
              <a:t>Nyquist Theorem</a:t>
            </a:r>
            <a:r>
              <a:rPr lang="en-US" altLang="en-US" sz="1800">
                <a:solidFill>
                  <a:srgbClr val="660033"/>
                </a:solidFill>
                <a:latin typeface="Tahoma" charset="0"/>
              </a:rPr>
              <a:t> says that we have to sample at least twice as fast as the fastest (higher frequency) signal.</a:t>
            </a:r>
          </a:p>
        </p:txBody>
      </p:sp>
      <p:sp>
        <p:nvSpPr>
          <p:cNvPr id="82978" name="Oval 34"/>
          <p:cNvSpPr>
            <a:spLocks noChangeArrowheads="1"/>
          </p:cNvSpPr>
          <p:nvPr/>
        </p:nvSpPr>
        <p:spPr bwMode="auto">
          <a:xfrm>
            <a:off x="244475" y="4676775"/>
            <a:ext cx="76200" cy="762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79" name="Oval 35"/>
          <p:cNvSpPr>
            <a:spLocks noChangeArrowheads="1"/>
          </p:cNvSpPr>
          <p:nvPr/>
        </p:nvSpPr>
        <p:spPr bwMode="auto">
          <a:xfrm>
            <a:off x="244475" y="5514975"/>
            <a:ext cx="76200" cy="76200"/>
          </a:xfrm>
          <a:prstGeom prst="ellipse">
            <a:avLst/>
          </a:prstGeom>
          <a:solidFill>
            <a:srgbClr val="0033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80" name="Text Box 36"/>
          <p:cNvSpPr txBox="1">
            <a:spLocks noChangeArrowheads="1"/>
          </p:cNvSpPr>
          <p:nvPr/>
        </p:nvSpPr>
        <p:spPr bwMode="auto">
          <a:xfrm>
            <a:off x="228600" y="4175125"/>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Sample Rate</a:t>
            </a:r>
          </a:p>
        </p:txBody>
      </p:sp>
      <p:sp>
        <p:nvSpPr>
          <p:cNvPr id="82981" name="Text Box 37"/>
          <p:cNvSpPr txBox="1">
            <a:spLocks noChangeArrowheads="1"/>
          </p:cNvSpPr>
          <p:nvPr/>
        </p:nvSpPr>
        <p:spPr bwMode="auto">
          <a:xfrm>
            <a:off x="320675" y="4524375"/>
            <a:ext cx="2101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Tahoma" charset="0"/>
              </a:rPr>
              <a:t>- Correct rate, correct frequency</a:t>
            </a:r>
          </a:p>
        </p:txBody>
      </p:sp>
      <p:sp>
        <p:nvSpPr>
          <p:cNvPr id="82982" name="Text Box 38"/>
          <p:cNvSpPr txBox="1">
            <a:spLocks noChangeArrowheads="1"/>
          </p:cNvSpPr>
          <p:nvPr/>
        </p:nvSpPr>
        <p:spPr bwMode="auto">
          <a:xfrm>
            <a:off x="320675" y="5362575"/>
            <a:ext cx="2286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en-US" sz="1800">
                <a:latin typeface="Tahoma" charset="0"/>
              </a:rPr>
              <a:t>½ correct rate, ½ correct frequency Folded peaks!</a:t>
            </a:r>
          </a:p>
          <a:p>
            <a:r>
              <a:rPr lang="en-US" altLang="en-US" sz="1800">
                <a:latin typeface="Tahoma" charset="0"/>
              </a:rPr>
              <a:t>Wrong phase!</a:t>
            </a:r>
          </a:p>
        </p:txBody>
      </p:sp>
      <p:sp>
        <p:nvSpPr>
          <p:cNvPr id="82983" name="Text Box 39"/>
          <p:cNvSpPr txBox="1">
            <a:spLocks noChangeArrowheads="1"/>
          </p:cNvSpPr>
          <p:nvPr/>
        </p:nvSpPr>
        <p:spPr bwMode="auto">
          <a:xfrm>
            <a:off x="6324600" y="5715000"/>
            <a:ext cx="2092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SR – sampling rate</a:t>
            </a:r>
          </a:p>
        </p:txBody>
      </p:sp>
    </p:spTree>
    <p:extLst>
      <p:ext uri="{BB962C8B-B14F-4D97-AF65-F5344CB8AC3E}">
        <p14:creationId xmlns:p14="http://schemas.microsoft.com/office/powerpoint/2010/main" val="35220322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410200"/>
            <a:ext cx="1524000" cy="1360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299" name="Text Box 1027"/>
          <p:cNvSpPr txBox="1">
            <a:spLocks noChangeArrowheads="1"/>
          </p:cNvSpPr>
          <p:nvPr/>
        </p:nvSpPr>
        <p:spPr bwMode="auto">
          <a:xfrm>
            <a:off x="441325" y="344488"/>
            <a:ext cx="4449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2"/>
                </a:solidFill>
                <a:effectLst>
                  <a:outerShdw blurRad="38100" dist="38100" dir="2700000" algn="tl">
                    <a:srgbClr val="C0C0C0"/>
                  </a:outerShdw>
                </a:effectLst>
                <a:latin typeface="Arial" charset="0"/>
              </a:rPr>
              <a:t>Information in a NMR Spectra</a:t>
            </a:r>
          </a:p>
        </p:txBody>
      </p:sp>
      <p:sp>
        <p:nvSpPr>
          <p:cNvPr id="55300" name="Text Box 1028"/>
          <p:cNvSpPr txBox="1">
            <a:spLocks noChangeArrowheads="1"/>
          </p:cNvSpPr>
          <p:nvPr/>
        </p:nvSpPr>
        <p:spPr bwMode="auto">
          <a:xfrm>
            <a:off x="288925" y="1176338"/>
            <a:ext cx="3251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Arial" charset="0"/>
              </a:rPr>
              <a:t>1) Energy  E = h</a:t>
            </a:r>
            <a:r>
              <a:rPr lang="en-US" altLang="en-US" sz="1800">
                <a:latin typeface="Symbol" pitchFamily="18" charset="2"/>
              </a:rPr>
              <a:t>u</a:t>
            </a:r>
            <a:r>
              <a:rPr lang="en-US" altLang="en-US" sz="1800">
                <a:latin typeface="Tahoma" charset="0"/>
              </a:rPr>
              <a:t> </a:t>
            </a:r>
          </a:p>
          <a:p>
            <a:endParaRPr lang="en-US" altLang="en-US" sz="1800">
              <a:latin typeface="Tahoma" charset="0"/>
            </a:endParaRPr>
          </a:p>
          <a:p>
            <a:r>
              <a:rPr lang="en-US" altLang="en-US" sz="1800">
                <a:solidFill>
                  <a:srgbClr val="000066"/>
                </a:solidFill>
                <a:latin typeface="Arial" charset="0"/>
              </a:rPr>
              <a:t>h</a:t>
            </a:r>
            <a:r>
              <a:rPr lang="en-US" altLang="en-US" sz="1800">
                <a:solidFill>
                  <a:srgbClr val="660033"/>
                </a:solidFill>
                <a:latin typeface="Arial" charset="0"/>
              </a:rPr>
              <a:t> is Planck constant</a:t>
            </a:r>
          </a:p>
          <a:p>
            <a:r>
              <a:rPr lang="en-US" altLang="en-US" sz="1800">
                <a:latin typeface="Symbol" pitchFamily="18" charset="2"/>
              </a:rPr>
              <a:t>u</a:t>
            </a:r>
            <a:r>
              <a:rPr lang="en-US" altLang="en-US" sz="1800">
                <a:latin typeface="Tahoma" charset="0"/>
              </a:rPr>
              <a:t> is NMR resonance frequency</a:t>
            </a:r>
            <a:endParaRPr lang="en-US" altLang="en-US" sz="1800">
              <a:latin typeface="Symbol" pitchFamily="18" charset="2"/>
            </a:endParaRPr>
          </a:p>
        </p:txBody>
      </p:sp>
      <p:grpSp>
        <p:nvGrpSpPr>
          <p:cNvPr id="55301" name="Group 1029"/>
          <p:cNvGrpSpPr>
            <a:grpSpLocks/>
          </p:cNvGrpSpPr>
          <p:nvPr/>
        </p:nvGrpSpPr>
        <p:grpSpPr bwMode="auto">
          <a:xfrm>
            <a:off x="3438525" y="906463"/>
            <a:ext cx="5553075" cy="1836737"/>
            <a:chOff x="432" y="2736"/>
            <a:chExt cx="3498" cy="1157"/>
          </a:xfrm>
        </p:grpSpPr>
        <p:sp>
          <p:nvSpPr>
            <p:cNvPr id="55302" name="Rectangle 1030"/>
            <p:cNvSpPr>
              <a:spLocks noChangeArrowheads="1"/>
            </p:cNvSpPr>
            <p:nvPr/>
          </p:nvSpPr>
          <p:spPr bwMode="auto">
            <a:xfrm>
              <a:off x="672" y="3072"/>
              <a:ext cx="3072" cy="384"/>
            </a:xfrm>
            <a:prstGeom prst="rect">
              <a:avLst/>
            </a:prstGeom>
            <a:gradFill rotWithShape="0">
              <a:gsLst>
                <a:gs pos="0">
                  <a:srgbClr val="99CCFF">
                    <a:gamma/>
                    <a:shade val="46275"/>
                    <a:invGamma/>
                  </a:srgbClr>
                </a:gs>
                <a:gs pos="100000">
                  <a:srgbClr val="99CCFF"/>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3" name="Line 1031"/>
            <p:cNvSpPr>
              <a:spLocks noChangeShapeType="1"/>
            </p:cNvSpPr>
            <p:nvPr/>
          </p:nvSpPr>
          <p:spPr bwMode="auto">
            <a:xfrm>
              <a:off x="1200" y="3072"/>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Line 1032"/>
            <p:cNvSpPr>
              <a:spLocks noChangeShapeType="1"/>
            </p:cNvSpPr>
            <p:nvPr/>
          </p:nvSpPr>
          <p:spPr bwMode="auto">
            <a:xfrm>
              <a:off x="1680" y="3072"/>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5" name="Line 1033"/>
            <p:cNvSpPr>
              <a:spLocks noChangeShapeType="1"/>
            </p:cNvSpPr>
            <p:nvPr/>
          </p:nvSpPr>
          <p:spPr bwMode="auto">
            <a:xfrm>
              <a:off x="2016" y="3072"/>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6" name="Line 1034"/>
            <p:cNvSpPr>
              <a:spLocks noChangeShapeType="1"/>
            </p:cNvSpPr>
            <p:nvPr/>
          </p:nvSpPr>
          <p:spPr bwMode="auto">
            <a:xfrm>
              <a:off x="2688" y="3072"/>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7" name="Text Box 1035"/>
            <p:cNvSpPr txBox="1">
              <a:spLocks noChangeArrowheads="1"/>
            </p:cNvSpPr>
            <p:nvPr/>
          </p:nvSpPr>
          <p:spPr bwMode="auto">
            <a:xfrm>
              <a:off x="432" y="3489"/>
              <a:ext cx="349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800">
                  <a:solidFill>
                    <a:srgbClr val="000066"/>
                  </a:solidFill>
                  <a:latin typeface="Arial" charset="0"/>
                </a:rPr>
                <a:t>  10</a:t>
              </a:r>
              <a:r>
                <a:rPr lang="en-US" altLang="en-US" sz="1800" baseline="30000">
                  <a:solidFill>
                    <a:srgbClr val="000066"/>
                  </a:solidFill>
                  <a:latin typeface="Arial" charset="0"/>
                </a:rPr>
                <a:t>-10</a:t>
              </a:r>
              <a:r>
                <a:rPr lang="en-US" altLang="en-US" sz="1800">
                  <a:solidFill>
                    <a:srgbClr val="000066"/>
                  </a:solidFill>
                  <a:latin typeface="Arial" charset="0"/>
                </a:rPr>
                <a:t>	10</a:t>
              </a:r>
              <a:r>
                <a:rPr lang="en-US" altLang="en-US" sz="1800" baseline="30000">
                  <a:solidFill>
                    <a:srgbClr val="000066"/>
                  </a:solidFill>
                  <a:latin typeface="Arial" charset="0"/>
                </a:rPr>
                <a:t>-8</a:t>
              </a:r>
              <a:r>
                <a:rPr lang="en-US" altLang="en-US" sz="1800">
                  <a:solidFill>
                    <a:srgbClr val="000066"/>
                  </a:solidFill>
                  <a:latin typeface="Arial" charset="0"/>
                </a:rPr>
                <a:t>       10</a:t>
              </a:r>
              <a:r>
                <a:rPr lang="en-US" altLang="en-US" sz="1800" baseline="30000">
                  <a:solidFill>
                    <a:srgbClr val="000066"/>
                  </a:solidFill>
                  <a:latin typeface="Arial" charset="0"/>
                </a:rPr>
                <a:t>-6</a:t>
              </a:r>
              <a:r>
                <a:rPr lang="en-US" altLang="en-US" sz="1800">
                  <a:solidFill>
                    <a:srgbClr val="000066"/>
                  </a:solidFill>
                  <a:latin typeface="Arial" charset="0"/>
                </a:rPr>
                <a:t>    10</a:t>
              </a:r>
              <a:r>
                <a:rPr lang="en-US" altLang="en-US" sz="1800" baseline="30000">
                  <a:solidFill>
                    <a:srgbClr val="000066"/>
                  </a:solidFill>
                  <a:latin typeface="Arial" charset="0"/>
                </a:rPr>
                <a:t>-4</a:t>
              </a:r>
              <a:r>
                <a:rPr lang="en-US" altLang="en-US" sz="1800">
                  <a:solidFill>
                    <a:srgbClr val="000066"/>
                  </a:solidFill>
                  <a:latin typeface="Arial" charset="0"/>
                </a:rPr>
                <a:t>         10</a:t>
              </a:r>
              <a:r>
                <a:rPr lang="en-US" altLang="en-US" sz="1800" baseline="30000">
                  <a:solidFill>
                    <a:srgbClr val="000066"/>
                  </a:solidFill>
                  <a:latin typeface="Arial" charset="0"/>
                </a:rPr>
                <a:t>-2</a:t>
              </a:r>
              <a:r>
                <a:rPr lang="en-US" altLang="en-US" sz="1800">
                  <a:solidFill>
                    <a:srgbClr val="000066"/>
                  </a:solidFill>
                  <a:latin typeface="Arial" charset="0"/>
                </a:rPr>
                <a:t>       10</a:t>
              </a:r>
              <a:r>
                <a:rPr lang="en-US" altLang="en-US" sz="1800" baseline="30000">
                  <a:solidFill>
                    <a:srgbClr val="000066"/>
                  </a:solidFill>
                  <a:latin typeface="Arial" charset="0"/>
                </a:rPr>
                <a:t>0</a:t>
              </a:r>
              <a:r>
                <a:rPr lang="en-US" altLang="en-US" sz="1800">
                  <a:solidFill>
                    <a:srgbClr val="000066"/>
                  </a:solidFill>
                  <a:latin typeface="Arial" charset="0"/>
                </a:rPr>
                <a:t>        10</a:t>
              </a:r>
              <a:r>
                <a:rPr lang="en-US" altLang="en-US" sz="1800" baseline="30000">
                  <a:solidFill>
                    <a:srgbClr val="000066"/>
                  </a:solidFill>
                  <a:latin typeface="Arial" charset="0"/>
                </a:rPr>
                <a:t>2</a:t>
              </a:r>
            </a:p>
            <a:p>
              <a:pPr eaLnBrk="0" hangingPunct="0"/>
              <a:r>
                <a:rPr lang="en-US" altLang="en-US" sz="1800">
                  <a:solidFill>
                    <a:srgbClr val="000066"/>
                  </a:solidFill>
                  <a:latin typeface="Arial" charset="0"/>
                </a:rPr>
                <a:t>                              wavelength (cm)</a:t>
              </a:r>
            </a:p>
          </p:txBody>
        </p:sp>
        <p:sp>
          <p:nvSpPr>
            <p:cNvPr id="55308" name="Rectangle 1036"/>
            <p:cNvSpPr>
              <a:spLocks noChangeArrowheads="1"/>
            </p:cNvSpPr>
            <p:nvPr/>
          </p:nvSpPr>
          <p:spPr bwMode="auto">
            <a:xfrm>
              <a:off x="3216" y="3072"/>
              <a:ext cx="528" cy="384"/>
            </a:xfrm>
            <a:prstGeom prst="rect">
              <a:avLst/>
            </a:prstGeom>
            <a:gradFill rotWithShape="0">
              <a:gsLst>
                <a:gs pos="0">
                  <a:srgbClr val="FFB03D">
                    <a:gamma/>
                    <a:shade val="46275"/>
                    <a:invGamma/>
                  </a:srgbClr>
                </a:gs>
                <a:gs pos="100000">
                  <a:srgbClr val="FFB03D"/>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9" name="Text Box 1037"/>
            <p:cNvSpPr txBox="1">
              <a:spLocks noChangeArrowheads="1"/>
            </p:cNvSpPr>
            <p:nvPr/>
          </p:nvSpPr>
          <p:spPr bwMode="auto">
            <a:xfrm>
              <a:off x="624" y="2736"/>
              <a:ext cx="307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a:solidFill>
                    <a:srgbClr val="000066"/>
                  </a:solidFill>
                  <a:latin typeface="Arial" charset="0"/>
                </a:rPr>
                <a:t> </a:t>
              </a:r>
              <a:r>
                <a:rPr lang="en-US" altLang="en-US" sz="1800">
                  <a:solidFill>
                    <a:srgbClr val="000066"/>
                  </a:solidFill>
                  <a:latin typeface="Symbol" pitchFamily="18" charset="2"/>
                </a:rPr>
                <a:t>g</a:t>
              </a:r>
              <a:r>
                <a:rPr lang="en-US" altLang="en-US" sz="1800">
                  <a:solidFill>
                    <a:srgbClr val="000066"/>
                  </a:solidFill>
                  <a:latin typeface="Arial" charset="0"/>
                </a:rPr>
                <a:t>-rays</a:t>
              </a:r>
              <a:r>
                <a:rPr lang="en-US" altLang="en-US" sz="1200">
                  <a:solidFill>
                    <a:srgbClr val="000066"/>
                  </a:solidFill>
                  <a:latin typeface="Arial" charset="0"/>
                </a:rPr>
                <a:t>  </a:t>
              </a:r>
              <a:r>
                <a:rPr lang="en-US" altLang="en-US" sz="1800">
                  <a:solidFill>
                    <a:srgbClr val="000066"/>
                  </a:solidFill>
                  <a:latin typeface="Arial" charset="0"/>
                </a:rPr>
                <a:t>  x-rays </a:t>
              </a:r>
              <a:r>
                <a:rPr lang="en-US" altLang="en-US" sz="1400">
                  <a:solidFill>
                    <a:srgbClr val="000066"/>
                  </a:solidFill>
                  <a:latin typeface="Arial" charset="0"/>
                </a:rPr>
                <a:t>  </a:t>
              </a:r>
              <a:r>
                <a:rPr lang="en-US" altLang="en-US" sz="1800">
                  <a:solidFill>
                    <a:srgbClr val="000066"/>
                  </a:solidFill>
                  <a:latin typeface="Arial" charset="0"/>
                </a:rPr>
                <a:t>UV VIS </a:t>
              </a:r>
              <a:r>
                <a:rPr lang="en-US" altLang="en-US">
                  <a:solidFill>
                    <a:srgbClr val="000066"/>
                  </a:solidFill>
                  <a:latin typeface="Arial" charset="0"/>
                </a:rPr>
                <a:t>  </a:t>
              </a:r>
              <a:r>
                <a:rPr lang="en-US" altLang="en-US" sz="1800">
                  <a:solidFill>
                    <a:srgbClr val="000066"/>
                  </a:solidFill>
                  <a:latin typeface="Arial" charset="0"/>
                </a:rPr>
                <a:t>IR     </a:t>
              </a:r>
              <a:r>
                <a:rPr lang="en-US" altLang="en-US" sz="900">
                  <a:solidFill>
                    <a:srgbClr val="000066"/>
                  </a:solidFill>
                  <a:latin typeface="Arial" charset="0"/>
                </a:rPr>
                <a:t> </a:t>
              </a:r>
              <a:r>
                <a:rPr lang="en-US" altLang="en-US" sz="1800">
                  <a:solidFill>
                    <a:srgbClr val="000066"/>
                  </a:solidFill>
                  <a:latin typeface="Symbol" pitchFamily="18" charset="2"/>
                </a:rPr>
                <a:t>m</a:t>
              </a:r>
              <a:r>
                <a:rPr lang="en-US" altLang="en-US" sz="1800">
                  <a:solidFill>
                    <a:srgbClr val="000066"/>
                  </a:solidFill>
                  <a:latin typeface="Arial" charset="0"/>
                </a:rPr>
                <a:t>-wave   radio</a:t>
              </a:r>
            </a:p>
          </p:txBody>
        </p:sp>
      </p:grpSp>
      <p:sp>
        <p:nvSpPr>
          <p:cNvPr id="55310" name="Text Box 1038"/>
          <p:cNvSpPr txBox="1">
            <a:spLocks noChangeArrowheads="1"/>
          </p:cNvSpPr>
          <p:nvPr/>
        </p:nvSpPr>
        <p:spPr bwMode="auto">
          <a:xfrm>
            <a:off x="0" y="3160713"/>
            <a:ext cx="9144000" cy="355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u="sng">
                <a:effectLst>
                  <a:outerShdw blurRad="38100" dist="38100" dir="2700000" algn="tl">
                    <a:srgbClr val="C0C0C0"/>
                  </a:outerShdw>
                </a:effectLst>
                <a:latin typeface="Arial" charset="0"/>
              </a:rPr>
              <a:t>Observable</a:t>
            </a:r>
            <a:r>
              <a:rPr lang="en-US" altLang="en-US" sz="1600" b="1">
                <a:effectLst>
                  <a:outerShdw blurRad="38100" dist="38100" dir="2700000" algn="tl">
                    <a:srgbClr val="C0C0C0"/>
                  </a:outerShdw>
                </a:effectLst>
                <a:latin typeface="Arial" charset="0"/>
              </a:rPr>
              <a:t>	      </a:t>
            </a:r>
            <a:r>
              <a:rPr lang="en-US" altLang="en-US" sz="1600" b="1" u="sng">
                <a:effectLst>
                  <a:outerShdw blurRad="38100" dist="38100" dir="2700000" algn="tl">
                    <a:srgbClr val="C0C0C0"/>
                  </a:outerShdw>
                </a:effectLst>
                <a:latin typeface="Arial" charset="0"/>
              </a:rPr>
              <a:t>Name</a:t>
            </a:r>
            <a:r>
              <a:rPr lang="en-US" altLang="en-US" sz="1600" b="1">
                <a:effectLst>
                  <a:outerShdw blurRad="38100" dist="38100" dir="2700000" algn="tl">
                    <a:srgbClr val="C0C0C0"/>
                  </a:outerShdw>
                </a:effectLst>
                <a:latin typeface="Arial" charset="0"/>
              </a:rPr>
              <a:t>		              </a:t>
            </a:r>
            <a:r>
              <a:rPr lang="en-US" altLang="en-US" sz="1600" b="1" u="sng">
                <a:effectLst>
                  <a:outerShdw blurRad="38100" dist="38100" dir="2700000" algn="tl">
                    <a:srgbClr val="C0C0C0"/>
                  </a:outerShdw>
                </a:effectLst>
                <a:latin typeface="Arial" charset="0"/>
              </a:rPr>
              <a:t>Quantitative</a:t>
            </a:r>
            <a:r>
              <a:rPr lang="en-US" altLang="en-US" sz="1600" b="1">
                <a:effectLst>
                  <a:outerShdw blurRad="38100" dist="38100" dir="2700000" algn="tl">
                    <a:srgbClr val="C0C0C0"/>
                  </a:outerShdw>
                </a:effectLst>
                <a:latin typeface="Arial" charset="0"/>
              </a:rPr>
              <a:t>		</a:t>
            </a:r>
            <a:r>
              <a:rPr lang="en-US" altLang="en-US" sz="1600" b="1" u="sng">
                <a:effectLst>
                  <a:outerShdw blurRad="38100" dist="38100" dir="2700000" algn="tl">
                    <a:srgbClr val="C0C0C0"/>
                  </a:outerShdw>
                </a:effectLst>
                <a:latin typeface="Arial" charset="0"/>
              </a:rPr>
              <a:t>Information</a:t>
            </a:r>
            <a:endParaRPr lang="en-US" altLang="en-US" sz="1600">
              <a:latin typeface="Arial" charset="0"/>
            </a:endParaRPr>
          </a:p>
          <a:p>
            <a:endParaRPr lang="en-US" altLang="en-US" sz="1600">
              <a:latin typeface="Arial" charset="0"/>
            </a:endParaRPr>
          </a:p>
          <a:p>
            <a:r>
              <a:rPr lang="en-US" altLang="en-US" sz="1400">
                <a:latin typeface="Arial" charset="0"/>
              </a:rPr>
              <a:t>Peak position	 Chemical shifts (</a:t>
            </a:r>
            <a:r>
              <a:rPr lang="en-US" altLang="en-US" sz="1400">
                <a:latin typeface="Symbol" pitchFamily="18" charset="2"/>
              </a:rPr>
              <a:t>d</a:t>
            </a:r>
            <a:r>
              <a:rPr lang="en-US" altLang="en-US" sz="1400">
                <a:latin typeface="Arial" charset="0"/>
              </a:rPr>
              <a:t>)	          </a:t>
            </a:r>
            <a:r>
              <a:rPr lang="en-US" altLang="en-US" sz="1400">
                <a:latin typeface="Symbol" pitchFamily="18" charset="2"/>
              </a:rPr>
              <a:t>d</a:t>
            </a:r>
            <a:r>
              <a:rPr lang="en-US" altLang="en-US" sz="1400">
                <a:latin typeface="Arial" charset="0"/>
              </a:rPr>
              <a:t>(ppm) = </a:t>
            </a:r>
            <a:r>
              <a:rPr lang="en-US" altLang="en-US" sz="1400">
                <a:latin typeface="Symbol" pitchFamily="18" charset="2"/>
              </a:rPr>
              <a:t>u</a:t>
            </a:r>
            <a:r>
              <a:rPr lang="en-US" altLang="en-US" sz="1400" baseline="-25000">
                <a:latin typeface="Arial" charset="0"/>
              </a:rPr>
              <a:t>obs</a:t>
            </a:r>
            <a:r>
              <a:rPr lang="en-US" altLang="en-US" sz="1400">
                <a:latin typeface="Arial" charset="0"/>
              </a:rPr>
              <a:t> –</a:t>
            </a:r>
            <a:r>
              <a:rPr lang="en-US" altLang="en-US" sz="1400">
                <a:latin typeface="Symbol" pitchFamily="18" charset="2"/>
              </a:rPr>
              <a:t>u</a:t>
            </a:r>
            <a:r>
              <a:rPr lang="en-US" altLang="en-US" sz="1400" baseline="-25000">
                <a:latin typeface="Arial" charset="0"/>
              </a:rPr>
              <a:t>ref</a:t>
            </a:r>
            <a:r>
              <a:rPr lang="en-US" altLang="en-US" sz="1400">
                <a:latin typeface="Arial" charset="0"/>
              </a:rPr>
              <a:t>/</a:t>
            </a:r>
            <a:r>
              <a:rPr lang="en-US" altLang="en-US" sz="1400">
                <a:latin typeface="Symbol" pitchFamily="18" charset="2"/>
              </a:rPr>
              <a:t>u</a:t>
            </a:r>
            <a:r>
              <a:rPr lang="en-US" altLang="en-US" sz="1400" baseline="-25000">
                <a:latin typeface="Arial" charset="0"/>
              </a:rPr>
              <a:t>ref  </a:t>
            </a:r>
            <a:r>
              <a:rPr lang="en-US" altLang="en-US" sz="1400">
                <a:latin typeface="Arial" charset="0"/>
              </a:rPr>
              <a:t>(Hz)</a:t>
            </a:r>
            <a:r>
              <a:rPr lang="en-US" altLang="en-US" sz="1600" baseline="-25000">
                <a:latin typeface="Arial" charset="0"/>
              </a:rPr>
              <a:t>                        </a:t>
            </a:r>
            <a:r>
              <a:rPr lang="en-US" altLang="en-US" sz="1400">
                <a:latin typeface="Arial" charset="0"/>
              </a:rPr>
              <a:t>chemical (electronic)  </a:t>
            </a:r>
          </a:p>
          <a:p>
            <a:r>
              <a:rPr lang="en-US" altLang="en-US" sz="1400">
                <a:latin typeface="Arial" charset="0"/>
              </a:rPr>
              <a:t>                                                                                                                                                environment of nucleus</a:t>
            </a:r>
          </a:p>
          <a:p>
            <a:endParaRPr lang="en-US" altLang="en-US" sz="1400">
              <a:latin typeface="Arial" charset="0"/>
            </a:endParaRPr>
          </a:p>
          <a:p>
            <a:r>
              <a:rPr lang="en-US" altLang="en-US" sz="1400">
                <a:latin typeface="Arial" charset="0"/>
              </a:rPr>
              <a:t>Peak Splitting                Coupling Constant (J) Hz              peak separation                               neighboring nuclei</a:t>
            </a:r>
          </a:p>
          <a:p>
            <a:r>
              <a:rPr lang="en-US" altLang="en-US" sz="1400">
                <a:latin typeface="Arial" charset="0"/>
              </a:rPr>
              <a:t>                                                                                             (intensity ratios)                                (torsion angles)</a:t>
            </a:r>
          </a:p>
          <a:p>
            <a:endParaRPr lang="en-US" altLang="en-US" sz="1400">
              <a:latin typeface="Arial" charset="0"/>
            </a:endParaRPr>
          </a:p>
          <a:p>
            <a:r>
              <a:rPr lang="en-US" altLang="en-US" sz="1400">
                <a:latin typeface="Arial" charset="0"/>
              </a:rPr>
              <a:t>Peak Intensity                Integral                                          unitless (ratio)                                  nuclear count (ratio)</a:t>
            </a:r>
          </a:p>
          <a:p>
            <a:r>
              <a:rPr lang="en-US" altLang="en-US" sz="1400">
                <a:latin typeface="Arial" charset="0"/>
              </a:rPr>
              <a:t>                                                                                   relative height of integral curve	T</a:t>
            </a:r>
            <a:r>
              <a:rPr lang="en-US" altLang="en-US" sz="1400" baseline="-25000">
                <a:latin typeface="Arial" charset="0"/>
              </a:rPr>
              <a:t>1</a:t>
            </a:r>
            <a:r>
              <a:rPr lang="en-US" altLang="en-US" sz="1400">
                <a:latin typeface="Arial" charset="0"/>
              </a:rPr>
              <a:t> dependent</a:t>
            </a:r>
          </a:p>
          <a:p>
            <a:endParaRPr lang="en-US" altLang="en-US" sz="1400">
              <a:latin typeface="Arial" charset="0"/>
            </a:endParaRPr>
          </a:p>
          <a:p>
            <a:r>
              <a:rPr lang="en-US" altLang="en-US" sz="1400">
                <a:latin typeface="Arial" charset="0"/>
              </a:rPr>
              <a:t>Peak Shape                   Line width                                 </a:t>
            </a:r>
            <a:r>
              <a:rPr lang="en-US" altLang="en-US" sz="1400">
                <a:latin typeface="Symbol" pitchFamily="18" charset="2"/>
              </a:rPr>
              <a:t>Du</a:t>
            </a:r>
            <a:r>
              <a:rPr lang="en-US" altLang="en-US" sz="1400">
                <a:latin typeface="Arial" charset="0"/>
              </a:rPr>
              <a:t> = 1/</a:t>
            </a:r>
            <a:r>
              <a:rPr lang="en-US" altLang="en-US" sz="1400">
                <a:latin typeface="Symbol" pitchFamily="18" charset="2"/>
              </a:rPr>
              <a:t>p</a:t>
            </a:r>
            <a:r>
              <a:rPr lang="en-US" altLang="en-US" sz="1400">
                <a:latin typeface="Arial" charset="0"/>
              </a:rPr>
              <a:t>T</a:t>
            </a:r>
            <a:r>
              <a:rPr lang="en-US" altLang="en-US" sz="1400" baseline="-25000">
                <a:latin typeface="Arial" charset="0"/>
              </a:rPr>
              <a:t>2</a:t>
            </a:r>
            <a:r>
              <a:rPr lang="en-US" altLang="en-US" sz="1400">
                <a:latin typeface="Arial" charset="0"/>
              </a:rPr>
              <a:t>   		                  molecular motion</a:t>
            </a:r>
          </a:p>
          <a:p>
            <a:r>
              <a:rPr lang="en-US" altLang="en-US" sz="1400">
                <a:latin typeface="Arial" charset="0"/>
              </a:rPr>
              <a:t>				         peak half-height 			chemical exchange</a:t>
            </a:r>
          </a:p>
          <a:p>
            <a:r>
              <a:rPr lang="en-US" altLang="en-US" sz="1400">
                <a:latin typeface="Arial" charset="0"/>
              </a:rPr>
              <a:t>								uncertainty principal</a:t>
            </a:r>
          </a:p>
          <a:p>
            <a:r>
              <a:rPr lang="en-US" altLang="en-US" sz="1400">
                <a:latin typeface="Arial" charset="0"/>
              </a:rPr>
              <a:t>								uncertainty in energy		         </a:t>
            </a:r>
          </a:p>
        </p:txBody>
      </p:sp>
      <p:sp>
        <p:nvSpPr>
          <p:cNvPr id="55311" name="Rectangle 1039"/>
          <p:cNvSpPr>
            <a:spLocks noChangeArrowheads="1"/>
          </p:cNvSpPr>
          <p:nvPr/>
        </p:nvSpPr>
        <p:spPr bwMode="auto">
          <a:xfrm>
            <a:off x="5257800" y="6019800"/>
            <a:ext cx="457200" cy="228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2" name="Line 1040"/>
          <p:cNvSpPr>
            <a:spLocks noChangeShapeType="1"/>
          </p:cNvSpPr>
          <p:nvPr/>
        </p:nvSpPr>
        <p:spPr bwMode="auto">
          <a:xfrm>
            <a:off x="6248400" y="1447800"/>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66157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0"/>
            <a:ext cx="7772400" cy="1143000"/>
          </a:xfrm>
        </p:spPr>
        <p:txBody>
          <a:bodyPr/>
          <a:lstStyle/>
          <a:p>
            <a:r>
              <a:rPr lang="en-US" altLang="en-US">
                <a:solidFill>
                  <a:srgbClr val="FF3300"/>
                </a:solidFill>
              </a:rPr>
              <a:t>Spin quantum number(I)</a:t>
            </a:r>
          </a:p>
        </p:txBody>
      </p:sp>
      <p:sp>
        <p:nvSpPr>
          <p:cNvPr id="45059" name="Rectangle 3"/>
          <p:cNvSpPr>
            <a:spLocks noGrp="1" noChangeArrowheads="1"/>
          </p:cNvSpPr>
          <p:nvPr>
            <p:ph type="body" idx="1"/>
          </p:nvPr>
        </p:nvSpPr>
        <p:spPr>
          <a:xfrm>
            <a:off x="0" y="1066800"/>
            <a:ext cx="9144000" cy="5791200"/>
          </a:xfrm>
        </p:spPr>
        <p:txBody>
          <a:bodyPr/>
          <a:lstStyle/>
          <a:p>
            <a:pPr>
              <a:lnSpc>
                <a:spcPct val="90000"/>
              </a:lnSpc>
            </a:pPr>
            <a:r>
              <a:rPr lang="en-US" altLang="en-US" dirty="0"/>
              <a:t>Nuclear spin is characterized by a spin number, I, which can be zero or some positive integer multiple of 1/2 (e.g. 1/2, 1, 3/2, 2 etc.). Nuclei whose spin number, I= 0 have no magnetic moment(</a:t>
            </a:r>
            <a:r>
              <a:rPr lang="en-US" altLang="en-US" dirty="0">
                <a:latin typeface="Symbol" pitchFamily="18" charset="2"/>
              </a:rPr>
              <a:t>m</a:t>
            </a:r>
            <a:r>
              <a:rPr lang="en-US" altLang="en-US" dirty="0"/>
              <a:t>);</a:t>
            </a:r>
            <a:r>
              <a:rPr lang="en-US" altLang="en-US" dirty="0" err="1"/>
              <a:t>eg</a:t>
            </a:r>
            <a:r>
              <a:rPr lang="en-US" altLang="en-US" dirty="0"/>
              <a:t>. </a:t>
            </a:r>
            <a:r>
              <a:rPr lang="en-US" altLang="en-US" baseline="30000" dirty="0"/>
              <a:t>12</a:t>
            </a:r>
            <a:r>
              <a:rPr lang="en-US" altLang="en-US" dirty="0"/>
              <a:t>C and </a:t>
            </a:r>
            <a:r>
              <a:rPr lang="en-US" altLang="en-US" baseline="30000" dirty="0"/>
              <a:t>16</a:t>
            </a:r>
            <a:r>
              <a:rPr lang="en-US" altLang="en-US" dirty="0"/>
              <a:t>O show no NMR signal. Elements such as </a:t>
            </a:r>
            <a:r>
              <a:rPr lang="en-US" altLang="en-US" baseline="30000" dirty="0"/>
              <a:t>1</a:t>
            </a:r>
            <a:r>
              <a:rPr lang="en-US" altLang="en-US" dirty="0"/>
              <a:t>H, </a:t>
            </a:r>
            <a:r>
              <a:rPr lang="en-US" altLang="en-US" baseline="30000" dirty="0"/>
              <a:t>13</a:t>
            </a:r>
            <a:r>
              <a:rPr lang="en-US" altLang="en-US" dirty="0"/>
              <a:t>C, </a:t>
            </a:r>
            <a:r>
              <a:rPr lang="en-US" altLang="en-US" baseline="30000" dirty="0"/>
              <a:t>19</a:t>
            </a:r>
            <a:r>
              <a:rPr lang="en-US" altLang="en-US" dirty="0"/>
              <a:t>F and </a:t>
            </a:r>
            <a:r>
              <a:rPr lang="en-US" altLang="en-US" baseline="30000" dirty="0"/>
              <a:t>31</a:t>
            </a:r>
            <a:r>
              <a:rPr lang="en-US" altLang="en-US" dirty="0"/>
              <a:t>P have I=1/2, while others have even higher spin numbers: </a:t>
            </a:r>
          </a:p>
          <a:p>
            <a:pPr>
              <a:lnSpc>
                <a:spcPct val="90000"/>
              </a:lnSpc>
            </a:pPr>
            <a:r>
              <a:rPr lang="en-US" altLang="en-US" dirty="0"/>
              <a:t>I=1 </a:t>
            </a:r>
            <a:r>
              <a:rPr lang="en-US" altLang="en-US" baseline="30000" dirty="0"/>
              <a:t>14</a:t>
            </a:r>
            <a:r>
              <a:rPr lang="en-US" altLang="en-US" dirty="0"/>
              <a:t>N, </a:t>
            </a:r>
            <a:r>
              <a:rPr lang="en-US" altLang="en-US" baseline="30000" dirty="0"/>
              <a:t>2</a:t>
            </a:r>
            <a:r>
              <a:rPr lang="en-US" altLang="en-US" dirty="0"/>
              <a:t>H </a:t>
            </a:r>
          </a:p>
          <a:p>
            <a:pPr>
              <a:lnSpc>
                <a:spcPct val="90000"/>
              </a:lnSpc>
            </a:pPr>
            <a:r>
              <a:rPr lang="en-US" altLang="en-US" dirty="0"/>
              <a:t>I=3/2 </a:t>
            </a:r>
            <a:r>
              <a:rPr lang="en-US" altLang="en-US" baseline="30000" dirty="0"/>
              <a:t>11</a:t>
            </a:r>
            <a:r>
              <a:rPr lang="en-US" altLang="en-US" dirty="0"/>
              <a:t>B, </a:t>
            </a:r>
            <a:r>
              <a:rPr lang="en-US" altLang="en-US" baseline="30000" dirty="0"/>
              <a:t>35</a:t>
            </a:r>
            <a:r>
              <a:rPr lang="en-US" altLang="en-US" dirty="0"/>
              <a:t>Cl, </a:t>
            </a:r>
            <a:r>
              <a:rPr lang="en-US" altLang="en-US" baseline="30000" dirty="0"/>
              <a:t>37</a:t>
            </a:r>
            <a:r>
              <a:rPr lang="en-US" altLang="en-US" dirty="0"/>
              <a:t>Cl, </a:t>
            </a:r>
            <a:r>
              <a:rPr lang="en-US" altLang="en-US" baseline="30000" dirty="0"/>
              <a:t>79</a:t>
            </a:r>
            <a:r>
              <a:rPr lang="en-US" altLang="en-US" dirty="0"/>
              <a:t>Br, </a:t>
            </a:r>
            <a:r>
              <a:rPr lang="en-US" altLang="en-US" baseline="30000" dirty="0"/>
              <a:t>81</a:t>
            </a:r>
            <a:r>
              <a:rPr lang="en-US" altLang="en-US" dirty="0"/>
              <a:t>Br. </a:t>
            </a:r>
          </a:p>
          <a:p>
            <a:pPr>
              <a:lnSpc>
                <a:spcPct val="90000"/>
              </a:lnSpc>
            </a:pPr>
            <a:r>
              <a:rPr lang="en-US" altLang="en-US" dirty="0"/>
              <a:t>As the values for I increase, energy levels and shapes of the magnetic fields become progressively more and more complex.</a:t>
            </a:r>
          </a:p>
          <a:p>
            <a:pPr>
              <a:lnSpc>
                <a:spcPct val="90000"/>
              </a:lnSpc>
            </a:pPr>
            <a:endParaRPr lang="en-US" altLang="en-US" dirty="0"/>
          </a:p>
        </p:txBody>
      </p:sp>
    </p:spTree>
    <p:extLst>
      <p:ext uri="{BB962C8B-B14F-4D97-AF65-F5344CB8AC3E}">
        <p14:creationId xmlns:p14="http://schemas.microsoft.com/office/powerpoint/2010/main" val="11191924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2971800" y="0"/>
            <a:ext cx="325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solidFill>
                  <a:srgbClr val="FF3300"/>
                </a:solidFill>
                <a:effectLst>
                  <a:outerShdw blurRad="38100" dist="38100" dir="2700000" algn="tl">
                    <a:srgbClr val="C0C0C0"/>
                  </a:outerShdw>
                </a:effectLst>
                <a:latin typeface="Arial" charset="0"/>
              </a:rPr>
              <a:t>NMR Sensitivity</a:t>
            </a:r>
          </a:p>
        </p:txBody>
      </p:sp>
      <p:sp>
        <p:nvSpPr>
          <p:cNvPr id="57347" name="Rectangle 3"/>
          <p:cNvSpPr>
            <a:spLocks noChangeArrowheads="1"/>
          </p:cNvSpPr>
          <p:nvPr/>
        </p:nvSpPr>
        <p:spPr bwMode="auto">
          <a:xfrm>
            <a:off x="4495800" y="26670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b="1">
                <a:solidFill>
                  <a:srgbClr val="000066"/>
                </a:solidFill>
                <a:latin typeface="Symbol" pitchFamily="18" charset="2"/>
              </a:rPr>
              <a:t>D</a:t>
            </a:r>
            <a:r>
              <a:rPr lang="en-US" altLang="en-US" sz="1800" b="1">
                <a:solidFill>
                  <a:srgbClr val="000066"/>
                </a:solidFill>
                <a:latin typeface="Tahoma" charset="0"/>
              </a:rPr>
              <a:t>E</a:t>
            </a:r>
            <a:r>
              <a:rPr lang="en-US" altLang="en-US" sz="1800" b="1">
                <a:solidFill>
                  <a:srgbClr val="000066"/>
                </a:solidFill>
                <a:latin typeface="Symbol" pitchFamily="18" charset="2"/>
              </a:rPr>
              <a:t> = g </a:t>
            </a:r>
            <a:r>
              <a:rPr lang="en-US" altLang="en-US" sz="1800" b="1">
                <a:solidFill>
                  <a:srgbClr val="000066"/>
                </a:solidFill>
                <a:latin typeface="Tahoma" charset="0"/>
              </a:rPr>
              <a:t>h</a:t>
            </a:r>
            <a:r>
              <a:rPr lang="en-US" altLang="en-US" sz="1800" b="1">
                <a:solidFill>
                  <a:srgbClr val="000066"/>
                </a:solidFill>
                <a:latin typeface="Symbol" pitchFamily="18" charset="2"/>
              </a:rPr>
              <a:t> </a:t>
            </a:r>
            <a:r>
              <a:rPr lang="en-US" altLang="en-US" sz="1800" b="1">
                <a:solidFill>
                  <a:srgbClr val="000066"/>
                </a:solidFill>
                <a:latin typeface="Tahoma" charset="0"/>
              </a:rPr>
              <a:t>B</a:t>
            </a:r>
            <a:r>
              <a:rPr lang="en-US" altLang="en-US" sz="1800" b="1" baseline="-25000">
                <a:solidFill>
                  <a:srgbClr val="000066"/>
                </a:solidFill>
                <a:latin typeface="Tahoma" charset="0"/>
              </a:rPr>
              <a:t>o</a:t>
            </a:r>
            <a:r>
              <a:rPr lang="en-US" altLang="en-US" sz="1800" b="1">
                <a:solidFill>
                  <a:srgbClr val="000066"/>
                </a:solidFill>
                <a:latin typeface="Tahoma" charset="0"/>
              </a:rPr>
              <a:t> /</a:t>
            </a:r>
            <a:r>
              <a:rPr lang="en-US" altLang="en-US" sz="1800" b="1">
                <a:solidFill>
                  <a:srgbClr val="000066"/>
                </a:solidFill>
                <a:latin typeface="Symbol" pitchFamily="18" charset="2"/>
              </a:rPr>
              <a:t> </a:t>
            </a:r>
            <a:r>
              <a:rPr lang="en-US" altLang="en-US" sz="1800" b="1">
                <a:solidFill>
                  <a:srgbClr val="000066"/>
                </a:solidFill>
                <a:latin typeface="Tahoma" charset="0"/>
              </a:rPr>
              <a:t>2</a:t>
            </a:r>
            <a:r>
              <a:rPr lang="en-US" altLang="en-US" sz="1800" b="1">
                <a:solidFill>
                  <a:srgbClr val="000066"/>
                </a:solidFill>
                <a:latin typeface="Symbol" pitchFamily="18" charset="2"/>
              </a:rPr>
              <a:t>p</a:t>
            </a:r>
            <a:endParaRPr lang="en-US" altLang="en-US" sz="1800" b="1">
              <a:solidFill>
                <a:srgbClr val="000066"/>
              </a:solidFill>
              <a:latin typeface="Tahoma" charset="0"/>
            </a:endParaRPr>
          </a:p>
        </p:txBody>
      </p:sp>
      <p:sp>
        <p:nvSpPr>
          <p:cNvPr id="57348" name="Text Box 4"/>
          <p:cNvSpPr txBox="1">
            <a:spLocks noChangeArrowheads="1"/>
          </p:cNvSpPr>
          <p:nvPr/>
        </p:nvSpPr>
        <p:spPr bwMode="auto">
          <a:xfrm>
            <a:off x="457200" y="914400"/>
            <a:ext cx="6672263" cy="158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itchFamily="18" charset="0"/>
              </a:defRPr>
            </a:lvl1pPr>
            <a:lvl2pPr marL="800100" indent="-342900">
              <a:defRPr sz="2400">
                <a:solidFill>
                  <a:schemeClr val="tx1"/>
                </a:solidFill>
                <a:latin typeface="Times New Roman" pitchFamily="18" charset="0"/>
              </a:defRPr>
            </a:lvl2pPr>
            <a:lvl3pPr marL="1257300" indent="-342900">
              <a:defRPr sz="2400">
                <a:solidFill>
                  <a:schemeClr val="tx1"/>
                </a:solidFill>
                <a:latin typeface="Times New Roman" pitchFamily="18" charset="0"/>
              </a:defRPr>
            </a:lvl3pPr>
            <a:lvl4pPr marL="1714500" indent="-342900">
              <a:defRPr sz="2400">
                <a:solidFill>
                  <a:schemeClr val="tx1"/>
                </a:solidFill>
                <a:latin typeface="Times New Roman" pitchFamily="18" charset="0"/>
              </a:defRPr>
            </a:lvl4pPr>
            <a:lvl5pPr marL="2171700" indent="-342900">
              <a:defRPr sz="2400">
                <a:solidFill>
                  <a:schemeClr val="tx1"/>
                </a:solidFill>
                <a:latin typeface="Times New Roman" pitchFamily="18" charset="0"/>
              </a:defRPr>
            </a:lvl5pPr>
            <a:lvl6pPr marL="2628900" indent="-342900" fontAlgn="base">
              <a:spcBef>
                <a:spcPct val="0"/>
              </a:spcBef>
              <a:spcAft>
                <a:spcPct val="0"/>
              </a:spcAft>
              <a:defRPr sz="2400">
                <a:solidFill>
                  <a:schemeClr val="tx1"/>
                </a:solidFill>
                <a:latin typeface="Times New Roman" pitchFamily="18" charset="0"/>
              </a:defRPr>
            </a:lvl6pPr>
            <a:lvl7pPr marL="3086100" indent="-342900" fontAlgn="base">
              <a:spcBef>
                <a:spcPct val="0"/>
              </a:spcBef>
              <a:spcAft>
                <a:spcPct val="0"/>
              </a:spcAft>
              <a:defRPr sz="2400">
                <a:solidFill>
                  <a:schemeClr val="tx1"/>
                </a:solidFill>
                <a:latin typeface="Times New Roman" pitchFamily="18" charset="0"/>
              </a:defRPr>
            </a:lvl7pPr>
            <a:lvl8pPr marL="3543300" indent="-342900" fontAlgn="base">
              <a:spcBef>
                <a:spcPct val="0"/>
              </a:spcBef>
              <a:spcAft>
                <a:spcPct val="0"/>
              </a:spcAft>
              <a:defRPr sz="2400">
                <a:solidFill>
                  <a:schemeClr val="tx1"/>
                </a:solidFill>
                <a:latin typeface="Times New Roman" pitchFamily="18" charset="0"/>
              </a:defRPr>
            </a:lvl8pPr>
            <a:lvl9pPr marL="4000500" indent="-342900" fontAlgn="base">
              <a:spcBef>
                <a:spcPct val="0"/>
              </a:spcBef>
              <a:spcAft>
                <a:spcPct val="0"/>
              </a:spcAft>
              <a:defRPr sz="2400">
                <a:solidFill>
                  <a:schemeClr val="tx1"/>
                </a:solidFill>
                <a:latin typeface="Times New Roman" pitchFamily="18" charset="0"/>
              </a:defRPr>
            </a:lvl9pPr>
          </a:lstStyle>
          <a:p>
            <a:r>
              <a:rPr lang="en-US" altLang="en-US" sz="1800">
                <a:latin typeface="Tahoma" charset="0"/>
              </a:rPr>
              <a:t>NMR signal depends on:</a:t>
            </a:r>
          </a:p>
          <a:p>
            <a:pPr>
              <a:buFontTx/>
              <a:buAutoNum type="arabicParenR"/>
            </a:pPr>
            <a:r>
              <a:rPr lang="en-US" altLang="en-US" sz="1600">
                <a:latin typeface="Tahoma" charset="0"/>
              </a:rPr>
              <a:t>Number of Nuclei (N) (limited to field homogeneity and filling factor)</a:t>
            </a:r>
          </a:p>
          <a:p>
            <a:pPr>
              <a:buFontTx/>
              <a:buAutoNum type="arabicParenR"/>
            </a:pPr>
            <a:r>
              <a:rPr lang="en-US" altLang="en-US" sz="1600">
                <a:latin typeface="Tahoma" charset="0"/>
              </a:rPr>
              <a:t>Gyromagnetic ratio (in practice </a:t>
            </a:r>
            <a:r>
              <a:rPr lang="en-US" altLang="en-US" sz="1600">
                <a:latin typeface="Symbol" pitchFamily="18" charset="2"/>
              </a:rPr>
              <a:t>g</a:t>
            </a:r>
            <a:r>
              <a:rPr lang="en-US" altLang="en-US" sz="1600" baseline="30000">
                <a:latin typeface="Tahoma" charset="0"/>
              </a:rPr>
              <a:t>3</a:t>
            </a:r>
            <a:r>
              <a:rPr lang="en-US" altLang="en-US" sz="1600">
                <a:latin typeface="Tahoma" charset="0"/>
              </a:rPr>
              <a:t>)</a:t>
            </a:r>
            <a:endParaRPr lang="en-US" altLang="en-US" sz="1600" baseline="30000">
              <a:latin typeface="Tahoma" charset="0"/>
            </a:endParaRPr>
          </a:p>
          <a:p>
            <a:pPr>
              <a:buFontTx/>
              <a:buAutoNum type="arabicParenR"/>
            </a:pPr>
            <a:r>
              <a:rPr lang="en-US" altLang="en-US" sz="1600">
                <a:latin typeface="Tahoma" charset="0"/>
              </a:rPr>
              <a:t>Inversely to temperature (T)</a:t>
            </a:r>
          </a:p>
          <a:p>
            <a:pPr>
              <a:buFontTx/>
              <a:buAutoNum type="arabicParenR"/>
            </a:pPr>
            <a:r>
              <a:rPr lang="en-US" altLang="en-US" sz="1600">
                <a:latin typeface="Tahoma" charset="0"/>
              </a:rPr>
              <a:t>External magnetic field (B</a:t>
            </a:r>
            <a:r>
              <a:rPr lang="en-US" altLang="en-US" sz="1600" baseline="-25000">
                <a:latin typeface="Tahoma" charset="0"/>
              </a:rPr>
              <a:t>o</a:t>
            </a:r>
            <a:r>
              <a:rPr lang="en-US" altLang="en-US" sz="1600" baseline="30000">
                <a:latin typeface="Tahoma" charset="0"/>
              </a:rPr>
              <a:t>2/3</a:t>
            </a:r>
            <a:r>
              <a:rPr lang="en-US" altLang="en-US" sz="1600">
                <a:latin typeface="Tahoma" charset="0"/>
              </a:rPr>
              <a:t>, in practice, homogeneity)</a:t>
            </a:r>
          </a:p>
          <a:p>
            <a:pPr>
              <a:buFontTx/>
              <a:buAutoNum type="arabicParenR"/>
            </a:pPr>
            <a:r>
              <a:rPr lang="en-US" altLang="en-US" sz="1600">
                <a:latin typeface="Tahoma" charset="0"/>
              </a:rPr>
              <a:t>B</a:t>
            </a:r>
            <a:r>
              <a:rPr lang="en-US" altLang="en-US" sz="1600" baseline="-25000">
                <a:latin typeface="Tahoma" charset="0"/>
              </a:rPr>
              <a:t>1</a:t>
            </a:r>
            <a:r>
              <a:rPr lang="en-US" altLang="en-US" sz="1600" baseline="30000">
                <a:latin typeface="Tahoma" charset="0"/>
              </a:rPr>
              <a:t>2 </a:t>
            </a:r>
            <a:r>
              <a:rPr lang="en-US" altLang="en-US" sz="1600">
                <a:latin typeface="Tahoma" charset="0"/>
              </a:rPr>
              <a:t>exciting field strength</a:t>
            </a:r>
          </a:p>
        </p:txBody>
      </p:sp>
      <p:sp>
        <p:nvSpPr>
          <p:cNvPr id="57349" name="Rectangle 5"/>
          <p:cNvSpPr>
            <a:spLocks noChangeArrowheads="1"/>
          </p:cNvSpPr>
          <p:nvPr/>
        </p:nvSpPr>
        <p:spPr bwMode="auto">
          <a:xfrm>
            <a:off x="1905000" y="2667000"/>
            <a:ext cx="2055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rgbClr val="000066"/>
                </a:solidFill>
                <a:latin typeface="Tahoma" charset="0"/>
              </a:rPr>
              <a:t>N</a:t>
            </a:r>
            <a:r>
              <a:rPr lang="en-US" altLang="en-US" sz="1800" b="1" baseline="-25000">
                <a:solidFill>
                  <a:srgbClr val="000066"/>
                </a:solidFill>
                <a:latin typeface="Symbol" pitchFamily="18" charset="2"/>
              </a:rPr>
              <a:t>a</a:t>
            </a:r>
            <a:r>
              <a:rPr lang="en-US" altLang="en-US" sz="1800" b="1">
                <a:solidFill>
                  <a:srgbClr val="000066"/>
                </a:solidFill>
                <a:latin typeface="Tahoma" charset="0"/>
              </a:rPr>
              <a:t> / N</a:t>
            </a:r>
            <a:r>
              <a:rPr lang="en-US" altLang="en-US" sz="1800" b="1" baseline="-25000">
                <a:solidFill>
                  <a:srgbClr val="000066"/>
                </a:solidFill>
                <a:latin typeface="Symbol" pitchFamily="18" charset="2"/>
              </a:rPr>
              <a:t>b</a:t>
            </a:r>
            <a:r>
              <a:rPr lang="en-US" altLang="en-US" sz="1800" b="1">
                <a:solidFill>
                  <a:srgbClr val="000066"/>
                </a:solidFill>
                <a:latin typeface="Tahoma" charset="0"/>
              </a:rPr>
              <a:t> = e </a:t>
            </a:r>
            <a:r>
              <a:rPr lang="en-US" altLang="en-US" sz="1800" b="1" baseline="30000">
                <a:solidFill>
                  <a:srgbClr val="000066"/>
                </a:solidFill>
                <a:latin typeface="Symbol" pitchFamily="18" charset="2"/>
              </a:rPr>
              <a:t>D</a:t>
            </a:r>
            <a:r>
              <a:rPr lang="en-US" altLang="en-US" sz="1800" b="1" baseline="30000">
                <a:solidFill>
                  <a:srgbClr val="000066"/>
                </a:solidFill>
                <a:latin typeface="Tahoma" charset="0"/>
              </a:rPr>
              <a:t>E / kT</a:t>
            </a:r>
          </a:p>
        </p:txBody>
      </p:sp>
      <p:sp>
        <p:nvSpPr>
          <p:cNvPr id="57350" name="Text Box 6"/>
          <p:cNvSpPr txBox="1">
            <a:spLocks noChangeArrowheads="1"/>
          </p:cNvSpPr>
          <p:nvPr/>
        </p:nvSpPr>
        <p:spPr bwMode="auto">
          <a:xfrm>
            <a:off x="609600" y="3200400"/>
            <a:ext cx="823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Increase energy gap  -&gt; Increase population difference -&gt; Increase NMR signal</a:t>
            </a:r>
          </a:p>
        </p:txBody>
      </p:sp>
      <p:sp>
        <p:nvSpPr>
          <p:cNvPr id="57351" name="Rectangle 7"/>
          <p:cNvSpPr>
            <a:spLocks noChangeArrowheads="1"/>
          </p:cNvSpPr>
          <p:nvPr/>
        </p:nvSpPr>
        <p:spPr bwMode="auto">
          <a:xfrm>
            <a:off x="3352800" y="3887788"/>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solidFill>
                  <a:srgbClr val="000066"/>
                </a:solidFill>
                <a:latin typeface="Symbol" pitchFamily="18" charset="2"/>
              </a:rPr>
              <a:t>D</a:t>
            </a:r>
            <a:r>
              <a:rPr lang="en-US" altLang="en-US" sz="2000" b="1">
                <a:solidFill>
                  <a:srgbClr val="000066"/>
                </a:solidFill>
                <a:latin typeface="Tahoma" charset="0"/>
              </a:rPr>
              <a:t>E</a:t>
            </a:r>
          </a:p>
        </p:txBody>
      </p:sp>
      <p:sp>
        <p:nvSpPr>
          <p:cNvPr id="57352" name="Line 8"/>
          <p:cNvSpPr>
            <a:spLocks noChangeShapeType="1"/>
          </p:cNvSpPr>
          <p:nvPr/>
        </p:nvSpPr>
        <p:spPr bwMode="auto">
          <a:xfrm flipV="1">
            <a:off x="3352800" y="39116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53" name="Rectangle 9"/>
          <p:cNvSpPr>
            <a:spLocks noChangeArrowheads="1"/>
          </p:cNvSpPr>
          <p:nvPr/>
        </p:nvSpPr>
        <p:spPr bwMode="auto">
          <a:xfrm>
            <a:off x="3962400" y="3886200"/>
            <a:ext cx="3317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charset="0"/>
              </a:rPr>
              <a:t>≡</a:t>
            </a:r>
          </a:p>
        </p:txBody>
      </p:sp>
      <p:sp>
        <p:nvSpPr>
          <p:cNvPr id="57354" name="Rectangle 10"/>
          <p:cNvSpPr>
            <a:spLocks noChangeArrowheads="1"/>
          </p:cNvSpPr>
          <p:nvPr/>
        </p:nvSpPr>
        <p:spPr bwMode="auto">
          <a:xfrm>
            <a:off x="4495800" y="39116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solidFill>
                  <a:srgbClr val="000066"/>
                </a:solidFill>
                <a:latin typeface="Tahoma" charset="0"/>
              </a:rPr>
              <a:t>B</a:t>
            </a:r>
            <a:r>
              <a:rPr lang="en-US" altLang="en-US" sz="2000" b="1" baseline="-25000">
                <a:solidFill>
                  <a:srgbClr val="000066"/>
                </a:solidFill>
                <a:latin typeface="Tahoma" charset="0"/>
              </a:rPr>
              <a:t>o</a:t>
            </a:r>
          </a:p>
        </p:txBody>
      </p:sp>
      <p:sp>
        <p:nvSpPr>
          <p:cNvPr id="57355" name="Line 11"/>
          <p:cNvSpPr>
            <a:spLocks noChangeShapeType="1"/>
          </p:cNvSpPr>
          <p:nvPr/>
        </p:nvSpPr>
        <p:spPr bwMode="auto">
          <a:xfrm flipV="1">
            <a:off x="4495800" y="39116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56" name="Rectangle 12"/>
          <p:cNvSpPr>
            <a:spLocks noChangeArrowheads="1"/>
          </p:cNvSpPr>
          <p:nvPr/>
        </p:nvSpPr>
        <p:spPr bwMode="auto">
          <a:xfrm>
            <a:off x="5029200" y="3886200"/>
            <a:ext cx="3317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Tahoma" charset="0"/>
              </a:rPr>
              <a:t>≡</a:t>
            </a:r>
          </a:p>
        </p:txBody>
      </p:sp>
      <p:sp>
        <p:nvSpPr>
          <p:cNvPr id="57357" name="Line 13"/>
          <p:cNvSpPr>
            <a:spLocks noChangeShapeType="1"/>
          </p:cNvSpPr>
          <p:nvPr/>
        </p:nvSpPr>
        <p:spPr bwMode="auto">
          <a:xfrm flipV="1">
            <a:off x="5638800" y="39116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358" name="Rectangle 14"/>
          <p:cNvSpPr>
            <a:spLocks noChangeArrowheads="1"/>
          </p:cNvSpPr>
          <p:nvPr/>
        </p:nvSpPr>
        <p:spPr bwMode="auto">
          <a:xfrm>
            <a:off x="5638800" y="3900488"/>
            <a:ext cx="28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solidFill>
                  <a:srgbClr val="000066"/>
                </a:solidFill>
                <a:latin typeface="Symbol" pitchFamily="18" charset="2"/>
              </a:rPr>
              <a:t>g</a:t>
            </a:r>
          </a:p>
        </p:txBody>
      </p:sp>
      <p:sp>
        <p:nvSpPr>
          <p:cNvPr id="57359" name="Rectangle 15"/>
          <p:cNvSpPr>
            <a:spLocks noChangeArrowheads="1"/>
          </p:cNvSpPr>
          <p:nvPr/>
        </p:nvSpPr>
        <p:spPr bwMode="auto">
          <a:xfrm>
            <a:off x="838200" y="4495800"/>
            <a:ext cx="28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solidFill>
                  <a:srgbClr val="000066"/>
                </a:solidFill>
                <a:latin typeface="Symbol" pitchFamily="18" charset="2"/>
              </a:rPr>
              <a:t>g</a:t>
            </a:r>
          </a:p>
        </p:txBody>
      </p:sp>
      <p:sp>
        <p:nvSpPr>
          <p:cNvPr id="57360" name="Text Box 16"/>
          <p:cNvSpPr txBox="1">
            <a:spLocks noChangeArrowheads="1"/>
          </p:cNvSpPr>
          <p:nvPr/>
        </p:nvSpPr>
        <p:spPr bwMode="auto">
          <a:xfrm>
            <a:off x="1050925" y="4510088"/>
            <a:ext cx="47545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latin typeface="Tahoma" charset="0"/>
              </a:rPr>
              <a:t>- </a:t>
            </a:r>
            <a:r>
              <a:rPr lang="en-US" altLang="en-US" sz="1600">
                <a:latin typeface="Tahoma" charset="0"/>
              </a:rPr>
              <a:t>Intrinsic property of nucleus can not be changed.</a:t>
            </a:r>
          </a:p>
        </p:txBody>
      </p:sp>
      <p:sp>
        <p:nvSpPr>
          <p:cNvPr id="57361" name="Rectangle 17"/>
          <p:cNvSpPr>
            <a:spLocks noChangeArrowheads="1"/>
          </p:cNvSpPr>
          <p:nvPr/>
        </p:nvSpPr>
        <p:spPr bwMode="auto">
          <a:xfrm>
            <a:off x="990600" y="4953000"/>
            <a:ext cx="2270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solidFill>
                  <a:srgbClr val="000066"/>
                </a:solidFill>
                <a:latin typeface="Symbol" pitchFamily="18" charset="2"/>
              </a:rPr>
              <a:t>(g</a:t>
            </a:r>
            <a:r>
              <a:rPr lang="en-US" altLang="en-US" sz="2000" b="1" baseline="-25000">
                <a:solidFill>
                  <a:srgbClr val="000066"/>
                </a:solidFill>
                <a:latin typeface="Symbol" pitchFamily="18" charset="2"/>
              </a:rPr>
              <a:t>H</a:t>
            </a:r>
            <a:r>
              <a:rPr lang="en-US" altLang="en-US" sz="2000" b="1">
                <a:solidFill>
                  <a:srgbClr val="000066"/>
                </a:solidFill>
                <a:latin typeface="Symbol" pitchFamily="18" charset="2"/>
              </a:rPr>
              <a:t>/g</a:t>
            </a:r>
            <a:r>
              <a:rPr lang="en-US" altLang="en-US" sz="2000" baseline="-25000">
                <a:solidFill>
                  <a:srgbClr val="000066"/>
                </a:solidFill>
                <a:latin typeface="Tahoma" charset="0"/>
              </a:rPr>
              <a:t>C</a:t>
            </a:r>
            <a:r>
              <a:rPr lang="en-US" altLang="en-US" sz="2000">
                <a:solidFill>
                  <a:srgbClr val="000066"/>
                </a:solidFill>
                <a:latin typeface="Tahoma" charset="0"/>
              </a:rPr>
              <a:t>)</a:t>
            </a:r>
            <a:r>
              <a:rPr lang="en-US" altLang="en-US" sz="2000" baseline="30000">
                <a:solidFill>
                  <a:srgbClr val="000066"/>
                </a:solidFill>
                <a:latin typeface="Tahoma" charset="0"/>
              </a:rPr>
              <a:t>3</a:t>
            </a:r>
            <a:r>
              <a:rPr lang="en-US" altLang="en-US" sz="2000" b="1" baseline="-25000">
                <a:solidFill>
                  <a:srgbClr val="000066"/>
                </a:solidFill>
                <a:latin typeface="Tahoma" charset="0"/>
              </a:rPr>
              <a:t>   </a:t>
            </a:r>
            <a:r>
              <a:rPr lang="en-US" altLang="en-US" sz="1600">
                <a:solidFill>
                  <a:srgbClr val="000066"/>
                </a:solidFill>
                <a:latin typeface="Tahoma" charset="0"/>
              </a:rPr>
              <a:t>for </a:t>
            </a:r>
            <a:r>
              <a:rPr lang="en-US" altLang="en-US" sz="1600" baseline="30000">
                <a:solidFill>
                  <a:srgbClr val="000066"/>
                </a:solidFill>
                <a:latin typeface="Tahoma" charset="0"/>
              </a:rPr>
              <a:t>13</a:t>
            </a:r>
            <a:r>
              <a:rPr lang="en-US" altLang="en-US" sz="1600">
                <a:solidFill>
                  <a:srgbClr val="000066"/>
                </a:solidFill>
                <a:latin typeface="Tahoma" charset="0"/>
              </a:rPr>
              <a:t>C is 64x</a:t>
            </a:r>
          </a:p>
        </p:txBody>
      </p:sp>
      <p:sp>
        <p:nvSpPr>
          <p:cNvPr id="57362" name="Rectangle 18"/>
          <p:cNvSpPr>
            <a:spLocks noChangeArrowheads="1"/>
          </p:cNvSpPr>
          <p:nvPr/>
        </p:nvSpPr>
        <p:spPr bwMode="auto">
          <a:xfrm>
            <a:off x="3124200" y="4937125"/>
            <a:ext cx="2516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solidFill>
                  <a:srgbClr val="000066"/>
                </a:solidFill>
                <a:latin typeface="Symbol" pitchFamily="18" charset="2"/>
              </a:rPr>
              <a:t>(g</a:t>
            </a:r>
            <a:r>
              <a:rPr lang="en-US" altLang="en-US" sz="2000" b="1" baseline="-25000">
                <a:solidFill>
                  <a:srgbClr val="000066"/>
                </a:solidFill>
                <a:latin typeface="Symbol" pitchFamily="18" charset="2"/>
              </a:rPr>
              <a:t>H</a:t>
            </a:r>
            <a:r>
              <a:rPr lang="en-US" altLang="en-US" sz="2000" b="1">
                <a:solidFill>
                  <a:srgbClr val="000066"/>
                </a:solidFill>
                <a:latin typeface="Symbol" pitchFamily="18" charset="2"/>
              </a:rPr>
              <a:t>/g</a:t>
            </a:r>
            <a:r>
              <a:rPr lang="en-US" altLang="en-US" sz="2000" baseline="-25000">
                <a:solidFill>
                  <a:srgbClr val="000066"/>
                </a:solidFill>
                <a:latin typeface="Tahoma" charset="0"/>
              </a:rPr>
              <a:t>N</a:t>
            </a:r>
            <a:r>
              <a:rPr lang="en-US" altLang="en-US" sz="2000">
                <a:solidFill>
                  <a:srgbClr val="000066"/>
                </a:solidFill>
                <a:latin typeface="Tahoma" charset="0"/>
              </a:rPr>
              <a:t>)</a:t>
            </a:r>
            <a:r>
              <a:rPr lang="en-US" altLang="en-US" sz="2000" baseline="30000">
                <a:solidFill>
                  <a:srgbClr val="000066"/>
                </a:solidFill>
                <a:latin typeface="Tahoma" charset="0"/>
              </a:rPr>
              <a:t>3</a:t>
            </a:r>
            <a:r>
              <a:rPr lang="en-US" altLang="en-US" sz="2000" b="1" baseline="-25000">
                <a:solidFill>
                  <a:srgbClr val="000066"/>
                </a:solidFill>
                <a:latin typeface="Tahoma" charset="0"/>
              </a:rPr>
              <a:t>   </a:t>
            </a:r>
            <a:r>
              <a:rPr lang="en-US" altLang="en-US" sz="1600">
                <a:solidFill>
                  <a:srgbClr val="000066"/>
                </a:solidFill>
                <a:latin typeface="Tahoma" charset="0"/>
              </a:rPr>
              <a:t>for </a:t>
            </a:r>
            <a:r>
              <a:rPr lang="en-US" altLang="en-US" sz="1600" baseline="30000">
                <a:solidFill>
                  <a:srgbClr val="000066"/>
                </a:solidFill>
                <a:latin typeface="Tahoma" charset="0"/>
              </a:rPr>
              <a:t>15</a:t>
            </a:r>
            <a:r>
              <a:rPr lang="en-US" altLang="en-US" sz="1600">
                <a:solidFill>
                  <a:srgbClr val="000066"/>
                </a:solidFill>
                <a:latin typeface="Tahoma" charset="0"/>
              </a:rPr>
              <a:t>N is 1000x</a:t>
            </a:r>
          </a:p>
        </p:txBody>
      </p:sp>
      <p:sp>
        <p:nvSpPr>
          <p:cNvPr id="57363" name="Text Box 19"/>
          <p:cNvSpPr txBox="1">
            <a:spLocks noChangeArrowheads="1"/>
          </p:cNvSpPr>
          <p:nvPr/>
        </p:nvSpPr>
        <p:spPr bwMode="auto">
          <a:xfrm>
            <a:off x="914400" y="5518150"/>
            <a:ext cx="715803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aseline="30000">
                <a:latin typeface="Tahoma" charset="0"/>
              </a:rPr>
              <a:t>1</a:t>
            </a:r>
            <a:r>
              <a:rPr lang="en-US" altLang="en-US" sz="1800">
                <a:latin typeface="Tahoma" charset="0"/>
              </a:rPr>
              <a:t>H is ~ 64x as sensitive as </a:t>
            </a:r>
            <a:r>
              <a:rPr lang="en-US" altLang="en-US" sz="1800" baseline="30000">
                <a:latin typeface="Tahoma" charset="0"/>
              </a:rPr>
              <a:t>13</a:t>
            </a:r>
            <a:r>
              <a:rPr lang="en-US" altLang="en-US" sz="1800">
                <a:latin typeface="Tahoma" charset="0"/>
              </a:rPr>
              <a:t>C and 1000x as sensitive as </a:t>
            </a:r>
            <a:r>
              <a:rPr lang="en-US" altLang="en-US" sz="1800" baseline="30000">
                <a:latin typeface="Tahoma" charset="0"/>
              </a:rPr>
              <a:t>15</a:t>
            </a:r>
            <a:r>
              <a:rPr lang="en-US" altLang="en-US" sz="1800">
                <a:latin typeface="Tahoma" charset="0"/>
              </a:rPr>
              <a:t>N !</a:t>
            </a:r>
          </a:p>
          <a:p>
            <a:endParaRPr lang="en-US" altLang="en-US" sz="1800">
              <a:latin typeface="Tahoma" charset="0"/>
            </a:endParaRPr>
          </a:p>
          <a:p>
            <a:r>
              <a:rPr lang="en-US" altLang="en-US" sz="1800">
                <a:latin typeface="Tahoma" charset="0"/>
              </a:rPr>
              <a:t>Consider that the natural abundance of </a:t>
            </a:r>
            <a:r>
              <a:rPr lang="en-US" altLang="en-US" sz="1800" baseline="30000">
                <a:latin typeface="Tahoma" charset="0"/>
              </a:rPr>
              <a:t>13</a:t>
            </a:r>
            <a:r>
              <a:rPr lang="en-US" altLang="en-US" sz="1800">
                <a:latin typeface="Tahoma" charset="0"/>
              </a:rPr>
              <a:t>C is 1.1% and </a:t>
            </a:r>
            <a:r>
              <a:rPr lang="en-US" altLang="en-US" sz="1800" baseline="30000">
                <a:latin typeface="Tahoma" charset="0"/>
              </a:rPr>
              <a:t>15</a:t>
            </a:r>
            <a:r>
              <a:rPr lang="en-US" altLang="en-US" sz="1800">
                <a:latin typeface="Tahoma" charset="0"/>
              </a:rPr>
              <a:t>N is 0.37%</a:t>
            </a:r>
          </a:p>
          <a:p>
            <a:r>
              <a:rPr lang="en-US" altLang="en-US" sz="1800">
                <a:latin typeface="Tahoma" charset="0"/>
              </a:rPr>
              <a:t>relative sensitivity increases to ~6,400x and ~2.7x10</a:t>
            </a:r>
            <a:r>
              <a:rPr lang="en-US" altLang="en-US" sz="1800" baseline="30000">
                <a:latin typeface="Tahoma" charset="0"/>
              </a:rPr>
              <a:t>5</a:t>
            </a:r>
            <a:r>
              <a:rPr lang="en-US" altLang="en-US" sz="1800">
                <a:latin typeface="Tahoma" charset="0"/>
              </a:rPr>
              <a:t>x !!</a:t>
            </a:r>
          </a:p>
        </p:txBody>
      </p:sp>
      <p:sp>
        <p:nvSpPr>
          <p:cNvPr id="57364" name="Text Box 20"/>
          <p:cNvSpPr txBox="1">
            <a:spLocks noChangeArrowheads="1"/>
          </p:cNvSpPr>
          <p:nvPr/>
        </p:nvSpPr>
        <p:spPr bwMode="auto">
          <a:xfrm>
            <a:off x="3124200" y="914400"/>
            <a:ext cx="29860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66"/>
                </a:solidFill>
                <a:latin typeface="Tahoma" charset="0"/>
              </a:rPr>
              <a:t>signal (s) </a:t>
            </a:r>
            <a:r>
              <a:rPr lang="en-US" altLang="en-US" sz="1800" b="1">
                <a:solidFill>
                  <a:srgbClr val="000066"/>
                </a:solidFill>
                <a:effectLst>
                  <a:outerShdw blurRad="38100" dist="38100" dir="2700000" algn="tl">
                    <a:srgbClr val="C0C0C0"/>
                  </a:outerShdw>
                </a:effectLst>
                <a:latin typeface="WP MathA" pitchFamily="2" charset="2"/>
                <a:sym typeface="Symbol" pitchFamily="18" charset="2"/>
              </a:rPr>
              <a:t></a:t>
            </a:r>
            <a:r>
              <a:rPr lang="en-US" altLang="en-US" sz="1800" b="1">
                <a:solidFill>
                  <a:srgbClr val="000066"/>
                </a:solidFill>
                <a:effectLst>
                  <a:outerShdw blurRad="38100" dist="38100" dir="2700000" algn="tl">
                    <a:srgbClr val="C0C0C0"/>
                  </a:outerShdw>
                </a:effectLst>
                <a:latin typeface="Tahoma" charset="0"/>
              </a:rPr>
              <a:t> </a:t>
            </a:r>
            <a:r>
              <a:rPr lang="en-US" altLang="en-US" sz="1800">
                <a:solidFill>
                  <a:srgbClr val="000066"/>
                </a:solidFill>
                <a:effectLst>
                  <a:outerShdw blurRad="38100" dist="38100" dir="2700000" algn="tl">
                    <a:srgbClr val="C0C0C0"/>
                  </a:outerShdw>
                </a:effectLst>
                <a:latin typeface="Symbol" pitchFamily="18" charset="2"/>
              </a:rPr>
              <a:t>g</a:t>
            </a:r>
            <a:r>
              <a:rPr lang="en-US" altLang="en-US" sz="1800" baseline="30000">
                <a:solidFill>
                  <a:srgbClr val="000066"/>
                </a:solidFill>
                <a:effectLst>
                  <a:outerShdw blurRad="38100" dist="38100" dir="2700000" algn="tl">
                    <a:srgbClr val="C0C0C0"/>
                  </a:outerShdw>
                </a:effectLst>
                <a:latin typeface="Tahoma" charset="0"/>
              </a:rPr>
              <a:t>4</a:t>
            </a:r>
            <a:r>
              <a:rPr lang="en-US" altLang="en-US" sz="1800">
                <a:solidFill>
                  <a:srgbClr val="000066"/>
                </a:solidFill>
                <a:effectLst>
                  <a:outerShdw blurRad="38100" dist="38100" dir="2700000" algn="tl">
                    <a:srgbClr val="C0C0C0"/>
                  </a:outerShdw>
                </a:effectLst>
                <a:latin typeface="Tahoma" charset="0"/>
              </a:rPr>
              <a:t>B</a:t>
            </a:r>
            <a:r>
              <a:rPr lang="en-US" altLang="en-US" sz="1800" baseline="-25000">
                <a:solidFill>
                  <a:srgbClr val="000066"/>
                </a:solidFill>
                <a:effectLst>
                  <a:outerShdw blurRad="38100" dist="38100" dir="2700000" algn="tl">
                    <a:srgbClr val="C0C0C0"/>
                  </a:outerShdw>
                </a:effectLst>
                <a:latin typeface="Tahoma" charset="0"/>
              </a:rPr>
              <a:t>o</a:t>
            </a:r>
            <a:r>
              <a:rPr lang="en-US" altLang="en-US" sz="1800" baseline="30000">
                <a:solidFill>
                  <a:srgbClr val="000066"/>
                </a:solidFill>
                <a:effectLst>
                  <a:outerShdw blurRad="38100" dist="38100" dir="2700000" algn="tl">
                    <a:srgbClr val="C0C0C0"/>
                  </a:outerShdw>
                </a:effectLst>
                <a:latin typeface="Tahoma" charset="0"/>
              </a:rPr>
              <a:t>2</a:t>
            </a:r>
            <a:r>
              <a:rPr lang="en-US" altLang="en-US" sz="1800">
                <a:solidFill>
                  <a:srgbClr val="000066"/>
                </a:solidFill>
                <a:effectLst>
                  <a:outerShdw blurRad="38100" dist="38100" dir="2700000" algn="tl">
                    <a:srgbClr val="C0C0C0"/>
                  </a:outerShdw>
                </a:effectLst>
                <a:latin typeface="Tahoma" charset="0"/>
              </a:rPr>
              <a:t>NB</a:t>
            </a:r>
            <a:r>
              <a:rPr lang="en-US" altLang="en-US" sz="1800" baseline="-25000">
                <a:solidFill>
                  <a:srgbClr val="000066"/>
                </a:solidFill>
                <a:effectLst>
                  <a:outerShdw blurRad="38100" dist="38100" dir="2700000" algn="tl">
                    <a:srgbClr val="C0C0C0"/>
                  </a:outerShdw>
                </a:effectLst>
                <a:latin typeface="Tahoma" charset="0"/>
              </a:rPr>
              <a:t>1</a:t>
            </a:r>
            <a:r>
              <a:rPr lang="en-US" altLang="en-US" sz="1800">
                <a:solidFill>
                  <a:srgbClr val="000066"/>
                </a:solidFill>
                <a:effectLst>
                  <a:outerShdw blurRad="38100" dist="38100" dir="2700000" algn="tl">
                    <a:srgbClr val="C0C0C0"/>
                  </a:outerShdw>
                </a:effectLst>
                <a:latin typeface="Tahoma" charset="0"/>
              </a:rPr>
              <a:t>g(</a:t>
            </a:r>
            <a:r>
              <a:rPr lang="en-US" altLang="en-US" sz="1800">
                <a:solidFill>
                  <a:srgbClr val="000066"/>
                </a:solidFill>
                <a:effectLst>
                  <a:outerShdw blurRad="38100" dist="38100" dir="2700000" algn="tl">
                    <a:srgbClr val="C0C0C0"/>
                  </a:outerShdw>
                </a:effectLst>
                <a:latin typeface="Symbol" pitchFamily="18" charset="2"/>
              </a:rPr>
              <a:t>u</a:t>
            </a:r>
            <a:r>
              <a:rPr lang="en-US" altLang="en-US" sz="1800">
                <a:solidFill>
                  <a:srgbClr val="000066"/>
                </a:solidFill>
                <a:effectLst>
                  <a:outerShdw blurRad="38100" dist="38100" dir="2700000" algn="tl">
                    <a:srgbClr val="C0C0C0"/>
                  </a:outerShdw>
                </a:effectLst>
                <a:latin typeface="Tahoma" charset="0"/>
              </a:rPr>
              <a:t>)/T</a:t>
            </a:r>
            <a:r>
              <a:rPr lang="en-US" altLang="en-US" sz="1800">
                <a:latin typeface="Tahoma" charset="0"/>
              </a:rPr>
              <a:t> </a:t>
            </a:r>
          </a:p>
        </p:txBody>
      </p:sp>
    </p:spTree>
    <p:extLst>
      <p:ext uri="{BB962C8B-B14F-4D97-AF65-F5344CB8AC3E}">
        <p14:creationId xmlns:p14="http://schemas.microsoft.com/office/powerpoint/2010/main" val="3647889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222500" y="76200"/>
            <a:ext cx="56022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800">
                <a:solidFill>
                  <a:srgbClr val="002060"/>
                </a:solidFill>
              </a:rPr>
              <a:t>NMR = </a:t>
            </a:r>
            <a:r>
              <a:rPr lang="en-US" altLang="en-US" sz="2800" u="sng">
                <a:solidFill>
                  <a:srgbClr val="002060"/>
                </a:solidFill>
              </a:rPr>
              <a:t>N</a:t>
            </a:r>
            <a:r>
              <a:rPr lang="en-US" altLang="en-US" sz="2800">
                <a:solidFill>
                  <a:srgbClr val="002060"/>
                </a:solidFill>
              </a:rPr>
              <a:t>uclear </a:t>
            </a:r>
            <a:r>
              <a:rPr lang="en-US" altLang="en-US" sz="2800" u="sng">
                <a:solidFill>
                  <a:srgbClr val="002060"/>
                </a:solidFill>
              </a:rPr>
              <a:t>M</a:t>
            </a:r>
            <a:r>
              <a:rPr lang="en-US" altLang="en-US" sz="2800">
                <a:solidFill>
                  <a:srgbClr val="002060"/>
                </a:solidFill>
              </a:rPr>
              <a:t>agnetic </a:t>
            </a:r>
            <a:r>
              <a:rPr lang="en-US" altLang="en-US" sz="2800" u="sng">
                <a:solidFill>
                  <a:srgbClr val="002060"/>
                </a:solidFill>
              </a:rPr>
              <a:t>R</a:t>
            </a:r>
            <a:r>
              <a:rPr lang="en-US" altLang="en-US" sz="2800">
                <a:solidFill>
                  <a:srgbClr val="002060"/>
                </a:solidFill>
              </a:rPr>
              <a:t>esonance</a:t>
            </a:r>
          </a:p>
        </p:txBody>
      </p:sp>
      <p:sp>
        <p:nvSpPr>
          <p:cNvPr id="2052" name="Text Box 4"/>
          <p:cNvSpPr txBox="1">
            <a:spLocks noChangeArrowheads="1"/>
          </p:cNvSpPr>
          <p:nvPr/>
        </p:nvSpPr>
        <p:spPr bwMode="auto">
          <a:xfrm>
            <a:off x="381000" y="3429000"/>
            <a:ext cx="87566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000" dirty="0"/>
              <a:t>Alignment with the magnetic field (called </a:t>
            </a:r>
            <a:r>
              <a:rPr lang="en-US" altLang="en-US" sz="2000" dirty="0">
                <a:latin typeface="Symbol" pitchFamily="18" charset="2"/>
              </a:rPr>
              <a:t></a:t>
            </a:r>
            <a:r>
              <a:rPr lang="en-US" altLang="en-US" sz="2000" dirty="0"/>
              <a:t>) is lower energy than against the magnetic field (called </a:t>
            </a:r>
            <a:r>
              <a:rPr lang="en-US" altLang="en-US" sz="2000" dirty="0">
                <a:latin typeface="Symbol" pitchFamily="18" charset="2"/>
              </a:rPr>
              <a:t></a:t>
            </a:r>
            <a:r>
              <a:rPr lang="en-US" altLang="en-US" sz="2000" dirty="0"/>
              <a:t>).  How much lower it is depends on the strength of the magnetic field</a:t>
            </a:r>
          </a:p>
        </p:txBody>
      </p:sp>
      <p:sp>
        <p:nvSpPr>
          <p:cNvPr id="2053" name="Text Box 9"/>
          <p:cNvSpPr txBox="1">
            <a:spLocks noChangeArrowheads="1"/>
          </p:cNvSpPr>
          <p:nvPr/>
        </p:nvSpPr>
        <p:spPr bwMode="auto">
          <a:xfrm>
            <a:off x="3505200" y="592138"/>
            <a:ext cx="21955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r>
              <a:rPr lang="en-US" altLang="en-US" sz="2000"/>
              <a:t>Physical Principles:</a:t>
            </a:r>
          </a:p>
        </p:txBody>
      </p:sp>
      <p:pic>
        <p:nvPicPr>
          <p:cNvPr id="2055"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989013"/>
            <a:ext cx="3668713" cy="198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3400" y="989013"/>
            <a:ext cx="3768725" cy="198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2753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222500" y="76200"/>
            <a:ext cx="56022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altLang="en-US" sz="2800">
                <a:solidFill>
                  <a:srgbClr val="002060"/>
                </a:solidFill>
              </a:rPr>
              <a:t>NMR = </a:t>
            </a:r>
            <a:r>
              <a:rPr lang="en-US" altLang="en-US" sz="2800" u="sng">
                <a:solidFill>
                  <a:srgbClr val="002060"/>
                </a:solidFill>
              </a:rPr>
              <a:t>N</a:t>
            </a:r>
            <a:r>
              <a:rPr lang="en-US" altLang="en-US" sz="2800">
                <a:solidFill>
                  <a:srgbClr val="002060"/>
                </a:solidFill>
              </a:rPr>
              <a:t>uclear </a:t>
            </a:r>
            <a:r>
              <a:rPr lang="en-US" altLang="en-US" sz="2800" u="sng">
                <a:solidFill>
                  <a:srgbClr val="002060"/>
                </a:solidFill>
              </a:rPr>
              <a:t>M</a:t>
            </a:r>
            <a:r>
              <a:rPr lang="en-US" altLang="en-US" sz="2800">
                <a:solidFill>
                  <a:srgbClr val="002060"/>
                </a:solidFill>
              </a:rPr>
              <a:t>agnetic </a:t>
            </a:r>
            <a:r>
              <a:rPr lang="en-US" altLang="en-US" sz="2800" u="sng">
                <a:solidFill>
                  <a:srgbClr val="002060"/>
                </a:solidFill>
              </a:rPr>
              <a:t>R</a:t>
            </a:r>
            <a:r>
              <a:rPr lang="en-US" altLang="en-US" sz="2800">
                <a:solidFill>
                  <a:srgbClr val="002060"/>
                </a:solidFill>
              </a:rPr>
              <a:t>esonance</a:t>
            </a:r>
          </a:p>
        </p:txBody>
      </p:sp>
      <p:sp>
        <p:nvSpPr>
          <p:cNvPr id="2053" name="Text Box 9"/>
          <p:cNvSpPr txBox="1">
            <a:spLocks noChangeArrowheads="1"/>
          </p:cNvSpPr>
          <p:nvPr/>
        </p:nvSpPr>
        <p:spPr bwMode="auto">
          <a:xfrm>
            <a:off x="3505200" y="592138"/>
            <a:ext cx="21955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r>
              <a:rPr lang="en-US" altLang="en-US" sz="2000"/>
              <a:t>Physical Principles:</a:t>
            </a:r>
          </a:p>
        </p:txBody>
      </p:sp>
    </p:spTree>
    <p:extLst>
      <p:ext uri="{BB962C8B-B14F-4D97-AF65-F5344CB8AC3E}">
        <p14:creationId xmlns:p14="http://schemas.microsoft.com/office/powerpoint/2010/main" val="894703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solidFill>
                  <a:srgbClr val="FF3300"/>
                </a:solidFill>
              </a:rPr>
              <a:t>Boltzmann Distribution of Spin States</a:t>
            </a:r>
          </a:p>
        </p:txBody>
      </p:sp>
      <p:sp>
        <p:nvSpPr>
          <p:cNvPr id="8195" name="Rectangle 3"/>
          <p:cNvSpPr>
            <a:spLocks noGrp="1" noChangeArrowheads="1"/>
          </p:cNvSpPr>
          <p:nvPr>
            <p:ph type="body" idx="1"/>
          </p:nvPr>
        </p:nvSpPr>
        <p:spPr>
          <a:xfrm>
            <a:off x="0" y="1981200"/>
            <a:ext cx="9144000" cy="4114800"/>
          </a:xfrm>
        </p:spPr>
        <p:txBody>
          <a:bodyPr/>
          <a:lstStyle/>
          <a:p>
            <a:r>
              <a:rPr lang="en-US" altLang="en-US"/>
              <a:t>In a given sample of a specific nucleus, the nuclei will be distributed throughout the various spin states available. Because the energy separation between these states is comparatively small, energy from thermal collisions is sufficient to place many nuclei into higher energy spin states. The numbers of nuclei in each spin state are described by the Boltzman distribution  </a:t>
            </a:r>
          </a:p>
          <a:p>
            <a:endParaRPr lang="en-US" altLang="en-US"/>
          </a:p>
        </p:txBody>
      </p:sp>
    </p:spTree>
    <p:extLst>
      <p:ext uri="{BB962C8B-B14F-4D97-AF65-F5344CB8AC3E}">
        <p14:creationId xmlns:p14="http://schemas.microsoft.com/office/powerpoint/2010/main" val="1381800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0"/>
            <a:ext cx="7772400" cy="1143000"/>
          </a:xfrm>
        </p:spPr>
        <p:txBody>
          <a:bodyPr/>
          <a:lstStyle/>
          <a:p>
            <a:r>
              <a:rPr lang="en-US" altLang="en-US">
                <a:solidFill>
                  <a:srgbClr val="FF3300"/>
                </a:solidFill>
              </a:rPr>
              <a:t>Boltzman distribution</a:t>
            </a:r>
          </a:p>
        </p:txBody>
      </p:sp>
      <p:sp>
        <p:nvSpPr>
          <p:cNvPr id="43011" name="Rectangle 3"/>
          <p:cNvSpPr>
            <a:spLocks noGrp="1" noChangeArrowheads="1"/>
          </p:cNvSpPr>
          <p:nvPr>
            <p:ph type="body" idx="1"/>
          </p:nvPr>
        </p:nvSpPr>
        <p:spPr>
          <a:xfrm>
            <a:off x="0" y="2286000"/>
            <a:ext cx="9144000" cy="4572000"/>
          </a:xfrm>
        </p:spPr>
        <p:txBody>
          <a:bodyPr/>
          <a:lstStyle/>
          <a:p>
            <a:pPr>
              <a:lnSpc>
                <a:spcPct val="90000"/>
              </a:lnSpc>
            </a:pPr>
            <a:r>
              <a:rPr lang="en-US" altLang="en-US"/>
              <a:t>where the N values are the numbers of nuclei in the respective spin states,   is the magnetogyric ratio, </a:t>
            </a:r>
            <a:r>
              <a:rPr lang="en-US" altLang="en-US" b="1"/>
              <a:t>h</a:t>
            </a:r>
            <a:r>
              <a:rPr lang="en-US" altLang="en-US"/>
              <a:t> is Planck's constant, </a:t>
            </a:r>
            <a:r>
              <a:rPr lang="en-US" altLang="en-US" b="1"/>
              <a:t>H(B) </a:t>
            </a:r>
            <a:r>
              <a:rPr lang="en-US" altLang="en-US"/>
              <a:t> is the external magnetic field strength, k is the Boltzmann constant, and T is the temperature.</a:t>
            </a:r>
          </a:p>
          <a:p>
            <a:pPr>
              <a:lnSpc>
                <a:spcPct val="90000"/>
              </a:lnSpc>
            </a:pPr>
            <a:r>
              <a:rPr lang="en-US" altLang="en-US"/>
              <a:t>In NMR, the energy separation of the spin states is comparatively very small and while NMR is very informative it is considered to be an insensitive technique .</a:t>
            </a:r>
          </a:p>
          <a:p>
            <a:pPr>
              <a:lnSpc>
                <a:spcPct val="90000"/>
              </a:lnSpc>
            </a:pPr>
            <a:endParaRPr lang="en-US" altLang="en-US"/>
          </a:p>
          <a:p>
            <a:pPr>
              <a:lnSpc>
                <a:spcPct val="90000"/>
              </a:lnSpc>
            </a:pPr>
            <a:endParaRPr lang="en-US" altLang="en-US"/>
          </a:p>
        </p:txBody>
      </p:sp>
      <p:pic>
        <p:nvPicPr>
          <p:cNvPr id="430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990600"/>
            <a:ext cx="3276600"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618562"/>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3910</TotalTime>
  <Words>3299</Words>
  <Application>Microsoft Office PowerPoint</Application>
  <PresentationFormat>On-screen Show (4:3)</PresentationFormat>
  <Paragraphs>392</Paragraphs>
  <Slides>50</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9" baseType="lpstr">
      <vt:lpstr>宋体</vt:lpstr>
      <vt:lpstr>Arial</vt:lpstr>
      <vt:lpstr>Symbol</vt:lpstr>
      <vt:lpstr>Tahoma</vt:lpstr>
      <vt:lpstr>Times</vt:lpstr>
      <vt:lpstr>Times New Roman</vt:lpstr>
      <vt:lpstr>WP MathA</vt:lpstr>
      <vt:lpstr>Blank</vt:lpstr>
      <vt:lpstr>Bitmap Image</vt:lpstr>
      <vt:lpstr>NMR spectroscopy</vt:lpstr>
      <vt:lpstr>Objectives</vt:lpstr>
      <vt:lpstr>PowerPoint Presentation</vt:lpstr>
      <vt:lpstr>Introduction</vt:lpstr>
      <vt:lpstr>Spin quantum number(I)</vt:lpstr>
      <vt:lpstr>PowerPoint Presentation</vt:lpstr>
      <vt:lpstr>PowerPoint Presentation</vt:lpstr>
      <vt:lpstr>Boltzmann Distribution of Spin States</vt:lpstr>
      <vt:lpstr>Boltzman distribution</vt:lpstr>
      <vt:lpstr>Example: Boltzman distribution</vt:lpstr>
      <vt:lpstr>PowerPoint Presentation</vt:lpstr>
      <vt:lpstr>PowerPoint Presentation</vt:lpstr>
      <vt:lpstr>PowerPoint Presentation</vt:lpstr>
      <vt:lpstr>The Physical Basis of the NMR Experiment</vt:lpstr>
      <vt:lpstr>Magnetogyric ratio()</vt:lpstr>
      <vt:lpstr>The Physical Basis of the NMR Experiment: </vt:lpstr>
      <vt:lpstr>Larmour frequency</vt:lpstr>
      <vt:lpstr>PowerPoint Presentation</vt:lpstr>
      <vt:lpstr>PowerPoint Presentation</vt:lpstr>
      <vt:lpstr>Larmour frequency</vt:lpstr>
      <vt:lpstr>PowerPoint Presentation</vt:lpstr>
      <vt:lpstr>Quantum-mechanical treatment: </vt:lpstr>
      <vt:lpstr>Spin quantum number(I)</vt:lpstr>
      <vt:lpstr>z-component of the angular momentum J</vt:lpstr>
      <vt:lpstr>The energy difference DE, </vt:lpstr>
      <vt:lpstr>A Nuclei with I= 1/2 in a Magnetic Field</vt:lpstr>
      <vt:lpstr>A Nuclei with I= 1 in a Magnetic Field</vt:lpstr>
      <vt:lpstr>Boltzmann Distribution of Spin States</vt:lpstr>
      <vt:lpstr>Boltzman distribution</vt:lpstr>
      <vt:lpstr>Example: Boltzman distribution</vt:lpstr>
      <vt:lpstr>Saturation</vt:lpstr>
      <vt:lpstr>d values chemical shifts </vt:lpstr>
      <vt:lpstr>Deuterated Solvents</vt:lpstr>
      <vt:lpstr>Vector representation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Tarek Sammakia</dc:creator>
  <cp:lastModifiedBy>upali</cp:lastModifiedBy>
  <cp:revision>64</cp:revision>
  <cp:lastPrinted>2004-08-22T00:44:55Z</cp:lastPrinted>
  <dcterms:created xsi:type="dcterms:W3CDTF">2004-08-19T22:43:10Z</dcterms:created>
  <dcterms:modified xsi:type="dcterms:W3CDTF">2016-02-18T21:51:22Z</dcterms:modified>
</cp:coreProperties>
</file>