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handoutMasterIdLst>
    <p:handoutMasterId r:id="rId95"/>
  </p:handoutMasterIdLst>
  <p:sldIdLst>
    <p:sldId id="652" r:id="rId2"/>
    <p:sldId id="561" r:id="rId3"/>
    <p:sldId id="562" r:id="rId4"/>
    <p:sldId id="563" r:id="rId5"/>
    <p:sldId id="653" r:id="rId6"/>
    <p:sldId id="656" r:id="rId7"/>
    <p:sldId id="654" r:id="rId8"/>
    <p:sldId id="564" r:id="rId9"/>
    <p:sldId id="565" r:id="rId10"/>
    <p:sldId id="567" r:id="rId11"/>
    <p:sldId id="568" r:id="rId12"/>
    <p:sldId id="569" r:id="rId13"/>
    <p:sldId id="570" r:id="rId14"/>
    <p:sldId id="573" r:id="rId15"/>
    <p:sldId id="571" r:id="rId16"/>
    <p:sldId id="648" r:id="rId17"/>
    <p:sldId id="575" r:id="rId18"/>
    <p:sldId id="576" r:id="rId19"/>
    <p:sldId id="577" r:id="rId20"/>
    <p:sldId id="578" r:id="rId21"/>
    <p:sldId id="579" r:id="rId22"/>
    <p:sldId id="580" r:id="rId23"/>
    <p:sldId id="581" r:id="rId24"/>
    <p:sldId id="582" r:id="rId25"/>
    <p:sldId id="583" r:id="rId26"/>
    <p:sldId id="584" r:id="rId27"/>
    <p:sldId id="585" r:id="rId28"/>
    <p:sldId id="586" r:id="rId29"/>
    <p:sldId id="588" r:id="rId30"/>
    <p:sldId id="589" r:id="rId31"/>
    <p:sldId id="590" r:id="rId32"/>
    <p:sldId id="650" r:id="rId33"/>
    <p:sldId id="591" r:id="rId34"/>
    <p:sldId id="592" r:id="rId35"/>
    <p:sldId id="593" r:id="rId36"/>
    <p:sldId id="594" r:id="rId37"/>
    <p:sldId id="595" r:id="rId38"/>
    <p:sldId id="658" r:id="rId39"/>
    <p:sldId id="657" r:id="rId40"/>
    <p:sldId id="596" r:id="rId41"/>
    <p:sldId id="597" r:id="rId42"/>
    <p:sldId id="598" r:id="rId43"/>
    <p:sldId id="599" r:id="rId44"/>
    <p:sldId id="600" r:id="rId45"/>
    <p:sldId id="601" r:id="rId46"/>
    <p:sldId id="602" r:id="rId47"/>
    <p:sldId id="603" r:id="rId48"/>
    <p:sldId id="604" r:id="rId49"/>
    <p:sldId id="606" r:id="rId50"/>
    <p:sldId id="605" r:id="rId51"/>
    <p:sldId id="607" r:id="rId52"/>
    <p:sldId id="608" r:id="rId53"/>
    <p:sldId id="609" r:id="rId54"/>
    <p:sldId id="610" r:id="rId55"/>
    <p:sldId id="611" r:id="rId56"/>
    <p:sldId id="612" r:id="rId57"/>
    <p:sldId id="613" r:id="rId58"/>
    <p:sldId id="614" r:id="rId59"/>
    <p:sldId id="615" r:id="rId60"/>
    <p:sldId id="616" r:id="rId61"/>
    <p:sldId id="617" r:id="rId62"/>
    <p:sldId id="618" r:id="rId63"/>
    <p:sldId id="619" r:id="rId64"/>
    <p:sldId id="620" r:id="rId65"/>
    <p:sldId id="621" r:id="rId66"/>
    <p:sldId id="622" r:id="rId67"/>
    <p:sldId id="623" r:id="rId68"/>
    <p:sldId id="624" r:id="rId69"/>
    <p:sldId id="625" r:id="rId70"/>
    <p:sldId id="626" r:id="rId71"/>
    <p:sldId id="627" r:id="rId72"/>
    <p:sldId id="628" r:id="rId73"/>
    <p:sldId id="649" r:id="rId74"/>
    <p:sldId id="629" r:id="rId75"/>
    <p:sldId id="630" r:id="rId76"/>
    <p:sldId id="631" r:id="rId77"/>
    <p:sldId id="632" r:id="rId78"/>
    <p:sldId id="633" r:id="rId79"/>
    <p:sldId id="634" r:id="rId80"/>
    <p:sldId id="635" r:id="rId81"/>
    <p:sldId id="636" r:id="rId82"/>
    <p:sldId id="637" r:id="rId83"/>
    <p:sldId id="638" r:id="rId84"/>
    <p:sldId id="639" r:id="rId85"/>
    <p:sldId id="640" r:id="rId86"/>
    <p:sldId id="641" r:id="rId87"/>
    <p:sldId id="642" r:id="rId88"/>
    <p:sldId id="643" r:id="rId89"/>
    <p:sldId id="644" r:id="rId90"/>
    <p:sldId id="647" r:id="rId91"/>
    <p:sldId id="645" r:id="rId92"/>
    <p:sldId id="646" r:id="rId93"/>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000" b="1" i="1" kern="1200" baseline="-25000">
        <a:solidFill>
          <a:schemeClr val="accent2"/>
        </a:solidFill>
        <a:latin typeface="Helvetica" pitchFamily="34" charset="0"/>
        <a:ea typeface="+mn-ea"/>
        <a:cs typeface="+mn-cs"/>
      </a:defRPr>
    </a:lvl1pPr>
    <a:lvl2pPr marL="457200" algn="ctr" rtl="0" eaLnBrk="0" fontAlgn="base" hangingPunct="0">
      <a:spcBef>
        <a:spcPct val="0"/>
      </a:spcBef>
      <a:spcAft>
        <a:spcPct val="0"/>
      </a:spcAft>
      <a:defRPr sz="2000" b="1" i="1" kern="1200" baseline="-25000">
        <a:solidFill>
          <a:schemeClr val="accent2"/>
        </a:solidFill>
        <a:latin typeface="Helvetica" pitchFamily="34" charset="0"/>
        <a:ea typeface="+mn-ea"/>
        <a:cs typeface="+mn-cs"/>
      </a:defRPr>
    </a:lvl2pPr>
    <a:lvl3pPr marL="914400" algn="ctr" rtl="0" eaLnBrk="0" fontAlgn="base" hangingPunct="0">
      <a:spcBef>
        <a:spcPct val="0"/>
      </a:spcBef>
      <a:spcAft>
        <a:spcPct val="0"/>
      </a:spcAft>
      <a:defRPr sz="2000" b="1" i="1" kern="1200" baseline="-25000">
        <a:solidFill>
          <a:schemeClr val="accent2"/>
        </a:solidFill>
        <a:latin typeface="Helvetica" pitchFamily="34" charset="0"/>
        <a:ea typeface="+mn-ea"/>
        <a:cs typeface="+mn-cs"/>
      </a:defRPr>
    </a:lvl3pPr>
    <a:lvl4pPr marL="1371600" algn="ctr" rtl="0" eaLnBrk="0" fontAlgn="base" hangingPunct="0">
      <a:spcBef>
        <a:spcPct val="0"/>
      </a:spcBef>
      <a:spcAft>
        <a:spcPct val="0"/>
      </a:spcAft>
      <a:defRPr sz="2000" b="1" i="1" kern="1200" baseline="-25000">
        <a:solidFill>
          <a:schemeClr val="accent2"/>
        </a:solidFill>
        <a:latin typeface="Helvetica" pitchFamily="34" charset="0"/>
        <a:ea typeface="+mn-ea"/>
        <a:cs typeface="+mn-cs"/>
      </a:defRPr>
    </a:lvl4pPr>
    <a:lvl5pPr marL="1828800" algn="ctr" rtl="0" eaLnBrk="0" fontAlgn="base" hangingPunct="0">
      <a:spcBef>
        <a:spcPct val="0"/>
      </a:spcBef>
      <a:spcAft>
        <a:spcPct val="0"/>
      </a:spcAft>
      <a:defRPr sz="2000" b="1" i="1" kern="1200" baseline="-25000">
        <a:solidFill>
          <a:schemeClr val="accent2"/>
        </a:solidFill>
        <a:latin typeface="Helvetica" pitchFamily="34" charset="0"/>
        <a:ea typeface="+mn-ea"/>
        <a:cs typeface="+mn-cs"/>
      </a:defRPr>
    </a:lvl5pPr>
    <a:lvl6pPr marL="2286000" algn="l" defTabSz="914400" rtl="0" eaLnBrk="1" latinLnBrk="0" hangingPunct="1">
      <a:defRPr sz="2000" b="1" i="1" kern="1200" baseline="-25000">
        <a:solidFill>
          <a:schemeClr val="accent2"/>
        </a:solidFill>
        <a:latin typeface="Helvetica" pitchFamily="34" charset="0"/>
        <a:ea typeface="+mn-ea"/>
        <a:cs typeface="+mn-cs"/>
      </a:defRPr>
    </a:lvl6pPr>
    <a:lvl7pPr marL="2743200" algn="l" defTabSz="914400" rtl="0" eaLnBrk="1" latinLnBrk="0" hangingPunct="1">
      <a:defRPr sz="2000" b="1" i="1" kern="1200" baseline="-25000">
        <a:solidFill>
          <a:schemeClr val="accent2"/>
        </a:solidFill>
        <a:latin typeface="Helvetica" pitchFamily="34" charset="0"/>
        <a:ea typeface="+mn-ea"/>
        <a:cs typeface="+mn-cs"/>
      </a:defRPr>
    </a:lvl7pPr>
    <a:lvl8pPr marL="3200400" algn="l" defTabSz="914400" rtl="0" eaLnBrk="1" latinLnBrk="0" hangingPunct="1">
      <a:defRPr sz="2000" b="1" i="1" kern="1200" baseline="-25000">
        <a:solidFill>
          <a:schemeClr val="accent2"/>
        </a:solidFill>
        <a:latin typeface="Helvetica" pitchFamily="34" charset="0"/>
        <a:ea typeface="+mn-ea"/>
        <a:cs typeface="+mn-cs"/>
      </a:defRPr>
    </a:lvl8pPr>
    <a:lvl9pPr marL="3657600" algn="l" defTabSz="914400" rtl="0" eaLnBrk="1" latinLnBrk="0" hangingPunct="1">
      <a:defRPr sz="2000" b="1" i="1" kern="1200" baseline="-25000">
        <a:solidFill>
          <a:schemeClr val="accent2"/>
        </a:solidFill>
        <a:latin typeface="Helvetica"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C0FEF9"/>
    <a:srgbClr val="A50021"/>
    <a:srgbClr val="000066"/>
    <a:srgbClr val="000099"/>
    <a:srgbClr val="F76681"/>
    <a:srgbClr val="FF99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25" autoAdjust="0"/>
  </p:normalViewPr>
  <p:slideViewPr>
    <p:cSldViewPr>
      <p:cViewPr varScale="1">
        <p:scale>
          <a:sx n="83" d="100"/>
          <a:sy n="83" d="100"/>
        </p:scale>
        <p:origin x="1392" y="84"/>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2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6725" y="9185275"/>
            <a:ext cx="423863" cy="323850"/>
          </a:xfrm>
          <a:prstGeom prst="rect">
            <a:avLst/>
          </a:prstGeom>
          <a:noFill/>
          <a:ln w="12700">
            <a:noFill/>
            <a:miter lim="800000"/>
            <a:headEnd/>
            <a:tailEnd/>
          </a:ln>
          <a:effectLst/>
        </p:spPr>
        <p:txBody>
          <a:bodyPr wrap="none" lIns="95654" tIns="46988" rIns="95654" bIns="46988" anchor="ctr">
            <a:spAutoFit/>
          </a:bodyPr>
          <a:lstStyle/>
          <a:p>
            <a:pPr algn="r" defTabSz="966788">
              <a:defRPr/>
            </a:pPr>
            <a:fld id="{203D03CF-75A4-4E2D-ABE2-01367DF64990}" type="slidenum">
              <a:rPr lang="en-US" sz="1500" b="0" i="0" baseline="0">
                <a:solidFill>
                  <a:schemeClr val="tx1"/>
                </a:solidFill>
              </a:rPr>
              <a:pPr algn="r" defTabSz="966788">
                <a:defRPr/>
              </a:pPr>
              <a:t>‹#›</a:t>
            </a:fld>
            <a:endParaRPr lang="en-US" sz="1500" b="0" i="0" baseline="0">
              <a:solidFill>
                <a:schemeClr val="tx1"/>
              </a:solidFill>
            </a:endParaRPr>
          </a:p>
        </p:txBody>
      </p:sp>
    </p:spTree>
    <p:extLst>
      <p:ext uri="{BB962C8B-B14F-4D97-AF65-F5344CB8AC3E}">
        <p14:creationId xmlns:p14="http://schemas.microsoft.com/office/powerpoint/2010/main" val="2378344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87"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ChangeArrowheads="1"/>
          </p:cNvSpPr>
          <p:nvPr/>
        </p:nvSpPr>
        <p:spPr bwMode="auto">
          <a:xfrm>
            <a:off x="6816725" y="9185275"/>
            <a:ext cx="423863" cy="323850"/>
          </a:xfrm>
          <a:prstGeom prst="rect">
            <a:avLst/>
          </a:prstGeom>
          <a:noFill/>
          <a:ln w="12700">
            <a:noFill/>
            <a:miter lim="800000"/>
            <a:headEnd/>
            <a:tailEnd/>
          </a:ln>
          <a:effectLst/>
        </p:spPr>
        <p:txBody>
          <a:bodyPr wrap="none" lIns="95654" tIns="46988" rIns="95654" bIns="46988" anchor="ctr">
            <a:spAutoFit/>
          </a:bodyPr>
          <a:lstStyle/>
          <a:p>
            <a:pPr algn="r" defTabSz="966788">
              <a:defRPr/>
            </a:pPr>
            <a:fld id="{9B8235B5-DA0F-42C0-99AE-69145AC0DC2C}" type="slidenum">
              <a:rPr lang="en-US" sz="1500" b="0" i="0" baseline="0">
                <a:solidFill>
                  <a:schemeClr val="tx1"/>
                </a:solidFill>
              </a:rPr>
              <a:pPr algn="r" defTabSz="966788">
                <a:defRPr/>
              </a:pPr>
              <a:t>‹#›</a:t>
            </a:fld>
            <a:endParaRPr lang="en-US" sz="1500" b="0" i="0" baseline="0">
              <a:solidFill>
                <a:schemeClr val="tx1"/>
              </a:solidFill>
            </a:endParaRPr>
          </a:p>
        </p:txBody>
      </p:sp>
    </p:spTree>
    <p:extLst>
      <p:ext uri="{BB962C8B-B14F-4D97-AF65-F5344CB8AC3E}">
        <p14:creationId xmlns:p14="http://schemas.microsoft.com/office/powerpoint/2010/main" val="1856025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fld id="{04DFC618-6971-49A5-B19E-FA0500376AEC}" type="slidenum">
              <a:rPr lang="en-US"/>
              <a:pPr/>
              <a:t>77</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7063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161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52400"/>
            <a:ext cx="22479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5913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4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152400"/>
            <a:ext cx="89916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16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838200"/>
            <a:ext cx="4419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419600" cy="563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0994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838200"/>
            <a:ext cx="4419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8200"/>
            <a:ext cx="4419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4419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470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 y="838200"/>
            <a:ext cx="8991600" cy="5638800"/>
          </a:xfrm>
        </p:spPr>
        <p:txBody>
          <a:bodyPr/>
          <a:lstStyle/>
          <a:p>
            <a:pPr lvl="0"/>
            <a:endParaRPr lang="en-US" noProof="0" smtClean="0"/>
          </a:p>
        </p:txBody>
      </p:sp>
    </p:spTree>
    <p:extLst>
      <p:ext uri="{BB962C8B-B14F-4D97-AF65-F5344CB8AC3E}">
        <p14:creationId xmlns:p14="http://schemas.microsoft.com/office/powerpoint/2010/main" val="46048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942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104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838200"/>
            <a:ext cx="4419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419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41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319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740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2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473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69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37"/>
          <p:cNvGrpSpPr>
            <a:grpSpLocks/>
          </p:cNvGrpSpPr>
          <p:nvPr/>
        </p:nvGrpSpPr>
        <p:grpSpPr bwMode="auto">
          <a:xfrm>
            <a:off x="0" y="0"/>
            <a:ext cx="9131300" cy="6845300"/>
            <a:chOff x="0" y="0"/>
            <a:chExt cx="5752" cy="4312"/>
          </a:xfrm>
        </p:grpSpPr>
        <p:grpSp>
          <p:nvGrpSpPr>
            <p:cNvPr id="2057" name="Group 35"/>
            <p:cNvGrpSpPr>
              <a:grpSpLocks/>
            </p:cNvGrpSpPr>
            <p:nvPr/>
          </p:nvGrpSpPr>
          <p:grpSpPr bwMode="auto">
            <a:xfrm>
              <a:off x="0" y="0"/>
              <a:ext cx="5752" cy="4312"/>
              <a:chOff x="0" y="0"/>
              <a:chExt cx="5752" cy="4312"/>
            </a:xfrm>
          </p:grpSpPr>
          <p:sp>
            <p:nvSpPr>
              <p:cNvPr id="1026" name="Rectangle 2"/>
              <p:cNvSpPr>
                <a:spLocks noChangeArrowheads="1"/>
              </p:cNvSpPr>
              <p:nvPr/>
            </p:nvSpPr>
            <p:spPr bwMode="auto">
              <a:xfrm>
                <a:off x="0" y="0"/>
                <a:ext cx="5749" cy="4312"/>
              </a:xfrm>
              <a:prstGeom prst="rect">
                <a:avLst/>
              </a:prstGeom>
              <a:noFill/>
              <a:ln w="12700">
                <a:noFill/>
                <a:miter lim="800000"/>
                <a:headEnd/>
                <a:tailEnd/>
              </a:ln>
              <a:effectLst/>
            </p:spPr>
            <p:txBody>
              <a:bodyPr wrap="none" anchor="ctr"/>
              <a:lstStyle/>
              <a:p>
                <a:pPr>
                  <a:defRPr/>
                </a:pPr>
                <a:endParaRPr lang="en-US"/>
              </a:p>
            </p:txBody>
          </p:sp>
          <p:grpSp>
            <p:nvGrpSpPr>
              <p:cNvPr id="2060" name="Group 34"/>
              <p:cNvGrpSpPr>
                <a:grpSpLocks/>
              </p:cNvGrpSpPr>
              <p:nvPr/>
            </p:nvGrpSpPr>
            <p:grpSpPr bwMode="auto">
              <a:xfrm>
                <a:off x="0" y="0"/>
                <a:ext cx="5752" cy="4312"/>
                <a:chOff x="0" y="0"/>
                <a:chExt cx="5752" cy="4312"/>
              </a:xfrm>
            </p:grpSpPr>
            <p:sp>
              <p:nvSpPr>
                <p:cNvPr id="1027" name="Line 3"/>
                <p:cNvSpPr>
                  <a:spLocks noChangeShapeType="1"/>
                </p:cNvSpPr>
                <p:nvPr/>
              </p:nvSpPr>
              <p:spPr bwMode="auto">
                <a:xfrm flipH="1">
                  <a:off x="0" y="0"/>
                  <a:ext cx="132" cy="132"/>
                </a:xfrm>
                <a:prstGeom prst="line">
                  <a:avLst/>
                </a:prstGeom>
                <a:noFill/>
                <a:ln w="12700">
                  <a:noFill/>
                  <a:round/>
                  <a:headEnd/>
                  <a:tailEnd/>
                </a:ln>
                <a:effectLst/>
              </p:spPr>
              <p:txBody>
                <a:bodyPr wrap="none" anchor="ctr"/>
                <a:lstStyle/>
                <a:p>
                  <a:pPr>
                    <a:defRPr/>
                  </a:pPr>
                  <a:endParaRPr lang="en-US"/>
                </a:p>
              </p:txBody>
            </p:sp>
            <p:sp>
              <p:nvSpPr>
                <p:cNvPr id="1028" name="Line 4"/>
                <p:cNvSpPr>
                  <a:spLocks noChangeShapeType="1"/>
                </p:cNvSpPr>
                <p:nvPr/>
              </p:nvSpPr>
              <p:spPr bwMode="auto">
                <a:xfrm flipH="1">
                  <a:off x="0" y="0"/>
                  <a:ext cx="420" cy="420"/>
                </a:xfrm>
                <a:prstGeom prst="line">
                  <a:avLst/>
                </a:prstGeom>
                <a:noFill/>
                <a:ln w="12700">
                  <a:noFill/>
                  <a:round/>
                  <a:headEnd/>
                  <a:tailEnd/>
                </a:ln>
                <a:effectLst/>
              </p:spPr>
              <p:txBody>
                <a:bodyPr wrap="none" anchor="ctr"/>
                <a:lstStyle/>
                <a:p>
                  <a:pPr>
                    <a:defRPr/>
                  </a:pPr>
                  <a:endParaRPr lang="en-US"/>
                </a:p>
              </p:txBody>
            </p:sp>
            <p:sp>
              <p:nvSpPr>
                <p:cNvPr id="1029" name="Line 5"/>
                <p:cNvSpPr>
                  <a:spLocks noChangeShapeType="1"/>
                </p:cNvSpPr>
                <p:nvPr/>
              </p:nvSpPr>
              <p:spPr bwMode="auto">
                <a:xfrm flipH="1">
                  <a:off x="0" y="0"/>
                  <a:ext cx="720" cy="720"/>
                </a:xfrm>
                <a:prstGeom prst="line">
                  <a:avLst/>
                </a:prstGeom>
                <a:noFill/>
                <a:ln w="12700">
                  <a:noFill/>
                  <a:round/>
                  <a:headEnd/>
                  <a:tailEnd/>
                </a:ln>
                <a:effectLst/>
              </p:spPr>
              <p:txBody>
                <a:bodyPr wrap="none" anchor="ctr"/>
                <a:lstStyle/>
                <a:p>
                  <a:pPr>
                    <a:defRPr/>
                  </a:pPr>
                  <a:endParaRPr lang="en-US"/>
                </a:p>
              </p:txBody>
            </p:sp>
            <p:sp>
              <p:nvSpPr>
                <p:cNvPr id="1030" name="Line 6"/>
                <p:cNvSpPr>
                  <a:spLocks noChangeShapeType="1"/>
                </p:cNvSpPr>
                <p:nvPr/>
              </p:nvSpPr>
              <p:spPr bwMode="auto">
                <a:xfrm flipH="1">
                  <a:off x="0" y="0"/>
                  <a:ext cx="1044" cy="1044"/>
                </a:xfrm>
                <a:prstGeom prst="line">
                  <a:avLst/>
                </a:prstGeom>
                <a:noFill/>
                <a:ln w="12700">
                  <a:noFill/>
                  <a:round/>
                  <a:headEnd/>
                  <a:tailEnd/>
                </a:ln>
                <a:effectLst/>
              </p:spPr>
              <p:txBody>
                <a:bodyPr wrap="none" anchor="ctr"/>
                <a:lstStyle/>
                <a:p>
                  <a:pPr>
                    <a:defRPr/>
                  </a:pPr>
                  <a:endParaRPr lang="en-US"/>
                </a:p>
              </p:txBody>
            </p:sp>
            <p:sp>
              <p:nvSpPr>
                <p:cNvPr id="1031" name="Line 7"/>
                <p:cNvSpPr>
                  <a:spLocks noChangeShapeType="1"/>
                </p:cNvSpPr>
                <p:nvPr/>
              </p:nvSpPr>
              <p:spPr bwMode="auto">
                <a:xfrm flipH="1">
                  <a:off x="0" y="0"/>
                  <a:ext cx="1368" cy="1368"/>
                </a:xfrm>
                <a:prstGeom prst="line">
                  <a:avLst/>
                </a:prstGeom>
                <a:noFill/>
                <a:ln w="12700">
                  <a:noFill/>
                  <a:round/>
                  <a:headEnd/>
                  <a:tailEnd/>
                </a:ln>
                <a:effectLst/>
              </p:spPr>
              <p:txBody>
                <a:bodyPr wrap="none" anchor="ctr"/>
                <a:lstStyle/>
                <a:p>
                  <a:pPr>
                    <a:defRPr/>
                  </a:pPr>
                  <a:endParaRPr lang="en-US"/>
                </a:p>
              </p:txBody>
            </p:sp>
            <p:sp>
              <p:nvSpPr>
                <p:cNvPr id="1032" name="Line 8"/>
                <p:cNvSpPr>
                  <a:spLocks noChangeShapeType="1"/>
                </p:cNvSpPr>
                <p:nvPr/>
              </p:nvSpPr>
              <p:spPr bwMode="auto">
                <a:xfrm flipH="1">
                  <a:off x="0" y="0"/>
                  <a:ext cx="1716" cy="1716"/>
                </a:xfrm>
                <a:prstGeom prst="line">
                  <a:avLst/>
                </a:prstGeom>
                <a:noFill/>
                <a:ln w="12700">
                  <a:noFill/>
                  <a:round/>
                  <a:headEnd/>
                  <a:tailEnd/>
                </a:ln>
                <a:effectLst/>
              </p:spPr>
              <p:txBody>
                <a:bodyPr wrap="none" anchor="ctr"/>
                <a:lstStyle/>
                <a:p>
                  <a:pPr>
                    <a:defRPr/>
                  </a:pPr>
                  <a:endParaRPr lang="en-US"/>
                </a:p>
              </p:txBody>
            </p:sp>
            <p:sp>
              <p:nvSpPr>
                <p:cNvPr id="1033" name="Line 9"/>
                <p:cNvSpPr>
                  <a:spLocks noChangeShapeType="1"/>
                </p:cNvSpPr>
                <p:nvPr/>
              </p:nvSpPr>
              <p:spPr bwMode="auto">
                <a:xfrm flipH="1">
                  <a:off x="0" y="0"/>
                  <a:ext cx="2052" cy="2052"/>
                </a:xfrm>
                <a:prstGeom prst="line">
                  <a:avLst/>
                </a:prstGeom>
                <a:noFill/>
                <a:ln w="12700">
                  <a:noFill/>
                  <a:round/>
                  <a:headEnd/>
                  <a:tailEnd/>
                </a:ln>
                <a:effectLst/>
              </p:spPr>
              <p:txBody>
                <a:bodyPr wrap="none" anchor="ctr"/>
                <a:lstStyle/>
                <a:p>
                  <a:pPr>
                    <a:defRPr/>
                  </a:pPr>
                  <a:endParaRPr lang="en-US"/>
                </a:p>
              </p:txBody>
            </p:sp>
            <p:sp>
              <p:nvSpPr>
                <p:cNvPr id="1034" name="Line 10"/>
                <p:cNvSpPr>
                  <a:spLocks noChangeShapeType="1"/>
                </p:cNvSpPr>
                <p:nvPr/>
              </p:nvSpPr>
              <p:spPr bwMode="auto">
                <a:xfrm flipH="1">
                  <a:off x="0" y="0"/>
                  <a:ext cx="2388" cy="2388"/>
                </a:xfrm>
                <a:prstGeom prst="line">
                  <a:avLst/>
                </a:prstGeom>
                <a:noFill/>
                <a:ln w="12700">
                  <a:noFill/>
                  <a:round/>
                  <a:headEnd/>
                  <a:tailEnd/>
                </a:ln>
                <a:effectLst/>
              </p:spPr>
              <p:txBody>
                <a:bodyPr wrap="none" anchor="ctr"/>
                <a:lstStyle/>
                <a:p>
                  <a:pPr>
                    <a:defRPr/>
                  </a:pPr>
                  <a:endParaRPr lang="en-US"/>
                </a:p>
              </p:txBody>
            </p:sp>
            <p:sp>
              <p:nvSpPr>
                <p:cNvPr id="1035" name="Line 11"/>
                <p:cNvSpPr>
                  <a:spLocks noChangeShapeType="1"/>
                </p:cNvSpPr>
                <p:nvPr/>
              </p:nvSpPr>
              <p:spPr bwMode="auto">
                <a:xfrm flipH="1">
                  <a:off x="0" y="0"/>
                  <a:ext cx="2724" cy="2724"/>
                </a:xfrm>
                <a:prstGeom prst="line">
                  <a:avLst/>
                </a:prstGeom>
                <a:noFill/>
                <a:ln w="12700">
                  <a:noFill/>
                  <a:round/>
                  <a:headEnd/>
                  <a:tailEnd/>
                </a:ln>
                <a:effectLst/>
              </p:spPr>
              <p:txBody>
                <a:bodyPr wrap="none" anchor="ctr"/>
                <a:lstStyle/>
                <a:p>
                  <a:pPr>
                    <a:defRPr/>
                  </a:pPr>
                  <a:endParaRPr lang="en-US"/>
                </a:p>
              </p:txBody>
            </p:sp>
            <p:sp>
              <p:nvSpPr>
                <p:cNvPr id="1036" name="Line 12"/>
                <p:cNvSpPr>
                  <a:spLocks noChangeShapeType="1"/>
                </p:cNvSpPr>
                <p:nvPr/>
              </p:nvSpPr>
              <p:spPr bwMode="auto">
                <a:xfrm flipH="1">
                  <a:off x="0" y="0"/>
                  <a:ext cx="3084" cy="3084"/>
                </a:xfrm>
                <a:prstGeom prst="line">
                  <a:avLst/>
                </a:prstGeom>
                <a:noFill/>
                <a:ln w="12700">
                  <a:noFill/>
                  <a:round/>
                  <a:headEnd/>
                  <a:tailEnd/>
                </a:ln>
                <a:effectLst/>
              </p:spPr>
              <p:txBody>
                <a:bodyPr wrap="none" anchor="ctr"/>
                <a:lstStyle/>
                <a:p>
                  <a:pPr>
                    <a:defRPr/>
                  </a:pPr>
                  <a:endParaRPr lang="en-US"/>
                </a:p>
              </p:txBody>
            </p:sp>
            <p:sp>
              <p:nvSpPr>
                <p:cNvPr id="1037" name="Line 13"/>
                <p:cNvSpPr>
                  <a:spLocks noChangeShapeType="1"/>
                </p:cNvSpPr>
                <p:nvPr/>
              </p:nvSpPr>
              <p:spPr bwMode="auto">
                <a:xfrm flipH="1">
                  <a:off x="0" y="0"/>
                  <a:ext cx="3432" cy="3432"/>
                </a:xfrm>
                <a:prstGeom prst="line">
                  <a:avLst/>
                </a:prstGeom>
                <a:noFill/>
                <a:ln w="12700">
                  <a:noFill/>
                  <a:round/>
                  <a:headEnd/>
                  <a:tailEnd/>
                </a:ln>
                <a:effectLst/>
              </p:spPr>
              <p:txBody>
                <a:bodyPr wrap="none" anchor="ctr"/>
                <a:lstStyle/>
                <a:p>
                  <a:pPr>
                    <a:defRPr/>
                  </a:pPr>
                  <a:endParaRPr lang="en-US"/>
                </a:p>
              </p:txBody>
            </p:sp>
            <p:sp>
              <p:nvSpPr>
                <p:cNvPr id="1038" name="Line 14"/>
                <p:cNvSpPr>
                  <a:spLocks noChangeShapeType="1"/>
                </p:cNvSpPr>
                <p:nvPr/>
              </p:nvSpPr>
              <p:spPr bwMode="auto">
                <a:xfrm flipH="1">
                  <a:off x="0" y="0"/>
                  <a:ext cx="3768" cy="3768"/>
                </a:xfrm>
                <a:prstGeom prst="line">
                  <a:avLst/>
                </a:prstGeom>
                <a:noFill/>
                <a:ln w="12700">
                  <a:noFill/>
                  <a:round/>
                  <a:headEnd/>
                  <a:tailEnd/>
                </a:ln>
                <a:effectLst/>
              </p:spPr>
              <p:txBody>
                <a:bodyPr wrap="none" anchor="ctr"/>
                <a:lstStyle/>
                <a:p>
                  <a:pPr>
                    <a:defRPr/>
                  </a:pPr>
                  <a:endParaRPr lang="en-US"/>
                </a:p>
              </p:txBody>
            </p:sp>
            <p:sp>
              <p:nvSpPr>
                <p:cNvPr id="1039" name="Line 15"/>
                <p:cNvSpPr>
                  <a:spLocks noChangeShapeType="1"/>
                </p:cNvSpPr>
                <p:nvPr/>
              </p:nvSpPr>
              <p:spPr bwMode="auto">
                <a:xfrm flipH="1">
                  <a:off x="0" y="12"/>
                  <a:ext cx="4092" cy="4092"/>
                </a:xfrm>
                <a:prstGeom prst="line">
                  <a:avLst/>
                </a:prstGeom>
                <a:noFill/>
                <a:ln w="12700">
                  <a:noFill/>
                  <a:round/>
                  <a:headEnd/>
                  <a:tailEnd/>
                </a:ln>
                <a:effectLst/>
              </p:spPr>
              <p:txBody>
                <a:bodyPr wrap="none" anchor="ctr"/>
                <a:lstStyle/>
                <a:p>
                  <a:pPr>
                    <a:defRPr/>
                  </a:pPr>
                  <a:endParaRPr lang="en-US"/>
                </a:p>
              </p:txBody>
            </p:sp>
            <p:sp>
              <p:nvSpPr>
                <p:cNvPr id="1040" name="Line 16"/>
                <p:cNvSpPr>
                  <a:spLocks noChangeShapeType="1"/>
                </p:cNvSpPr>
                <p:nvPr/>
              </p:nvSpPr>
              <p:spPr bwMode="auto">
                <a:xfrm flipH="1">
                  <a:off x="116" y="0"/>
                  <a:ext cx="4312" cy="4312"/>
                </a:xfrm>
                <a:prstGeom prst="line">
                  <a:avLst/>
                </a:prstGeom>
                <a:noFill/>
                <a:ln w="12700">
                  <a:noFill/>
                  <a:round/>
                  <a:headEnd/>
                  <a:tailEnd/>
                </a:ln>
                <a:effectLst/>
              </p:spPr>
              <p:txBody>
                <a:bodyPr wrap="none" anchor="ctr"/>
                <a:lstStyle/>
                <a:p>
                  <a:pPr>
                    <a:defRPr/>
                  </a:pPr>
                  <a:endParaRPr lang="en-US"/>
                </a:p>
              </p:txBody>
            </p:sp>
            <p:sp>
              <p:nvSpPr>
                <p:cNvPr id="1041" name="Line 17"/>
                <p:cNvSpPr>
                  <a:spLocks noChangeShapeType="1"/>
                </p:cNvSpPr>
                <p:nvPr/>
              </p:nvSpPr>
              <p:spPr bwMode="auto">
                <a:xfrm flipH="1">
                  <a:off x="428" y="0"/>
                  <a:ext cx="4312" cy="4312"/>
                </a:xfrm>
                <a:prstGeom prst="line">
                  <a:avLst/>
                </a:prstGeom>
                <a:noFill/>
                <a:ln w="12700">
                  <a:noFill/>
                  <a:round/>
                  <a:headEnd/>
                  <a:tailEnd/>
                </a:ln>
                <a:effectLst/>
              </p:spPr>
              <p:txBody>
                <a:bodyPr wrap="none" anchor="ctr"/>
                <a:lstStyle/>
                <a:p>
                  <a:pPr>
                    <a:defRPr/>
                  </a:pPr>
                  <a:endParaRPr lang="en-US"/>
                </a:p>
              </p:txBody>
            </p:sp>
            <p:sp>
              <p:nvSpPr>
                <p:cNvPr id="1042" name="Line 18"/>
                <p:cNvSpPr>
                  <a:spLocks noChangeShapeType="1"/>
                </p:cNvSpPr>
                <p:nvPr/>
              </p:nvSpPr>
              <p:spPr bwMode="auto">
                <a:xfrm flipH="1">
                  <a:off x="728" y="0"/>
                  <a:ext cx="4312" cy="4312"/>
                </a:xfrm>
                <a:prstGeom prst="line">
                  <a:avLst/>
                </a:prstGeom>
                <a:noFill/>
                <a:ln w="12700">
                  <a:noFill/>
                  <a:round/>
                  <a:headEnd/>
                  <a:tailEnd/>
                </a:ln>
                <a:effectLst/>
              </p:spPr>
              <p:txBody>
                <a:bodyPr wrap="none" anchor="ctr"/>
                <a:lstStyle/>
                <a:p>
                  <a:pPr>
                    <a:defRPr/>
                  </a:pPr>
                  <a:endParaRPr lang="en-US"/>
                </a:p>
              </p:txBody>
            </p:sp>
            <p:sp>
              <p:nvSpPr>
                <p:cNvPr id="1043" name="Line 19"/>
                <p:cNvSpPr>
                  <a:spLocks noChangeShapeType="1"/>
                </p:cNvSpPr>
                <p:nvPr/>
              </p:nvSpPr>
              <p:spPr bwMode="auto">
                <a:xfrm flipH="1">
                  <a:off x="1052" y="0"/>
                  <a:ext cx="4312" cy="4312"/>
                </a:xfrm>
                <a:prstGeom prst="line">
                  <a:avLst/>
                </a:prstGeom>
                <a:noFill/>
                <a:ln w="12700">
                  <a:noFill/>
                  <a:round/>
                  <a:headEnd/>
                  <a:tailEnd/>
                </a:ln>
                <a:effectLst/>
              </p:spPr>
              <p:txBody>
                <a:bodyPr wrap="none" anchor="ctr"/>
                <a:lstStyle/>
                <a:p>
                  <a:pPr>
                    <a:defRPr/>
                  </a:pPr>
                  <a:endParaRPr lang="en-US"/>
                </a:p>
              </p:txBody>
            </p:sp>
            <p:sp>
              <p:nvSpPr>
                <p:cNvPr id="1044" name="Line 20"/>
                <p:cNvSpPr>
                  <a:spLocks noChangeShapeType="1"/>
                </p:cNvSpPr>
                <p:nvPr/>
              </p:nvSpPr>
              <p:spPr bwMode="auto">
                <a:xfrm flipH="1">
                  <a:off x="1385" y="0"/>
                  <a:ext cx="4312" cy="4312"/>
                </a:xfrm>
                <a:prstGeom prst="line">
                  <a:avLst/>
                </a:prstGeom>
                <a:noFill/>
                <a:ln w="12700">
                  <a:noFill/>
                  <a:round/>
                  <a:headEnd/>
                  <a:tailEnd/>
                </a:ln>
                <a:effectLst/>
              </p:spPr>
              <p:txBody>
                <a:bodyPr wrap="none" anchor="ctr"/>
                <a:lstStyle/>
                <a:p>
                  <a:pPr>
                    <a:defRPr/>
                  </a:pPr>
                  <a:endParaRPr lang="en-US"/>
                </a:p>
              </p:txBody>
            </p:sp>
            <p:sp>
              <p:nvSpPr>
                <p:cNvPr id="1045" name="Line 21"/>
                <p:cNvSpPr>
                  <a:spLocks noChangeShapeType="1"/>
                </p:cNvSpPr>
                <p:nvPr/>
              </p:nvSpPr>
              <p:spPr bwMode="auto">
                <a:xfrm flipH="1">
                  <a:off x="1716" y="276"/>
                  <a:ext cx="4036" cy="4036"/>
                </a:xfrm>
                <a:prstGeom prst="line">
                  <a:avLst/>
                </a:prstGeom>
                <a:noFill/>
                <a:ln w="12700">
                  <a:noFill/>
                  <a:round/>
                  <a:headEnd/>
                  <a:tailEnd/>
                </a:ln>
                <a:effectLst/>
              </p:spPr>
              <p:txBody>
                <a:bodyPr wrap="none" anchor="ctr"/>
                <a:lstStyle/>
                <a:p>
                  <a:pPr>
                    <a:defRPr/>
                  </a:pPr>
                  <a:endParaRPr lang="en-US"/>
                </a:p>
              </p:txBody>
            </p:sp>
            <p:sp>
              <p:nvSpPr>
                <p:cNvPr id="1046" name="Line 22"/>
                <p:cNvSpPr>
                  <a:spLocks noChangeShapeType="1"/>
                </p:cNvSpPr>
                <p:nvPr/>
              </p:nvSpPr>
              <p:spPr bwMode="auto">
                <a:xfrm flipH="1">
                  <a:off x="2040" y="600"/>
                  <a:ext cx="3712" cy="3712"/>
                </a:xfrm>
                <a:prstGeom prst="line">
                  <a:avLst/>
                </a:prstGeom>
                <a:noFill/>
                <a:ln w="12700">
                  <a:noFill/>
                  <a:round/>
                  <a:headEnd/>
                  <a:tailEnd/>
                </a:ln>
                <a:effectLst/>
              </p:spPr>
              <p:txBody>
                <a:bodyPr wrap="none" anchor="ctr"/>
                <a:lstStyle/>
                <a:p>
                  <a:pPr>
                    <a:defRPr/>
                  </a:pPr>
                  <a:endParaRPr lang="en-US"/>
                </a:p>
              </p:txBody>
            </p:sp>
            <p:sp>
              <p:nvSpPr>
                <p:cNvPr id="1047" name="Line 23"/>
                <p:cNvSpPr>
                  <a:spLocks noChangeShapeType="1"/>
                </p:cNvSpPr>
                <p:nvPr/>
              </p:nvSpPr>
              <p:spPr bwMode="auto">
                <a:xfrm flipH="1">
                  <a:off x="2364" y="924"/>
                  <a:ext cx="3388" cy="3388"/>
                </a:xfrm>
                <a:prstGeom prst="line">
                  <a:avLst/>
                </a:prstGeom>
                <a:noFill/>
                <a:ln w="12700">
                  <a:noFill/>
                  <a:round/>
                  <a:headEnd/>
                  <a:tailEnd/>
                </a:ln>
                <a:effectLst/>
              </p:spPr>
              <p:txBody>
                <a:bodyPr wrap="none" anchor="ctr"/>
                <a:lstStyle/>
                <a:p>
                  <a:pPr>
                    <a:defRPr/>
                  </a:pPr>
                  <a:endParaRPr lang="en-US"/>
                </a:p>
              </p:txBody>
            </p:sp>
            <p:sp>
              <p:nvSpPr>
                <p:cNvPr id="1048" name="Line 24"/>
                <p:cNvSpPr>
                  <a:spLocks noChangeShapeType="1"/>
                </p:cNvSpPr>
                <p:nvPr/>
              </p:nvSpPr>
              <p:spPr bwMode="auto">
                <a:xfrm flipH="1">
                  <a:off x="2700" y="1260"/>
                  <a:ext cx="3052" cy="3052"/>
                </a:xfrm>
                <a:prstGeom prst="line">
                  <a:avLst/>
                </a:prstGeom>
                <a:noFill/>
                <a:ln w="12700">
                  <a:noFill/>
                  <a:round/>
                  <a:headEnd/>
                  <a:tailEnd/>
                </a:ln>
                <a:effectLst/>
              </p:spPr>
              <p:txBody>
                <a:bodyPr wrap="none" anchor="ctr"/>
                <a:lstStyle/>
                <a:p>
                  <a:pPr>
                    <a:defRPr/>
                  </a:pPr>
                  <a:endParaRPr lang="en-US"/>
                </a:p>
              </p:txBody>
            </p:sp>
            <p:sp>
              <p:nvSpPr>
                <p:cNvPr id="1049" name="Line 25"/>
                <p:cNvSpPr>
                  <a:spLocks noChangeShapeType="1"/>
                </p:cNvSpPr>
                <p:nvPr/>
              </p:nvSpPr>
              <p:spPr bwMode="auto">
                <a:xfrm flipH="1">
                  <a:off x="3051" y="1611"/>
                  <a:ext cx="2695" cy="2695"/>
                </a:xfrm>
                <a:prstGeom prst="line">
                  <a:avLst/>
                </a:prstGeom>
                <a:noFill/>
                <a:ln w="12700">
                  <a:noFill/>
                  <a:round/>
                  <a:headEnd/>
                  <a:tailEnd/>
                </a:ln>
                <a:effectLst/>
              </p:spPr>
              <p:txBody>
                <a:bodyPr wrap="none" anchor="ctr"/>
                <a:lstStyle/>
                <a:p>
                  <a:pPr>
                    <a:defRPr/>
                  </a:pPr>
                  <a:endParaRPr lang="en-US"/>
                </a:p>
              </p:txBody>
            </p:sp>
            <p:sp>
              <p:nvSpPr>
                <p:cNvPr id="1050" name="Line 26"/>
                <p:cNvSpPr>
                  <a:spLocks noChangeShapeType="1"/>
                </p:cNvSpPr>
                <p:nvPr/>
              </p:nvSpPr>
              <p:spPr bwMode="auto">
                <a:xfrm flipH="1">
                  <a:off x="3396" y="1956"/>
                  <a:ext cx="2356" cy="2356"/>
                </a:xfrm>
                <a:prstGeom prst="line">
                  <a:avLst/>
                </a:prstGeom>
                <a:noFill/>
                <a:ln w="12700">
                  <a:noFill/>
                  <a:round/>
                  <a:headEnd/>
                  <a:tailEnd/>
                </a:ln>
                <a:effectLst/>
              </p:spPr>
              <p:txBody>
                <a:bodyPr wrap="none" anchor="ctr"/>
                <a:lstStyle/>
                <a:p>
                  <a:pPr>
                    <a:defRPr/>
                  </a:pPr>
                  <a:endParaRPr lang="en-US"/>
                </a:p>
              </p:txBody>
            </p:sp>
            <p:sp>
              <p:nvSpPr>
                <p:cNvPr id="1051" name="Line 27"/>
                <p:cNvSpPr>
                  <a:spLocks noChangeShapeType="1"/>
                </p:cNvSpPr>
                <p:nvPr/>
              </p:nvSpPr>
              <p:spPr bwMode="auto">
                <a:xfrm flipH="1">
                  <a:off x="3732" y="2292"/>
                  <a:ext cx="2020" cy="2020"/>
                </a:xfrm>
                <a:prstGeom prst="line">
                  <a:avLst/>
                </a:prstGeom>
                <a:noFill/>
                <a:ln w="12700">
                  <a:noFill/>
                  <a:round/>
                  <a:headEnd/>
                  <a:tailEnd/>
                </a:ln>
                <a:effectLst/>
              </p:spPr>
              <p:txBody>
                <a:bodyPr wrap="none" anchor="ctr"/>
                <a:lstStyle/>
                <a:p>
                  <a:pPr>
                    <a:defRPr/>
                  </a:pPr>
                  <a:endParaRPr lang="en-US"/>
                </a:p>
              </p:txBody>
            </p:sp>
            <p:sp>
              <p:nvSpPr>
                <p:cNvPr id="1052" name="Line 28"/>
                <p:cNvSpPr>
                  <a:spLocks noChangeShapeType="1"/>
                </p:cNvSpPr>
                <p:nvPr/>
              </p:nvSpPr>
              <p:spPr bwMode="auto">
                <a:xfrm flipH="1">
                  <a:off x="4068" y="2628"/>
                  <a:ext cx="1684" cy="1684"/>
                </a:xfrm>
                <a:prstGeom prst="line">
                  <a:avLst/>
                </a:prstGeom>
                <a:noFill/>
                <a:ln w="12700">
                  <a:noFill/>
                  <a:round/>
                  <a:headEnd/>
                  <a:tailEnd/>
                </a:ln>
                <a:effectLst/>
              </p:spPr>
              <p:txBody>
                <a:bodyPr wrap="none" anchor="ctr"/>
                <a:lstStyle/>
                <a:p>
                  <a:pPr>
                    <a:defRPr/>
                  </a:pPr>
                  <a:endParaRPr lang="en-US"/>
                </a:p>
              </p:txBody>
            </p:sp>
            <p:sp>
              <p:nvSpPr>
                <p:cNvPr id="1053" name="Line 29"/>
                <p:cNvSpPr>
                  <a:spLocks noChangeShapeType="1"/>
                </p:cNvSpPr>
                <p:nvPr/>
              </p:nvSpPr>
              <p:spPr bwMode="auto">
                <a:xfrm flipH="1">
                  <a:off x="4392" y="2952"/>
                  <a:ext cx="1360" cy="1360"/>
                </a:xfrm>
                <a:prstGeom prst="line">
                  <a:avLst/>
                </a:prstGeom>
                <a:noFill/>
                <a:ln w="12700">
                  <a:noFill/>
                  <a:round/>
                  <a:headEnd/>
                  <a:tailEnd/>
                </a:ln>
                <a:effectLst/>
              </p:spPr>
              <p:txBody>
                <a:bodyPr wrap="none" anchor="ctr"/>
                <a:lstStyle/>
                <a:p>
                  <a:pPr>
                    <a:defRPr/>
                  </a:pPr>
                  <a:endParaRPr lang="en-US"/>
                </a:p>
              </p:txBody>
            </p:sp>
            <p:sp>
              <p:nvSpPr>
                <p:cNvPr id="1054" name="Line 30"/>
                <p:cNvSpPr>
                  <a:spLocks noChangeShapeType="1"/>
                </p:cNvSpPr>
                <p:nvPr/>
              </p:nvSpPr>
              <p:spPr bwMode="auto">
                <a:xfrm flipH="1">
                  <a:off x="4728" y="3288"/>
                  <a:ext cx="1024" cy="1024"/>
                </a:xfrm>
                <a:prstGeom prst="line">
                  <a:avLst/>
                </a:prstGeom>
                <a:noFill/>
                <a:ln w="12700">
                  <a:noFill/>
                  <a:round/>
                  <a:headEnd/>
                  <a:tailEnd/>
                </a:ln>
                <a:effectLst/>
              </p:spPr>
              <p:txBody>
                <a:bodyPr wrap="none" anchor="ctr"/>
                <a:lstStyle/>
                <a:p>
                  <a:pPr>
                    <a:defRPr/>
                  </a:pPr>
                  <a:endParaRPr lang="en-US"/>
                </a:p>
              </p:txBody>
            </p:sp>
            <p:sp>
              <p:nvSpPr>
                <p:cNvPr id="1055" name="Line 31"/>
                <p:cNvSpPr>
                  <a:spLocks noChangeShapeType="1"/>
                </p:cNvSpPr>
                <p:nvPr/>
              </p:nvSpPr>
              <p:spPr bwMode="auto">
                <a:xfrm flipH="1">
                  <a:off x="5028" y="3588"/>
                  <a:ext cx="724" cy="724"/>
                </a:xfrm>
                <a:prstGeom prst="line">
                  <a:avLst/>
                </a:prstGeom>
                <a:noFill/>
                <a:ln w="12700">
                  <a:noFill/>
                  <a:round/>
                  <a:headEnd/>
                  <a:tailEnd/>
                </a:ln>
                <a:effectLst/>
              </p:spPr>
              <p:txBody>
                <a:bodyPr wrap="none" anchor="ctr"/>
                <a:lstStyle/>
                <a:p>
                  <a:pPr>
                    <a:defRPr/>
                  </a:pPr>
                  <a:endParaRPr lang="en-US"/>
                </a:p>
              </p:txBody>
            </p:sp>
            <p:sp>
              <p:nvSpPr>
                <p:cNvPr id="1056" name="Line 32"/>
                <p:cNvSpPr>
                  <a:spLocks noChangeShapeType="1"/>
                </p:cNvSpPr>
                <p:nvPr/>
              </p:nvSpPr>
              <p:spPr bwMode="auto">
                <a:xfrm flipH="1">
                  <a:off x="5340" y="3900"/>
                  <a:ext cx="412" cy="412"/>
                </a:xfrm>
                <a:prstGeom prst="line">
                  <a:avLst/>
                </a:prstGeom>
                <a:noFill/>
                <a:ln w="12700">
                  <a:noFill/>
                  <a:round/>
                  <a:headEnd/>
                  <a:tailEnd/>
                </a:ln>
                <a:effectLst/>
              </p:spPr>
              <p:txBody>
                <a:bodyPr wrap="none" anchor="ctr"/>
                <a:lstStyle/>
                <a:p>
                  <a:pPr>
                    <a:defRPr/>
                  </a:pPr>
                  <a:endParaRPr lang="en-US"/>
                </a:p>
              </p:txBody>
            </p:sp>
            <p:sp>
              <p:nvSpPr>
                <p:cNvPr id="1057" name="Line 33"/>
                <p:cNvSpPr>
                  <a:spLocks noChangeShapeType="1"/>
                </p:cNvSpPr>
                <p:nvPr/>
              </p:nvSpPr>
              <p:spPr bwMode="auto">
                <a:xfrm flipH="1">
                  <a:off x="5628" y="4188"/>
                  <a:ext cx="124" cy="124"/>
                </a:xfrm>
                <a:prstGeom prst="line">
                  <a:avLst/>
                </a:prstGeom>
                <a:noFill/>
                <a:ln w="12700">
                  <a:noFill/>
                  <a:round/>
                  <a:headEnd/>
                  <a:tailEnd/>
                </a:ln>
                <a:effectLst/>
              </p:spPr>
              <p:txBody>
                <a:bodyPr wrap="none" anchor="ctr"/>
                <a:lstStyle/>
                <a:p>
                  <a:pPr>
                    <a:defRPr/>
                  </a:pPr>
                  <a:endParaRPr lang="en-US"/>
                </a:p>
              </p:txBody>
            </p:sp>
          </p:grpSp>
        </p:grpSp>
        <p:sp>
          <p:nvSpPr>
            <p:cNvPr id="1060" name="Rectangle 36"/>
            <p:cNvSpPr>
              <a:spLocks noChangeArrowheads="1"/>
            </p:cNvSpPr>
            <p:nvPr/>
          </p:nvSpPr>
          <p:spPr bwMode="auto">
            <a:xfrm>
              <a:off x="288" y="288"/>
              <a:ext cx="5184" cy="3744"/>
            </a:xfrm>
            <a:prstGeom prst="rect">
              <a:avLst/>
            </a:prstGeom>
            <a:noFill/>
            <a:ln w="12700">
              <a:noFill/>
              <a:miter lim="800000"/>
              <a:headEnd/>
              <a:tailEnd/>
            </a:ln>
            <a:effectLst/>
          </p:spPr>
          <p:txBody>
            <a:bodyPr wrap="none" anchor="ctr"/>
            <a:lstStyle/>
            <a:p>
              <a:pPr>
                <a:defRPr/>
              </a:pPr>
              <a:endParaRPr lang="en-US"/>
            </a:p>
          </p:txBody>
        </p:sp>
      </p:grpSp>
      <p:sp>
        <p:nvSpPr>
          <p:cNvPr id="1062" name="Rectangle 38"/>
          <p:cNvSpPr>
            <a:spLocks noGrp="1" noChangeArrowheads="1"/>
          </p:cNvSpPr>
          <p:nvPr>
            <p:ph type="title"/>
          </p:nvPr>
        </p:nvSpPr>
        <p:spPr bwMode="auto">
          <a:xfrm>
            <a:off x="152400" y="152400"/>
            <a:ext cx="8610600" cy="6096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sp>
        <p:nvSpPr>
          <p:cNvPr id="1063" name="Rectangle 39"/>
          <p:cNvSpPr>
            <a:spLocks noGrp="1" noChangeArrowheads="1"/>
          </p:cNvSpPr>
          <p:nvPr>
            <p:ph type="body" idx="1"/>
          </p:nvPr>
        </p:nvSpPr>
        <p:spPr bwMode="auto">
          <a:xfrm>
            <a:off x="76200" y="838200"/>
            <a:ext cx="8991600" cy="5638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65" name="Line 41"/>
          <p:cNvSpPr>
            <a:spLocks noChangeShapeType="1"/>
          </p:cNvSpPr>
          <p:nvPr/>
        </p:nvSpPr>
        <p:spPr bwMode="auto">
          <a:xfrm>
            <a:off x="266700" y="152400"/>
            <a:ext cx="8610600" cy="0"/>
          </a:xfrm>
          <a:prstGeom prst="line">
            <a:avLst/>
          </a:prstGeom>
          <a:noFill/>
          <a:ln w="76200" cmpd="tri">
            <a:solidFill>
              <a:schemeClr val="hlink"/>
            </a:solidFill>
            <a:round/>
            <a:headEnd/>
            <a:tailEnd/>
          </a:ln>
          <a:effectLst/>
        </p:spPr>
        <p:txBody>
          <a:bodyPr wrap="none" anchor="ctr"/>
          <a:lstStyle/>
          <a:p>
            <a:pPr>
              <a:defRPr/>
            </a:pPr>
            <a:endParaRPr lang="en-US"/>
          </a:p>
        </p:txBody>
      </p:sp>
      <p:sp>
        <p:nvSpPr>
          <p:cNvPr id="1066" name="Rectangle 42"/>
          <p:cNvSpPr>
            <a:spLocks noChangeArrowheads="1"/>
          </p:cNvSpPr>
          <p:nvPr/>
        </p:nvSpPr>
        <p:spPr bwMode="auto">
          <a:xfrm>
            <a:off x="7543800" y="6400800"/>
            <a:ext cx="1600200" cy="271463"/>
          </a:xfrm>
          <a:prstGeom prst="rect">
            <a:avLst/>
          </a:prstGeom>
          <a:noFill/>
          <a:ln w="12700">
            <a:noFill/>
            <a:miter lim="800000"/>
            <a:headEnd/>
            <a:tailEnd/>
          </a:ln>
          <a:effectLst/>
        </p:spPr>
        <p:txBody>
          <a:bodyPr lIns="90487" tIns="44450" rIns="90487" bIns="44450">
            <a:spAutoFit/>
          </a:bodyPr>
          <a:lstStyle/>
          <a:p>
            <a:pPr algn="l">
              <a:defRPr/>
            </a:pPr>
            <a:r>
              <a:rPr lang="en-US" altLang="en-US" sz="1200" b="0" i="0" baseline="0" dirty="0">
                <a:solidFill>
                  <a:srgbClr val="000099"/>
                </a:solidFill>
              </a:rPr>
              <a:t>Chapter-3-</a:t>
            </a:r>
            <a:fld id="{CD77FC4E-AD7C-4DBB-AFF4-DFB556DD14E9}" type="slidenum">
              <a:rPr lang="en-US" altLang="en-US" sz="1200" b="0" i="0" baseline="0">
                <a:solidFill>
                  <a:srgbClr val="000099"/>
                </a:solidFill>
              </a:rPr>
              <a:pPr algn="l">
                <a:defRPr/>
              </a:pPr>
              <a:t>‹#›</a:t>
            </a:fld>
            <a:endParaRPr lang="en-US" altLang="en-US" sz="1200" b="0" i="0" baseline="0" dirty="0">
              <a:solidFill>
                <a:srgbClr val="000099"/>
              </a:solidFill>
            </a:endParaRPr>
          </a:p>
        </p:txBody>
      </p:sp>
      <p:sp>
        <p:nvSpPr>
          <p:cNvPr id="1067" name="Line 43"/>
          <p:cNvSpPr>
            <a:spLocks noChangeShapeType="1"/>
          </p:cNvSpPr>
          <p:nvPr/>
        </p:nvSpPr>
        <p:spPr bwMode="auto">
          <a:xfrm>
            <a:off x="266700" y="6705600"/>
            <a:ext cx="8610600" cy="0"/>
          </a:xfrm>
          <a:prstGeom prst="line">
            <a:avLst/>
          </a:prstGeom>
          <a:noFill/>
          <a:ln w="76200" cmpd="tri">
            <a:solidFill>
              <a:schemeClr val="hlink"/>
            </a:solidFill>
            <a:round/>
            <a:headEnd/>
            <a:tailEnd/>
          </a:ln>
          <a:effectLst/>
        </p:spPr>
        <p:txBody>
          <a:bodyPr wrap="none" anchor="ctr"/>
          <a:lstStyle/>
          <a:p>
            <a:pPr>
              <a:defRPr/>
            </a:pPr>
            <a:endParaRPr lang="en-US"/>
          </a:p>
        </p:txBody>
      </p:sp>
      <p:sp>
        <p:nvSpPr>
          <p:cNvPr id="1069" name="Rectangle 45"/>
          <p:cNvSpPr>
            <a:spLocks noChangeArrowheads="1"/>
          </p:cNvSpPr>
          <p:nvPr/>
        </p:nvSpPr>
        <p:spPr bwMode="auto">
          <a:xfrm>
            <a:off x="0" y="6400800"/>
            <a:ext cx="3429000" cy="274434"/>
          </a:xfrm>
          <a:prstGeom prst="rect">
            <a:avLst/>
          </a:prstGeom>
          <a:noFill/>
          <a:ln w="12700">
            <a:noFill/>
            <a:miter lim="800000"/>
            <a:headEnd/>
            <a:tailEnd/>
          </a:ln>
          <a:effectLst/>
        </p:spPr>
        <p:txBody>
          <a:bodyPr wrap="square" lIns="90487" tIns="44450" rIns="90487" bIns="44450">
            <a:spAutoFit/>
          </a:bodyPr>
          <a:lstStyle/>
          <a:p>
            <a:pPr algn="l">
              <a:defRPr/>
            </a:pPr>
            <a:r>
              <a:rPr lang="en-US" altLang="en-US" sz="1200" b="0" i="0" baseline="0" dirty="0">
                <a:solidFill>
                  <a:srgbClr val="000099"/>
                </a:solidFill>
                <a:effectLst>
                  <a:outerShdw blurRad="38100" dist="38100" dir="2700000" algn="tl">
                    <a:srgbClr val="C0C0C0"/>
                  </a:outerShdw>
                </a:effectLst>
                <a:latin typeface="Geneva"/>
              </a:rPr>
              <a:t>Chemistry </a:t>
            </a:r>
            <a:r>
              <a:rPr lang="en-US" altLang="en-US" sz="1200" b="0" i="0" baseline="0" dirty="0" smtClean="0">
                <a:solidFill>
                  <a:srgbClr val="000099"/>
                </a:solidFill>
                <a:effectLst>
                  <a:outerShdw blurRad="38100" dist="38100" dir="2700000" algn="tl">
                    <a:srgbClr val="C0C0C0"/>
                  </a:outerShdw>
                </a:effectLst>
                <a:latin typeface="Geneva"/>
              </a:rPr>
              <a:t>481</a:t>
            </a:r>
            <a:r>
              <a:rPr lang="en-US" altLang="en-US" sz="1200" b="0" i="0" baseline="0" dirty="0">
                <a:solidFill>
                  <a:srgbClr val="000099"/>
                </a:solidFill>
                <a:effectLst>
                  <a:outerShdw blurRad="38100" dist="38100" dir="2700000" algn="tl">
                    <a:srgbClr val="C0C0C0"/>
                  </a:outerShdw>
                </a:effectLst>
                <a:latin typeface="Geneva"/>
              </a:rPr>
              <a:t>, </a:t>
            </a:r>
            <a:r>
              <a:rPr lang="en-US" altLang="en-US" sz="1200" b="0" i="0" baseline="0" dirty="0" smtClean="0">
                <a:solidFill>
                  <a:srgbClr val="000099"/>
                </a:solidFill>
                <a:effectLst>
                  <a:outerShdw blurRad="38100" dist="38100" dir="2700000" algn="tl">
                    <a:srgbClr val="C0C0C0"/>
                  </a:outerShdw>
                </a:effectLst>
                <a:latin typeface="Geneva"/>
              </a:rPr>
              <a:t>Spring 2015</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l" rtl="0" eaLnBrk="0" fontAlgn="base" hangingPunct="0">
        <a:spcBef>
          <a:spcPct val="0"/>
        </a:spcBef>
        <a:spcAft>
          <a:spcPct val="0"/>
        </a:spcAft>
        <a:defRPr sz="3600" b="1">
          <a:solidFill>
            <a:srgbClr val="A5002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A50021"/>
          </a:solidFill>
          <a:effectLst>
            <a:outerShdw blurRad="38100" dist="38100" dir="2700000" algn="tl">
              <a:srgbClr val="C0C0C0"/>
            </a:outerShdw>
          </a:effectLst>
          <a:latin typeface="Helvetica" pitchFamily="34" charset="0"/>
        </a:defRPr>
      </a:lvl2pPr>
      <a:lvl3pPr algn="l" rtl="0" eaLnBrk="0" fontAlgn="base" hangingPunct="0">
        <a:spcBef>
          <a:spcPct val="0"/>
        </a:spcBef>
        <a:spcAft>
          <a:spcPct val="0"/>
        </a:spcAft>
        <a:defRPr sz="3600" b="1">
          <a:solidFill>
            <a:srgbClr val="A50021"/>
          </a:solidFill>
          <a:effectLst>
            <a:outerShdw blurRad="38100" dist="38100" dir="2700000" algn="tl">
              <a:srgbClr val="C0C0C0"/>
            </a:outerShdw>
          </a:effectLst>
          <a:latin typeface="Helvetica" pitchFamily="34" charset="0"/>
        </a:defRPr>
      </a:lvl3pPr>
      <a:lvl4pPr algn="l" rtl="0" eaLnBrk="0" fontAlgn="base" hangingPunct="0">
        <a:spcBef>
          <a:spcPct val="0"/>
        </a:spcBef>
        <a:spcAft>
          <a:spcPct val="0"/>
        </a:spcAft>
        <a:defRPr sz="3600" b="1">
          <a:solidFill>
            <a:srgbClr val="A50021"/>
          </a:solidFill>
          <a:effectLst>
            <a:outerShdw blurRad="38100" dist="38100" dir="2700000" algn="tl">
              <a:srgbClr val="C0C0C0"/>
            </a:outerShdw>
          </a:effectLst>
          <a:latin typeface="Helvetica" pitchFamily="34" charset="0"/>
        </a:defRPr>
      </a:lvl4pPr>
      <a:lvl5pPr algn="l" rtl="0" eaLnBrk="0" fontAlgn="base" hangingPunct="0">
        <a:spcBef>
          <a:spcPct val="0"/>
        </a:spcBef>
        <a:spcAft>
          <a:spcPct val="0"/>
        </a:spcAft>
        <a:defRPr sz="3600" b="1">
          <a:solidFill>
            <a:srgbClr val="A50021"/>
          </a:solidFill>
          <a:effectLst>
            <a:outerShdw blurRad="38100" dist="38100" dir="2700000" algn="tl">
              <a:srgbClr val="C0C0C0"/>
            </a:outerShdw>
          </a:effectLst>
          <a:latin typeface="Helvetica" pitchFamily="34" charset="0"/>
        </a:defRPr>
      </a:lvl5pPr>
      <a:lvl6pPr marL="457200" algn="l" rtl="0" eaLnBrk="0" fontAlgn="base" hangingPunct="0">
        <a:spcBef>
          <a:spcPct val="0"/>
        </a:spcBef>
        <a:spcAft>
          <a:spcPct val="0"/>
        </a:spcAft>
        <a:defRPr sz="3600" b="1">
          <a:solidFill>
            <a:srgbClr val="A50021"/>
          </a:solidFill>
          <a:effectLst>
            <a:outerShdw blurRad="38100" dist="38100" dir="2700000" algn="tl">
              <a:srgbClr val="C0C0C0"/>
            </a:outerShdw>
          </a:effectLst>
          <a:latin typeface="Helvetica" pitchFamily="34" charset="0"/>
        </a:defRPr>
      </a:lvl6pPr>
      <a:lvl7pPr marL="914400" algn="l" rtl="0" eaLnBrk="0" fontAlgn="base" hangingPunct="0">
        <a:spcBef>
          <a:spcPct val="0"/>
        </a:spcBef>
        <a:spcAft>
          <a:spcPct val="0"/>
        </a:spcAft>
        <a:defRPr sz="3600" b="1">
          <a:solidFill>
            <a:srgbClr val="A50021"/>
          </a:solidFill>
          <a:effectLst>
            <a:outerShdw blurRad="38100" dist="38100" dir="2700000" algn="tl">
              <a:srgbClr val="C0C0C0"/>
            </a:outerShdw>
          </a:effectLst>
          <a:latin typeface="Helvetica" pitchFamily="34" charset="0"/>
        </a:defRPr>
      </a:lvl7pPr>
      <a:lvl8pPr marL="1371600" algn="l" rtl="0" eaLnBrk="0" fontAlgn="base" hangingPunct="0">
        <a:spcBef>
          <a:spcPct val="0"/>
        </a:spcBef>
        <a:spcAft>
          <a:spcPct val="0"/>
        </a:spcAft>
        <a:defRPr sz="3600" b="1">
          <a:solidFill>
            <a:srgbClr val="A50021"/>
          </a:solidFill>
          <a:effectLst>
            <a:outerShdw blurRad="38100" dist="38100" dir="2700000" algn="tl">
              <a:srgbClr val="C0C0C0"/>
            </a:outerShdw>
          </a:effectLst>
          <a:latin typeface="Helvetica" pitchFamily="34" charset="0"/>
        </a:defRPr>
      </a:lvl8pPr>
      <a:lvl9pPr marL="1828800" algn="l" rtl="0" eaLnBrk="0" fontAlgn="base" hangingPunct="0">
        <a:spcBef>
          <a:spcPct val="0"/>
        </a:spcBef>
        <a:spcAft>
          <a:spcPct val="0"/>
        </a:spcAft>
        <a:defRPr sz="3600" b="1">
          <a:solidFill>
            <a:srgbClr val="A50021"/>
          </a:solidFill>
          <a:effectLst>
            <a:outerShdw blurRad="38100" dist="38100" dir="2700000" algn="tl">
              <a:srgbClr val="C0C0C0"/>
            </a:outerShdw>
          </a:effectLst>
          <a:latin typeface="Helvetica" pitchFamily="34" charset="0"/>
        </a:defRPr>
      </a:lvl9pPr>
    </p:titleStyle>
    <p:bodyStyle>
      <a:lvl1pPr marL="342900" indent="-342900" algn="l" rtl="0" eaLnBrk="0" fontAlgn="base" hangingPunct="0">
        <a:spcBef>
          <a:spcPct val="20000"/>
        </a:spcBef>
        <a:spcAft>
          <a:spcPct val="0"/>
        </a:spcAft>
        <a:buClr>
          <a:srgbClr val="4A829D"/>
        </a:buClr>
        <a:buSzPct val="85000"/>
        <a:buFont typeface="Geneva"/>
        <a:buChar char="•"/>
        <a:defRPr sz="2800" b="1">
          <a:solidFill>
            <a:srgbClr val="000099"/>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Palatino" charset="0"/>
        <a:buChar char="•"/>
        <a:defRPr sz="2400" b="1">
          <a:solidFill>
            <a:srgbClr val="008000"/>
          </a:solidFill>
          <a:latin typeface="+mn-lt"/>
        </a:defRPr>
      </a:lvl2pPr>
      <a:lvl3pPr marL="1143000" indent="-228600" algn="l" rtl="0" eaLnBrk="0" fontAlgn="base" hangingPunct="0">
        <a:spcBef>
          <a:spcPct val="20000"/>
        </a:spcBef>
        <a:spcAft>
          <a:spcPct val="0"/>
        </a:spcAft>
        <a:buChar char="•"/>
        <a:defRPr sz="2400" b="1">
          <a:solidFill>
            <a:srgbClr val="FF9900"/>
          </a:solidFill>
          <a:effectLst>
            <a:outerShdw blurRad="38100" dist="38100" dir="2700000" algn="tl">
              <a:srgbClr val="C0C0C0"/>
            </a:outerShdw>
          </a:effectLst>
          <a:latin typeface="Times" pitchFamily="18" charset="0"/>
        </a:defRPr>
      </a:lvl3pPr>
      <a:lvl4pPr marL="1600200" indent="-228600" algn="l" rtl="0" eaLnBrk="0" fontAlgn="base" hangingPunct="0">
        <a:spcBef>
          <a:spcPct val="20000"/>
        </a:spcBef>
        <a:spcAft>
          <a:spcPct val="0"/>
        </a:spcAft>
        <a:buChar char="–"/>
        <a:defRPr sz="2000">
          <a:solidFill>
            <a:srgbClr val="000066"/>
          </a:solidFill>
          <a:effectLst>
            <a:outerShdw blurRad="38100" dist="38100" dir="2700000" algn="tl">
              <a:srgbClr val="C0C0C0"/>
            </a:outerShdw>
          </a:effectLst>
          <a:latin typeface="Times" pitchFamily="18" charset="0"/>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eaLnBrk="0" fontAlgn="base" hangingPunct="0">
        <a:spcBef>
          <a:spcPct val="20000"/>
        </a:spcBef>
        <a:spcAft>
          <a:spcPct val="0"/>
        </a:spcAft>
        <a:buChar char="»"/>
        <a:defRPr sz="2000">
          <a:solidFill>
            <a:schemeClr val="tx1"/>
          </a:solidFill>
          <a:latin typeface="Times" pitchFamily="18" charset="0"/>
        </a:defRPr>
      </a:lvl6pPr>
      <a:lvl7pPr marL="2971800" indent="-228600" algn="l" rtl="0" eaLnBrk="0" fontAlgn="base" hangingPunct="0">
        <a:spcBef>
          <a:spcPct val="20000"/>
        </a:spcBef>
        <a:spcAft>
          <a:spcPct val="0"/>
        </a:spcAft>
        <a:buChar char="»"/>
        <a:defRPr sz="2000">
          <a:solidFill>
            <a:schemeClr val="tx1"/>
          </a:solidFill>
          <a:latin typeface="Times" pitchFamily="18" charset="0"/>
        </a:defRPr>
      </a:lvl7pPr>
      <a:lvl8pPr marL="3429000" indent="-228600" algn="l" rtl="0" eaLnBrk="0" fontAlgn="base" hangingPunct="0">
        <a:spcBef>
          <a:spcPct val="20000"/>
        </a:spcBef>
        <a:spcAft>
          <a:spcPct val="0"/>
        </a:spcAft>
        <a:buChar char="»"/>
        <a:defRPr sz="2000">
          <a:solidFill>
            <a:schemeClr val="tx1"/>
          </a:solidFill>
          <a:latin typeface="Times" pitchFamily="18" charset="0"/>
        </a:defRPr>
      </a:lvl8pPr>
      <a:lvl9pPr marL="3886200" indent="-228600" algn="l" rtl="0" eaLnBrk="0" fontAlgn="base" hangingPunct="0">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051"/>
          <p:cNvSpPr>
            <a:spLocks noChangeArrowheads="1"/>
          </p:cNvSpPr>
          <p:nvPr/>
        </p:nvSpPr>
        <p:spPr bwMode="auto">
          <a:xfrm>
            <a:off x="0" y="914400"/>
            <a:ext cx="91440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l">
              <a:spcBef>
                <a:spcPct val="50000"/>
              </a:spcBef>
              <a:defRPr/>
            </a:pPr>
            <a:r>
              <a:rPr lang="en-US" sz="2400" i="0" baseline="0" dirty="0"/>
              <a:t>Instructor: Dr. Upali Siriwardane</a:t>
            </a:r>
            <a:endParaRPr lang="en-US" i="0" baseline="0" dirty="0"/>
          </a:p>
          <a:p>
            <a:pPr algn="l">
              <a:spcBef>
                <a:spcPct val="20000"/>
              </a:spcBef>
              <a:defRPr/>
            </a:pPr>
            <a:r>
              <a:rPr lang="en-US" i="0" baseline="0" dirty="0"/>
              <a:t>e-mail: </a:t>
            </a:r>
            <a:r>
              <a:rPr lang="en-US" i="0" baseline="0" dirty="0" smtClean="0">
                <a:solidFill>
                  <a:srgbClr val="008000"/>
                </a:solidFill>
              </a:rPr>
              <a:t>upali@latech.edu</a:t>
            </a:r>
            <a:endParaRPr lang="en-US" i="0" baseline="0" dirty="0">
              <a:solidFill>
                <a:srgbClr val="008000"/>
              </a:solidFill>
            </a:endParaRPr>
          </a:p>
          <a:p>
            <a:pPr algn="l">
              <a:lnSpc>
                <a:spcPct val="70000"/>
              </a:lnSpc>
              <a:spcBef>
                <a:spcPct val="20000"/>
              </a:spcBef>
              <a:defRPr/>
            </a:pPr>
            <a:r>
              <a:rPr lang="en-US" i="0" baseline="0" dirty="0"/>
              <a:t>Office:  </a:t>
            </a:r>
            <a:r>
              <a:rPr lang="en-US" i="0" baseline="0" dirty="0">
                <a:solidFill>
                  <a:srgbClr val="008000"/>
                </a:solidFill>
              </a:rPr>
              <a:t>CTH 311 Phone 257-4941</a:t>
            </a:r>
          </a:p>
          <a:p>
            <a:pPr marL="342900" indent="-342900" algn="l">
              <a:lnSpc>
                <a:spcPct val="70000"/>
              </a:lnSpc>
              <a:spcBef>
                <a:spcPct val="50000"/>
              </a:spcBef>
              <a:defRPr/>
            </a:pPr>
            <a:r>
              <a:rPr lang="en-US" sz="1600" i="0" baseline="0" dirty="0"/>
              <a:t>	</a:t>
            </a:r>
          </a:p>
        </p:txBody>
      </p:sp>
      <p:sp>
        <p:nvSpPr>
          <p:cNvPr id="3" name="Title 2"/>
          <p:cNvSpPr>
            <a:spLocks noGrp="1"/>
          </p:cNvSpPr>
          <p:nvPr>
            <p:ph type="title" idx="4294967295"/>
          </p:nvPr>
        </p:nvSpPr>
        <p:spPr>
          <a:xfrm>
            <a:off x="152400" y="341313"/>
            <a:ext cx="8610600" cy="609600"/>
          </a:xfrm>
        </p:spPr>
        <p:txBody>
          <a:bodyPr/>
          <a:lstStyle/>
          <a:p>
            <a:pPr>
              <a:defRPr/>
            </a:pPr>
            <a:r>
              <a:rPr lang="en-US" kern="1200" dirty="0" smtClean="0">
                <a:solidFill>
                  <a:srgbClr val="C00000"/>
                </a:solidFill>
                <a:effectLst/>
                <a:ea typeface="+mn-ea"/>
                <a:cs typeface="+mn-cs"/>
              </a:rPr>
              <a:t>Chemistry </a:t>
            </a:r>
            <a:r>
              <a:rPr lang="en-US" kern="1200" dirty="0" smtClean="0">
                <a:solidFill>
                  <a:srgbClr val="C00000"/>
                </a:solidFill>
                <a:effectLst/>
                <a:ea typeface="+mn-ea"/>
                <a:cs typeface="+mn-cs"/>
              </a:rPr>
              <a:t>281(01</a:t>
            </a:r>
            <a:r>
              <a:rPr lang="en-US" kern="1200" dirty="0" smtClean="0">
                <a:solidFill>
                  <a:srgbClr val="C00000"/>
                </a:solidFill>
                <a:effectLst/>
                <a:ea typeface="+mn-ea"/>
                <a:cs typeface="+mn-cs"/>
              </a:rPr>
              <a:t>) Winter </a:t>
            </a:r>
            <a:r>
              <a:rPr lang="en-US" kern="1200" dirty="0" smtClean="0">
                <a:solidFill>
                  <a:srgbClr val="C00000"/>
                </a:solidFill>
                <a:effectLst/>
                <a:ea typeface="+mn-ea"/>
                <a:cs typeface="+mn-cs"/>
              </a:rPr>
              <a:t>2017</a:t>
            </a:r>
            <a:endParaRPr lang="en-US" sz="2800" dirty="0"/>
          </a:p>
        </p:txBody>
      </p:sp>
    </p:spTree>
    <p:extLst>
      <p:ext uri="{BB962C8B-B14F-4D97-AF65-F5344CB8AC3E}">
        <p14:creationId xmlns:p14="http://schemas.microsoft.com/office/powerpoint/2010/main" val="4064389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p:txBody>
          <a:bodyPr/>
          <a:lstStyle/>
          <a:p>
            <a:pPr>
              <a:defRPr/>
            </a:pPr>
            <a:r>
              <a:rPr lang="en-US" sz="4400" dirty="0">
                <a:solidFill>
                  <a:srgbClr val="CC0000"/>
                </a:solidFill>
              </a:rPr>
              <a:t>Unit Cell Dimensions</a:t>
            </a:r>
            <a:endParaRPr lang="en-US" sz="2800" dirty="0"/>
          </a:p>
        </p:txBody>
      </p:sp>
      <p:sp>
        <p:nvSpPr>
          <p:cNvPr id="10243" name="Text Box 1028"/>
          <p:cNvSpPr txBox="1">
            <a:spLocks noChangeArrowheads="1"/>
          </p:cNvSpPr>
          <p:nvPr/>
        </p:nvSpPr>
        <p:spPr bwMode="auto">
          <a:xfrm>
            <a:off x="4343400" y="1600200"/>
            <a:ext cx="4648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pPr algn="l"/>
            <a:r>
              <a:rPr lang="en-US" sz="3200" i="0">
                <a:solidFill>
                  <a:schemeClr val="tx1"/>
                </a:solidFill>
                <a:latin typeface="Times New Roman" pitchFamily="18" charset="0"/>
              </a:rPr>
              <a:t>The unit cell angles are defined as: </a:t>
            </a:r>
          </a:p>
          <a:p>
            <a:pPr algn="l"/>
            <a:r>
              <a:rPr lang="en-US" sz="3200" i="0">
                <a:solidFill>
                  <a:schemeClr val="tx1"/>
                </a:solidFill>
                <a:latin typeface="Times New Roman" pitchFamily="18" charset="0"/>
              </a:rPr>
              <a:t> </a:t>
            </a:r>
            <a:r>
              <a:rPr lang="en-US" sz="3200" i="0">
                <a:solidFill>
                  <a:schemeClr val="tx1"/>
                </a:solidFill>
                <a:latin typeface="Symbol" pitchFamily="18" charset="2"/>
              </a:rPr>
              <a:t>a</a:t>
            </a:r>
            <a:r>
              <a:rPr lang="en-US" sz="3200" i="0">
                <a:solidFill>
                  <a:schemeClr val="tx1"/>
                </a:solidFill>
                <a:latin typeface="Times New Roman" pitchFamily="18" charset="0"/>
              </a:rPr>
              <a:t>, the angle formed by the b and c cell edges </a:t>
            </a:r>
          </a:p>
          <a:p>
            <a:pPr algn="l"/>
            <a:endParaRPr lang="en-US" sz="3200" i="0">
              <a:solidFill>
                <a:schemeClr val="tx1"/>
              </a:solidFill>
              <a:latin typeface="Times New Roman" pitchFamily="18" charset="0"/>
            </a:endParaRPr>
          </a:p>
          <a:p>
            <a:pPr algn="l"/>
            <a:r>
              <a:rPr lang="en-US" sz="3200" i="0">
                <a:solidFill>
                  <a:schemeClr val="tx1"/>
                </a:solidFill>
                <a:latin typeface="Symbol" pitchFamily="18" charset="2"/>
              </a:rPr>
              <a:t>b</a:t>
            </a:r>
            <a:r>
              <a:rPr lang="en-US" sz="3200" i="0">
                <a:solidFill>
                  <a:schemeClr val="tx1"/>
                </a:solidFill>
                <a:latin typeface="Times New Roman" pitchFamily="18" charset="0"/>
              </a:rPr>
              <a:t>, the angle formed by the a and c cell edges </a:t>
            </a:r>
            <a:r>
              <a:rPr lang="en-US" sz="3200" i="0">
                <a:solidFill>
                  <a:schemeClr val="tx1"/>
                </a:solidFill>
                <a:latin typeface="Symbol" pitchFamily="18" charset="2"/>
              </a:rPr>
              <a:t> g</a:t>
            </a:r>
            <a:r>
              <a:rPr lang="en-US" sz="3200" i="0">
                <a:solidFill>
                  <a:schemeClr val="tx1"/>
                </a:solidFill>
                <a:latin typeface="Times New Roman" pitchFamily="18" charset="0"/>
              </a:rPr>
              <a:t>, the angle formed by the a and b cell edges </a:t>
            </a:r>
          </a:p>
          <a:p>
            <a:pPr algn="l"/>
            <a:r>
              <a:rPr lang="en-US" sz="3200" i="0">
                <a:solidFill>
                  <a:schemeClr val="tx1"/>
                </a:solidFill>
                <a:latin typeface="Times New Roman" pitchFamily="18" charset="0"/>
              </a:rPr>
              <a:t>a,b,c is x,y,z in right handed cartesian coordinates</a:t>
            </a:r>
          </a:p>
        </p:txBody>
      </p:sp>
      <p:sp>
        <p:nvSpPr>
          <p:cNvPr id="10244" name="Text Box 1029"/>
          <p:cNvSpPr txBox="1">
            <a:spLocks noChangeArrowheads="1"/>
          </p:cNvSpPr>
          <p:nvPr/>
        </p:nvSpPr>
        <p:spPr bwMode="auto">
          <a:xfrm>
            <a:off x="609600" y="5029200"/>
            <a:ext cx="38131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2400" i="0">
                <a:solidFill>
                  <a:schemeClr val="tx1"/>
                </a:solidFill>
                <a:latin typeface="Times New Roman" pitchFamily="18" charset="0"/>
              </a:rPr>
              <a:t>    </a:t>
            </a:r>
            <a:r>
              <a:rPr lang="en-US" sz="3200" i="0">
                <a:solidFill>
                  <a:schemeClr val="tx1"/>
                </a:solidFill>
                <a:latin typeface="Times New Roman" pitchFamily="18" charset="0"/>
              </a:rPr>
              <a:t>a  </a:t>
            </a:r>
            <a:r>
              <a:rPr lang="en-US" sz="3200" i="0" u="sng">
                <a:solidFill>
                  <a:schemeClr val="tx1"/>
                </a:solidFill>
                <a:latin typeface="Symbol" pitchFamily="18" charset="2"/>
              </a:rPr>
              <a:t>g </a:t>
            </a:r>
            <a:r>
              <a:rPr lang="en-US" sz="3200" i="0">
                <a:solidFill>
                  <a:schemeClr val="tx1"/>
                </a:solidFill>
                <a:latin typeface="Times New Roman" pitchFamily="18" charset="0"/>
              </a:rPr>
              <a:t>  b  </a:t>
            </a:r>
            <a:r>
              <a:rPr lang="en-US" sz="3200" i="0" u="sng">
                <a:solidFill>
                  <a:schemeClr val="tx1"/>
                </a:solidFill>
                <a:latin typeface="Symbol" pitchFamily="18" charset="2"/>
              </a:rPr>
              <a:t>a</a:t>
            </a:r>
            <a:r>
              <a:rPr lang="en-US" sz="3200" i="0">
                <a:solidFill>
                  <a:schemeClr val="tx1"/>
                </a:solidFill>
                <a:latin typeface="Times New Roman" pitchFamily="18" charset="0"/>
              </a:rPr>
              <a:t>    c  </a:t>
            </a:r>
            <a:r>
              <a:rPr lang="en-US" sz="3200" i="0" u="sng">
                <a:solidFill>
                  <a:schemeClr val="tx1"/>
                </a:solidFill>
                <a:latin typeface="Symbol" pitchFamily="18" charset="2"/>
              </a:rPr>
              <a:t>b</a:t>
            </a:r>
            <a:r>
              <a:rPr lang="en-US" sz="3200" i="0">
                <a:solidFill>
                  <a:schemeClr val="tx1"/>
                </a:solidFill>
                <a:latin typeface="Times New Roman" pitchFamily="18" charset="0"/>
              </a:rPr>
              <a:t>   a</a:t>
            </a:r>
            <a:endParaRPr lang="en-US" sz="2400" i="0">
              <a:solidFill>
                <a:schemeClr val="tx1"/>
              </a:solidFill>
              <a:latin typeface="Times New Roman" pitchFamily="18" charset="0"/>
            </a:endParaRP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3009900" cy="294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p:txBody>
          <a:bodyPr>
            <a:noAutofit/>
          </a:bodyPr>
          <a:lstStyle/>
          <a:p>
            <a:pPr>
              <a:defRPr/>
            </a:pPr>
            <a:r>
              <a:rPr lang="en-US" sz="3200" dirty="0" err="1">
                <a:solidFill>
                  <a:srgbClr val="CC0000"/>
                </a:solidFill>
              </a:rPr>
              <a:t>Bravais</a:t>
            </a:r>
            <a:r>
              <a:rPr lang="en-US" sz="3200" dirty="0">
                <a:solidFill>
                  <a:srgbClr val="CC0000"/>
                </a:solidFill>
              </a:rPr>
              <a:t> Lattices &amp; Seven Crystals Systems</a:t>
            </a:r>
            <a:r>
              <a:rPr lang="en-US" sz="1600" dirty="0"/>
              <a:t> </a:t>
            </a:r>
          </a:p>
        </p:txBody>
      </p:sp>
      <p:sp>
        <p:nvSpPr>
          <p:cNvPr id="87043" name="Rectangle 1027"/>
          <p:cNvSpPr>
            <a:spLocks noGrp="1" noChangeArrowheads="1"/>
          </p:cNvSpPr>
          <p:nvPr>
            <p:ph idx="1"/>
          </p:nvPr>
        </p:nvSpPr>
        <p:spPr>
          <a:xfrm>
            <a:off x="0" y="1981200"/>
            <a:ext cx="9144000" cy="4876800"/>
          </a:xfrm>
        </p:spPr>
        <p:txBody>
          <a:bodyPr/>
          <a:lstStyle/>
          <a:p>
            <a:pPr>
              <a:buFont typeface="Geneva"/>
              <a:buNone/>
              <a:defRPr/>
            </a:pPr>
            <a:r>
              <a:rPr lang="en-US" dirty="0">
                <a:solidFill>
                  <a:schemeClr val="tx1"/>
                </a:solidFill>
              </a:rPr>
              <a:t>In the 1840’s </a:t>
            </a:r>
            <a:r>
              <a:rPr lang="en-US" dirty="0" err="1">
                <a:solidFill>
                  <a:srgbClr val="C00000"/>
                </a:solidFill>
              </a:rPr>
              <a:t>Bravais</a:t>
            </a:r>
            <a:r>
              <a:rPr lang="en-US" dirty="0">
                <a:solidFill>
                  <a:schemeClr val="tx1"/>
                </a:solidFill>
              </a:rPr>
              <a:t> showed that there are only </a:t>
            </a:r>
            <a:r>
              <a:rPr lang="en-US" dirty="0">
                <a:solidFill>
                  <a:srgbClr val="C00000"/>
                </a:solidFill>
              </a:rPr>
              <a:t>fourteen</a:t>
            </a:r>
            <a:r>
              <a:rPr lang="en-US" dirty="0">
                <a:solidFill>
                  <a:schemeClr val="tx1"/>
                </a:solidFill>
              </a:rPr>
              <a:t> different space  lattices. </a:t>
            </a:r>
          </a:p>
          <a:p>
            <a:pPr>
              <a:buFont typeface="Geneva"/>
              <a:buNone/>
              <a:defRPr/>
            </a:pPr>
            <a:r>
              <a:rPr lang="en-US" dirty="0">
                <a:solidFill>
                  <a:schemeClr val="tx1"/>
                </a:solidFill>
              </a:rPr>
              <a:t>Taking into account the geometrical properties of the basis there are 230 different repetitive patterns in which atomic elements can be arranged to  form crystal structures. </a:t>
            </a:r>
            <a:endParaRPr lang="en-US" sz="40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title"/>
          </p:nvPr>
        </p:nvSpPr>
        <p:spPr>
          <a:xfrm>
            <a:off x="685800" y="0"/>
            <a:ext cx="7772400" cy="1143000"/>
          </a:xfrm>
        </p:spPr>
        <p:txBody>
          <a:bodyPr/>
          <a:lstStyle/>
          <a:p>
            <a:pPr>
              <a:defRPr/>
            </a:pPr>
            <a:r>
              <a:rPr lang="en-US" sz="4000" dirty="0">
                <a:solidFill>
                  <a:srgbClr val="CC0000"/>
                </a:solidFill>
              </a:rPr>
              <a:t>Fourteen </a:t>
            </a:r>
            <a:r>
              <a:rPr lang="en-US" sz="4000" dirty="0" err="1">
                <a:solidFill>
                  <a:srgbClr val="CC0000"/>
                </a:solidFill>
              </a:rPr>
              <a:t>Bravias</a:t>
            </a:r>
            <a:r>
              <a:rPr lang="en-US" sz="4000" dirty="0">
                <a:solidFill>
                  <a:srgbClr val="CC0000"/>
                </a:solidFill>
              </a:rPr>
              <a:t> Unit Cells</a:t>
            </a:r>
            <a:endParaRPr lang="en-US" sz="2800" dirty="0"/>
          </a:p>
        </p:txBody>
      </p:sp>
      <p:pic>
        <p:nvPicPr>
          <p:cNvPr id="12291" name="Picture 1027" descr="brav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45164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a:xfrm>
            <a:off x="685800" y="0"/>
            <a:ext cx="7772400" cy="762000"/>
          </a:xfrm>
        </p:spPr>
        <p:txBody>
          <a:bodyPr/>
          <a:lstStyle/>
          <a:p>
            <a:pPr>
              <a:defRPr/>
            </a:pPr>
            <a:r>
              <a:rPr lang="en-US" dirty="0">
                <a:solidFill>
                  <a:srgbClr val="CC0000"/>
                </a:solidFill>
              </a:rPr>
              <a:t>Seven Crystal Systems</a:t>
            </a:r>
            <a:endParaRPr lang="en-US" sz="2400" dirty="0"/>
          </a:p>
        </p:txBody>
      </p:sp>
      <p:pic>
        <p:nvPicPr>
          <p:cNvPr id="13315"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128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609600"/>
          </a:xfrm>
        </p:spPr>
        <p:txBody>
          <a:bodyPr/>
          <a:lstStyle/>
          <a:p>
            <a:pPr>
              <a:defRPr/>
            </a:pPr>
            <a:r>
              <a:rPr lang="en-US" dirty="0">
                <a:solidFill>
                  <a:srgbClr val="CC0000"/>
                </a:solidFill>
              </a:rPr>
              <a:t>Number of Atoms in the Cubic Unit Cell</a:t>
            </a:r>
            <a:endParaRPr lang="en-US" sz="1800" dirty="0"/>
          </a:p>
        </p:txBody>
      </p:sp>
      <p:sp>
        <p:nvSpPr>
          <p:cNvPr id="14339" name="Rectangle 3"/>
          <p:cNvSpPr>
            <a:spLocks noGrp="1" noChangeArrowheads="1"/>
          </p:cNvSpPr>
          <p:nvPr>
            <p:ph idx="1"/>
          </p:nvPr>
        </p:nvSpPr>
        <p:spPr>
          <a:xfrm>
            <a:off x="76200" y="838200"/>
            <a:ext cx="8991600" cy="2819400"/>
          </a:xfrm>
        </p:spPr>
        <p:txBody>
          <a:bodyPr/>
          <a:lstStyle/>
          <a:p>
            <a:pPr lvl="1"/>
            <a:r>
              <a:rPr lang="en-US" sz="2000" smtClean="0"/>
              <a:t>Coner- 1/8</a:t>
            </a:r>
          </a:p>
          <a:p>
            <a:pPr lvl="1"/>
            <a:r>
              <a:rPr lang="en-US" sz="2000" smtClean="0"/>
              <a:t>Edge- 1/4</a:t>
            </a:r>
          </a:p>
          <a:p>
            <a:pPr lvl="1"/>
            <a:r>
              <a:rPr lang="en-US" sz="2000" smtClean="0"/>
              <a:t>Body- 1</a:t>
            </a:r>
          </a:p>
          <a:p>
            <a:pPr lvl="1"/>
            <a:r>
              <a:rPr lang="en-US" sz="2000" smtClean="0"/>
              <a:t>Face-1/2</a:t>
            </a:r>
          </a:p>
          <a:p>
            <a:pPr lvl="1"/>
            <a:r>
              <a:rPr lang="en-US" sz="2000" smtClean="0"/>
              <a:t>FCC  = 4 ( 8 coners, 6 faces)</a:t>
            </a:r>
          </a:p>
          <a:p>
            <a:pPr lvl="1"/>
            <a:r>
              <a:rPr lang="en-US" sz="2000" smtClean="0"/>
              <a:t>SC    =  1 (8 coners)</a:t>
            </a:r>
          </a:p>
          <a:p>
            <a:pPr lvl="1"/>
            <a:r>
              <a:rPr lang="en-US" sz="2000" smtClean="0"/>
              <a:t>BCC =  2 (8 coners, 1 body) </a:t>
            </a:r>
          </a:p>
        </p:txBody>
      </p:sp>
      <p:sp>
        <p:nvSpPr>
          <p:cNvPr id="14341" name="TextBox 5"/>
          <p:cNvSpPr txBox="1">
            <a:spLocks noChangeArrowheads="1"/>
          </p:cNvSpPr>
          <p:nvPr/>
        </p:nvSpPr>
        <p:spPr bwMode="auto">
          <a:xfrm>
            <a:off x="6248400" y="2895600"/>
            <a:ext cx="1905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i="1" baseline="-25000">
                <a:solidFill>
                  <a:schemeClr val="accent2"/>
                </a:solidFill>
                <a:latin typeface="Helvetica" pitchFamily="34" charset="0"/>
              </a:defRPr>
            </a:lvl1pPr>
            <a:lvl2pPr>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pPr marL="0" lvl="1"/>
            <a:r>
              <a:rPr lang="en-US" sz="2400" i="0"/>
              <a:t>Face-1/2</a:t>
            </a:r>
          </a:p>
          <a:p>
            <a:endParaRPr lang="en-US"/>
          </a:p>
        </p:txBody>
      </p:sp>
      <p:sp>
        <p:nvSpPr>
          <p:cNvPr id="14343" name="TextBox 8"/>
          <p:cNvSpPr txBox="1">
            <a:spLocks noChangeArrowheads="1"/>
          </p:cNvSpPr>
          <p:nvPr/>
        </p:nvSpPr>
        <p:spPr bwMode="auto">
          <a:xfrm>
            <a:off x="6324600" y="5638800"/>
            <a:ext cx="1905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i="1" baseline="-25000">
                <a:solidFill>
                  <a:schemeClr val="accent2"/>
                </a:solidFill>
                <a:latin typeface="Helvetica" pitchFamily="34" charset="0"/>
              </a:defRPr>
            </a:lvl1pPr>
            <a:lvl2pPr>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pPr lvl="1"/>
            <a:r>
              <a:rPr lang="en-US" sz="2400" i="0"/>
              <a:t>Coner- 1/8</a:t>
            </a:r>
          </a:p>
          <a:p>
            <a:endParaRPr lang="en-US"/>
          </a:p>
        </p:txBody>
      </p:sp>
      <p:sp>
        <p:nvSpPr>
          <p:cNvPr id="14345" name="TextBox 10"/>
          <p:cNvSpPr txBox="1">
            <a:spLocks noChangeArrowheads="1"/>
          </p:cNvSpPr>
          <p:nvPr/>
        </p:nvSpPr>
        <p:spPr bwMode="auto">
          <a:xfrm>
            <a:off x="3886200" y="5486400"/>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i="1" baseline="-25000">
                <a:solidFill>
                  <a:schemeClr val="accent2"/>
                </a:solidFill>
                <a:latin typeface="Helvetica" pitchFamily="34" charset="0"/>
              </a:defRPr>
            </a:lvl1pPr>
            <a:lvl2pPr>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pPr lvl="1"/>
            <a:r>
              <a:rPr lang="en-US" sz="2400" i="0"/>
              <a:t>Edge - 1/4</a:t>
            </a:r>
            <a:endParaRPr lang="en-US"/>
          </a:p>
        </p:txBody>
      </p:sp>
      <p:sp>
        <p:nvSpPr>
          <p:cNvPr id="14347" name="TextBox 12"/>
          <p:cNvSpPr txBox="1">
            <a:spLocks noChangeArrowheads="1"/>
          </p:cNvSpPr>
          <p:nvPr/>
        </p:nvSpPr>
        <p:spPr bwMode="auto">
          <a:xfrm>
            <a:off x="685800" y="5562600"/>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i="1" baseline="-25000">
                <a:solidFill>
                  <a:schemeClr val="accent2"/>
                </a:solidFill>
                <a:latin typeface="Helvetica" pitchFamily="34" charset="0"/>
              </a:defRPr>
            </a:lvl1pPr>
            <a:lvl2pPr>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pPr lvl="1"/>
            <a:r>
              <a:rPr lang="en-US" sz="2400" i="0"/>
              <a:t>Body- 1</a:t>
            </a:r>
            <a:endParaRPr lang="en-US"/>
          </a:p>
        </p:txBody>
      </p:sp>
      <p:pic>
        <p:nvPicPr>
          <p:cNvPr id="1434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1676400" cy="1649413"/>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10000"/>
            <a:ext cx="20478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435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81400"/>
            <a:ext cx="182403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371600"/>
            <a:ext cx="2438400" cy="149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sz="3200" dirty="0"/>
              <a:t>Close Pack Unit </a:t>
            </a:r>
            <a:r>
              <a:rPr lang="en-US" sz="3200" dirty="0" smtClean="0"/>
              <a:t>Cells</a:t>
            </a:r>
            <a:endParaRPr lang="en-US" sz="3200" dirty="0"/>
          </a:p>
        </p:txBody>
      </p:sp>
      <p:pic>
        <p:nvPicPr>
          <p:cNvPr id="1536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4100513"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p:cNvSpPr txBox="1">
            <a:spLocks noChangeArrowheads="1"/>
          </p:cNvSpPr>
          <p:nvPr/>
        </p:nvSpPr>
        <p:spPr bwMode="auto">
          <a:xfrm>
            <a:off x="2438400" y="838200"/>
            <a:ext cx="615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2400" i="0"/>
              <a:t>CCP</a:t>
            </a:r>
          </a:p>
        </p:txBody>
      </p:sp>
      <p:sp>
        <p:nvSpPr>
          <p:cNvPr id="15365" name="TextBox 7"/>
          <p:cNvSpPr txBox="1">
            <a:spLocks noChangeArrowheads="1"/>
          </p:cNvSpPr>
          <p:nvPr/>
        </p:nvSpPr>
        <p:spPr bwMode="auto">
          <a:xfrm>
            <a:off x="6324600" y="914400"/>
            <a:ext cx="615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2400" i="0"/>
              <a:t>HCP</a:t>
            </a:r>
          </a:p>
        </p:txBody>
      </p:sp>
      <p:sp>
        <p:nvSpPr>
          <p:cNvPr id="15367" name="Rectangle 8"/>
          <p:cNvSpPr>
            <a:spLocks noChangeArrowheads="1"/>
          </p:cNvSpPr>
          <p:nvPr/>
        </p:nvSpPr>
        <p:spPr bwMode="auto">
          <a:xfrm>
            <a:off x="914400" y="5334000"/>
            <a:ext cx="293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r>
              <a:rPr lang="en-US" i="0"/>
              <a:t>FCC  = 4 ( 8 coners, 6 faces</a:t>
            </a:r>
            <a:r>
              <a:rPr lang="en-US" sz="2400" i="0"/>
              <a:t>)</a:t>
            </a:r>
          </a:p>
        </p:txBody>
      </p:sp>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671888"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latin typeface="Times New Roman" pitchFamily="18" charset="0"/>
            </a:endParaRPr>
          </a:p>
        </p:txBody>
      </p:sp>
      <p:sp>
        <p:nvSpPr>
          <p:cNvPr id="16387" name="Rectangle 3"/>
          <p:cNvSpPr>
            <a:spLocks noChangeArrowheads="1"/>
          </p:cNvSpPr>
          <p:nvPr/>
        </p:nvSpPr>
        <p:spPr bwMode="auto">
          <a:xfrm>
            <a:off x="6096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ts val="500"/>
              </a:spcBef>
              <a:spcAft>
                <a:spcPts val="500"/>
              </a:spcAft>
            </a:pPr>
            <a:r>
              <a:rPr lang="en-US" sz="3600" i="0">
                <a:solidFill>
                  <a:schemeClr val="tx1"/>
                </a:solidFill>
                <a:latin typeface="Times New Roman" pitchFamily="18" charset="0"/>
              </a:rPr>
              <a:t>Simple cube SC                            Body-centered cubic BCC</a:t>
            </a:r>
          </a:p>
          <a:p>
            <a:pPr marL="342900" indent="-342900" algn="l">
              <a:spcBef>
                <a:spcPts val="500"/>
              </a:spcBef>
              <a:spcAft>
                <a:spcPts val="500"/>
              </a:spcAft>
              <a:buFontTx/>
              <a:buChar char="•"/>
            </a:pPr>
            <a:endParaRPr lang="en-US" sz="3600" i="0">
              <a:solidFill>
                <a:schemeClr val="tx1"/>
              </a:solidFill>
              <a:latin typeface="Times New Roman" pitchFamily="18" charset="0"/>
            </a:endParaRPr>
          </a:p>
          <a:p>
            <a:pPr marL="342900" indent="-342900">
              <a:spcBef>
                <a:spcPts val="500"/>
              </a:spcBef>
              <a:spcAft>
                <a:spcPts val="500"/>
              </a:spcAft>
              <a:buFontTx/>
              <a:buChar char="•"/>
            </a:pPr>
            <a:endParaRPr lang="en-US" sz="3200">
              <a:latin typeface="Times New Roman" pitchFamily="18" charset="0"/>
            </a:endParaRPr>
          </a:p>
          <a:p>
            <a:pPr marL="342900" indent="-342900">
              <a:spcBef>
                <a:spcPct val="20000"/>
              </a:spcBef>
              <a:buFontTx/>
              <a:buChar char="•"/>
            </a:pPr>
            <a:endParaRPr lang="en-US" sz="3200">
              <a:latin typeface="Times New Roman" pitchFamily="18" charset="0"/>
            </a:endParaRPr>
          </a:p>
        </p:txBody>
      </p:sp>
      <p:sp>
        <p:nvSpPr>
          <p:cNvPr id="8" name="Title 7"/>
          <p:cNvSpPr>
            <a:spLocks noGrp="1"/>
          </p:cNvSpPr>
          <p:nvPr>
            <p:ph type="title" idx="4294967295"/>
          </p:nvPr>
        </p:nvSpPr>
        <p:spPr>
          <a:xfrm>
            <a:off x="838200" y="457200"/>
            <a:ext cx="8305800" cy="685800"/>
          </a:xfrm>
        </p:spPr>
        <p:txBody>
          <a:bodyPr>
            <a:noAutofit/>
          </a:bodyPr>
          <a:lstStyle/>
          <a:p>
            <a:pPr>
              <a:defRPr/>
            </a:pPr>
            <a:r>
              <a:rPr lang="en-US" sz="4400" kern="1200" dirty="0" smtClean="0">
                <a:solidFill>
                  <a:srgbClr val="CC0000"/>
                </a:solidFill>
                <a:effectLst>
                  <a:outerShdw blurRad="50800" dist="38100" algn="tr" rotWithShape="0">
                    <a:prstClr val="black">
                      <a:alpha val="40000"/>
                    </a:prstClr>
                  </a:outerShdw>
                </a:effectLst>
                <a:latin typeface="Times New Roman"/>
                <a:ea typeface="+mn-ea"/>
                <a:cs typeface="+mn-cs"/>
              </a:rPr>
              <a:t>Unit Cells from Loose Packing</a:t>
            </a:r>
            <a:endParaRPr lang="en-US" sz="1800" dirty="0"/>
          </a:p>
        </p:txBody>
      </p:sp>
      <p:sp>
        <p:nvSpPr>
          <p:cNvPr id="16391" name="Rectangle 6"/>
          <p:cNvSpPr>
            <a:spLocks noChangeArrowheads="1"/>
          </p:cNvSpPr>
          <p:nvPr/>
        </p:nvSpPr>
        <p:spPr bwMode="auto">
          <a:xfrm>
            <a:off x="762000" y="4724400"/>
            <a:ext cx="2549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r>
              <a:rPr lang="en-US" sz="2400" i="0"/>
              <a:t>SC    =  1 (8 coners)</a:t>
            </a:r>
          </a:p>
        </p:txBody>
      </p:sp>
      <p:sp>
        <p:nvSpPr>
          <p:cNvPr id="16392" name="Rectangle 8"/>
          <p:cNvSpPr>
            <a:spLocks noChangeArrowheads="1"/>
          </p:cNvSpPr>
          <p:nvPr/>
        </p:nvSpPr>
        <p:spPr bwMode="auto">
          <a:xfrm>
            <a:off x="5029200" y="4648200"/>
            <a:ext cx="3368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r>
              <a:rPr lang="en-US" sz="2400" i="0"/>
              <a:t>BCC =  2 (8 coners, 1 body) </a:t>
            </a:r>
          </a:p>
        </p:txBody>
      </p:sp>
      <p:pic>
        <p:nvPicPr>
          <p:cNvPr id="1639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251460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2514600" cy="239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0"/>
            <a:ext cx="7772400" cy="1143000"/>
          </a:xfrm>
        </p:spPr>
        <p:txBody>
          <a:bodyPr/>
          <a:lstStyle/>
          <a:p>
            <a:pPr>
              <a:defRPr/>
            </a:pPr>
            <a:r>
              <a:rPr lang="en-US" sz="4000" dirty="0">
                <a:solidFill>
                  <a:srgbClr val="CC0000"/>
                </a:solidFill>
              </a:rPr>
              <a:t>Coordination Number</a:t>
            </a:r>
            <a:endParaRPr lang="en-US" sz="2400" dirty="0"/>
          </a:p>
        </p:txBody>
      </p:sp>
      <p:sp>
        <p:nvSpPr>
          <p:cNvPr id="89091" name="Rectangle 3"/>
          <p:cNvSpPr>
            <a:spLocks noGrp="1" noChangeArrowheads="1"/>
          </p:cNvSpPr>
          <p:nvPr>
            <p:ph idx="1"/>
          </p:nvPr>
        </p:nvSpPr>
        <p:spPr>
          <a:xfrm>
            <a:off x="0" y="1066800"/>
            <a:ext cx="9144000" cy="5791200"/>
          </a:xfrm>
        </p:spPr>
        <p:txBody>
          <a:bodyPr/>
          <a:lstStyle/>
          <a:p>
            <a:pPr>
              <a:buFont typeface="Geneva"/>
              <a:buNone/>
              <a:defRPr/>
            </a:pPr>
            <a:r>
              <a:rPr lang="en-US" dirty="0">
                <a:solidFill>
                  <a:schemeClr val="tx1"/>
                </a:solidFill>
              </a:rPr>
              <a:t>The number of nearest particles surrounding a particle in the crystal structure. </a:t>
            </a:r>
          </a:p>
          <a:p>
            <a:pPr>
              <a:buFont typeface="Geneva"/>
              <a:buNone/>
              <a:defRPr/>
            </a:pPr>
            <a:r>
              <a:rPr lang="en-US" dirty="0">
                <a:solidFill>
                  <a:srgbClr val="C00000"/>
                </a:solidFill>
              </a:rPr>
              <a:t>Simple Cube: </a:t>
            </a:r>
            <a:r>
              <a:rPr lang="en-US" dirty="0">
                <a:solidFill>
                  <a:schemeClr val="tx1"/>
                </a:solidFill>
              </a:rPr>
              <a:t>a particle in the crystal has a coordination number of </a:t>
            </a:r>
            <a:r>
              <a:rPr lang="en-US" dirty="0">
                <a:solidFill>
                  <a:srgbClr val="C00000"/>
                </a:solidFill>
              </a:rPr>
              <a:t>6</a:t>
            </a:r>
            <a:r>
              <a:rPr lang="en-US" dirty="0">
                <a:solidFill>
                  <a:schemeClr val="tx1"/>
                </a:solidFill>
              </a:rPr>
              <a:t> </a:t>
            </a:r>
          </a:p>
          <a:p>
            <a:pPr>
              <a:buFont typeface="Geneva"/>
              <a:buNone/>
              <a:defRPr/>
            </a:pPr>
            <a:r>
              <a:rPr lang="en-US" dirty="0">
                <a:solidFill>
                  <a:srgbClr val="C00000"/>
                </a:solidFill>
              </a:rPr>
              <a:t>Body </a:t>
            </a:r>
            <a:r>
              <a:rPr lang="en-US" dirty="0" err="1" smtClean="0">
                <a:solidFill>
                  <a:srgbClr val="C00000"/>
                </a:solidFill>
              </a:rPr>
              <a:t>Centerd</a:t>
            </a:r>
            <a:r>
              <a:rPr lang="en-US" dirty="0" smtClean="0">
                <a:solidFill>
                  <a:srgbClr val="C00000"/>
                </a:solidFill>
              </a:rPr>
              <a:t> </a:t>
            </a:r>
            <a:r>
              <a:rPr lang="en-US" dirty="0">
                <a:solidFill>
                  <a:srgbClr val="C00000"/>
                </a:solidFill>
              </a:rPr>
              <a:t>Cube</a:t>
            </a:r>
            <a:r>
              <a:rPr lang="en-US" dirty="0">
                <a:solidFill>
                  <a:schemeClr val="tx1"/>
                </a:solidFill>
              </a:rPr>
              <a:t>: a particle in the crystal has a coordination number of </a:t>
            </a:r>
            <a:r>
              <a:rPr lang="en-US" dirty="0">
                <a:solidFill>
                  <a:srgbClr val="C00000"/>
                </a:solidFill>
              </a:rPr>
              <a:t>8</a:t>
            </a:r>
            <a:r>
              <a:rPr lang="en-US" dirty="0">
                <a:solidFill>
                  <a:schemeClr val="tx1"/>
                </a:solidFill>
              </a:rPr>
              <a:t> </a:t>
            </a:r>
          </a:p>
          <a:p>
            <a:pPr>
              <a:buFont typeface="Geneva"/>
              <a:buNone/>
              <a:defRPr/>
            </a:pPr>
            <a:r>
              <a:rPr lang="en-US" dirty="0">
                <a:solidFill>
                  <a:srgbClr val="C00000"/>
                </a:solidFill>
              </a:rPr>
              <a:t>Hexagonal Close Pack  &amp;Cubic Close Pack</a:t>
            </a:r>
            <a:r>
              <a:rPr lang="en-US" dirty="0" smtClean="0">
                <a:solidFill>
                  <a:schemeClr val="tx1"/>
                </a:solidFill>
              </a:rPr>
              <a:t>: </a:t>
            </a:r>
            <a:r>
              <a:rPr lang="en-US" dirty="0">
                <a:solidFill>
                  <a:schemeClr val="tx1"/>
                </a:solidFill>
              </a:rPr>
              <a:t>a particle in the crystal has a coordination  number of </a:t>
            </a:r>
            <a:r>
              <a:rPr lang="en-US" dirty="0">
                <a:solidFill>
                  <a:srgbClr val="C00000"/>
                </a:solidFill>
              </a:rPr>
              <a:t>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pPr>
              <a:defRPr/>
            </a:pPr>
            <a:r>
              <a:rPr lang="en-US" dirty="0" smtClean="0">
                <a:solidFill>
                  <a:srgbClr val="CC0000"/>
                </a:solidFill>
              </a:rPr>
              <a:t>Holes in FCC Unit Cells</a:t>
            </a:r>
            <a:endParaRPr lang="en-US" sz="2400" dirty="0"/>
          </a:p>
        </p:txBody>
      </p:sp>
      <p:sp>
        <p:nvSpPr>
          <p:cNvPr id="14339" name="Rectangle 3"/>
          <p:cNvSpPr>
            <a:spLocks noGrp="1" noChangeArrowheads="1"/>
          </p:cNvSpPr>
          <p:nvPr>
            <p:ph idx="1"/>
          </p:nvPr>
        </p:nvSpPr>
        <p:spPr>
          <a:xfrm>
            <a:off x="0" y="1447800"/>
            <a:ext cx="8458200" cy="4876800"/>
          </a:xfrm>
        </p:spPr>
        <p:txBody>
          <a:bodyPr/>
          <a:lstStyle/>
          <a:p>
            <a:pPr marL="512763">
              <a:spcBef>
                <a:spcPts val="500"/>
              </a:spcBef>
              <a:spcAft>
                <a:spcPts val="500"/>
              </a:spcAft>
              <a:buFont typeface="Geneva"/>
              <a:buNone/>
              <a:defRPr/>
            </a:pPr>
            <a:r>
              <a:rPr lang="en-US" dirty="0">
                <a:solidFill>
                  <a:srgbClr val="C00000"/>
                </a:solidFill>
              </a:rPr>
              <a:t>Tetrahedral Hole </a:t>
            </a:r>
            <a:r>
              <a:rPr lang="en-US" dirty="0"/>
              <a:t>(8 holes)</a:t>
            </a:r>
          </a:p>
          <a:p>
            <a:pPr marL="512763">
              <a:spcBef>
                <a:spcPts val="500"/>
              </a:spcBef>
              <a:spcAft>
                <a:spcPts val="500"/>
              </a:spcAft>
              <a:buFontTx/>
              <a:buNone/>
              <a:defRPr/>
            </a:pPr>
            <a:r>
              <a:rPr lang="en-US" dirty="0"/>
              <a:t>    Eight holes are inside a face centered cube.</a:t>
            </a:r>
          </a:p>
          <a:p>
            <a:pPr marL="512763">
              <a:spcBef>
                <a:spcPts val="500"/>
              </a:spcBef>
              <a:spcAft>
                <a:spcPts val="500"/>
              </a:spcAft>
              <a:buFont typeface="Geneva"/>
              <a:buNone/>
              <a:defRPr/>
            </a:pPr>
            <a:endParaRPr lang="en-US" dirty="0"/>
          </a:p>
          <a:p>
            <a:pPr marL="512763">
              <a:spcBef>
                <a:spcPts val="500"/>
              </a:spcBef>
              <a:spcAft>
                <a:spcPts val="500"/>
              </a:spcAft>
              <a:buFont typeface="Geneva"/>
              <a:buNone/>
              <a:defRPr/>
            </a:pPr>
            <a:r>
              <a:rPr lang="en-US" dirty="0">
                <a:solidFill>
                  <a:srgbClr val="C00000"/>
                </a:solidFill>
              </a:rPr>
              <a:t>Octahedral Hole  </a:t>
            </a:r>
            <a:r>
              <a:rPr lang="en-US" dirty="0"/>
              <a:t>(4 holes)</a:t>
            </a:r>
          </a:p>
          <a:p>
            <a:pPr marL="512763">
              <a:spcBef>
                <a:spcPts val="500"/>
              </a:spcBef>
              <a:spcAft>
                <a:spcPts val="500"/>
              </a:spcAft>
              <a:buFontTx/>
              <a:buNone/>
              <a:defRPr/>
            </a:pPr>
            <a:r>
              <a:rPr lang="en-US" dirty="0"/>
              <a:t>     One hole in the middle and 12 holes along the </a:t>
            </a:r>
            <a:r>
              <a:rPr lang="en-US" dirty="0" smtClean="0"/>
              <a:t>edges </a:t>
            </a:r>
            <a:r>
              <a:rPr lang="en-US" dirty="0"/>
              <a:t>( contributing 1/4)  of the face centered cube </a:t>
            </a:r>
          </a:p>
          <a:p>
            <a:pPr marL="512763">
              <a:buFont typeface="Geneva"/>
              <a:buNone/>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z="4400" dirty="0" smtClean="0">
                <a:solidFill>
                  <a:srgbClr val="CC0000"/>
                </a:solidFill>
              </a:rPr>
              <a:t>Holes in SC Unit Cells</a:t>
            </a:r>
            <a:endParaRPr lang="en-US" sz="2800" dirty="0"/>
          </a:p>
        </p:txBody>
      </p:sp>
      <p:pic>
        <p:nvPicPr>
          <p:cNvPr id="19459" name="Picture 3" descr="cubic_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49149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95800" y="3429000"/>
            <a:ext cx="1077913" cy="296863"/>
          </a:xfrm>
          <a:prstGeom prst="rect">
            <a:avLst/>
          </a:prstGeom>
          <a:noFill/>
        </p:spPr>
        <p:txBody>
          <a:bodyPr wrap="none">
            <a:spAutoFit/>
          </a:bodyPr>
          <a:lstStyle/>
          <a:p>
            <a:pPr>
              <a:defRPr/>
            </a:pPr>
            <a:r>
              <a:rPr lang="en-US" i="0" dirty="0">
                <a:solidFill>
                  <a:schemeClr val="tx1"/>
                </a:solidFill>
                <a:effectLst>
                  <a:outerShdw blurRad="38100" dist="38100" dir="2700000" algn="tl">
                    <a:srgbClr val="C0C0C0"/>
                  </a:outerShdw>
                </a:effectLst>
              </a:rPr>
              <a:t>Cubic Hole</a:t>
            </a:r>
            <a:endParaRPr lang="en-US" i="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a:xfrm>
            <a:off x="0" y="609600"/>
            <a:ext cx="9144000" cy="1143000"/>
          </a:xfrm>
        </p:spPr>
        <p:txBody>
          <a:bodyPr>
            <a:noAutofit/>
          </a:bodyPr>
          <a:lstStyle/>
          <a:p>
            <a:pPr>
              <a:defRPr/>
            </a:pPr>
            <a:r>
              <a:rPr lang="en-US" dirty="0">
                <a:solidFill>
                  <a:srgbClr val="CC0000"/>
                </a:solidFill>
              </a:rPr>
              <a:t>Chapter </a:t>
            </a:r>
            <a:r>
              <a:rPr lang="en-US" dirty="0" smtClean="0">
                <a:solidFill>
                  <a:srgbClr val="CC0000"/>
                </a:solidFill>
              </a:rPr>
              <a:t>3. Structures </a:t>
            </a:r>
            <a:r>
              <a:rPr lang="en-US" dirty="0">
                <a:solidFill>
                  <a:srgbClr val="CC0000"/>
                </a:solidFill>
              </a:rPr>
              <a:t>of simple solids</a:t>
            </a:r>
          </a:p>
        </p:txBody>
      </p:sp>
      <p:sp>
        <p:nvSpPr>
          <p:cNvPr id="81923" name="Rectangle 1027"/>
          <p:cNvSpPr>
            <a:spLocks noGrp="1" noChangeArrowheads="1"/>
          </p:cNvSpPr>
          <p:nvPr>
            <p:ph idx="1"/>
          </p:nvPr>
        </p:nvSpPr>
        <p:spPr>
          <a:xfrm>
            <a:off x="0" y="1981200"/>
            <a:ext cx="9144000" cy="4114800"/>
          </a:xfrm>
        </p:spPr>
        <p:txBody>
          <a:bodyPr>
            <a:normAutofit/>
          </a:bodyPr>
          <a:lstStyle/>
          <a:p>
            <a:pPr>
              <a:buFont typeface="Geneva"/>
              <a:buNone/>
              <a:defRPr/>
            </a:pPr>
            <a:r>
              <a:rPr lang="en-US" dirty="0">
                <a:solidFill>
                  <a:srgbClr val="C00000"/>
                </a:solidFill>
              </a:rPr>
              <a:t>Crystalline solids</a:t>
            </a:r>
            <a:r>
              <a:rPr lang="en-US" dirty="0"/>
              <a:t>: The atoms, molecules or ions pack together in an ordered arrangement </a:t>
            </a:r>
          </a:p>
          <a:p>
            <a:pPr>
              <a:buFont typeface="Geneva"/>
              <a:buNone/>
              <a:defRPr/>
            </a:pPr>
            <a:r>
              <a:rPr lang="en-US" dirty="0">
                <a:solidFill>
                  <a:srgbClr val="C00000"/>
                </a:solidFill>
              </a:rPr>
              <a:t>Amorphous solids</a:t>
            </a:r>
            <a:r>
              <a:rPr lang="en-US" sz="2000" dirty="0"/>
              <a:t>: </a:t>
            </a:r>
            <a:r>
              <a:rPr lang="en-US" dirty="0"/>
              <a:t>No ordered structure to the particles of the solid. No well defined faces, angles or shapes </a:t>
            </a:r>
          </a:p>
          <a:p>
            <a:pPr>
              <a:buFont typeface="Geneva"/>
              <a:buNone/>
              <a:defRPr/>
            </a:pPr>
            <a:r>
              <a:rPr lang="en-US" dirty="0">
                <a:solidFill>
                  <a:srgbClr val="C00000"/>
                </a:solidFill>
              </a:rPr>
              <a:t>Polymeric Solids</a:t>
            </a:r>
            <a:r>
              <a:rPr lang="en-US" dirty="0"/>
              <a:t>:  Mostly amorphous but some have local </a:t>
            </a:r>
            <a:r>
              <a:rPr lang="en-US" dirty="0" err="1"/>
              <a:t>crystiallnity</a:t>
            </a:r>
            <a:r>
              <a:rPr lang="en-US" dirty="0"/>
              <a:t>.  Examples would include glass and rubber.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dirty="0">
                <a:solidFill>
                  <a:srgbClr val="CC0000"/>
                </a:solidFill>
              </a:rPr>
              <a:t>Octahedral </a:t>
            </a:r>
            <a:r>
              <a:rPr lang="en-US" dirty="0" smtClean="0">
                <a:solidFill>
                  <a:srgbClr val="CC0000"/>
                </a:solidFill>
              </a:rPr>
              <a:t>Hole in FCC</a:t>
            </a:r>
            <a:endParaRPr lang="en-US" sz="2000" dirty="0"/>
          </a:p>
        </p:txBody>
      </p:sp>
      <p:pic>
        <p:nvPicPr>
          <p:cNvPr id="20483" name="Picture 3" descr="octahedral_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0198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733800" y="2743200"/>
            <a:ext cx="1495425" cy="296863"/>
          </a:xfrm>
          <a:prstGeom prst="rect">
            <a:avLst/>
          </a:prstGeom>
          <a:noFill/>
        </p:spPr>
        <p:txBody>
          <a:bodyPr wrap="none">
            <a:spAutoFit/>
          </a:bodyPr>
          <a:lstStyle/>
          <a:p>
            <a:pPr>
              <a:defRPr/>
            </a:pPr>
            <a:r>
              <a:rPr lang="en-US" i="0" dirty="0">
                <a:solidFill>
                  <a:schemeClr val="tx1"/>
                </a:solidFill>
                <a:effectLst>
                  <a:outerShdw blurRad="38100" dist="38100" dir="2700000" algn="tl">
                    <a:srgbClr val="C0C0C0"/>
                  </a:outerShdw>
                </a:effectLst>
              </a:rPr>
              <a:t>Octahedral Hole</a:t>
            </a:r>
            <a:endParaRPr lang="en-US" i="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dirty="0"/>
              <a:t>Tetrahedral </a:t>
            </a:r>
            <a:r>
              <a:rPr lang="en-US" dirty="0" smtClean="0"/>
              <a:t>Hole in FCC</a:t>
            </a:r>
            <a:endParaRPr lang="en-US" dirty="0"/>
          </a:p>
        </p:txBody>
      </p:sp>
      <p:pic>
        <p:nvPicPr>
          <p:cNvPr id="21507" name="Picture 3" descr="tetrahedral_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8" y="2051050"/>
            <a:ext cx="46577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29400" y="3352800"/>
            <a:ext cx="1535113" cy="296863"/>
          </a:xfrm>
          <a:prstGeom prst="rect">
            <a:avLst/>
          </a:prstGeom>
          <a:noFill/>
        </p:spPr>
        <p:txBody>
          <a:bodyPr wrap="none">
            <a:spAutoFit/>
          </a:bodyPr>
          <a:lstStyle/>
          <a:p>
            <a:pPr>
              <a:defRPr/>
            </a:pPr>
            <a:r>
              <a:rPr lang="en-US" i="0" dirty="0">
                <a:solidFill>
                  <a:schemeClr val="tx1"/>
                </a:solidFill>
                <a:effectLst>
                  <a:outerShdw blurRad="38100" dist="38100" dir="2700000" algn="tl">
                    <a:srgbClr val="C0C0C0"/>
                  </a:outerShdw>
                </a:effectLst>
              </a:rPr>
              <a:t>Tetrahedral Hole</a:t>
            </a:r>
            <a:endParaRPr lang="en-US" i="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a:defRPr/>
            </a:pPr>
            <a:r>
              <a:rPr lang="en-US" sz="4000" dirty="0">
                <a:solidFill>
                  <a:srgbClr val="CC0000"/>
                </a:solidFill>
              </a:rPr>
              <a:t>Structure of Metals</a:t>
            </a:r>
            <a:endParaRPr lang="en-US" sz="1600" dirty="0">
              <a:solidFill>
                <a:schemeClr val="tx1"/>
              </a:solidFill>
            </a:endParaRPr>
          </a:p>
        </p:txBody>
      </p:sp>
      <p:sp>
        <p:nvSpPr>
          <p:cNvPr id="10243" name="Rectangle 3"/>
          <p:cNvSpPr>
            <a:spLocks noGrp="1" noChangeArrowheads="1"/>
          </p:cNvSpPr>
          <p:nvPr>
            <p:ph idx="1"/>
          </p:nvPr>
        </p:nvSpPr>
        <p:spPr/>
        <p:txBody>
          <a:bodyPr/>
          <a:lstStyle/>
          <a:p>
            <a:pPr>
              <a:spcBef>
                <a:spcPts val="500"/>
              </a:spcBef>
              <a:spcAft>
                <a:spcPts val="500"/>
              </a:spcAft>
              <a:buFont typeface="Geneva"/>
              <a:buNone/>
              <a:defRPr/>
            </a:pPr>
            <a:r>
              <a:rPr lang="en-US" sz="2400" dirty="0">
                <a:solidFill>
                  <a:srgbClr val="008000"/>
                </a:solidFill>
              </a:rPr>
              <a:t>Crystal Lattices </a:t>
            </a:r>
            <a:r>
              <a:rPr lang="en-US" dirty="0"/>
              <a:t/>
            </a:r>
            <a:br>
              <a:rPr lang="en-US" dirty="0"/>
            </a:br>
            <a:r>
              <a:rPr lang="en-US" dirty="0">
                <a:solidFill>
                  <a:schemeClr val="tx1"/>
                </a:solidFill>
              </a:rPr>
              <a:t>A crystal is a repeating array made out of metals.  In describing this structure we must distinguish between the pattern of repetition (the lattice type) and what is repeated (the unit cell) described above. </a:t>
            </a:r>
          </a:p>
          <a:p>
            <a:pPr>
              <a:buFont typeface="Geneva"/>
              <a:buNone/>
              <a:defRPr/>
            </a:pPr>
            <a:endParaRPr lang="en-US" dirty="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57600"/>
            <a:ext cx="2700338"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3321050"/>
            <a:ext cx="23749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p:txBody>
          <a:bodyPr/>
          <a:lstStyle/>
          <a:p>
            <a:pPr>
              <a:defRPr/>
            </a:pPr>
            <a:r>
              <a:rPr lang="en-US" dirty="0">
                <a:solidFill>
                  <a:srgbClr val="CC0000"/>
                </a:solidFill>
              </a:rPr>
              <a:t>Polymorphism</a:t>
            </a:r>
            <a:endParaRPr lang="en-US" sz="2400" dirty="0"/>
          </a:p>
        </p:txBody>
      </p:sp>
      <p:sp>
        <p:nvSpPr>
          <p:cNvPr id="91139" name="Rectangle 1027"/>
          <p:cNvSpPr>
            <a:spLocks noGrp="1" noChangeArrowheads="1"/>
          </p:cNvSpPr>
          <p:nvPr>
            <p:ph idx="1"/>
          </p:nvPr>
        </p:nvSpPr>
        <p:spPr>
          <a:xfrm>
            <a:off x="0" y="838200"/>
            <a:ext cx="9144000" cy="2057400"/>
          </a:xfrm>
        </p:spPr>
        <p:txBody>
          <a:bodyPr>
            <a:normAutofit/>
          </a:bodyPr>
          <a:lstStyle/>
          <a:p>
            <a:pPr>
              <a:buFont typeface="Geneva"/>
              <a:buNone/>
              <a:defRPr/>
            </a:pPr>
            <a:r>
              <a:rPr lang="en-US" sz="2400" dirty="0">
                <a:solidFill>
                  <a:schemeClr val="tx1"/>
                </a:solidFill>
              </a:rPr>
              <a:t>Metals are capable of existing in more than one form at a time</a:t>
            </a:r>
          </a:p>
          <a:p>
            <a:pPr>
              <a:buFont typeface="Geneva"/>
              <a:buNone/>
              <a:defRPr/>
            </a:pPr>
            <a:r>
              <a:rPr lang="en-US" sz="2400" dirty="0">
                <a:solidFill>
                  <a:schemeClr val="tx1"/>
                </a:solidFill>
              </a:rPr>
              <a:t>Polymorphism is the property or ability of a metal to exist in two or more crystalline forms depending upon temperature and composition. Most metals and metal alloys exhibit this property</a:t>
            </a:r>
            <a:r>
              <a:rPr lang="en-US" sz="2400" dirty="0" smtClean="0">
                <a:solidFill>
                  <a:schemeClr val="tx1"/>
                </a:solidFill>
              </a:rPr>
              <a:t>. </a:t>
            </a:r>
            <a:endParaRPr lang="en-US" sz="2400" dirty="0">
              <a:solidFill>
                <a:schemeClr val="tx1"/>
              </a:solidFill>
            </a:endParaRPr>
          </a:p>
        </p:txBody>
      </p:sp>
      <p:sp>
        <p:nvSpPr>
          <p:cNvPr id="23557" name="TextBox 5"/>
          <p:cNvSpPr txBox="1">
            <a:spLocks noChangeArrowheads="1"/>
          </p:cNvSpPr>
          <p:nvPr/>
        </p:nvSpPr>
        <p:spPr bwMode="auto">
          <a:xfrm>
            <a:off x="228600" y="3200400"/>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pPr algn="l"/>
            <a:r>
              <a:rPr lang="en-US" sz="3600" i="0">
                <a:solidFill>
                  <a:schemeClr val="tx1"/>
                </a:solidFill>
              </a:rPr>
              <a:t>Uranium  is  a  good example  of    a    metal    that exhibits polymorphism</a:t>
            </a:r>
            <a:r>
              <a:rPr lang="en-US" sz="3600" i="0"/>
              <a:t>.</a:t>
            </a:r>
          </a:p>
        </p:txBody>
      </p:sp>
      <p:pic>
        <p:nvPicPr>
          <p:cNvPr id="235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19400"/>
            <a:ext cx="3657600" cy="2827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sz="4000" dirty="0">
                <a:solidFill>
                  <a:srgbClr val="CC0000"/>
                </a:solidFill>
              </a:rPr>
              <a:t>Alloys</a:t>
            </a:r>
            <a:endParaRPr lang="en-US" sz="2000" dirty="0"/>
          </a:p>
        </p:txBody>
      </p:sp>
      <p:sp>
        <p:nvSpPr>
          <p:cNvPr id="15363" name="Rectangle 3"/>
          <p:cNvSpPr>
            <a:spLocks noGrp="1" noChangeArrowheads="1"/>
          </p:cNvSpPr>
          <p:nvPr>
            <p:ph idx="1"/>
          </p:nvPr>
        </p:nvSpPr>
        <p:spPr>
          <a:xfrm>
            <a:off x="76200" y="838200"/>
            <a:ext cx="8991600" cy="2971800"/>
          </a:xfrm>
        </p:spPr>
        <p:txBody>
          <a:bodyPr/>
          <a:lstStyle/>
          <a:p>
            <a:pPr>
              <a:buFont typeface="Geneva"/>
              <a:buNone/>
              <a:defRPr/>
            </a:pPr>
            <a:r>
              <a:rPr lang="en-US" dirty="0" err="1">
                <a:solidFill>
                  <a:srgbClr val="C00000"/>
                </a:solidFill>
              </a:rPr>
              <a:t>Substitutional</a:t>
            </a:r>
            <a:endParaRPr lang="en-US" dirty="0">
              <a:solidFill>
                <a:srgbClr val="C00000"/>
              </a:solidFill>
            </a:endParaRPr>
          </a:p>
          <a:p>
            <a:pPr>
              <a:buFontTx/>
              <a:buNone/>
              <a:defRPr/>
            </a:pPr>
            <a:r>
              <a:rPr lang="en-US" dirty="0"/>
              <a:t>   </a:t>
            </a:r>
            <a:r>
              <a:rPr lang="en-US" sz="2400" dirty="0">
                <a:solidFill>
                  <a:schemeClr val="tx1"/>
                </a:solidFill>
              </a:rPr>
              <a:t>Second metal replaces the metal </a:t>
            </a:r>
            <a:r>
              <a:rPr lang="en-US" sz="2400" dirty="0" smtClean="0">
                <a:solidFill>
                  <a:schemeClr val="tx1"/>
                </a:solidFill>
              </a:rPr>
              <a:t>atoms in the lattice</a:t>
            </a:r>
          </a:p>
          <a:p>
            <a:pPr>
              <a:buFontTx/>
              <a:buNone/>
              <a:defRPr/>
            </a:pPr>
            <a:endParaRPr lang="en-US" dirty="0"/>
          </a:p>
          <a:p>
            <a:pPr>
              <a:buFont typeface="Geneva"/>
              <a:buNone/>
              <a:defRPr/>
            </a:pPr>
            <a:endParaRPr lang="en-US" dirty="0" smtClean="0"/>
          </a:p>
          <a:p>
            <a:pPr>
              <a:buFont typeface="Geneva"/>
              <a:buNone/>
              <a:defRPr/>
            </a:pPr>
            <a:endParaRPr lang="en-US" dirty="0" smtClean="0"/>
          </a:p>
          <a:p>
            <a:pPr>
              <a:buFont typeface="Geneva"/>
              <a:buNone/>
              <a:defRPr/>
            </a:pPr>
            <a:r>
              <a:rPr lang="en-US" dirty="0" smtClean="0">
                <a:solidFill>
                  <a:srgbClr val="C00000"/>
                </a:solidFill>
              </a:rPr>
              <a:t>Interstitial</a:t>
            </a:r>
            <a:endParaRPr lang="en-US" dirty="0">
              <a:solidFill>
                <a:srgbClr val="C00000"/>
              </a:solidFill>
            </a:endParaRPr>
          </a:p>
          <a:p>
            <a:pPr>
              <a:buFontTx/>
              <a:buNone/>
              <a:defRPr/>
            </a:pPr>
            <a:r>
              <a:rPr lang="en-US" dirty="0"/>
              <a:t>   </a:t>
            </a:r>
            <a:r>
              <a:rPr lang="en-US" sz="2400" dirty="0">
                <a:solidFill>
                  <a:schemeClr val="tx1"/>
                </a:solidFill>
              </a:rPr>
              <a:t>Second metal occupies </a:t>
            </a:r>
            <a:r>
              <a:rPr lang="en-US" sz="2400" dirty="0" smtClean="0">
                <a:solidFill>
                  <a:schemeClr val="tx1"/>
                </a:solidFill>
              </a:rPr>
              <a:t>interstitial space (holes) </a:t>
            </a:r>
            <a:r>
              <a:rPr lang="en-US" sz="2400" dirty="0">
                <a:solidFill>
                  <a:schemeClr val="tx1"/>
                </a:solidFill>
              </a:rPr>
              <a:t>in the lattice</a:t>
            </a:r>
            <a:endParaRPr lang="en-US" dirty="0">
              <a:solidFill>
                <a:schemeClr val="tx1"/>
              </a:solidFill>
            </a:endParaRPr>
          </a:p>
        </p:txBody>
      </p:sp>
      <p:pic>
        <p:nvPicPr>
          <p:cNvPr id="245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29718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495800"/>
            <a:ext cx="2971800" cy="182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lstStyle/>
          <a:p>
            <a:pPr>
              <a:defRPr/>
            </a:pPr>
            <a:r>
              <a:rPr lang="en-US" dirty="0">
                <a:solidFill>
                  <a:srgbClr val="CC0000"/>
                </a:solidFill>
              </a:rPr>
              <a:t>Properties of Alloys</a:t>
            </a:r>
            <a:endParaRPr lang="en-US" sz="2000" dirty="0"/>
          </a:p>
        </p:txBody>
      </p:sp>
      <p:sp>
        <p:nvSpPr>
          <p:cNvPr id="90115" name="Rectangle 1027"/>
          <p:cNvSpPr>
            <a:spLocks noGrp="1" noChangeArrowheads="1"/>
          </p:cNvSpPr>
          <p:nvPr>
            <p:ph idx="1"/>
          </p:nvPr>
        </p:nvSpPr>
        <p:spPr>
          <a:xfrm>
            <a:off x="0" y="838200"/>
            <a:ext cx="9144000" cy="4114800"/>
          </a:xfrm>
        </p:spPr>
        <p:txBody>
          <a:bodyPr>
            <a:noAutofit/>
          </a:bodyPr>
          <a:lstStyle/>
          <a:p>
            <a:pPr>
              <a:buFont typeface="Geneva"/>
              <a:buNone/>
              <a:defRPr/>
            </a:pPr>
            <a:r>
              <a:rPr lang="en-US" sz="2400" dirty="0">
                <a:solidFill>
                  <a:schemeClr val="tx1"/>
                </a:solidFill>
              </a:rPr>
              <a:t>Alloying substances are usually metals or metalloids. The properties  of an alloy differ from the properties of the pure metals or  metalloids that make up the alloy and this difference is what </a:t>
            </a:r>
            <a:r>
              <a:rPr lang="en-US" sz="2400" dirty="0" smtClean="0">
                <a:solidFill>
                  <a:schemeClr val="tx1"/>
                </a:solidFill>
              </a:rPr>
              <a:t>creates the </a:t>
            </a:r>
            <a:r>
              <a:rPr lang="en-US" sz="2400" dirty="0">
                <a:solidFill>
                  <a:schemeClr val="tx1"/>
                </a:solidFill>
              </a:rPr>
              <a:t>usefulness of alloys. By combining metals and </a:t>
            </a:r>
            <a:r>
              <a:rPr lang="en-US" sz="2400" dirty="0" smtClean="0">
                <a:solidFill>
                  <a:schemeClr val="tx1"/>
                </a:solidFill>
              </a:rPr>
              <a:t>metalloids</a:t>
            </a:r>
            <a:r>
              <a:rPr lang="en-US" sz="2400" dirty="0">
                <a:solidFill>
                  <a:schemeClr val="tx1"/>
                </a:solidFill>
              </a:rPr>
              <a:t>,  manufacturers can develop alloys that have the particular properties  required for a given use.</a:t>
            </a:r>
            <a:endParaRPr lang="en-US" sz="1800" dirty="0">
              <a:solidFill>
                <a:schemeClr val="tx1"/>
              </a:solidFill>
            </a:endParaRPr>
          </a:p>
          <a:p>
            <a:pPr>
              <a:buFont typeface="Geneva"/>
              <a:buNone/>
              <a:defRPr/>
            </a:pPr>
            <a:endParaRPr lang="en-US" sz="18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685800" y="0"/>
            <a:ext cx="7772400" cy="914400"/>
          </a:xfrm>
        </p:spPr>
        <p:txBody>
          <a:bodyPr>
            <a:noAutofit/>
          </a:bodyPr>
          <a:lstStyle/>
          <a:p>
            <a:pPr>
              <a:defRPr/>
            </a:pPr>
            <a:r>
              <a:rPr lang="en-US" sz="4400" dirty="0">
                <a:solidFill>
                  <a:srgbClr val="CC0000"/>
                </a:solidFill>
              </a:rPr>
              <a:t>Structure of Ionic Solids</a:t>
            </a:r>
            <a:endParaRPr lang="en-US" sz="1800" dirty="0">
              <a:solidFill>
                <a:schemeClr val="tx1"/>
              </a:solidFill>
            </a:endParaRPr>
          </a:p>
        </p:txBody>
      </p:sp>
      <p:sp>
        <p:nvSpPr>
          <p:cNvPr id="93187" name="Rectangle 1027"/>
          <p:cNvSpPr>
            <a:spLocks noGrp="1" noChangeArrowheads="1"/>
          </p:cNvSpPr>
          <p:nvPr>
            <p:ph idx="1"/>
          </p:nvPr>
        </p:nvSpPr>
        <p:spPr>
          <a:xfrm>
            <a:off x="0" y="990600"/>
            <a:ext cx="9144000" cy="5105400"/>
          </a:xfrm>
        </p:spPr>
        <p:txBody>
          <a:bodyPr>
            <a:normAutofit/>
          </a:bodyPr>
          <a:lstStyle/>
          <a:p>
            <a:pPr>
              <a:lnSpc>
                <a:spcPct val="90000"/>
              </a:lnSpc>
              <a:spcBef>
                <a:spcPts val="500"/>
              </a:spcBef>
              <a:spcAft>
                <a:spcPts val="500"/>
              </a:spcAft>
              <a:buFont typeface="Geneva"/>
              <a:buNone/>
              <a:defRPr/>
            </a:pPr>
            <a:r>
              <a:rPr lang="en-US" dirty="0">
                <a:solidFill>
                  <a:srgbClr val="C00000"/>
                </a:solidFill>
              </a:rPr>
              <a:t>Crystal Lattices </a:t>
            </a:r>
            <a:r>
              <a:rPr lang="en-US" dirty="0"/>
              <a:t/>
            </a:r>
            <a:br>
              <a:rPr lang="en-US" dirty="0"/>
            </a:br>
            <a:r>
              <a:rPr lang="en-US" sz="2600" dirty="0">
                <a:solidFill>
                  <a:schemeClr val="tx1"/>
                </a:solidFill>
              </a:rPr>
              <a:t>A crystal is a repeating array made out of ions.  In describing this structure we must distinguish between the pattern of repetition (the lattice type) and what is repeated (the unit cell) described above. </a:t>
            </a:r>
          </a:p>
          <a:p>
            <a:pPr>
              <a:lnSpc>
                <a:spcPct val="90000"/>
              </a:lnSpc>
              <a:spcBef>
                <a:spcPts val="500"/>
              </a:spcBef>
              <a:spcAft>
                <a:spcPts val="500"/>
              </a:spcAft>
              <a:buFont typeface="Geneva"/>
              <a:buNone/>
              <a:defRPr/>
            </a:pPr>
            <a:r>
              <a:rPr lang="en-US" sz="2600" dirty="0" smtClean="0">
                <a:solidFill>
                  <a:schemeClr val="tx1"/>
                </a:solidFill>
              </a:rPr>
              <a:t>    </a:t>
            </a:r>
            <a:r>
              <a:rPr lang="en-US" sz="2600" dirty="0" err="1" smtClean="0">
                <a:solidFill>
                  <a:srgbClr val="C00000"/>
                </a:solidFill>
              </a:rPr>
              <a:t>Cations</a:t>
            </a:r>
            <a:r>
              <a:rPr lang="en-US" sz="2600" dirty="0" smtClean="0">
                <a:solidFill>
                  <a:schemeClr val="tx1"/>
                </a:solidFill>
              </a:rPr>
              <a:t> </a:t>
            </a:r>
            <a:r>
              <a:rPr lang="en-US" sz="2600" dirty="0">
                <a:solidFill>
                  <a:schemeClr val="tx1"/>
                </a:solidFill>
              </a:rPr>
              <a:t>fit into the holes in the </a:t>
            </a:r>
            <a:r>
              <a:rPr lang="en-US" sz="2600" dirty="0">
                <a:solidFill>
                  <a:srgbClr val="C00000"/>
                </a:solidFill>
              </a:rPr>
              <a:t>anionic</a:t>
            </a:r>
            <a:r>
              <a:rPr lang="en-US" sz="2600" dirty="0">
                <a:solidFill>
                  <a:schemeClr val="tx1"/>
                </a:solidFill>
              </a:rPr>
              <a:t> lattice since anions are lager than </a:t>
            </a:r>
            <a:r>
              <a:rPr lang="en-US" sz="2600" dirty="0" err="1">
                <a:solidFill>
                  <a:srgbClr val="C00000"/>
                </a:solidFill>
              </a:rPr>
              <a:t>cations</a:t>
            </a:r>
            <a:r>
              <a:rPr lang="en-US" sz="2600" dirty="0">
                <a:solidFill>
                  <a:schemeClr val="tx1"/>
                </a:solidFill>
              </a:rPr>
              <a:t>.</a:t>
            </a:r>
          </a:p>
          <a:p>
            <a:pPr>
              <a:lnSpc>
                <a:spcPct val="90000"/>
              </a:lnSpc>
              <a:spcBef>
                <a:spcPts val="500"/>
              </a:spcBef>
              <a:spcAft>
                <a:spcPts val="500"/>
              </a:spcAft>
              <a:buFont typeface="Geneva"/>
              <a:buNone/>
              <a:defRPr/>
            </a:pPr>
            <a:r>
              <a:rPr lang="en-US" dirty="0" smtClean="0">
                <a:solidFill>
                  <a:schemeClr val="tx1"/>
                </a:solidFill>
              </a:rPr>
              <a:t>    In </a:t>
            </a:r>
            <a:r>
              <a:rPr lang="en-US" dirty="0">
                <a:solidFill>
                  <a:schemeClr val="tx1"/>
                </a:solidFill>
              </a:rPr>
              <a:t>cases where </a:t>
            </a:r>
            <a:r>
              <a:rPr lang="en-US" dirty="0" err="1">
                <a:solidFill>
                  <a:srgbClr val="C00000"/>
                </a:solidFill>
              </a:rPr>
              <a:t>cations</a:t>
            </a:r>
            <a:r>
              <a:rPr lang="en-US" dirty="0">
                <a:solidFill>
                  <a:schemeClr val="tx1"/>
                </a:solidFill>
              </a:rPr>
              <a:t> are bigger than </a:t>
            </a:r>
            <a:r>
              <a:rPr lang="en-US" dirty="0">
                <a:solidFill>
                  <a:srgbClr val="C00000"/>
                </a:solidFill>
              </a:rPr>
              <a:t>anions</a:t>
            </a:r>
            <a:r>
              <a:rPr lang="en-US" dirty="0">
                <a:solidFill>
                  <a:schemeClr val="tx1"/>
                </a:solidFill>
              </a:rPr>
              <a:t> lattice is considered to be made up of </a:t>
            </a:r>
            <a:r>
              <a:rPr lang="en-US" dirty="0">
                <a:solidFill>
                  <a:srgbClr val="C00000"/>
                </a:solidFill>
              </a:rPr>
              <a:t>cationic</a:t>
            </a:r>
            <a:r>
              <a:rPr lang="en-US" dirty="0">
                <a:solidFill>
                  <a:schemeClr val="tx1"/>
                </a:solidFill>
              </a:rPr>
              <a:t> lattice with smaller anions filling the holes</a:t>
            </a:r>
          </a:p>
          <a:p>
            <a:pPr>
              <a:lnSpc>
                <a:spcPct val="90000"/>
              </a:lnSpc>
              <a:buFont typeface="Geneva"/>
              <a:buNone/>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4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6200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p:txBody>
          <a:bodyPr/>
          <a:lstStyle/>
          <a:p>
            <a:pPr>
              <a:defRPr/>
            </a:pPr>
            <a:r>
              <a:rPr lang="en-US" dirty="0" smtClean="0"/>
              <a:t>Basic Ionic Crystal  Unit Cells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762000"/>
            <a:ext cx="8610600" cy="609600"/>
          </a:xfrm>
        </p:spPr>
        <p:txBody>
          <a:bodyPr>
            <a:normAutofit fontScale="90000"/>
          </a:bodyPr>
          <a:lstStyle/>
          <a:p>
            <a:pPr>
              <a:defRPr/>
            </a:pPr>
            <a:r>
              <a:rPr lang="en-US" dirty="0">
                <a:solidFill>
                  <a:srgbClr val="CC0000"/>
                </a:solidFill>
              </a:rPr>
              <a:t>Radius Ratio Rules</a:t>
            </a:r>
            <a:br>
              <a:rPr lang="en-US" dirty="0">
                <a:solidFill>
                  <a:srgbClr val="CC0000"/>
                </a:solidFill>
              </a:rPr>
            </a:br>
            <a:endParaRPr lang="en-US" dirty="0"/>
          </a:p>
        </p:txBody>
      </p:sp>
      <p:sp>
        <p:nvSpPr>
          <p:cNvPr id="26627" name="Rectangle 3"/>
          <p:cNvSpPr>
            <a:spLocks noGrp="1" noChangeArrowheads="1"/>
          </p:cNvSpPr>
          <p:nvPr>
            <p:ph idx="1"/>
          </p:nvPr>
        </p:nvSpPr>
        <p:spPr>
          <a:xfrm>
            <a:off x="0" y="1447800"/>
            <a:ext cx="9144000" cy="3048000"/>
          </a:xfrm>
        </p:spPr>
        <p:txBody>
          <a:bodyPr>
            <a:normAutofit fontScale="92500" lnSpcReduction="10000"/>
          </a:bodyPr>
          <a:lstStyle/>
          <a:p>
            <a:pPr>
              <a:buFont typeface="Geneva"/>
              <a:buNone/>
              <a:defRPr/>
            </a:pPr>
            <a:r>
              <a:rPr lang="en-US" sz="2400" dirty="0">
                <a:solidFill>
                  <a:schemeClr val="tx1"/>
                </a:solidFill>
              </a:rPr>
              <a:t>r+/r-          Coordination          Holes in Which</a:t>
            </a:r>
          </a:p>
          <a:p>
            <a:pPr>
              <a:buFont typeface="Geneva"/>
              <a:buNone/>
              <a:defRPr/>
            </a:pPr>
            <a:r>
              <a:rPr lang="en-US" sz="2400" dirty="0">
                <a:solidFill>
                  <a:schemeClr val="tx1"/>
                </a:solidFill>
              </a:rPr>
              <a:t>Ratio             Number              </a:t>
            </a:r>
            <a:r>
              <a:rPr lang="en-US" sz="2400" dirty="0" smtClean="0">
                <a:solidFill>
                  <a:schemeClr val="tx1"/>
                </a:solidFill>
              </a:rPr>
              <a:t>Positive </a:t>
            </a:r>
            <a:r>
              <a:rPr lang="en-US" sz="2400" dirty="0">
                <a:solidFill>
                  <a:schemeClr val="tx1"/>
                </a:solidFill>
              </a:rPr>
              <a:t>Ions Pack</a:t>
            </a:r>
          </a:p>
          <a:p>
            <a:pPr>
              <a:buFont typeface="Geneva"/>
              <a:buNone/>
              <a:defRPr/>
            </a:pPr>
            <a:endParaRPr lang="en-US" sz="2400" dirty="0">
              <a:solidFill>
                <a:schemeClr val="tx1"/>
              </a:solidFill>
            </a:endParaRPr>
          </a:p>
          <a:p>
            <a:pPr>
              <a:buFont typeface="Geneva"/>
              <a:buNone/>
              <a:defRPr/>
            </a:pPr>
            <a:r>
              <a:rPr lang="en-US" sz="2400" dirty="0">
                <a:solidFill>
                  <a:schemeClr val="tx1"/>
                </a:solidFill>
              </a:rPr>
              <a:t>0.225 - 0.414       4                    </a:t>
            </a:r>
            <a:r>
              <a:rPr lang="en-US" sz="2400" dirty="0" smtClean="0">
                <a:solidFill>
                  <a:schemeClr val="tx1"/>
                </a:solidFill>
              </a:rPr>
              <a:t> tetrahedral holes      FCC</a:t>
            </a:r>
            <a:endParaRPr lang="en-US" sz="2400" dirty="0">
              <a:solidFill>
                <a:schemeClr val="tx1"/>
              </a:solidFill>
            </a:endParaRPr>
          </a:p>
          <a:p>
            <a:pPr>
              <a:buFont typeface="Geneva"/>
              <a:buNone/>
              <a:defRPr/>
            </a:pPr>
            <a:r>
              <a:rPr lang="en-US" sz="2400" dirty="0">
                <a:solidFill>
                  <a:schemeClr val="tx1"/>
                </a:solidFill>
              </a:rPr>
              <a:t>0.414 - 0.732       6                     octahedral </a:t>
            </a:r>
            <a:r>
              <a:rPr lang="en-US" sz="2400" dirty="0" smtClean="0">
                <a:solidFill>
                  <a:schemeClr val="tx1"/>
                </a:solidFill>
              </a:rPr>
              <a:t>holes       FCC</a:t>
            </a:r>
            <a:endParaRPr lang="en-US" sz="2400" dirty="0">
              <a:solidFill>
                <a:schemeClr val="tx1"/>
              </a:solidFill>
            </a:endParaRPr>
          </a:p>
          <a:p>
            <a:pPr>
              <a:buFont typeface="Geneva"/>
              <a:buNone/>
              <a:defRPr/>
            </a:pPr>
            <a:r>
              <a:rPr lang="en-US" sz="2400" dirty="0">
                <a:solidFill>
                  <a:schemeClr val="tx1"/>
                </a:solidFill>
              </a:rPr>
              <a:t> 0.732 - 1             8                     cubic </a:t>
            </a:r>
            <a:r>
              <a:rPr lang="en-US" sz="2400" dirty="0" smtClean="0">
                <a:solidFill>
                  <a:schemeClr val="tx1"/>
                </a:solidFill>
              </a:rPr>
              <a:t>holes                BCC</a:t>
            </a:r>
            <a:endParaRPr lang="en-US" sz="2400" dirty="0">
              <a:solidFill>
                <a:schemeClr val="tx1"/>
              </a:solidFill>
            </a:endParaRPr>
          </a:p>
          <a:p>
            <a:pPr>
              <a:buFont typeface="Geneva"/>
              <a:buNone/>
              <a:defRPr/>
            </a:pPr>
            <a:r>
              <a:rPr lang="en-US" sz="2400" dirty="0">
                <a:solidFill>
                  <a:schemeClr val="tx1"/>
                </a:solidFill>
              </a:rPr>
              <a:t>                </a:t>
            </a:r>
          </a:p>
          <a:p>
            <a:pPr>
              <a:buFont typeface="Geneva"/>
              <a:buNone/>
              <a:defRPr/>
            </a:pPr>
            <a:r>
              <a:rPr lang="en-US" dirty="0"/>
              <a:t>                            </a:t>
            </a:r>
          </a:p>
        </p:txBody>
      </p:sp>
      <p:cxnSp>
        <p:nvCxnSpPr>
          <p:cNvPr id="28676" name="Straight Connector 4"/>
          <p:cNvCxnSpPr>
            <a:cxnSpLocks noChangeShapeType="1"/>
          </p:cNvCxnSpPr>
          <p:nvPr/>
        </p:nvCxnSpPr>
        <p:spPr bwMode="auto">
          <a:xfrm>
            <a:off x="152400" y="2286000"/>
            <a:ext cx="89916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8677" name="Picture 2" descr="rad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
            <a:ext cx="402431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a:defRPr/>
            </a:pPr>
            <a:r>
              <a:rPr lang="en-US" sz="2400" dirty="0"/>
              <a:t>Cesium Chloride </a:t>
            </a:r>
            <a:r>
              <a:rPr lang="en-US" sz="2400" dirty="0" smtClean="0"/>
              <a:t>Structure (</a:t>
            </a:r>
            <a:r>
              <a:rPr lang="en-US" sz="2400" dirty="0" err="1"/>
              <a:t>CsCl</a:t>
            </a:r>
            <a:r>
              <a:rPr lang="en-US" sz="2400" dirty="0"/>
              <a:t>)</a:t>
            </a:r>
          </a:p>
        </p:txBody>
      </p:sp>
      <p:pic>
        <p:nvPicPr>
          <p:cNvPr id="29699" name="Picture 3" descr="Cs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90600"/>
            <a:ext cx="40386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0" y="304800"/>
            <a:ext cx="9144000" cy="1143000"/>
          </a:xfrm>
        </p:spPr>
        <p:txBody>
          <a:bodyPr>
            <a:noAutofit/>
          </a:bodyPr>
          <a:lstStyle/>
          <a:p>
            <a:pPr>
              <a:defRPr/>
            </a:pPr>
            <a:r>
              <a:rPr lang="en-US" sz="4000" dirty="0">
                <a:solidFill>
                  <a:srgbClr val="CC0000"/>
                </a:solidFill>
              </a:rPr>
              <a:t>The Fundamental types of Crystals</a:t>
            </a:r>
            <a:r>
              <a:rPr lang="en-US" sz="2000" dirty="0"/>
              <a:t> </a:t>
            </a:r>
          </a:p>
        </p:txBody>
      </p:sp>
      <p:sp>
        <p:nvSpPr>
          <p:cNvPr id="82949" name="Rectangle 1029"/>
          <p:cNvSpPr>
            <a:spLocks noGrp="1" noChangeArrowheads="1"/>
          </p:cNvSpPr>
          <p:nvPr>
            <p:ph idx="1"/>
          </p:nvPr>
        </p:nvSpPr>
        <p:spPr>
          <a:xfrm>
            <a:off x="0" y="1752600"/>
            <a:ext cx="9144000" cy="5105400"/>
          </a:xfrm>
        </p:spPr>
        <p:txBody>
          <a:bodyPr/>
          <a:lstStyle/>
          <a:p>
            <a:pPr>
              <a:lnSpc>
                <a:spcPct val="90000"/>
              </a:lnSpc>
              <a:buFont typeface="Geneva"/>
              <a:buNone/>
              <a:defRPr/>
            </a:pPr>
            <a:r>
              <a:rPr lang="en-US" dirty="0">
                <a:solidFill>
                  <a:srgbClr val="C00000"/>
                </a:solidFill>
              </a:rPr>
              <a:t>Metallic</a:t>
            </a:r>
            <a:r>
              <a:rPr lang="en-US" dirty="0"/>
              <a:t>: metal </a:t>
            </a:r>
            <a:r>
              <a:rPr lang="en-US" dirty="0" err="1"/>
              <a:t>cations</a:t>
            </a:r>
            <a:r>
              <a:rPr lang="en-US" dirty="0"/>
              <a:t> held together by a sea of electrons  </a:t>
            </a:r>
          </a:p>
          <a:p>
            <a:pPr>
              <a:lnSpc>
                <a:spcPct val="90000"/>
              </a:lnSpc>
              <a:buFont typeface="Geneva"/>
              <a:buNone/>
              <a:defRPr/>
            </a:pPr>
            <a:r>
              <a:rPr lang="en-US" dirty="0">
                <a:solidFill>
                  <a:srgbClr val="C00000"/>
                </a:solidFill>
              </a:rPr>
              <a:t>Ionic</a:t>
            </a:r>
            <a:r>
              <a:rPr lang="en-US" dirty="0"/>
              <a:t>:  </a:t>
            </a:r>
            <a:r>
              <a:rPr lang="en-US" dirty="0" err="1"/>
              <a:t>cations</a:t>
            </a:r>
            <a:r>
              <a:rPr lang="en-US" dirty="0"/>
              <a:t> and anions held together by predominantly  electrostatic attractions</a:t>
            </a:r>
          </a:p>
          <a:p>
            <a:pPr>
              <a:lnSpc>
                <a:spcPct val="90000"/>
              </a:lnSpc>
              <a:buFont typeface="Geneva"/>
              <a:buNone/>
              <a:defRPr/>
            </a:pPr>
            <a:r>
              <a:rPr lang="en-US" dirty="0">
                <a:solidFill>
                  <a:srgbClr val="C00000"/>
                </a:solidFill>
              </a:rPr>
              <a:t>Network</a:t>
            </a:r>
            <a:r>
              <a:rPr lang="en-US" dirty="0"/>
              <a:t>:   atoms bonded together covalently throughout the solid (also known as covalent crystal or covalent network).</a:t>
            </a:r>
          </a:p>
          <a:p>
            <a:pPr>
              <a:lnSpc>
                <a:spcPct val="90000"/>
              </a:lnSpc>
              <a:buFont typeface="Geneva"/>
              <a:buNone/>
              <a:defRPr/>
            </a:pPr>
            <a:r>
              <a:rPr lang="en-US" dirty="0">
                <a:solidFill>
                  <a:srgbClr val="C00000"/>
                </a:solidFill>
              </a:rPr>
              <a:t>Covalent or Molecular</a:t>
            </a:r>
            <a:r>
              <a:rPr lang="en-US" dirty="0"/>
              <a:t>: collections of individual molecules; each lattice point in the crystal is a molecule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z="2400" dirty="0"/>
              <a:t>Rock Salt (</a:t>
            </a:r>
            <a:r>
              <a:rPr lang="en-US" sz="2400" dirty="0" err="1"/>
              <a:t>NaCl</a:t>
            </a:r>
            <a:r>
              <a:rPr lang="en-US" sz="2400" dirty="0"/>
              <a:t>)</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32480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28352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838200" y="5867400"/>
            <a:ext cx="53641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1600"/>
              <a:t>© 1995 by the Division of Chemical Education, Inc., American Chemical Society.</a:t>
            </a:r>
          </a:p>
          <a:p>
            <a:r>
              <a:rPr lang="en-US" sz="1600"/>
              <a:t>Reproduced with permission from Soli-State Resources.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a:defRPr/>
            </a:pPr>
            <a:r>
              <a:rPr lang="en-US" dirty="0"/>
              <a:t>Sodium Chloride </a:t>
            </a:r>
            <a:r>
              <a:rPr lang="en-US" dirty="0" smtClean="0"/>
              <a:t>Lattice (</a:t>
            </a:r>
            <a:r>
              <a:rPr lang="en-US" dirty="0" err="1"/>
              <a:t>NaCl</a:t>
            </a:r>
            <a:r>
              <a:rPr lang="en-US" dirty="0"/>
              <a:t>)</a:t>
            </a:r>
          </a:p>
        </p:txBody>
      </p:sp>
      <p:pic>
        <p:nvPicPr>
          <p:cNvPr id="32771" name="Picture 3" descr="Na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1943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NaCl</a:t>
            </a:r>
            <a:r>
              <a:rPr lang="en-US" dirty="0" smtClean="0"/>
              <a:t> Lattice Calculations</a:t>
            </a:r>
            <a:endParaRPr lang="en-US" dirty="0"/>
          </a:p>
        </p:txBody>
      </p:sp>
      <p:pic>
        <p:nvPicPr>
          <p:cNvPr id="110594" name="Picture 2"/>
          <p:cNvPicPr>
            <a:picLocks noChangeAspect="1" noChangeArrowheads="1"/>
          </p:cNvPicPr>
          <p:nvPr/>
        </p:nvPicPr>
        <p:blipFill>
          <a:blip r:embed="rId2"/>
          <a:srcRect/>
          <a:stretch>
            <a:fillRect/>
          </a:stretch>
        </p:blipFill>
        <p:spPr bwMode="auto">
          <a:xfrm>
            <a:off x="533400" y="2057400"/>
            <a:ext cx="7408863" cy="2609850"/>
          </a:xfrm>
          <a:prstGeom prst="rect">
            <a:avLst/>
          </a:prstGeom>
          <a:noFill/>
          <a:ln w="12700" cap="flat" cmpd="sng">
            <a:noFill/>
            <a:prstDash val="solid"/>
            <a:miter lim="800000"/>
            <a:headEnd/>
            <a:tailEnd/>
          </a:ln>
          <a:effectLst>
            <a:prstShdw prst="shdw17" dist="17961" dir="2700000">
              <a:schemeClr val="accent1">
                <a:gamma/>
                <a:shade val="60000"/>
                <a:invGamma/>
              </a:schemeClr>
            </a:prst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a:t>CaF</a:t>
            </a:r>
            <a:r>
              <a:rPr lang="en-US" baseline="-25000" dirty="0"/>
              <a:t>2</a:t>
            </a:r>
            <a:endParaRPr lang="en-US" dirty="0"/>
          </a:p>
        </p:txBody>
      </p:sp>
      <p:pic>
        <p:nvPicPr>
          <p:cNvPr id="34819" name="Picture 3" descr="Ca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487988"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noChangeArrowheads="1"/>
          </p:cNvSpPr>
          <p:nvPr>
            <p:ph type="title"/>
          </p:nvPr>
        </p:nvSpPr>
        <p:spPr/>
        <p:txBody>
          <a:bodyPr/>
          <a:lstStyle/>
          <a:p>
            <a:pPr>
              <a:defRPr/>
            </a:pPr>
            <a:r>
              <a:rPr lang="en-US" dirty="0"/>
              <a:t>Calcium Fluoride</a:t>
            </a: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276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38200"/>
            <a:ext cx="2690813"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2"/>
          <p:cNvSpPr txBox="1">
            <a:spLocks noChangeArrowheads="1"/>
          </p:cNvSpPr>
          <p:nvPr/>
        </p:nvSpPr>
        <p:spPr bwMode="auto">
          <a:xfrm>
            <a:off x="669925" y="5929313"/>
            <a:ext cx="6892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1600"/>
              <a:t>© 1995 by the Division of Chemical Education, Inc., American Chemical Society.</a:t>
            </a:r>
          </a:p>
          <a:p>
            <a:r>
              <a:rPr lang="en-US" sz="1600"/>
              <a:t>Reproduced with permission from Solid-State Resources.</a:t>
            </a:r>
          </a:p>
        </p:txBody>
      </p:sp>
      <p:pic>
        <p:nvPicPr>
          <p:cNvPr id="358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52800"/>
            <a:ext cx="2819400" cy="218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defRPr/>
            </a:pPr>
            <a:r>
              <a:rPr lang="en-US" dirty="0"/>
              <a:t>Zinc </a:t>
            </a:r>
            <a:r>
              <a:rPr lang="en-US" dirty="0" err="1"/>
              <a:t>Blende</a:t>
            </a:r>
            <a:r>
              <a:rPr lang="en-US" dirty="0"/>
              <a:t> </a:t>
            </a:r>
            <a:r>
              <a:rPr lang="en-US" dirty="0" smtClean="0"/>
              <a:t>Structure (</a:t>
            </a:r>
            <a:r>
              <a:rPr lang="en-US" dirty="0" err="1"/>
              <a:t>ZnS</a:t>
            </a:r>
            <a:r>
              <a:rPr lang="en-US" dirty="0"/>
              <a:t>)</a:t>
            </a:r>
          </a:p>
        </p:txBody>
      </p:sp>
      <p:pic>
        <p:nvPicPr>
          <p:cNvPr id="36867" name="Picture 3" descr="zinc_ble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09800"/>
            <a:ext cx="548798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429000"/>
            <a:ext cx="167798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dirty="0"/>
              <a:t>Lead Sulfide</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3657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14801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669925" y="5929313"/>
            <a:ext cx="6892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1600"/>
              <a:t>© 1995 by the Division of Chemical Education, Inc., American Chemical Society.</a:t>
            </a:r>
          </a:p>
          <a:p>
            <a:r>
              <a:rPr lang="en-US" sz="1600"/>
              <a:t>Reproduced with permission from Solid-State Resources.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a:defRPr/>
            </a:pPr>
            <a:r>
              <a:rPr lang="en-US" dirty="0" err="1"/>
              <a:t>Wurtzite</a:t>
            </a:r>
            <a:r>
              <a:rPr lang="en-US" dirty="0"/>
              <a:t> </a:t>
            </a:r>
            <a:r>
              <a:rPr lang="en-US" dirty="0" smtClean="0"/>
              <a:t>Structure (</a:t>
            </a:r>
            <a:r>
              <a:rPr lang="en-US" dirty="0" err="1"/>
              <a:t>ZnS</a:t>
            </a:r>
            <a:r>
              <a:rPr lang="en-US" dirty="0"/>
              <a:t>)</a:t>
            </a:r>
          </a:p>
        </p:txBody>
      </p:sp>
      <p:pic>
        <p:nvPicPr>
          <p:cNvPr id="38915" name="Picture 3" descr="wurtz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5024438"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Efficiency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3276600"/>
            <a:ext cx="22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328738"/>
            <a:ext cx="72866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894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effectLst/>
              </a:rPr>
              <a:t>Packing Efficiency</a:t>
            </a:r>
            <a:endParaRPr lang="pt-BR"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904875"/>
            <a:ext cx="76009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06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304800"/>
            <a:ext cx="9144000" cy="1143000"/>
          </a:xfrm>
        </p:spPr>
        <p:txBody>
          <a:bodyPr/>
          <a:lstStyle/>
          <a:p>
            <a:pPr>
              <a:defRPr/>
            </a:pPr>
            <a:r>
              <a:rPr lang="en-US" sz="4000" dirty="0">
                <a:solidFill>
                  <a:srgbClr val="CC0000"/>
                </a:solidFill>
              </a:rPr>
              <a:t>Metallic Structures</a:t>
            </a:r>
            <a:endParaRPr lang="en-US" sz="2400" dirty="0"/>
          </a:p>
        </p:txBody>
      </p:sp>
      <p:sp>
        <p:nvSpPr>
          <p:cNvPr id="100355" name="Rectangle 3"/>
          <p:cNvSpPr>
            <a:spLocks noGrp="1" noChangeArrowheads="1"/>
          </p:cNvSpPr>
          <p:nvPr>
            <p:ph idx="1"/>
          </p:nvPr>
        </p:nvSpPr>
        <p:spPr>
          <a:xfrm>
            <a:off x="0" y="1752600"/>
            <a:ext cx="9144000" cy="5105400"/>
          </a:xfrm>
        </p:spPr>
        <p:txBody>
          <a:bodyPr/>
          <a:lstStyle/>
          <a:p>
            <a:pPr>
              <a:buFontTx/>
              <a:buNone/>
              <a:defRPr/>
            </a:pPr>
            <a:r>
              <a:rPr lang="en-US" dirty="0">
                <a:solidFill>
                  <a:srgbClr val="C00000"/>
                </a:solidFill>
              </a:rPr>
              <a:t>Metallic Bonding in the Solid State</a:t>
            </a:r>
            <a:r>
              <a:rPr lang="en-US" dirty="0"/>
              <a:t>: </a:t>
            </a:r>
          </a:p>
          <a:p>
            <a:pPr>
              <a:buFontTx/>
              <a:buNone/>
              <a:defRPr/>
            </a:pPr>
            <a:r>
              <a:rPr lang="en-US" sz="2400" dirty="0" smtClean="0">
                <a:solidFill>
                  <a:schemeClr val="tx1"/>
                </a:solidFill>
              </a:rPr>
              <a:t>Metals </a:t>
            </a:r>
            <a:r>
              <a:rPr lang="en-US" sz="2400" dirty="0">
                <a:solidFill>
                  <a:schemeClr val="tx1"/>
                </a:solidFill>
              </a:rPr>
              <a:t>the atoms have low </a:t>
            </a:r>
            <a:r>
              <a:rPr lang="en-US" sz="2400" dirty="0" err="1">
                <a:solidFill>
                  <a:schemeClr val="tx1"/>
                </a:solidFill>
              </a:rPr>
              <a:t>electronegativities</a:t>
            </a:r>
            <a:r>
              <a:rPr lang="en-US" sz="2400" dirty="0">
                <a:solidFill>
                  <a:schemeClr val="tx1"/>
                </a:solidFill>
              </a:rPr>
              <a:t>; therefore the electrons are delocalized over all the atoms.  </a:t>
            </a:r>
            <a:endParaRPr lang="en-US" sz="2400" dirty="0" smtClean="0">
              <a:solidFill>
                <a:schemeClr val="tx1"/>
              </a:solidFill>
            </a:endParaRPr>
          </a:p>
          <a:p>
            <a:pPr>
              <a:buFontTx/>
              <a:buNone/>
              <a:defRPr/>
            </a:pPr>
            <a:r>
              <a:rPr lang="en-US" sz="2400" dirty="0" smtClean="0">
                <a:solidFill>
                  <a:schemeClr val="tx1"/>
                </a:solidFill>
              </a:rPr>
              <a:t>We </a:t>
            </a:r>
            <a:r>
              <a:rPr lang="en-US" sz="2400" dirty="0">
                <a:solidFill>
                  <a:schemeClr val="tx1"/>
                </a:solidFill>
              </a:rPr>
              <a:t>can think of the structure of a metal as an arrangement of positive atom cores in a sea of electrons. For a more detailed picture see "Conductivity of Solids". </a:t>
            </a:r>
            <a:endParaRPr lang="en-US" sz="2400" dirty="0" smtClean="0">
              <a:solidFill>
                <a:schemeClr val="tx1"/>
              </a:solidFill>
            </a:endParaRPr>
          </a:p>
          <a:p>
            <a:pPr>
              <a:buFontTx/>
              <a:buNone/>
              <a:defRPr/>
            </a:pPr>
            <a:r>
              <a:rPr lang="en-US" sz="2400" dirty="0" smtClean="0">
                <a:solidFill>
                  <a:srgbClr val="C00000"/>
                </a:solidFill>
              </a:rPr>
              <a:t>Metallic</a:t>
            </a:r>
            <a:r>
              <a:rPr lang="en-US" sz="2400" dirty="0">
                <a:solidFill>
                  <a:schemeClr val="tx1"/>
                </a:solidFill>
              </a:rPr>
              <a:t>: </a:t>
            </a:r>
            <a:r>
              <a:rPr lang="en-US" sz="2400" dirty="0" smtClean="0">
                <a:solidFill>
                  <a:schemeClr val="tx1"/>
                </a:solidFill>
              </a:rPr>
              <a:t>Metal </a:t>
            </a:r>
            <a:r>
              <a:rPr lang="en-US" sz="2400" dirty="0" err="1">
                <a:solidFill>
                  <a:schemeClr val="tx1"/>
                </a:solidFill>
              </a:rPr>
              <a:t>cations</a:t>
            </a:r>
            <a:r>
              <a:rPr lang="en-US" sz="2400" dirty="0">
                <a:solidFill>
                  <a:schemeClr val="tx1"/>
                </a:solidFill>
              </a:rPr>
              <a:t> held together by a sea of </a:t>
            </a:r>
            <a:r>
              <a:rPr lang="en-US" sz="2400" dirty="0" smtClean="0">
                <a:solidFill>
                  <a:schemeClr val="tx1"/>
                </a:solidFill>
              </a:rPr>
              <a:t>valence electrons  </a:t>
            </a:r>
            <a:endParaRPr lang="en-US" sz="240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0"/>
            <a:ext cx="7772400" cy="1143000"/>
          </a:xfrm>
        </p:spPr>
        <p:txBody>
          <a:bodyPr/>
          <a:lstStyle/>
          <a:p>
            <a:pPr>
              <a:defRPr/>
            </a:pPr>
            <a:r>
              <a:rPr lang="en-US" sz="3200" dirty="0"/>
              <a:t>Summary of Unit </a:t>
            </a:r>
            <a:r>
              <a:rPr lang="en-US" sz="3200" dirty="0" smtClean="0"/>
              <a:t>Cells</a:t>
            </a:r>
            <a:endParaRPr lang="en-US" sz="2000" dirty="0"/>
          </a:p>
        </p:txBody>
      </p:sp>
      <p:sp>
        <p:nvSpPr>
          <p:cNvPr id="39939" name="TextBox 3"/>
          <p:cNvSpPr txBox="1">
            <a:spLocks noChangeArrowheads="1"/>
          </p:cNvSpPr>
          <p:nvPr/>
        </p:nvSpPr>
        <p:spPr bwMode="auto">
          <a:xfrm>
            <a:off x="457200" y="4953000"/>
            <a:ext cx="34480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1800" i="0" baseline="0"/>
              <a:t>Volume of a sphere = 4/3</a:t>
            </a:r>
            <a:r>
              <a:rPr lang="en-US" sz="1800" i="0" baseline="0">
                <a:latin typeface="Symbol" pitchFamily="18" charset="2"/>
              </a:rPr>
              <a:t>p</a:t>
            </a:r>
            <a:r>
              <a:rPr lang="en-US" sz="1800" i="0" baseline="0"/>
              <a:t>r</a:t>
            </a:r>
            <a:r>
              <a:rPr lang="en-US" sz="2800" i="0" baseline="30000"/>
              <a:t>3</a:t>
            </a:r>
            <a:r>
              <a:rPr lang="en-US" sz="2800" i="0"/>
              <a:t> </a:t>
            </a:r>
          </a:p>
        </p:txBody>
      </p:sp>
      <p:sp>
        <p:nvSpPr>
          <p:cNvPr id="39940" name="TextBox 4"/>
          <p:cNvSpPr txBox="1">
            <a:spLocks noChangeArrowheads="1"/>
          </p:cNvSpPr>
          <p:nvPr/>
        </p:nvSpPr>
        <p:spPr bwMode="auto">
          <a:xfrm>
            <a:off x="457200" y="5181600"/>
            <a:ext cx="63087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i="0" baseline="0"/>
              <a:t>Volume of sphere in SC = 4/3</a:t>
            </a:r>
            <a:r>
              <a:rPr lang="en-US" i="0" baseline="0">
                <a:latin typeface="Symbol" pitchFamily="18" charset="2"/>
              </a:rPr>
              <a:t>p</a:t>
            </a:r>
            <a:r>
              <a:rPr lang="en-US" i="0" baseline="0"/>
              <a:t>(</a:t>
            </a:r>
            <a:r>
              <a:rPr lang="en-US" sz="2800" i="0" baseline="0">
                <a:latin typeface="Times New Roman" pitchFamily="18" charset="0"/>
                <a:cs typeface="Times New Roman" pitchFamily="18" charset="0"/>
              </a:rPr>
              <a:t>½</a:t>
            </a:r>
            <a:r>
              <a:rPr lang="en-US" sz="2400" i="0" baseline="0">
                <a:latin typeface="Times New Roman" pitchFamily="18" charset="0"/>
                <a:cs typeface="Times New Roman" pitchFamily="18" charset="0"/>
              </a:rPr>
              <a:t>)</a:t>
            </a:r>
            <a:r>
              <a:rPr lang="en-US" sz="2400" i="0" baseline="30000"/>
              <a:t>3</a:t>
            </a:r>
            <a:r>
              <a:rPr lang="en-US" i="0" baseline="0"/>
              <a:t>           = 0.52</a:t>
            </a:r>
          </a:p>
          <a:p>
            <a:r>
              <a:rPr lang="en-US" i="0" baseline="0"/>
              <a:t>Volume of sphere in BCC = 4/3</a:t>
            </a:r>
            <a:r>
              <a:rPr lang="en-US" i="0" baseline="0">
                <a:latin typeface="Symbol" pitchFamily="18" charset="2"/>
              </a:rPr>
              <a:t>p</a:t>
            </a:r>
            <a:r>
              <a:rPr lang="en-US" i="0" baseline="0"/>
              <a:t>((3)</a:t>
            </a:r>
            <a:r>
              <a:rPr lang="en-US" sz="2400" i="0" baseline="30000">
                <a:latin typeface="Times New Roman" pitchFamily="18" charset="0"/>
                <a:cs typeface="Times New Roman" pitchFamily="18" charset="0"/>
              </a:rPr>
              <a:t>½</a:t>
            </a:r>
            <a:r>
              <a:rPr lang="en-US" sz="2400" i="0" baseline="0"/>
              <a:t>/</a:t>
            </a:r>
            <a:r>
              <a:rPr lang="en-US" i="0" baseline="0"/>
              <a:t>4</a:t>
            </a:r>
            <a:r>
              <a:rPr lang="en-US" sz="2400" i="0" baseline="0">
                <a:latin typeface="Times New Roman" pitchFamily="18" charset="0"/>
                <a:cs typeface="Times New Roman" pitchFamily="18" charset="0"/>
              </a:rPr>
              <a:t>)</a:t>
            </a:r>
            <a:r>
              <a:rPr lang="en-US" sz="2400" i="0" baseline="30000"/>
              <a:t>3</a:t>
            </a:r>
            <a:r>
              <a:rPr lang="en-US" i="0" baseline="0"/>
              <a:t> = 0.34</a:t>
            </a:r>
          </a:p>
          <a:p>
            <a:r>
              <a:rPr lang="en-US" i="0" baseline="0"/>
              <a:t>Volume of sphere in FCC = 4/3</a:t>
            </a:r>
            <a:r>
              <a:rPr lang="en-US" i="0" baseline="0">
                <a:latin typeface="Symbol" pitchFamily="18" charset="2"/>
              </a:rPr>
              <a:t>p</a:t>
            </a:r>
            <a:r>
              <a:rPr lang="en-US" i="0" baseline="0"/>
              <a:t>( 1/(2(2)</a:t>
            </a:r>
            <a:r>
              <a:rPr lang="en-US" sz="2400" i="0" baseline="30000">
                <a:latin typeface="Times New Roman" pitchFamily="18" charset="0"/>
                <a:cs typeface="Times New Roman" pitchFamily="18" charset="0"/>
              </a:rPr>
              <a:t>½</a:t>
            </a:r>
            <a:r>
              <a:rPr lang="en-US" sz="1800" i="0" baseline="0"/>
              <a:t>)</a:t>
            </a:r>
            <a:r>
              <a:rPr lang="en-US" sz="2400" i="0" baseline="0">
                <a:latin typeface="Times New Roman" pitchFamily="18" charset="0"/>
                <a:cs typeface="Times New Roman" pitchFamily="18" charset="0"/>
              </a:rPr>
              <a:t>)</a:t>
            </a:r>
            <a:r>
              <a:rPr lang="en-US" sz="2400" i="0" baseline="30000"/>
              <a:t>3</a:t>
            </a:r>
            <a:r>
              <a:rPr lang="en-US" i="0" baseline="0"/>
              <a:t> = 0.185</a:t>
            </a:r>
          </a:p>
          <a:p>
            <a:endParaRPr lang="en-US" i="0" baseline="0"/>
          </a:p>
          <a:p>
            <a:endParaRPr lang="en-US" i="0" baseline="0"/>
          </a:p>
          <a:p>
            <a:endParaRPr lang="en-US" i="0" baseline="0"/>
          </a:p>
        </p:txBody>
      </p:sp>
      <p:pic>
        <p:nvPicPr>
          <p:cNvPr id="399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4629150" cy="3152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0"/>
            <a:ext cx="7772400" cy="1143000"/>
          </a:xfrm>
        </p:spPr>
        <p:txBody>
          <a:bodyPr/>
          <a:lstStyle/>
          <a:p>
            <a:pPr>
              <a:defRPr/>
            </a:pPr>
            <a:r>
              <a:rPr lang="en-US" sz="4400" dirty="0">
                <a:solidFill>
                  <a:srgbClr val="CC0000"/>
                </a:solidFill>
              </a:rPr>
              <a:t>Density Calculations</a:t>
            </a:r>
            <a:endParaRPr lang="en-US" sz="2400" dirty="0"/>
          </a:p>
        </p:txBody>
      </p:sp>
      <p:sp>
        <p:nvSpPr>
          <p:cNvPr id="96259" name="Rectangle 3"/>
          <p:cNvSpPr>
            <a:spLocks noGrp="1" noChangeArrowheads="1"/>
          </p:cNvSpPr>
          <p:nvPr>
            <p:ph idx="1"/>
          </p:nvPr>
        </p:nvSpPr>
        <p:spPr>
          <a:xfrm>
            <a:off x="0" y="914400"/>
            <a:ext cx="9144000" cy="5943600"/>
          </a:xfrm>
        </p:spPr>
        <p:txBody>
          <a:bodyPr/>
          <a:lstStyle/>
          <a:p>
            <a:pPr>
              <a:buFont typeface="Geneva"/>
              <a:buNone/>
              <a:defRPr/>
            </a:pPr>
            <a:r>
              <a:rPr lang="en-US" sz="2400" dirty="0" smtClean="0">
                <a:solidFill>
                  <a:schemeClr val="tx1"/>
                </a:solidFill>
              </a:rPr>
              <a:t>Aluminum </a:t>
            </a:r>
            <a:r>
              <a:rPr lang="en-US" sz="2400" dirty="0">
                <a:solidFill>
                  <a:schemeClr val="tx1"/>
                </a:solidFill>
              </a:rPr>
              <a:t>has a </a:t>
            </a:r>
            <a:r>
              <a:rPr lang="en-US" sz="2400" dirty="0" err="1" smtClean="0">
                <a:solidFill>
                  <a:schemeClr val="tx1"/>
                </a:solidFill>
              </a:rPr>
              <a:t>ccp</a:t>
            </a:r>
            <a:r>
              <a:rPr lang="en-US" sz="2400" dirty="0" smtClean="0">
                <a:solidFill>
                  <a:schemeClr val="tx1"/>
                </a:solidFill>
              </a:rPr>
              <a:t> (</a:t>
            </a:r>
            <a:r>
              <a:rPr lang="en-US" sz="2400" dirty="0" err="1" smtClean="0">
                <a:solidFill>
                  <a:schemeClr val="tx1"/>
                </a:solidFill>
              </a:rPr>
              <a:t>fcc</a:t>
            </a:r>
            <a:r>
              <a:rPr lang="en-US" sz="2400" dirty="0" smtClean="0">
                <a:solidFill>
                  <a:schemeClr val="tx1"/>
                </a:solidFill>
              </a:rPr>
              <a:t>) </a:t>
            </a:r>
            <a:r>
              <a:rPr lang="en-US" sz="2400" dirty="0">
                <a:solidFill>
                  <a:schemeClr val="tx1"/>
                </a:solidFill>
              </a:rPr>
              <a:t>arrangement of atoms.  The radius of Al = 1.423Å ( = 143.2pm).  Calculate the lattice parameter of the unit cell and the density of solid Al (atomic weight = 26.98). </a:t>
            </a:r>
          </a:p>
          <a:p>
            <a:pPr>
              <a:buFont typeface="Geneva"/>
              <a:buNone/>
              <a:defRPr/>
            </a:pPr>
            <a:r>
              <a:rPr lang="en-US" sz="2000" dirty="0">
                <a:solidFill>
                  <a:schemeClr val="tx1"/>
                </a:solidFill>
              </a:rPr>
              <a:t>Solution: </a:t>
            </a:r>
          </a:p>
          <a:p>
            <a:pPr>
              <a:buFont typeface="Geneva"/>
              <a:buNone/>
              <a:defRPr/>
            </a:pPr>
            <a:r>
              <a:rPr lang="en-US" sz="2000" dirty="0">
                <a:solidFill>
                  <a:schemeClr val="tx1"/>
                </a:solidFill>
              </a:rPr>
              <a:t>4 atoms/cell  [8 at corners (each 1/8), 6 in faces (each 1/2)] </a:t>
            </a:r>
          </a:p>
          <a:p>
            <a:pPr>
              <a:buFont typeface="Geneva"/>
              <a:buNone/>
              <a:defRPr/>
            </a:pPr>
            <a:r>
              <a:rPr lang="en-US" sz="2000" dirty="0">
                <a:solidFill>
                  <a:schemeClr val="tx1"/>
                </a:solidFill>
              </a:rPr>
              <a:t>Lattice parameter:  </a:t>
            </a:r>
            <a:r>
              <a:rPr lang="en-US" sz="2000" dirty="0" err="1" smtClean="0">
                <a:solidFill>
                  <a:schemeClr val="tx1"/>
                </a:solidFill>
              </a:rPr>
              <a:t>a/r</a:t>
            </a:r>
            <a:r>
              <a:rPr lang="en-US" sz="2000" dirty="0" smtClean="0">
                <a:solidFill>
                  <a:schemeClr val="tx1"/>
                </a:solidFill>
              </a:rPr>
              <a:t>(Al</a:t>
            </a:r>
            <a:r>
              <a:rPr lang="en-US" sz="2000" dirty="0">
                <a:solidFill>
                  <a:schemeClr val="tx1"/>
                </a:solidFill>
              </a:rPr>
              <a:t>) = </a:t>
            </a:r>
            <a:r>
              <a:rPr lang="en-US" sz="2000" dirty="0" smtClean="0">
                <a:solidFill>
                  <a:schemeClr val="tx1"/>
                </a:solidFill>
              </a:rPr>
              <a:t>2(2)</a:t>
            </a:r>
            <a:r>
              <a:rPr lang="en-US" sz="2000" baseline="30000" dirty="0" smtClean="0">
                <a:solidFill>
                  <a:schemeClr val="tx1"/>
                </a:solidFill>
              </a:rPr>
              <a:t>1/2</a:t>
            </a:r>
            <a:r>
              <a:rPr lang="en-US" sz="2000" dirty="0" smtClean="0">
                <a:solidFill>
                  <a:schemeClr val="tx1"/>
                </a:solidFill>
              </a:rPr>
              <a:t> </a:t>
            </a:r>
            <a:endParaRPr lang="en-US" sz="2000" dirty="0">
              <a:solidFill>
                <a:schemeClr val="tx1"/>
              </a:solidFill>
            </a:endParaRPr>
          </a:p>
          <a:p>
            <a:pPr>
              <a:buFont typeface="Geneva"/>
              <a:buNone/>
              <a:defRPr/>
            </a:pPr>
            <a:r>
              <a:rPr lang="en-US" sz="2000" dirty="0">
                <a:solidFill>
                  <a:schemeClr val="tx1"/>
                </a:solidFill>
              </a:rPr>
              <a:t>a = </a:t>
            </a:r>
            <a:r>
              <a:rPr lang="en-US" sz="2000" dirty="0" smtClean="0">
                <a:solidFill>
                  <a:schemeClr val="tx1"/>
                </a:solidFill>
              </a:rPr>
              <a:t>2(2)</a:t>
            </a:r>
            <a:r>
              <a:rPr lang="en-US" sz="2000" baseline="30000" dirty="0" smtClean="0">
                <a:solidFill>
                  <a:schemeClr val="tx1"/>
                </a:solidFill>
              </a:rPr>
              <a:t>1/2</a:t>
            </a:r>
            <a:r>
              <a:rPr lang="en-US" sz="2000" dirty="0" smtClean="0">
                <a:solidFill>
                  <a:schemeClr val="tx1"/>
                </a:solidFill>
              </a:rPr>
              <a:t> (1.432Å) </a:t>
            </a:r>
            <a:r>
              <a:rPr lang="en-US" sz="2000" dirty="0">
                <a:solidFill>
                  <a:schemeClr val="tx1"/>
                </a:solidFill>
              </a:rPr>
              <a:t>= </a:t>
            </a:r>
            <a:r>
              <a:rPr lang="en-US" sz="2000" dirty="0" smtClean="0">
                <a:solidFill>
                  <a:schemeClr val="tx1"/>
                </a:solidFill>
              </a:rPr>
              <a:t>4.050Å= 4.050 x 10</a:t>
            </a:r>
            <a:r>
              <a:rPr lang="en-US" sz="2000" baseline="30000" dirty="0" smtClean="0">
                <a:solidFill>
                  <a:schemeClr val="tx1"/>
                </a:solidFill>
              </a:rPr>
              <a:t>-8</a:t>
            </a:r>
            <a:r>
              <a:rPr lang="en-US" sz="2000" dirty="0" smtClean="0">
                <a:solidFill>
                  <a:schemeClr val="tx1"/>
                </a:solidFill>
              </a:rPr>
              <a:t> cm</a:t>
            </a:r>
          </a:p>
          <a:p>
            <a:pPr>
              <a:buFont typeface="Geneva"/>
              <a:buNone/>
              <a:defRPr/>
            </a:pPr>
            <a:r>
              <a:rPr lang="en-US" sz="2000" dirty="0" smtClean="0">
                <a:solidFill>
                  <a:schemeClr val="tx1"/>
                </a:solidFill>
              </a:rPr>
              <a:t> </a:t>
            </a:r>
            <a:r>
              <a:rPr lang="en-US" sz="2000" dirty="0">
                <a:solidFill>
                  <a:schemeClr val="tx1"/>
                </a:solidFill>
              </a:rPr>
              <a:t>Density </a:t>
            </a:r>
            <a:r>
              <a:rPr lang="en-US" sz="2000" dirty="0" smtClean="0">
                <a:solidFill>
                  <a:schemeClr val="tx1"/>
                </a:solidFill>
              </a:rPr>
              <a:t>=  2.698 </a:t>
            </a:r>
            <a:r>
              <a:rPr lang="en-US" sz="2000" dirty="0">
                <a:solidFill>
                  <a:schemeClr val="tx1"/>
                </a:solidFill>
              </a:rPr>
              <a:t>g/cm</a:t>
            </a:r>
            <a:r>
              <a:rPr lang="en-US" sz="2000" baseline="30000" dirty="0">
                <a:solidFill>
                  <a:schemeClr val="tx1"/>
                </a:solidFill>
              </a:rPr>
              <a:t>3</a:t>
            </a:r>
            <a:r>
              <a:rPr lang="en-US" sz="2000" dirty="0">
                <a:solidFill>
                  <a:schemeClr val="tx1"/>
                </a:solidFill>
              </a:rPr>
              <a:t> </a:t>
            </a:r>
          </a:p>
        </p:txBody>
      </p:sp>
      <p:pic>
        <p:nvPicPr>
          <p:cNvPr id="409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9067800" cy="1468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p:txBody>
          <a:bodyPr/>
          <a:lstStyle/>
          <a:p>
            <a:pPr>
              <a:defRPr/>
            </a:pPr>
            <a:r>
              <a:rPr lang="en-US">
                <a:solidFill>
                  <a:srgbClr val="CC0000"/>
                </a:solidFill>
              </a:rPr>
              <a:t>Lattice Energy</a:t>
            </a:r>
            <a:endParaRPr lang="en-US"/>
          </a:p>
        </p:txBody>
      </p:sp>
      <p:sp>
        <p:nvSpPr>
          <p:cNvPr id="132099" name="Rectangle 3"/>
          <p:cNvSpPr>
            <a:spLocks noGrp="1" noChangeArrowheads="1"/>
          </p:cNvSpPr>
          <p:nvPr>
            <p:ph idx="1"/>
          </p:nvPr>
        </p:nvSpPr>
        <p:spPr>
          <a:xfrm>
            <a:off x="685800" y="3276600"/>
            <a:ext cx="7696200" cy="2743200"/>
          </a:xfrm>
        </p:spPr>
        <p:txBody>
          <a:bodyPr/>
          <a:lstStyle/>
          <a:p>
            <a:pPr>
              <a:buFont typeface="Geneva"/>
              <a:buNone/>
              <a:defRPr/>
            </a:pPr>
            <a:r>
              <a:rPr lang="en-US"/>
              <a:t>The Lattice energy, U, is the amount of energy required to separate a mole of the solid (s) into a</a:t>
            </a:r>
          </a:p>
          <a:p>
            <a:pPr>
              <a:buFont typeface="Geneva"/>
              <a:buNone/>
              <a:defRPr/>
            </a:pPr>
            <a:r>
              <a:rPr lang="en-US"/>
              <a:t>gas (g) of its ions. </a:t>
            </a: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a:defRPr/>
            </a:pPr>
            <a:r>
              <a:rPr lang="en-US"/>
              <a:t>Lattice energy</a:t>
            </a:r>
          </a:p>
        </p:txBody>
      </p:sp>
      <p:sp>
        <p:nvSpPr>
          <p:cNvPr id="34819" name="Rectangle 3"/>
          <p:cNvSpPr>
            <a:spLocks noGrp="1" noChangeArrowheads="1"/>
          </p:cNvSpPr>
          <p:nvPr>
            <p:ph idx="1"/>
          </p:nvPr>
        </p:nvSpPr>
        <p:spPr>
          <a:xfrm>
            <a:off x="685800" y="2362200"/>
            <a:ext cx="3017838" cy="1760538"/>
          </a:xfrm>
        </p:spPr>
        <p:txBody>
          <a:bodyPr>
            <a:noAutofit/>
          </a:bodyPr>
          <a:lstStyle/>
          <a:p>
            <a:pPr>
              <a:buFont typeface="Geneva"/>
              <a:buNone/>
              <a:defRPr/>
            </a:pPr>
            <a:r>
              <a:rPr lang="en-US" sz="2400" dirty="0">
                <a:solidFill>
                  <a:schemeClr val="tx1"/>
                </a:solidFill>
              </a:rPr>
              <a:t>The higher the lattice energy, the stronger the attraction between ions.</a:t>
            </a:r>
          </a:p>
        </p:txBody>
      </p:sp>
      <p:sp>
        <p:nvSpPr>
          <p:cNvPr id="34818" name="Rectangle 2"/>
          <p:cNvSpPr>
            <a:spLocks noChangeArrowheads="1"/>
          </p:cNvSpPr>
          <p:nvPr/>
        </p:nvSpPr>
        <p:spPr bwMode="auto">
          <a:xfrm>
            <a:off x="4192588" y="2139950"/>
            <a:ext cx="4279900" cy="3965575"/>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r>
              <a:rPr lang="en-US" sz="2400" i="0" dirty="0">
                <a:latin typeface="Arial Rounded MT Bold" pitchFamily="34" charset="0"/>
              </a:rPr>
              <a:t>		 Lattice energy</a:t>
            </a:r>
          </a:p>
          <a:p>
            <a:pPr>
              <a:defRPr/>
            </a:pPr>
            <a:r>
              <a:rPr lang="en-US" sz="2400" i="0" dirty="0">
                <a:latin typeface="Arial Rounded MT Bold" pitchFamily="34" charset="0"/>
              </a:rPr>
              <a:t>Compound	         kJ/mol</a:t>
            </a:r>
          </a:p>
          <a:p>
            <a:pPr>
              <a:defRPr/>
            </a:pPr>
            <a:r>
              <a:rPr lang="en-US" sz="2400" i="0" dirty="0" err="1">
                <a:latin typeface="Arial Rounded MT Bold" pitchFamily="34" charset="0"/>
              </a:rPr>
              <a:t>LiCl</a:t>
            </a:r>
            <a:r>
              <a:rPr lang="en-US" sz="2400" i="0" dirty="0">
                <a:latin typeface="Arial Rounded MT Bold" pitchFamily="34" charset="0"/>
              </a:rPr>
              <a:t>			834</a:t>
            </a:r>
          </a:p>
          <a:p>
            <a:pPr>
              <a:defRPr/>
            </a:pPr>
            <a:r>
              <a:rPr lang="en-US" sz="2400" i="0" dirty="0" err="1">
                <a:latin typeface="Arial Rounded MT Bold" pitchFamily="34" charset="0"/>
              </a:rPr>
              <a:t>NaCl</a:t>
            </a:r>
            <a:r>
              <a:rPr lang="en-US" sz="2400" i="0" dirty="0">
                <a:latin typeface="Arial Rounded MT Bold" pitchFamily="34" charset="0"/>
              </a:rPr>
              <a:t>			769</a:t>
            </a:r>
          </a:p>
          <a:p>
            <a:pPr>
              <a:defRPr/>
            </a:pPr>
            <a:r>
              <a:rPr lang="en-US" sz="2400" i="0" dirty="0" err="1">
                <a:latin typeface="Arial Rounded MT Bold" pitchFamily="34" charset="0"/>
              </a:rPr>
              <a:t>KCl</a:t>
            </a:r>
            <a:r>
              <a:rPr lang="en-US" sz="2400" i="0" dirty="0">
                <a:latin typeface="Arial Rounded MT Bold" pitchFamily="34" charset="0"/>
              </a:rPr>
              <a:t>			701</a:t>
            </a:r>
          </a:p>
          <a:p>
            <a:pPr>
              <a:defRPr/>
            </a:pPr>
            <a:r>
              <a:rPr lang="en-US" sz="2400" i="0" dirty="0" err="1">
                <a:latin typeface="Arial Rounded MT Bold" pitchFamily="34" charset="0"/>
              </a:rPr>
              <a:t>NaBr</a:t>
            </a:r>
            <a:r>
              <a:rPr lang="en-US" sz="2400" i="0" dirty="0">
                <a:latin typeface="Arial Rounded MT Bold" pitchFamily="34" charset="0"/>
              </a:rPr>
              <a:t>			732</a:t>
            </a:r>
          </a:p>
          <a:p>
            <a:pPr>
              <a:defRPr/>
            </a:pPr>
            <a:r>
              <a:rPr lang="en-US" sz="2400" i="0" dirty="0">
                <a:latin typeface="Arial Rounded MT Bold" pitchFamily="34" charset="0"/>
              </a:rPr>
              <a:t>Na2O		          2481</a:t>
            </a:r>
          </a:p>
          <a:p>
            <a:pPr>
              <a:defRPr/>
            </a:pPr>
            <a:r>
              <a:rPr lang="en-US" sz="2400" i="0" dirty="0">
                <a:latin typeface="Arial Rounded MT Bold" pitchFamily="34" charset="0"/>
              </a:rPr>
              <a:t>Na2S		          2192</a:t>
            </a:r>
          </a:p>
          <a:p>
            <a:pPr>
              <a:defRPr/>
            </a:pPr>
            <a:r>
              <a:rPr lang="en-US" sz="2400" i="0" dirty="0">
                <a:latin typeface="Arial Rounded MT Bold" pitchFamily="34" charset="0"/>
              </a:rPr>
              <a:t>MgCl2		          2326</a:t>
            </a:r>
          </a:p>
          <a:p>
            <a:pPr>
              <a:defRPr/>
            </a:pPr>
            <a:r>
              <a:rPr lang="en-US" sz="2400" i="0" dirty="0" err="1">
                <a:latin typeface="Arial Rounded MT Bold" pitchFamily="34" charset="0"/>
              </a:rPr>
              <a:t>MgO</a:t>
            </a:r>
            <a:r>
              <a:rPr lang="en-US" sz="2400" i="0" dirty="0">
                <a:latin typeface="Arial Rounded MT Bold" pitchFamily="34" charset="0"/>
              </a:rPr>
              <a:t>		          3795</a:t>
            </a:r>
          </a:p>
        </p:txBody>
      </p:sp>
    </p:spTree>
  </p:cSld>
  <p:clrMapOvr>
    <a:masterClrMapping/>
  </p:clrMapOvr>
  <p:transition>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304800"/>
            <a:ext cx="8610600" cy="609600"/>
          </a:xfrm>
        </p:spPr>
        <p:txBody>
          <a:bodyPr>
            <a:normAutofit fontScale="90000"/>
          </a:bodyPr>
          <a:lstStyle/>
          <a:p>
            <a:pPr>
              <a:defRPr/>
            </a:pPr>
            <a:r>
              <a:rPr lang="en-US" sz="3100" dirty="0">
                <a:solidFill>
                  <a:srgbClr val="CC0000"/>
                </a:solidFill>
              </a:rPr>
              <a:t>Lattice Energy</a:t>
            </a:r>
            <a:r>
              <a:rPr lang="en-US" dirty="0">
                <a:solidFill>
                  <a:srgbClr val="CC0000"/>
                </a:solidFill>
              </a:rPr>
              <a:t/>
            </a:r>
            <a:br>
              <a:rPr lang="en-US" dirty="0">
                <a:solidFill>
                  <a:srgbClr val="CC0000"/>
                </a:solidFill>
              </a:rPr>
            </a:br>
            <a:endParaRPr lang="en-US" dirty="0"/>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400"/>
            <a:ext cx="42846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609600"/>
            <a:ext cx="7848600" cy="1143000"/>
          </a:xfrm>
        </p:spPr>
        <p:txBody>
          <a:bodyPr/>
          <a:lstStyle/>
          <a:p>
            <a:pPr>
              <a:defRPr/>
            </a:pPr>
            <a:r>
              <a:rPr lang="en-US">
                <a:solidFill>
                  <a:srgbClr val="CC0000"/>
                </a:solidFill>
              </a:rPr>
              <a:t>Properties of  Ionic Compounds</a:t>
            </a:r>
            <a:endParaRPr lang="en-US"/>
          </a:p>
        </p:txBody>
      </p:sp>
      <p:sp>
        <p:nvSpPr>
          <p:cNvPr id="74755" name="Rectangle 3"/>
          <p:cNvSpPr>
            <a:spLocks noGrp="1" noChangeArrowheads="1"/>
          </p:cNvSpPr>
          <p:nvPr>
            <p:ph idx="1"/>
          </p:nvPr>
        </p:nvSpPr>
        <p:spPr>
          <a:xfrm>
            <a:off x="0" y="1981200"/>
            <a:ext cx="9144000" cy="4114800"/>
          </a:xfrm>
        </p:spPr>
        <p:txBody>
          <a:bodyPr/>
          <a:lstStyle/>
          <a:p>
            <a:pPr>
              <a:lnSpc>
                <a:spcPct val="140000"/>
              </a:lnSpc>
              <a:buFont typeface="Geneva"/>
              <a:buNone/>
              <a:defRPr/>
            </a:pPr>
            <a:r>
              <a:rPr lang="en-US" sz="2400" dirty="0">
                <a:solidFill>
                  <a:schemeClr val="tx1"/>
                </a:solidFill>
              </a:rPr>
              <a:t>Crystals of Ionic Compounds are hard and brittle</a:t>
            </a:r>
          </a:p>
          <a:p>
            <a:pPr>
              <a:lnSpc>
                <a:spcPct val="140000"/>
              </a:lnSpc>
              <a:buFont typeface="Geneva"/>
              <a:buNone/>
              <a:defRPr/>
            </a:pPr>
            <a:r>
              <a:rPr lang="en-US" sz="2400" dirty="0">
                <a:solidFill>
                  <a:schemeClr val="tx1"/>
                </a:solidFill>
              </a:rPr>
              <a:t>Have high melting points</a:t>
            </a:r>
          </a:p>
          <a:p>
            <a:pPr>
              <a:lnSpc>
                <a:spcPct val="140000"/>
              </a:lnSpc>
              <a:buFont typeface="Geneva"/>
              <a:buNone/>
              <a:defRPr/>
            </a:pPr>
            <a:r>
              <a:rPr lang="en-US" sz="2400" dirty="0">
                <a:solidFill>
                  <a:schemeClr val="tx1"/>
                </a:solidFill>
              </a:rPr>
              <a:t>When  heated to molten state they conduct electricity</a:t>
            </a:r>
          </a:p>
          <a:p>
            <a:pPr>
              <a:lnSpc>
                <a:spcPct val="140000"/>
              </a:lnSpc>
              <a:buFont typeface="Geneva"/>
              <a:buNone/>
              <a:defRPr/>
            </a:pPr>
            <a:r>
              <a:rPr lang="en-US" sz="2400" dirty="0">
                <a:solidFill>
                  <a:schemeClr val="tx1"/>
                </a:solidFill>
              </a:rPr>
              <a:t>When dissolved in water conducts electricity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solidFill>
                  <a:srgbClr val="CC0000"/>
                </a:solidFill>
              </a:rPr>
              <a:t>Trends in Melting Points</a:t>
            </a:r>
            <a:endParaRPr lang="en-US" dirty="0"/>
          </a:p>
        </p:txBody>
      </p:sp>
      <p:sp>
        <p:nvSpPr>
          <p:cNvPr id="75779" name="Rectangle 3"/>
          <p:cNvSpPr>
            <a:spLocks noGrp="1" noChangeArrowheads="1"/>
          </p:cNvSpPr>
          <p:nvPr>
            <p:ph idx="1"/>
          </p:nvPr>
        </p:nvSpPr>
        <p:spPr>
          <a:xfrm>
            <a:off x="0" y="1981200"/>
            <a:ext cx="9601200" cy="4114800"/>
          </a:xfrm>
        </p:spPr>
        <p:txBody>
          <a:bodyPr/>
          <a:lstStyle/>
          <a:p>
            <a:pPr>
              <a:buFont typeface="Geneva"/>
              <a:buNone/>
              <a:defRPr/>
            </a:pPr>
            <a:r>
              <a:rPr lang="en-US" dirty="0">
                <a:solidFill>
                  <a:srgbClr val="C00000"/>
                </a:solidFill>
              </a:rPr>
              <a:t>Compound</a:t>
            </a:r>
            <a:r>
              <a:rPr lang="en-US" dirty="0">
                <a:solidFill>
                  <a:schemeClr val="tx1"/>
                </a:solidFill>
              </a:rPr>
              <a:t>                               </a:t>
            </a:r>
            <a:r>
              <a:rPr lang="en-US" dirty="0">
                <a:solidFill>
                  <a:srgbClr val="C00000"/>
                </a:solidFill>
              </a:rPr>
              <a:t>Lattice Energy</a:t>
            </a:r>
          </a:p>
          <a:p>
            <a:pPr>
              <a:buFont typeface="Geneva"/>
              <a:buNone/>
              <a:defRPr/>
            </a:pPr>
            <a:r>
              <a:rPr lang="en-US" dirty="0">
                <a:solidFill>
                  <a:srgbClr val="C00000"/>
                </a:solidFill>
              </a:rPr>
              <a:t>                                                     (kcal/mol)</a:t>
            </a:r>
          </a:p>
          <a:p>
            <a:pPr>
              <a:buFont typeface="Geneva"/>
              <a:buNone/>
              <a:defRPr/>
            </a:pPr>
            <a:r>
              <a:rPr lang="en-US" dirty="0">
                <a:solidFill>
                  <a:schemeClr val="tx1"/>
                </a:solidFill>
              </a:rPr>
              <a:t>               </a:t>
            </a:r>
            <a:r>
              <a:rPr lang="en-US" dirty="0" err="1">
                <a:solidFill>
                  <a:schemeClr val="tx1"/>
                </a:solidFill>
              </a:rPr>
              <a:t>NaF</a:t>
            </a:r>
            <a:r>
              <a:rPr lang="en-US" dirty="0">
                <a:solidFill>
                  <a:schemeClr val="tx1"/>
                </a:solidFill>
              </a:rPr>
              <a:t>                                  -201</a:t>
            </a:r>
          </a:p>
          <a:p>
            <a:pPr>
              <a:buFont typeface="Geneva"/>
              <a:buNone/>
              <a:defRPr/>
            </a:pPr>
            <a:r>
              <a:rPr lang="en-US" dirty="0">
                <a:solidFill>
                  <a:schemeClr val="tx1"/>
                </a:solidFill>
              </a:rPr>
              <a:t>               </a:t>
            </a:r>
            <a:r>
              <a:rPr lang="en-US" dirty="0" err="1">
                <a:solidFill>
                  <a:schemeClr val="tx1"/>
                </a:solidFill>
              </a:rPr>
              <a:t>NaCl</a:t>
            </a:r>
            <a:r>
              <a:rPr lang="en-US" dirty="0">
                <a:solidFill>
                  <a:schemeClr val="tx1"/>
                </a:solidFill>
              </a:rPr>
              <a:t>                                -182</a:t>
            </a:r>
          </a:p>
          <a:p>
            <a:pPr>
              <a:buFont typeface="Geneva"/>
              <a:buNone/>
              <a:defRPr/>
            </a:pPr>
            <a:r>
              <a:rPr lang="en-US" dirty="0">
                <a:solidFill>
                  <a:schemeClr val="tx1"/>
                </a:solidFill>
              </a:rPr>
              <a:t>               </a:t>
            </a:r>
            <a:r>
              <a:rPr lang="en-US" dirty="0" err="1">
                <a:solidFill>
                  <a:schemeClr val="tx1"/>
                </a:solidFill>
              </a:rPr>
              <a:t>NaBr</a:t>
            </a:r>
            <a:r>
              <a:rPr lang="en-US" dirty="0">
                <a:solidFill>
                  <a:schemeClr val="tx1"/>
                </a:solidFill>
              </a:rPr>
              <a:t>                                -173</a:t>
            </a:r>
          </a:p>
          <a:p>
            <a:pPr>
              <a:buFont typeface="Geneva"/>
              <a:buNone/>
              <a:defRPr/>
            </a:pPr>
            <a:r>
              <a:rPr lang="en-US" dirty="0">
                <a:solidFill>
                  <a:schemeClr val="tx1"/>
                </a:solidFill>
              </a:rPr>
              <a:t>               </a:t>
            </a:r>
            <a:r>
              <a:rPr lang="en-US" dirty="0" err="1">
                <a:solidFill>
                  <a:schemeClr val="tx1"/>
                </a:solidFill>
              </a:rPr>
              <a:t>NaI</a:t>
            </a:r>
            <a:r>
              <a:rPr lang="en-US" dirty="0">
                <a:solidFill>
                  <a:schemeClr val="tx1"/>
                </a:solidFill>
              </a:rPr>
              <a:t>                                   -159</a:t>
            </a:r>
          </a:p>
          <a:p>
            <a:pPr>
              <a:buFont typeface="Geneva"/>
              <a:buNone/>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dirty="0">
                <a:solidFill>
                  <a:srgbClr val="CC0000"/>
                </a:solidFill>
              </a:rPr>
              <a:t>Trends in Melting Points</a:t>
            </a:r>
            <a:endParaRPr lang="en-US" dirty="0"/>
          </a:p>
        </p:txBody>
      </p:sp>
      <p:sp>
        <p:nvSpPr>
          <p:cNvPr id="77827" name="Rectangle 3"/>
          <p:cNvSpPr>
            <a:spLocks noGrp="1" noChangeArrowheads="1"/>
          </p:cNvSpPr>
          <p:nvPr>
            <p:ph idx="1"/>
          </p:nvPr>
        </p:nvSpPr>
        <p:spPr>
          <a:xfrm>
            <a:off x="0" y="1981200"/>
            <a:ext cx="9601200" cy="4114800"/>
          </a:xfrm>
        </p:spPr>
        <p:txBody>
          <a:bodyPr/>
          <a:lstStyle/>
          <a:p>
            <a:pPr>
              <a:buFont typeface="Geneva"/>
              <a:buNone/>
              <a:defRPr/>
            </a:pPr>
            <a:r>
              <a:rPr lang="en-US" dirty="0">
                <a:solidFill>
                  <a:schemeClr val="tx1"/>
                </a:solidFill>
              </a:rPr>
              <a:t>Compound                               Lattice Energy</a:t>
            </a:r>
          </a:p>
          <a:p>
            <a:pPr>
              <a:buFont typeface="Geneva"/>
              <a:buNone/>
              <a:defRPr/>
            </a:pPr>
            <a:r>
              <a:rPr lang="en-US" dirty="0">
                <a:solidFill>
                  <a:schemeClr val="tx1"/>
                </a:solidFill>
              </a:rPr>
              <a:t>                                                     (kcal/mol)</a:t>
            </a:r>
          </a:p>
          <a:p>
            <a:pPr>
              <a:buFont typeface="Geneva"/>
              <a:buNone/>
              <a:defRPr/>
            </a:pPr>
            <a:r>
              <a:rPr lang="en-US" dirty="0">
                <a:solidFill>
                  <a:schemeClr val="tx1"/>
                </a:solidFill>
              </a:rPr>
              <a:t>               </a:t>
            </a:r>
            <a:r>
              <a:rPr lang="en-US" dirty="0" err="1">
                <a:solidFill>
                  <a:schemeClr val="tx1"/>
                </a:solidFill>
              </a:rPr>
              <a:t>NaF</a:t>
            </a:r>
            <a:r>
              <a:rPr lang="en-US" dirty="0">
                <a:solidFill>
                  <a:schemeClr val="tx1"/>
                </a:solidFill>
              </a:rPr>
              <a:t>                                  -201</a:t>
            </a:r>
          </a:p>
          <a:p>
            <a:pPr>
              <a:buFont typeface="Geneva"/>
              <a:buNone/>
              <a:defRPr/>
            </a:pPr>
            <a:r>
              <a:rPr lang="en-US" dirty="0">
                <a:solidFill>
                  <a:schemeClr val="tx1"/>
                </a:solidFill>
              </a:rPr>
              <a:t>               </a:t>
            </a:r>
            <a:r>
              <a:rPr lang="en-US" dirty="0" err="1">
                <a:solidFill>
                  <a:schemeClr val="tx1"/>
                </a:solidFill>
              </a:rPr>
              <a:t>NaCl</a:t>
            </a:r>
            <a:r>
              <a:rPr lang="en-US" dirty="0">
                <a:solidFill>
                  <a:schemeClr val="tx1"/>
                </a:solidFill>
              </a:rPr>
              <a:t>                                -182</a:t>
            </a:r>
          </a:p>
          <a:p>
            <a:pPr>
              <a:buFont typeface="Geneva"/>
              <a:buNone/>
              <a:defRPr/>
            </a:pPr>
            <a:r>
              <a:rPr lang="en-US" dirty="0">
                <a:solidFill>
                  <a:schemeClr val="tx1"/>
                </a:solidFill>
              </a:rPr>
              <a:t>               </a:t>
            </a:r>
            <a:r>
              <a:rPr lang="en-US" dirty="0" err="1">
                <a:solidFill>
                  <a:schemeClr val="tx1"/>
                </a:solidFill>
              </a:rPr>
              <a:t>NaBr</a:t>
            </a:r>
            <a:r>
              <a:rPr lang="en-US" dirty="0">
                <a:solidFill>
                  <a:schemeClr val="tx1"/>
                </a:solidFill>
              </a:rPr>
              <a:t>                                -173</a:t>
            </a:r>
          </a:p>
          <a:p>
            <a:pPr>
              <a:buFont typeface="Geneva"/>
              <a:buNone/>
              <a:defRPr/>
            </a:pPr>
            <a:r>
              <a:rPr lang="en-US" dirty="0">
                <a:solidFill>
                  <a:schemeClr val="tx1"/>
                </a:solidFill>
              </a:rPr>
              <a:t>               </a:t>
            </a:r>
            <a:r>
              <a:rPr lang="en-US" dirty="0" err="1">
                <a:solidFill>
                  <a:schemeClr val="tx1"/>
                </a:solidFill>
              </a:rPr>
              <a:t>NaI</a:t>
            </a:r>
            <a:r>
              <a:rPr lang="en-US" dirty="0">
                <a:solidFill>
                  <a:schemeClr val="tx1"/>
                </a:solidFill>
              </a:rPr>
              <a:t>                                   -159</a:t>
            </a:r>
          </a:p>
          <a:p>
            <a:pPr>
              <a:buFont typeface="Geneva"/>
              <a:buNone/>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533400" y="914400"/>
            <a:ext cx="7924800" cy="5638800"/>
          </a:xfrm>
        </p:spPr>
        <p:txBody>
          <a:bodyPr>
            <a:normAutofit/>
          </a:bodyPr>
          <a:lstStyle/>
          <a:p>
            <a:pPr>
              <a:buFontTx/>
              <a:buNone/>
              <a:defRPr/>
            </a:pPr>
            <a:r>
              <a:rPr lang="en-US" sz="2000" dirty="0">
                <a:solidFill>
                  <a:srgbClr val="C00000"/>
                </a:solidFill>
              </a:rPr>
              <a:t>Compound  q+ radius  q- radius  M.P (</a:t>
            </a:r>
            <a:r>
              <a:rPr lang="en-US" sz="2000" baseline="30000" dirty="0" err="1">
                <a:solidFill>
                  <a:srgbClr val="C00000"/>
                </a:solidFill>
              </a:rPr>
              <a:t>o</a:t>
            </a:r>
            <a:r>
              <a:rPr lang="en-US" sz="2000" dirty="0" err="1">
                <a:solidFill>
                  <a:srgbClr val="C00000"/>
                </a:solidFill>
              </a:rPr>
              <a:t>C</a:t>
            </a:r>
            <a:r>
              <a:rPr lang="en-US" sz="2000" dirty="0">
                <a:solidFill>
                  <a:srgbClr val="C00000"/>
                </a:solidFill>
              </a:rPr>
              <a:t>) </a:t>
            </a:r>
            <a:r>
              <a:rPr lang="en-US" sz="2000" dirty="0" smtClean="0">
                <a:solidFill>
                  <a:srgbClr val="C00000"/>
                </a:solidFill>
              </a:rPr>
              <a:t>     L.E</a:t>
            </a:r>
            <a:r>
              <a:rPr lang="en-US" sz="2000" dirty="0">
                <a:solidFill>
                  <a:srgbClr val="C00000"/>
                </a:solidFill>
              </a:rPr>
              <a:t>. (kJ/mol)</a:t>
            </a:r>
          </a:p>
          <a:p>
            <a:pPr>
              <a:buFont typeface="Geneva"/>
              <a:buNone/>
              <a:defRPr/>
            </a:pPr>
            <a:r>
              <a:rPr lang="en-US" dirty="0"/>
              <a:t>  </a:t>
            </a:r>
            <a:r>
              <a:rPr lang="en-US" sz="2400" dirty="0" err="1"/>
              <a:t>LiCl</a:t>
            </a:r>
            <a:r>
              <a:rPr lang="en-US" sz="2400" dirty="0"/>
              <a:t>    </a:t>
            </a:r>
            <a:r>
              <a:rPr lang="en-US" sz="2400" dirty="0" smtClean="0"/>
              <a:t>    0.68       </a:t>
            </a:r>
            <a:r>
              <a:rPr lang="en-US" sz="2400" dirty="0"/>
              <a:t>1.81         605            834</a:t>
            </a:r>
          </a:p>
          <a:p>
            <a:pPr>
              <a:buFont typeface="Geneva"/>
              <a:buNone/>
              <a:defRPr/>
            </a:pPr>
            <a:r>
              <a:rPr lang="en-US" sz="2400" dirty="0"/>
              <a:t>  </a:t>
            </a:r>
            <a:r>
              <a:rPr lang="en-US" sz="2400" dirty="0" err="1"/>
              <a:t>NaCl</a:t>
            </a:r>
            <a:r>
              <a:rPr lang="en-US" sz="2400" dirty="0"/>
              <a:t>    </a:t>
            </a:r>
            <a:r>
              <a:rPr lang="en-US" sz="2400" dirty="0" smtClean="0"/>
              <a:t>   0.98       </a:t>
            </a:r>
            <a:r>
              <a:rPr lang="en-US" sz="2400" dirty="0"/>
              <a:t>1.81         801           769</a:t>
            </a:r>
          </a:p>
          <a:p>
            <a:pPr>
              <a:buFont typeface="Geneva"/>
              <a:buNone/>
              <a:defRPr/>
            </a:pPr>
            <a:r>
              <a:rPr lang="en-US" sz="2400" dirty="0"/>
              <a:t>  </a:t>
            </a:r>
            <a:r>
              <a:rPr lang="en-US" sz="2400" dirty="0" err="1"/>
              <a:t>KCl</a:t>
            </a:r>
            <a:r>
              <a:rPr lang="en-US" sz="2400" dirty="0"/>
              <a:t>     </a:t>
            </a:r>
            <a:r>
              <a:rPr lang="en-US" sz="2400" dirty="0" smtClean="0"/>
              <a:t>   1.33       </a:t>
            </a:r>
            <a:r>
              <a:rPr lang="en-US" sz="2400" dirty="0"/>
              <a:t>1.81         770           701</a:t>
            </a:r>
          </a:p>
          <a:p>
            <a:pPr>
              <a:buFont typeface="Geneva"/>
              <a:buNone/>
              <a:defRPr/>
            </a:pPr>
            <a:r>
              <a:rPr lang="en-US" sz="2400" dirty="0"/>
              <a:t>  </a:t>
            </a:r>
            <a:r>
              <a:rPr lang="en-US" sz="2400" dirty="0" err="1"/>
              <a:t>LiF</a:t>
            </a:r>
            <a:r>
              <a:rPr lang="en-US" sz="2400" dirty="0"/>
              <a:t>     </a:t>
            </a:r>
            <a:r>
              <a:rPr lang="en-US" sz="2400" dirty="0" smtClean="0"/>
              <a:t>    0.68       </a:t>
            </a:r>
            <a:r>
              <a:rPr lang="en-US" sz="2400" dirty="0"/>
              <a:t>1.33         845          </a:t>
            </a:r>
            <a:r>
              <a:rPr lang="en-US" sz="2400" dirty="0" smtClean="0"/>
              <a:t>1024</a:t>
            </a:r>
            <a:endParaRPr lang="en-US" sz="2400" dirty="0"/>
          </a:p>
          <a:p>
            <a:pPr>
              <a:buFont typeface="Geneva"/>
              <a:buNone/>
              <a:defRPr/>
            </a:pPr>
            <a:r>
              <a:rPr lang="en-US" sz="2400" dirty="0"/>
              <a:t>  </a:t>
            </a:r>
            <a:r>
              <a:rPr lang="en-US" sz="2400" dirty="0" err="1"/>
              <a:t>NaF</a:t>
            </a:r>
            <a:r>
              <a:rPr lang="en-US" sz="2400" dirty="0"/>
              <a:t>     </a:t>
            </a:r>
            <a:r>
              <a:rPr lang="en-US" sz="2400" dirty="0" smtClean="0"/>
              <a:t>   0.98       </a:t>
            </a:r>
            <a:r>
              <a:rPr lang="en-US" sz="2400" dirty="0"/>
              <a:t>1.33         993           911</a:t>
            </a:r>
          </a:p>
          <a:p>
            <a:pPr>
              <a:buFont typeface="Geneva"/>
              <a:buNone/>
              <a:defRPr/>
            </a:pPr>
            <a:r>
              <a:rPr lang="en-US" sz="2400" dirty="0"/>
              <a:t>  KF      </a:t>
            </a:r>
            <a:r>
              <a:rPr lang="en-US" sz="2400" dirty="0" smtClean="0"/>
              <a:t>    1.33       </a:t>
            </a:r>
            <a:r>
              <a:rPr lang="en-US" sz="2400" dirty="0"/>
              <a:t>1.33         858            815</a:t>
            </a:r>
          </a:p>
          <a:p>
            <a:pPr>
              <a:buFont typeface="Geneva"/>
              <a:buNone/>
              <a:defRPr/>
            </a:pPr>
            <a:r>
              <a:rPr lang="en-US" sz="2400" dirty="0"/>
              <a:t>  MgCl</a:t>
            </a:r>
            <a:r>
              <a:rPr lang="en-US" sz="2400" baseline="-25000" dirty="0"/>
              <a:t>2</a:t>
            </a:r>
            <a:r>
              <a:rPr lang="en-US" sz="2400" dirty="0"/>
              <a:t> </a:t>
            </a:r>
            <a:r>
              <a:rPr lang="en-US" sz="2400" dirty="0" smtClean="0"/>
              <a:t>    0.65       </a:t>
            </a:r>
            <a:r>
              <a:rPr lang="en-US" sz="2400" dirty="0"/>
              <a:t>1.81         714          2326</a:t>
            </a:r>
          </a:p>
          <a:p>
            <a:pPr>
              <a:buFont typeface="Geneva"/>
              <a:buNone/>
              <a:defRPr/>
            </a:pPr>
            <a:r>
              <a:rPr lang="en-US" sz="2400" dirty="0"/>
              <a:t>  CaCl</a:t>
            </a:r>
            <a:r>
              <a:rPr lang="en-US" sz="2400" baseline="-25000" dirty="0"/>
              <a:t>2</a:t>
            </a:r>
            <a:r>
              <a:rPr lang="en-US" sz="2400" dirty="0"/>
              <a:t>  </a:t>
            </a:r>
            <a:r>
              <a:rPr lang="en-US" sz="2400" dirty="0" smtClean="0"/>
              <a:t>   0.94       </a:t>
            </a:r>
            <a:r>
              <a:rPr lang="en-US" sz="2400" dirty="0"/>
              <a:t>1.81         782          2223</a:t>
            </a:r>
          </a:p>
          <a:p>
            <a:pPr>
              <a:buFont typeface="Geneva"/>
              <a:buNone/>
              <a:defRPr/>
            </a:pPr>
            <a:r>
              <a:rPr lang="en-US" sz="2400" dirty="0"/>
              <a:t>  </a:t>
            </a:r>
            <a:r>
              <a:rPr lang="en-US" sz="2400" dirty="0" err="1"/>
              <a:t>MgO</a:t>
            </a:r>
            <a:r>
              <a:rPr lang="en-US" sz="2400" dirty="0"/>
              <a:t>   </a:t>
            </a:r>
            <a:r>
              <a:rPr lang="en-US" sz="2400" dirty="0" smtClean="0"/>
              <a:t>    0.65       </a:t>
            </a:r>
            <a:r>
              <a:rPr lang="en-US" sz="2400" dirty="0"/>
              <a:t>1.45        2852         3938</a:t>
            </a:r>
          </a:p>
          <a:p>
            <a:pPr>
              <a:buFont typeface="Geneva"/>
              <a:buNone/>
              <a:defRPr/>
            </a:pPr>
            <a:r>
              <a:rPr lang="en-US" sz="2400" dirty="0"/>
              <a:t>  </a:t>
            </a:r>
            <a:r>
              <a:rPr lang="en-US" sz="2400" dirty="0" err="1"/>
              <a:t>CaO</a:t>
            </a:r>
            <a:r>
              <a:rPr lang="en-US" sz="2400" dirty="0"/>
              <a:t>    </a:t>
            </a:r>
            <a:r>
              <a:rPr lang="en-US" sz="2400" dirty="0" smtClean="0"/>
              <a:t>    0.94       </a:t>
            </a:r>
            <a:r>
              <a:rPr lang="en-US" sz="2400" dirty="0"/>
              <a:t>1.45        2614         3414</a:t>
            </a:r>
          </a:p>
        </p:txBody>
      </p:sp>
      <p:sp>
        <p:nvSpPr>
          <p:cNvPr id="3" name="Title 2"/>
          <p:cNvSpPr>
            <a:spLocks noGrp="1"/>
          </p:cNvSpPr>
          <p:nvPr>
            <p:ph type="title"/>
          </p:nvPr>
        </p:nvSpPr>
        <p:spPr/>
        <p:txBody>
          <a:bodyPr/>
          <a:lstStyle/>
          <a:p>
            <a:pPr>
              <a:defRPr/>
            </a:pPr>
            <a:r>
              <a:rPr lang="en-US" dirty="0" smtClean="0">
                <a:solidFill>
                  <a:srgbClr val="CC0000"/>
                </a:solidFill>
                <a:effectLst>
                  <a:outerShdw blurRad="50800" dist="38100" algn="tr" rotWithShape="0">
                    <a:prstClr val="black">
                      <a:alpha val="40000"/>
                    </a:prstClr>
                  </a:outerShdw>
                </a:effectLst>
              </a:rPr>
              <a:t>Trends in Properties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t> </a:t>
            </a:r>
            <a:r>
              <a:rPr lang="en-US" sz="4400" dirty="0"/>
              <a:t>Coulomb’s Law</a:t>
            </a:r>
            <a:endParaRPr lang="en-US" dirty="0"/>
          </a:p>
        </p:txBody>
      </p:sp>
      <p:sp>
        <p:nvSpPr>
          <p:cNvPr id="76803" name="Rectangle 3"/>
          <p:cNvSpPr>
            <a:spLocks noGrp="1" noChangeArrowheads="1"/>
          </p:cNvSpPr>
          <p:nvPr>
            <p:ph idx="1"/>
          </p:nvPr>
        </p:nvSpPr>
        <p:spPr/>
        <p:txBody>
          <a:bodyPr/>
          <a:lstStyle/>
          <a:p>
            <a:pPr>
              <a:buFont typeface="Geneva"/>
              <a:buNone/>
              <a:defRPr/>
            </a:pPr>
            <a:endParaRPr lang="en-US" dirty="0"/>
          </a:p>
          <a:p>
            <a:pPr>
              <a:buFont typeface="Geneva"/>
              <a:buNone/>
              <a:defRPr/>
            </a:pPr>
            <a:endParaRPr lang="en-US" dirty="0"/>
          </a:p>
          <a:p>
            <a:pPr>
              <a:buFont typeface="Geneva"/>
              <a:buNone/>
              <a:defRPr/>
            </a:pPr>
            <a:endParaRPr lang="en-US" dirty="0"/>
          </a:p>
          <a:p>
            <a:pPr>
              <a:buFont typeface="Geneva"/>
              <a:buNone/>
              <a:defRPr/>
            </a:pPr>
            <a:r>
              <a:rPr lang="en-US" dirty="0"/>
              <a:t>k = constant</a:t>
            </a:r>
          </a:p>
          <a:p>
            <a:pPr>
              <a:buFont typeface="Geneva"/>
              <a:buNone/>
              <a:defRPr/>
            </a:pPr>
            <a:r>
              <a:rPr lang="en-US" dirty="0"/>
              <a:t>q+  = </a:t>
            </a:r>
            <a:r>
              <a:rPr lang="en-US" dirty="0" err="1"/>
              <a:t>cation</a:t>
            </a:r>
            <a:r>
              <a:rPr lang="en-US" dirty="0"/>
              <a:t> charge</a:t>
            </a:r>
          </a:p>
          <a:p>
            <a:pPr>
              <a:buFont typeface="Geneva"/>
              <a:buNone/>
              <a:defRPr/>
            </a:pPr>
            <a:r>
              <a:rPr lang="en-US" dirty="0"/>
              <a:t>q- = anion charge</a:t>
            </a:r>
          </a:p>
          <a:p>
            <a:pPr>
              <a:buFont typeface="Geneva"/>
              <a:buNone/>
              <a:defRPr/>
            </a:pPr>
            <a:r>
              <a:rPr lang="en-US" dirty="0"/>
              <a:t>r = distance between two ions</a:t>
            </a:r>
          </a:p>
          <a:p>
            <a:pPr>
              <a:buFont typeface="Geneva"/>
              <a:buNone/>
              <a:defRPr/>
            </a:pPr>
            <a:endParaRPr lang="en-US" dirty="0"/>
          </a:p>
        </p:txBody>
      </p:sp>
      <p:pic>
        <p:nvPicPr>
          <p:cNvPr id="49156" name="Picture 4" descr="couleq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3910013"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304800"/>
            <a:ext cx="9144000" cy="1143000"/>
          </a:xfrm>
        </p:spPr>
        <p:txBody>
          <a:bodyPr/>
          <a:lstStyle/>
          <a:p>
            <a:pPr>
              <a:defRPr/>
            </a:pPr>
            <a:r>
              <a:rPr lang="en-US" sz="4000" dirty="0" smtClean="0">
                <a:solidFill>
                  <a:srgbClr val="CC0000"/>
                </a:solidFill>
              </a:rPr>
              <a:t>Metal Atom Packing</a:t>
            </a:r>
            <a:endParaRPr lang="en-US" sz="2400"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453716"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5486400"/>
            <a:ext cx="2362200" cy="400110"/>
          </a:xfrm>
          <a:prstGeom prst="rect">
            <a:avLst/>
          </a:prstGeom>
          <a:noFill/>
        </p:spPr>
        <p:txBody>
          <a:bodyPr wrap="square" rtlCol="0">
            <a:spAutoFit/>
          </a:bodyPr>
          <a:lstStyle/>
          <a:p>
            <a:r>
              <a:rPr lang="en-US" baseline="0" dirty="0" smtClean="0"/>
              <a:t>Close packing</a:t>
            </a:r>
            <a:endParaRPr lang="en-US" baseline="0" dirty="0"/>
          </a:p>
        </p:txBody>
      </p:sp>
      <p:sp>
        <p:nvSpPr>
          <p:cNvPr id="4" name="TextBox 3"/>
          <p:cNvSpPr txBox="1"/>
          <p:nvPr/>
        </p:nvSpPr>
        <p:spPr>
          <a:xfrm>
            <a:off x="5562600" y="5410200"/>
            <a:ext cx="1752600" cy="707886"/>
          </a:xfrm>
          <a:prstGeom prst="rect">
            <a:avLst/>
          </a:prstGeom>
          <a:noFill/>
        </p:spPr>
        <p:txBody>
          <a:bodyPr wrap="square" rtlCol="0">
            <a:spAutoFit/>
          </a:bodyPr>
          <a:lstStyle/>
          <a:p>
            <a:r>
              <a:rPr lang="en-US" baseline="0" dirty="0" smtClean="0"/>
              <a:t>Loose packing</a:t>
            </a:r>
            <a:endParaRPr lang="en-US" dirty="0"/>
          </a:p>
        </p:txBody>
      </p:sp>
    </p:spTree>
    <p:extLst>
      <p:ext uri="{BB962C8B-B14F-4D97-AF65-F5344CB8AC3E}">
        <p14:creationId xmlns:p14="http://schemas.microsoft.com/office/powerpoint/2010/main" val="3474705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304800"/>
            <a:ext cx="8153400" cy="1143000"/>
          </a:xfrm>
        </p:spPr>
        <p:txBody>
          <a:bodyPr/>
          <a:lstStyle/>
          <a:p>
            <a:pPr>
              <a:defRPr/>
            </a:pPr>
            <a:r>
              <a:rPr lang="en-US" dirty="0"/>
              <a:t>Coulomb’s Model</a:t>
            </a: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5562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762000" y="3505200"/>
            <a:ext cx="8153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2800" i="0" baseline="0">
                <a:solidFill>
                  <a:srgbClr val="008000"/>
                </a:solidFill>
                <a:latin typeface="Times New Roman" pitchFamily="18" charset="0"/>
              </a:rPr>
              <a:t>where e = charge on an electron = 1.602 x 10</a:t>
            </a:r>
            <a:r>
              <a:rPr lang="en-US" sz="3600" i="0" baseline="30000">
                <a:solidFill>
                  <a:srgbClr val="008000"/>
                </a:solidFill>
                <a:latin typeface="Times New Roman" pitchFamily="18" charset="0"/>
              </a:rPr>
              <a:t>-19</a:t>
            </a:r>
            <a:r>
              <a:rPr lang="en-US" sz="2800" i="0" baseline="0">
                <a:solidFill>
                  <a:srgbClr val="008000"/>
                </a:solidFill>
                <a:latin typeface="Times New Roman" pitchFamily="18" charset="0"/>
              </a:rPr>
              <a:t> C </a:t>
            </a:r>
          </a:p>
          <a:p>
            <a:r>
              <a:rPr lang="en-US" sz="2800" i="0" baseline="0">
                <a:solidFill>
                  <a:srgbClr val="008000"/>
                </a:solidFill>
                <a:latin typeface="Times New Roman" pitchFamily="18" charset="0"/>
              </a:rPr>
              <a:t>e</a:t>
            </a:r>
            <a:r>
              <a:rPr lang="en-US" sz="2800" i="0" baseline="30000">
                <a:solidFill>
                  <a:srgbClr val="008000"/>
                </a:solidFill>
                <a:latin typeface="Times New Roman" pitchFamily="18" charset="0"/>
              </a:rPr>
              <a:t>0</a:t>
            </a:r>
            <a:r>
              <a:rPr lang="en-US" sz="2800" i="0" baseline="0">
                <a:solidFill>
                  <a:srgbClr val="008000"/>
                </a:solidFill>
                <a:latin typeface="Times New Roman" pitchFamily="18" charset="0"/>
              </a:rPr>
              <a:t> = permittivity of vacuum = 8.854 x 10</a:t>
            </a:r>
            <a:r>
              <a:rPr lang="en-US" sz="2800" i="0" baseline="30000">
                <a:solidFill>
                  <a:srgbClr val="008000"/>
                </a:solidFill>
                <a:latin typeface="Times New Roman" pitchFamily="18" charset="0"/>
              </a:rPr>
              <a:t>-12</a:t>
            </a:r>
            <a:r>
              <a:rPr lang="en-US" sz="2800" i="0" baseline="0">
                <a:solidFill>
                  <a:srgbClr val="008000"/>
                </a:solidFill>
                <a:latin typeface="Times New Roman" pitchFamily="18" charset="0"/>
              </a:rPr>
              <a:t> C</a:t>
            </a:r>
            <a:r>
              <a:rPr lang="en-US" sz="2800" i="0" baseline="30000">
                <a:solidFill>
                  <a:srgbClr val="008000"/>
                </a:solidFill>
                <a:latin typeface="Times New Roman" pitchFamily="18" charset="0"/>
              </a:rPr>
              <a:t>2</a:t>
            </a:r>
            <a:r>
              <a:rPr lang="en-US" sz="2800" i="0" baseline="0">
                <a:solidFill>
                  <a:srgbClr val="008000"/>
                </a:solidFill>
                <a:latin typeface="Times New Roman" pitchFamily="18" charset="0"/>
              </a:rPr>
              <a:t>J</a:t>
            </a:r>
            <a:r>
              <a:rPr lang="en-US" sz="2800" i="0" baseline="30000">
                <a:solidFill>
                  <a:srgbClr val="008000"/>
                </a:solidFill>
                <a:latin typeface="Times New Roman" pitchFamily="18" charset="0"/>
              </a:rPr>
              <a:t>-1</a:t>
            </a:r>
            <a:r>
              <a:rPr lang="en-US" sz="2800" i="0" baseline="0">
                <a:solidFill>
                  <a:srgbClr val="008000"/>
                </a:solidFill>
                <a:latin typeface="Times New Roman" pitchFamily="18" charset="0"/>
              </a:rPr>
              <a:t>m</a:t>
            </a:r>
            <a:r>
              <a:rPr lang="en-US" sz="2800" i="0" baseline="30000">
                <a:solidFill>
                  <a:srgbClr val="008000"/>
                </a:solidFill>
                <a:latin typeface="Times New Roman" pitchFamily="18" charset="0"/>
              </a:rPr>
              <a:t>-1</a:t>
            </a:r>
            <a:r>
              <a:rPr lang="en-US" sz="2800" i="0" baseline="0">
                <a:solidFill>
                  <a:srgbClr val="008000"/>
                </a:solidFill>
                <a:latin typeface="Times New Roman" pitchFamily="18" charset="0"/>
              </a:rPr>
              <a:t> </a:t>
            </a:r>
          </a:p>
          <a:p>
            <a:r>
              <a:rPr lang="en-US" sz="2800" i="0" baseline="0">
                <a:solidFill>
                  <a:srgbClr val="008000"/>
                </a:solidFill>
                <a:latin typeface="Times New Roman" pitchFamily="18" charset="0"/>
              </a:rPr>
              <a:t>Z</a:t>
            </a:r>
            <a:r>
              <a:rPr lang="en-US" sz="2800" i="0">
                <a:solidFill>
                  <a:srgbClr val="008000"/>
                </a:solidFill>
                <a:latin typeface="Times New Roman" pitchFamily="18" charset="0"/>
              </a:rPr>
              <a:t>A</a:t>
            </a:r>
            <a:r>
              <a:rPr lang="en-US" sz="2800" i="0" baseline="0">
                <a:solidFill>
                  <a:srgbClr val="008000"/>
                </a:solidFill>
                <a:latin typeface="Times New Roman" pitchFamily="18" charset="0"/>
              </a:rPr>
              <a:t> = charge on ion A </a:t>
            </a:r>
          </a:p>
          <a:p>
            <a:r>
              <a:rPr lang="en-US" sz="2800" i="0" baseline="0">
                <a:solidFill>
                  <a:srgbClr val="008000"/>
                </a:solidFill>
                <a:latin typeface="Times New Roman" pitchFamily="18" charset="0"/>
              </a:rPr>
              <a:t>Z</a:t>
            </a:r>
            <a:r>
              <a:rPr lang="en-US" sz="2800" i="0">
                <a:solidFill>
                  <a:srgbClr val="008000"/>
                </a:solidFill>
                <a:latin typeface="Times New Roman" pitchFamily="18" charset="0"/>
              </a:rPr>
              <a:t>B</a:t>
            </a:r>
            <a:r>
              <a:rPr lang="en-US" sz="2800" i="0" baseline="0">
                <a:solidFill>
                  <a:srgbClr val="008000"/>
                </a:solidFill>
                <a:latin typeface="Times New Roman" pitchFamily="18" charset="0"/>
              </a:rPr>
              <a:t> = charge on ion B </a:t>
            </a:r>
          </a:p>
          <a:p>
            <a:r>
              <a:rPr lang="en-US" sz="2800" i="0" baseline="0">
                <a:solidFill>
                  <a:srgbClr val="008000"/>
                </a:solidFill>
                <a:latin typeface="Times New Roman" pitchFamily="18" charset="0"/>
              </a:rPr>
              <a:t>d = separation of ion centers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276225" y="1350963"/>
            <a:ext cx="8599488"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a:spcBef>
                <a:spcPct val="20000"/>
              </a:spcBef>
            </a:pPr>
            <a:r>
              <a:rPr lang="en-US" sz="3200" i="0">
                <a:latin typeface="Times New Roman" pitchFamily="18" charset="0"/>
              </a:rPr>
              <a:t>An </a:t>
            </a:r>
            <a:r>
              <a:rPr lang="en-US" sz="3200" i="0">
                <a:solidFill>
                  <a:schemeClr val="tx2"/>
                </a:solidFill>
                <a:latin typeface="Times New Roman" pitchFamily="18" charset="0"/>
              </a:rPr>
              <a:t>ionic bond</a:t>
            </a:r>
            <a:r>
              <a:rPr lang="en-US" sz="3200" i="0">
                <a:latin typeface="Times New Roman" pitchFamily="18" charset="0"/>
              </a:rPr>
              <a:t> is simply the electrostatic attraction between opposite charges.</a:t>
            </a:r>
          </a:p>
        </p:txBody>
      </p:sp>
      <p:sp>
        <p:nvSpPr>
          <p:cNvPr id="46084" name="Text Box 4"/>
          <p:cNvSpPr txBox="1">
            <a:spLocks noChangeArrowheads="1"/>
          </p:cNvSpPr>
          <p:nvPr/>
        </p:nvSpPr>
        <p:spPr bwMode="auto">
          <a:xfrm>
            <a:off x="581025" y="2819400"/>
            <a:ext cx="35337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200" i="0">
                <a:latin typeface="Arial" charset="0"/>
              </a:rPr>
              <a:t>Ions with charges  Q1 and Q2:</a:t>
            </a:r>
          </a:p>
        </p:txBody>
      </p:sp>
      <p:sp>
        <p:nvSpPr>
          <p:cNvPr id="46085" name="Text Box 5"/>
          <p:cNvSpPr txBox="1">
            <a:spLocks noChangeArrowheads="1"/>
          </p:cNvSpPr>
          <p:nvPr/>
        </p:nvSpPr>
        <p:spPr bwMode="auto">
          <a:xfrm>
            <a:off x="317500" y="5638800"/>
            <a:ext cx="44323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200" i="0">
                <a:latin typeface="Arial" charset="0"/>
              </a:rPr>
              <a:t>The potential energy is given by:</a:t>
            </a:r>
          </a:p>
        </p:txBody>
      </p:sp>
      <p:grpSp>
        <p:nvGrpSpPr>
          <p:cNvPr id="2" name="Group 6"/>
          <p:cNvGrpSpPr>
            <a:grpSpLocks/>
          </p:cNvGrpSpPr>
          <p:nvPr/>
        </p:nvGrpSpPr>
        <p:grpSpPr bwMode="auto">
          <a:xfrm>
            <a:off x="5189538" y="4648200"/>
            <a:ext cx="1522412" cy="609600"/>
            <a:chOff x="2301" y="3216"/>
            <a:chExt cx="959" cy="384"/>
          </a:xfrm>
        </p:grpSpPr>
        <p:sp>
          <p:nvSpPr>
            <p:cNvPr id="51221" name="Line 7"/>
            <p:cNvSpPr>
              <a:spLocks noChangeShapeType="1"/>
            </p:cNvSpPr>
            <p:nvPr/>
          </p:nvSpPr>
          <p:spPr bwMode="auto">
            <a:xfrm>
              <a:off x="2301" y="3216"/>
              <a:ext cx="959"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22" name="Rectangle 8"/>
            <p:cNvSpPr>
              <a:spLocks noChangeArrowheads="1"/>
            </p:cNvSpPr>
            <p:nvPr/>
          </p:nvSpPr>
          <p:spPr bwMode="auto">
            <a:xfrm>
              <a:off x="2639" y="3235"/>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sz="3200">
                  <a:latin typeface="Arial" charset="0"/>
                </a:rPr>
                <a:t>d</a:t>
              </a:r>
            </a:p>
          </p:txBody>
        </p:sp>
      </p:grpSp>
      <p:grpSp>
        <p:nvGrpSpPr>
          <p:cNvPr id="3" name="Group 9"/>
          <p:cNvGrpSpPr>
            <a:grpSpLocks/>
          </p:cNvGrpSpPr>
          <p:nvPr/>
        </p:nvGrpSpPr>
        <p:grpSpPr bwMode="auto">
          <a:xfrm>
            <a:off x="4508500" y="2709863"/>
            <a:ext cx="3035300" cy="1739900"/>
            <a:chOff x="1872" y="1995"/>
            <a:chExt cx="1912" cy="1096"/>
          </a:xfrm>
        </p:grpSpPr>
        <p:sp>
          <p:nvSpPr>
            <p:cNvPr id="51217" name="Oval 10"/>
            <p:cNvSpPr>
              <a:spLocks noChangeArrowheads="1"/>
            </p:cNvSpPr>
            <p:nvPr/>
          </p:nvSpPr>
          <p:spPr bwMode="auto">
            <a:xfrm>
              <a:off x="1872" y="2135"/>
              <a:ext cx="808" cy="808"/>
            </a:xfrm>
            <a:prstGeom prst="ellipse">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8" name="Oval 11"/>
            <p:cNvSpPr>
              <a:spLocks noChangeArrowheads="1"/>
            </p:cNvSpPr>
            <p:nvPr/>
          </p:nvSpPr>
          <p:spPr bwMode="auto">
            <a:xfrm>
              <a:off x="2688" y="1995"/>
              <a:ext cx="1096" cy="1096"/>
            </a:xfrm>
            <a:prstGeom prst="ellipse">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9" name="Rectangle 12"/>
            <p:cNvSpPr>
              <a:spLocks noChangeArrowheads="1"/>
            </p:cNvSpPr>
            <p:nvPr/>
          </p:nvSpPr>
          <p:spPr bwMode="auto">
            <a:xfrm>
              <a:off x="2194" y="2439"/>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a:solidFill>
                    <a:schemeClr val="tx2"/>
                  </a:solidFill>
                  <a:latin typeface="Symbol" pitchFamily="18" charset="2"/>
                </a:rPr>
                <a:t>·</a:t>
              </a:r>
            </a:p>
          </p:txBody>
        </p:sp>
        <p:sp>
          <p:nvSpPr>
            <p:cNvPr id="51220" name="Rectangle 13"/>
            <p:cNvSpPr>
              <a:spLocks noChangeArrowheads="1"/>
            </p:cNvSpPr>
            <p:nvPr/>
          </p:nvSpPr>
          <p:spPr bwMode="auto">
            <a:xfrm>
              <a:off x="3141" y="2430"/>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a:solidFill>
                    <a:schemeClr val="tx2"/>
                  </a:solidFill>
                  <a:latin typeface="Symbol" pitchFamily="18" charset="2"/>
                </a:rPr>
                <a:t>·</a:t>
              </a:r>
            </a:p>
          </p:txBody>
        </p:sp>
      </p:grpSp>
      <p:grpSp>
        <p:nvGrpSpPr>
          <p:cNvPr id="4" name="Group 14"/>
          <p:cNvGrpSpPr>
            <a:grpSpLocks/>
          </p:cNvGrpSpPr>
          <p:nvPr/>
        </p:nvGrpSpPr>
        <p:grpSpPr bwMode="auto">
          <a:xfrm>
            <a:off x="5257800" y="5486400"/>
            <a:ext cx="1641475" cy="1044575"/>
            <a:chOff x="1741" y="2756"/>
            <a:chExt cx="1034" cy="658"/>
          </a:xfrm>
        </p:grpSpPr>
        <p:sp>
          <p:nvSpPr>
            <p:cNvPr id="51209" name="Line 15"/>
            <p:cNvSpPr>
              <a:spLocks noChangeShapeType="1"/>
            </p:cNvSpPr>
            <p:nvPr/>
          </p:nvSpPr>
          <p:spPr bwMode="auto">
            <a:xfrm>
              <a:off x="2217" y="3080"/>
              <a:ext cx="55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Rectangle 16"/>
            <p:cNvSpPr>
              <a:spLocks noChangeArrowheads="1"/>
            </p:cNvSpPr>
            <p:nvPr/>
          </p:nvSpPr>
          <p:spPr bwMode="auto">
            <a:xfrm>
              <a:off x="2430" y="3107"/>
              <a:ext cx="14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Arial" charset="0"/>
                </a:rPr>
                <a:t>d</a:t>
              </a:r>
            </a:p>
          </p:txBody>
        </p:sp>
        <p:sp>
          <p:nvSpPr>
            <p:cNvPr id="51211" name="Rectangle 17"/>
            <p:cNvSpPr>
              <a:spLocks noChangeArrowheads="1"/>
            </p:cNvSpPr>
            <p:nvPr/>
          </p:nvSpPr>
          <p:spPr bwMode="auto">
            <a:xfrm>
              <a:off x="2469" y="2756"/>
              <a:ext cx="19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Arial" charset="0"/>
                </a:rPr>
                <a:t>Q</a:t>
              </a:r>
            </a:p>
          </p:txBody>
        </p:sp>
        <p:sp>
          <p:nvSpPr>
            <p:cNvPr id="51212" name="Rectangle 18"/>
            <p:cNvSpPr>
              <a:spLocks noChangeArrowheads="1"/>
            </p:cNvSpPr>
            <p:nvPr/>
          </p:nvSpPr>
          <p:spPr bwMode="auto">
            <a:xfrm>
              <a:off x="2213" y="2756"/>
              <a:ext cx="19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Arial" charset="0"/>
                </a:rPr>
                <a:t>Q</a:t>
              </a:r>
            </a:p>
          </p:txBody>
        </p:sp>
        <p:sp>
          <p:nvSpPr>
            <p:cNvPr id="51213" name="Rectangle 19"/>
            <p:cNvSpPr>
              <a:spLocks noChangeArrowheads="1"/>
            </p:cNvSpPr>
            <p:nvPr/>
          </p:nvSpPr>
          <p:spPr bwMode="auto">
            <a:xfrm>
              <a:off x="1741" y="2912"/>
              <a:ext cx="17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Arial" charset="0"/>
                </a:rPr>
                <a:t>E</a:t>
              </a:r>
            </a:p>
          </p:txBody>
        </p:sp>
        <p:sp>
          <p:nvSpPr>
            <p:cNvPr id="51214" name="Rectangle 20"/>
            <p:cNvSpPr>
              <a:spLocks noChangeArrowheads="1"/>
            </p:cNvSpPr>
            <p:nvPr/>
          </p:nvSpPr>
          <p:spPr bwMode="auto">
            <a:xfrm>
              <a:off x="2674" y="292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Arial" charset="0"/>
                </a:rPr>
                <a:t>2</a:t>
              </a:r>
              <a:endParaRPr lang="en-US" sz="3200">
                <a:latin typeface="Arial" charset="0"/>
              </a:endParaRPr>
            </a:p>
          </p:txBody>
        </p:sp>
        <p:sp>
          <p:nvSpPr>
            <p:cNvPr id="51215" name="Rectangle 21"/>
            <p:cNvSpPr>
              <a:spLocks noChangeArrowheads="1"/>
            </p:cNvSpPr>
            <p:nvPr/>
          </p:nvSpPr>
          <p:spPr bwMode="auto">
            <a:xfrm>
              <a:off x="2406" y="292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Arial" charset="0"/>
                </a:rPr>
                <a:t>1</a:t>
              </a:r>
              <a:endParaRPr lang="en-US" sz="3200">
                <a:latin typeface="Arial" charset="0"/>
              </a:endParaRPr>
            </a:p>
          </p:txBody>
        </p:sp>
        <p:sp>
          <p:nvSpPr>
            <p:cNvPr id="51216" name="Rectangle 22"/>
            <p:cNvSpPr>
              <a:spLocks noChangeArrowheads="1"/>
            </p:cNvSpPr>
            <p:nvPr/>
          </p:nvSpPr>
          <p:spPr bwMode="auto">
            <a:xfrm>
              <a:off x="1967" y="2886"/>
              <a:ext cx="18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Symbol" pitchFamily="18" charset="2"/>
                </a:rPr>
                <a:t>µ</a:t>
              </a:r>
              <a:endParaRPr lang="en-US" sz="3200">
                <a:latin typeface="Arial" charset="0"/>
              </a:endParaRPr>
            </a:p>
          </p:txBody>
        </p:sp>
      </p:grpSp>
      <p:sp>
        <p:nvSpPr>
          <p:cNvPr id="23" name="Title 22"/>
          <p:cNvSpPr>
            <a:spLocks noGrp="1"/>
          </p:cNvSpPr>
          <p:nvPr>
            <p:ph type="title" idx="4294967295"/>
          </p:nvPr>
        </p:nvSpPr>
        <p:spPr/>
        <p:txBody>
          <a:bodyPr/>
          <a:lstStyle/>
          <a:p>
            <a:pPr>
              <a:defRPr/>
            </a:pPr>
            <a:r>
              <a:rPr lang="en-US" sz="4400" dirty="0" smtClean="0">
                <a:effectLst>
                  <a:outerShdw blurRad="50800" dist="38100" algn="tr" rotWithShape="0">
                    <a:prstClr val="black">
                      <a:alpha val="40000"/>
                    </a:prstClr>
                  </a:outerShdw>
                </a:effectLst>
              </a:rPr>
              <a:t>Ionic Bonds</a:t>
            </a:r>
            <a:endParaRPr lang="en-US" sz="4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6083">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6084"/>
                                        </p:tgtEl>
                                        <p:attrNameLst>
                                          <p:attrName>style.visibility</p:attrName>
                                        </p:attrNameLst>
                                      </p:cBhvr>
                                      <p:to>
                                        <p:strVal val="visible"/>
                                      </p:to>
                                    </p:set>
                                    <p:anim calcmode="lin" valueType="num">
                                      <p:cBhvr>
                                        <p:cTn id="13" dur="500" fill="hold"/>
                                        <p:tgtEl>
                                          <p:spTgt spid="46084"/>
                                        </p:tgtEl>
                                        <p:attrNameLst>
                                          <p:attrName>ppt_w</p:attrName>
                                        </p:attrNameLst>
                                      </p:cBhvr>
                                      <p:tavLst>
                                        <p:tav tm="0">
                                          <p:val>
                                            <p:strVal val="4/3*#ppt_w"/>
                                          </p:val>
                                        </p:tav>
                                        <p:tav tm="100000">
                                          <p:val>
                                            <p:strVal val="#ppt_w"/>
                                          </p:val>
                                        </p:tav>
                                      </p:tavLst>
                                    </p:anim>
                                    <p:anim calcmode="lin" valueType="num">
                                      <p:cBhvr>
                                        <p:cTn id="14" dur="500" fill="hold"/>
                                        <p:tgtEl>
                                          <p:spTgt spid="46084"/>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88" fill="hold" grpId="0" nodeType="clickEffect">
                                  <p:stCondLst>
                                    <p:cond delay="0"/>
                                  </p:stCondLst>
                                  <p:childTnLst>
                                    <p:set>
                                      <p:cBhvr>
                                        <p:cTn id="26" dur="1" fill="hold">
                                          <p:stCondLst>
                                            <p:cond delay="0"/>
                                          </p:stCondLst>
                                        </p:cTn>
                                        <p:tgtEl>
                                          <p:spTgt spid="46085"/>
                                        </p:tgtEl>
                                        <p:attrNameLst>
                                          <p:attrName>style.visibility</p:attrName>
                                        </p:attrNameLst>
                                      </p:cBhvr>
                                      <p:to>
                                        <p:strVal val="visible"/>
                                      </p:to>
                                    </p:set>
                                    <p:anim calcmode="lin" valueType="num">
                                      <p:cBhvr>
                                        <p:cTn id="27" dur="500" fill="hold"/>
                                        <p:tgtEl>
                                          <p:spTgt spid="46085"/>
                                        </p:tgtEl>
                                        <p:attrNameLst>
                                          <p:attrName>ppt_w</p:attrName>
                                        </p:attrNameLst>
                                      </p:cBhvr>
                                      <p:tavLst>
                                        <p:tav tm="0">
                                          <p:val>
                                            <p:strVal val="4/3*#ppt_w"/>
                                          </p:val>
                                        </p:tav>
                                        <p:tav tm="100000">
                                          <p:val>
                                            <p:strVal val="#ppt_w"/>
                                          </p:val>
                                        </p:tav>
                                      </p:tavLst>
                                    </p:anim>
                                    <p:anim calcmode="lin" valueType="num">
                                      <p:cBhvr>
                                        <p:cTn id="28" dur="500" fill="hold"/>
                                        <p:tgtEl>
                                          <p:spTgt spid="46085"/>
                                        </p:tgtEl>
                                        <p:attrNameLst>
                                          <p:attrName>ppt_h</p:attrName>
                                        </p:attrNameLst>
                                      </p:cBhvr>
                                      <p:tavLst>
                                        <p:tav tm="0">
                                          <p:val>
                                            <p:strVal val="4/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autoUpdateAnimBg="0"/>
      <p:bldP spid="46085"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79388" y="57150"/>
            <a:ext cx="86058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p>
            <a:endParaRPr lang="en-US" sz="4800" i="0" baseline="0">
              <a:solidFill>
                <a:srgbClr val="C00000"/>
              </a:solidFill>
              <a:latin typeface="Times New Roman" pitchFamily="18" charset="0"/>
            </a:endParaRPr>
          </a:p>
        </p:txBody>
      </p:sp>
      <p:sp>
        <p:nvSpPr>
          <p:cNvPr id="47107" name="Rectangle 3"/>
          <p:cNvSpPr>
            <a:spLocks noChangeArrowheads="1"/>
          </p:cNvSpPr>
          <p:nvPr/>
        </p:nvSpPr>
        <p:spPr bwMode="auto">
          <a:xfrm>
            <a:off x="609600" y="1219200"/>
            <a:ext cx="81581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a:spcBef>
                <a:spcPct val="20000"/>
              </a:spcBef>
              <a:spcAft>
                <a:spcPct val="60000"/>
              </a:spcAft>
            </a:pPr>
            <a:r>
              <a:rPr lang="en-US" sz="2400" i="0" baseline="0">
                <a:latin typeface="Times New Roman" pitchFamily="18" charset="0"/>
              </a:rPr>
              <a:t>Arrange with increasing lattice energy:</a:t>
            </a:r>
          </a:p>
          <a:p>
            <a:pPr>
              <a:spcBef>
                <a:spcPct val="20000"/>
              </a:spcBef>
              <a:spcAft>
                <a:spcPct val="60000"/>
              </a:spcAft>
            </a:pPr>
            <a:r>
              <a:rPr lang="en-US" sz="2400" i="0" baseline="0">
                <a:latin typeface="Times New Roman" pitchFamily="18" charset="0"/>
              </a:rPr>
              <a:t>  KCl</a:t>
            </a:r>
          </a:p>
          <a:p>
            <a:pPr>
              <a:spcBef>
                <a:spcPct val="20000"/>
              </a:spcBef>
              <a:spcAft>
                <a:spcPct val="60000"/>
              </a:spcAft>
            </a:pPr>
            <a:r>
              <a:rPr lang="en-US" sz="2400" i="0" baseline="0">
                <a:latin typeface="Times New Roman" pitchFamily="18" charset="0"/>
              </a:rPr>
              <a:t>  NaF</a:t>
            </a:r>
          </a:p>
          <a:p>
            <a:pPr>
              <a:spcBef>
                <a:spcPct val="20000"/>
              </a:spcBef>
              <a:spcAft>
                <a:spcPct val="60000"/>
              </a:spcAft>
            </a:pPr>
            <a:r>
              <a:rPr lang="en-US" sz="2400" i="0" baseline="0">
                <a:latin typeface="Times New Roman" pitchFamily="18" charset="0"/>
              </a:rPr>
              <a:t>  MgO</a:t>
            </a:r>
          </a:p>
          <a:p>
            <a:pPr>
              <a:spcBef>
                <a:spcPct val="20000"/>
              </a:spcBef>
              <a:spcAft>
                <a:spcPct val="60000"/>
              </a:spcAft>
            </a:pPr>
            <a:r>
              <a:rPr lang="en-US" sz="2400" i="0" baseline="0">
                <a:latin typeface="Times New Roman" pitchFamily="18" charset="0"/>
              </a:rPr>
              <a:t>  KBr</a:t>
            </a:r>
          </a:p>
          <a:p>
            <a:pPr>
              <a:spcBef>
                <a:spcPct val="20000"/>
              </a:spcBef>
            </a:pPr>
            <a:r>
              <a:rPr lang="en-US" sz="2400" i="0" baseline="0">
                <a:latin typeface="Times New Roman" pitchFamily="18" charset="0"/>
              </a:rPr>
              <a:t>  NaCl</a:t>
            </a:r>
          </a:p>
        </p:txBody>
      </p:sp>
      <p:sp>
        <p:nvSpPr>
          <p:cNvPr id="47108" name="Text Box 4"/>
          <p:cNvSpPr txBox="1">
            <a:spLocks noChangeArrowheads="1"/>
          </p:cNvSpPr>
          <p:nvPr/>
        </p:nvSpPr>
        <p:spPr bwMode="auto">
          <a:xfrm>
            <a:off x="2590800" y="4572000"/>
            <a:ext cx="10207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200" i="0">
                <a:solidFill>
                  <a:schemeClr val="tx2"/>
                </a:solidFill>
                <a:latin typeface="Arial" charset="0"/>
              </a:rPr>
              <a:t>788 kJ</a:t>
            </a:r>
          </a:p>
        </p:txBody>
      </p:sp>
      <p:sp>
        <p:nvSpPr>
          <p:cNvPr id="47109" name="Text Box 5"/>
          <p:cNvSpPr txBox="1">
            <a:spLocks noChangeArrowheads="1"/>
          </p:cNvSpPr>
          <p:nvPr/>
        </p:nvSpPr>
        <p:spPr bwMode="auto">
          <a:xfrm>
            <a:off x="2590800" y="3886200"/>
            <a:ext cx="10207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200" i="0">
                <a:solidFill>
                  <a:schemeClr val="tx2"/>
                </a:solidFill>
                <a:latin typeface="Arial" charset="0"/>
              </a:rPr>
              <a:t>671 kJ</a:t>
            </a:r>
          </a:p>
        </p:txBody>
      </p:sp>
      <p:sp>
        <p:nvSpPr>
          <p:cNvPr id="47110" name="Text Box 6"/>
          <p:cNvSpPr txBox="1">
            <a:spLocks noChangeArrowheads="1"/>
          </p:cNvSpPr>
          <p:nvPr/>
        </p:nvSpPr>
        <p:spPr bwMode="auto">
          <a:xfrm>
            <a:off x="2362200" y="3200400"/>
            <a:ext cx="11731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200" i="0">
                <a:solidFill>
                  <a:schemeClr val="tx2"/>
                </a:solidFill>
                <a:latin typeface="Arial" charset="0"/>
              </a:rPr>
              <a:t>3795 kJ</a:t>
            </a:r>
          </a:p>
        </p:txBody>
      </p:sp>
      <p:sp>
        <p:nvSpPr>
          <p:cNvPr id="47111" name="Text Box 7"/>
          <p:cNvSpPr txBox="1">
            <a:spLocks noChangeArrowheads="1"/>
          </p:cNvSpPr>
          <p:nvPr/>
        </p:nvSpPr>
        <p:spPr bwMode="auto">
          <a:xfrm>
            <a:off x="2438400" y="2667000"/>
            <a:ext cx="10207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200" i="0">
                <a:solidFill>
                  <a:schemeClr val="tx2"/>
                </a:solidFill>
                <a:latin typeface="Arial" charset="0"/>
              </a:rPr>
              <a:t>910 kJ</a:t>
            </a:r>
            <a:endParaRPr lang="en-US" sz="3200" i="0">
              <a:latin typeface="Arial" charset="0"/>
            </a:endParaRPr>
          </a:p>
        </p:txBody>
      </p:sp>
      <p:sp>
        <p:nvSpPr>
          <p:cNvPr id="47112" name="Text Box 8"/>
          <p:cNvSpPr txBox="1">
            <a:spLocks noChangeArrowheads="1"/>
          </p:cNvSpPr>
          <p:nvPr/>
        </p:nvSpPr>
        <p:spPr bwMode="auto">
          <a:xfrm>
            <a:off x="2362200" y="1981200"/>
            <a:ext cx="10207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200" i="0">
                <a:solidFill>
                  <a:schemeClr val="tx2"/>
                </a:solidFill>
                <a:latin typeface="Arial" charset="0"/>
              </a:rPr>
              <a:t>701 kJ</a:t>
            </a:r>
          </a:p>
        </p:txBody>
      </p:sp>
      <p:grpSp>
        <p:nvGrpSpPr>
          <p:cNvPr id="2" name="Group 9"/>
          <p:cNvGrpSpPr>
            <a:grpSpLocks noChangeAspect="1"/>
          </p:cNvGrpSpPr>
          <p:nvPr/>
        </p:nvGrpSpPr>
        <p:grpSpPr bwMode="auto">
          <a:xfrm>
            <a:off x="6091238" y="6119813"/>
            <a:ext cx="1220787" cy="601662"/>
            <a:chOff x="2301" y="3216"/>
            <a:chExt cx="959" cy="473"/>
          </a:xfrm>
        </p:grpSpPr>
        <p:sp>
          <p:nvSpPr>
            <p:cNvPr id="52266" name="Line 10"/>
            <p:cNvSpPr>
              <a:spLocks noChangeAspect="1" noChangeShapeType="1"/>
            </p:cNvSpPr>
            <p:nvPr/>
          </p:nvSpPr>
          <p:spPr bwMode="auto">
            <a:xfrm>
              <a:off x="2301" y="3216"/>
              <a:ext cx="959"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67" name="Rectangle 11"/>
            <p:cNvSpPr>
              <a:spLocks noChangeAspect="1" noChangeArrowheads="1"/>
            </p:cNvSpPr>
            <p:nvPr/>
          </p:nvSpPr>
          <p:spPr bwMode="auto">
            <a:xfrm>
              <a:off x="2639" y="3233"/>
              <a:ext cx="322"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sz="3200">
                  <a:latin typeface="Arial" charset="0"/>
                </a:rPr>
                <a:t>d</a:t>
              </a:r>
            </a:p>
          </p:txBody>
        </p:sp>
      </p:grpSp>
      <p:grpSp>
        <p:nvGrpSpPr>
          <p:cNvPr id="3" name="Group 12"/>
          <p:cNvGrpSpPr>
            <a:grpSpLocks noChangeAspect="1"/>
          </p:cNvGrpSpPr>
          <p:nvPr/>
        </p:nvGrpSpPr>
        <p:grpSpPr bwMode="auto">
          <a:xfrm>
            <a:off x="5575300" y="3124200"/>
            <a:ext cx="2065338" cy="1031875"/>
            <a:chOff x="2784" y="1820"/>
            <a:chExt cx="1624" cy="812"/>
          </a:xfrm>
        </p:grpSpPr>
        <p:grpSp>
          <p:nvGrpSpPr>
            <p:cNvPr id="52259" name="Group 13"/>
            <p:cNvGrpSpPr>
              <a:grpSpLocks noChangeAspect="1"/>
            </p:cNvGrpSpPr>
            <p:nvPr/>
          </p:nvGrpSpPr>
          <p:grpSpPr bwMode="auto">
            <a:xfrm>
              <a:off x="2784" y="1820"/>
              <a:ext cx="1624" cy="812"/>
              <a:chOff x="2784" y="1820"/>
              <a:chExt cx="1624" cy="812"/>
            </a:xfrm>
          </p:grpSpPr>
          <p:sp>
            <p:nvSpPr>
              <p:cNvPr id="52262" name="Oval 14"/>
              <p:cNvSpPr>
                <a:spLocks noChangeAspect="1" noChangeArrowheads="1"/>
              </p:cNvSpPr>
              <p:nvPr/>
            </p:nvSpPr>
            <p:spPr bwMode="auto">
              <a:xfrm>
                <a:off x="2784" y="1820"/>
                <a:ext cx="808" cy="808"/>
              </a:xfrm>
              <a:prstGeom prst="ellipse">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63" name="Rectangle 15"/>
              <p:cNvSpPr>
                <a:spLocks noChangeAspect="1" noChangeArrowheads="1"/>
              </p:cNvSpPr>
              <p:nvPr/>
            </p:nvSpPr>
            <p:spPr bwMode="auto">
              <a:xfrm>
                <a:off x="3094" y="2123"/>
                <a:ext cx="22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a:solidFill>
                      <a:schemeClr val="tx2"/>
                    </a:solidFill>
                    <a:latin typeface="Symbol" pitchFamily="18" charset="2"/>
                  </a:rPr>
                  <a:t>·</a:t>
                </a:r>
              </a:p>
            </p:txBody>
          </p:sp>
          <p:sp>
            <p:nvSpPr>
              <p:cNvPr id="52264" name="Rectangle 16"/>
              <p:cNvSpPr>
                <a:spLocks noChangeAspect="1" noChangeArrowheads="1"/>
              </p:cNvSpPr>
              <p:nvPr/>
            </p:nvSpPr>
            <p:spPr bwMode="auto">
              <a:xfrm>
                <a:off x="3922" y="2128"/>
                <a:ext cx="22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a:solidFill>
                      <a:schemeClr val="tx2"/>
                    </a:solidFill>
                    <a:latin typeface="Symbol" pitchFamily="18" charset="2"/>
                  </a:rPr>
                  <a:t>·</a:t>
                </a:r>
              </a:p>
            </p:txBody>
          </p:sp>
          <p:sp>
            <p:nvSpPr>
              <p:cNvPr id="52265" name="Oval 17"/>
              <p:cNvSpPr>
                <a:spLocks noChangeAspect="1" noChangeArrowheads="1"/>
              </p:cNvSpPr>
              <p:nvPr/>
            </p:nvSpPr>
            <p:spPr bwMode="auto">
              <a:xfrm>
                <a:off x="3600" y="1824"/>
                <a:ext cx="808" cy="808"/>
              </a:xfrm>
              <a:prstGeom prst="ellipse">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2260" name="Text Box 18"/>
            <p:cNvSpPr txBox="1">
              <a:spLocks noChangeAspect="1" noChangeArrowheads="1"/>
            </p:cNvSpPr>
            <p:nvPr/>
          </p:nvSpPr>
          <p:spPr bwMode="auto">
            <a:xfrm>
              <a:off x="2870" y="1857"/>
              <a:ext cx="46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000">
                  <a:solidFill>
                    <a:schemeClr val="tx2"/>
                  </a:solidFill>
                  <a:latin typeface="Arial" charset="0"/>
                </a:rPr>
                <a:t>K</a:t>
              </a:r>
              <a:r>
                <a:rPr lang="en-US" sz="3000" baseline="30000">
                  <a:solidFill>
                    <a:schemeClr val="tx2"/>
                  </a:solidFill>
                  <a:latin typeface="Arial" charset="0"/>
                </a:rPr>
                <a:t>+</a:t>
              </a:r>
              <a:endParaRPr lang="en-US" sz="3200">
                <a:solidFill>
                  <a:schemeClr val="tx2"/>
                </a:solidFill>
                <a:latin typeface="Arial" charset="0"/>
              </a:endParaRPr>
            </a:p>
          </p:txBody>
        </p:sp>
        <p:sp>
          <p:nvSpPr>
            <p:cNvPr id="52261" name="Text Box 19"/>
            <p:cNvSpPr txBox="1">
              <a:spLocks noChangeAspect="1" noChangeArrowheads="1"/>
            </p:cNvSpPr>
            <p:nvPr/>
          </p:nvSpPr>
          <p:spPr bwMode="auto">
            <a:xfrm>
              <a:off x="3678" y="1852"/>
              <a:ext cx="537"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000">
                  <a:solidFill>
                    <a:schemeClr val="tx2"/>
                  </a:solidFill>
                  <a:latin typeface="Arial" charset="0"/>
                </a:rPr>
                <a:t>Cl</a:t>
              </a:r>
              <a:r>
                <a:rPr lang="en-US" sz="3000" baseline="30000">
                  <a:solidFill>
                    <a:schemeClr val="tx2"/>
                  </a:solidFill>
                  <a:latin typeface="Arial" charset="0"/>
                  <a:sym typeface="Symbol" pitchFamily="18" charset="2"/>
                </a:rPr>
                <a:t></a:t>
              </a:r>
              <a:endParaRPr lang="en-US" sz="3200">
                <a:solidFill>
                  <a:schemeClr val="tx2"/>
                </a:solidFill>
                <a:latin typeface="Arial" charset="0"/>
              </a:endParaRPr>
            </a:p>
          </p:txBody>
        </p:sp>
      </p:grpSp>
      <p:grpSp>
        <p:nvGrpSpPr>
          <p:cNvPr id="5" name="Group 20"/>
          <p:cNvGrpSpPr>
            <a:grpSpLocks noChangeAspect="1"/>
          </p:cNvGrpSpPr>
          <p:nvPr/>
        </p:nvGrpSpPr>
        <p:grpSpPr bwMode="auto">
          <a:xfrm>
            <a:off x="5568950" y="4594225"/>
            <a:ext cx="2432050" cy="1393825"/>
            <a:chOff x="2792" y="2976"/>
            <a:chExt cx="1912" cy="1096"/>
          </a:xfrm>
        </p:grpSpPr>
        <p:grpSp>
          <p:nvGrpSpPr>
            <p:cNvPr id="52252" name="Group 21"/>
            <p:cNvGrpSpPr>
              <a:grpSpLocks noChangeAspect="1"/>
            </p:cNvGrpSpPr>
            <p:nvPr/>
          </p:nvGrpSpPr>
          <p:grpSpPr bwMode="auto">
            <a:xfrm>
              <a:off x="2792" y="2976"/>
              <a:ext cx="1912" cy="1096"/>
              <a:chOff x="1872" y="1995"/>
              <a:chExt cx="1912" cy="1096"/>
            </a:xfrm>
          </p:grpSpPr>
          <p:sp>
            <p:nvSpPr>
              <p:cNvPr id="52255" name="Oval 22"/>
              <p:cNvSpPr>
                <a:spLocks noChangeAspect="1" noChangeArrowheads="1"/>
              </p:cNvSpPr>
              <p:nvPr/>
            </p:nvSpPr>
            <p:spPr bwMode="auto">
              <a:xfrm>
                <a:off x="1872" y="2135"/>
                <a:ext cx="808" cy="808"/>
              </a:xfrm>
              <a:prstGeom prst="ellipse">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56" name="Oval 23"/>
              <p:cNvSpPr>
                <a:spLocks noChangeAspect="1" noChangeArrowheads="1"/>
              </p:cNvSpPr>
              <p:nvPr/>
            </p:nvSpPr>
            <p:spPr bwMode="auto">
              <a:xfrm>
                <a:off x="2688" y="1995"/>
                <a:ext cx="1096" cy="1096"/>
              </a:xfrm>
              <a:prstGeom prst="ellipse">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57" name="Rectangle 24"/>
              <p:cNvSpPr>
                <a:spLocks noChangeAspect="1" noChangeArrowheads="1"/>
              </p:cNvSpPr>
              <p:nvPr/>
            </p:nvSpPr>
            <p:spPr bwMode="auto">
              <a:xfrm>
                <a:off x="2194" y="2439"/>
                <a:ext cx="22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a:solidFill>
                      <a:schemeClr val="tx2"/>
                    </a:solidFill>
                    <a:latin typeface="Symbol" pitchFamily="18" charset="2"/>
                  </a:rPr>
                  <a:t>·</a:t>
                </a:r>
              </a:p>
            </p:txBody>
          </p:sp>
          <p:sp>
            <p:nvSpPr>
              <p:cNvPr id="52258" name="Rectangle 25"/>
              <p:cNvSpPr>
                <a:spLocks noChangeAspect="1" noChangeArrowheads="1"/>
              </p:cNvSpPr>
              <p:nvPr/>
            </p:nvSpPr>
            <p:spPr bwMode="auto">
              <a:xfrm>
                <a:off x="3141" y="2429"/>
                <a:ext cx="22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a:solidFill>
                      <a:schemeClr val="tx2"/>
                    </a:solidFill>
                    <a:latin typeface="Symbol" pitchFamily="18" charset="2"/>
                  </a:rPr>
                  <a:t>·</a:t>
                </a:r>
              </a:p>
            </p:txBody>
          </p:sp>
        </p:grpSp>
        <p:sp>
          <p:nvSpPr>
            <p:cNvPr id="52253" name="Text Box 26"/>
            <p:cNvSpPr txBox="1">
              <a:spLocks noChangeAspect="1" noChangeArrowheads="1"/>
            </p:cNvSpPr>
            <p:nvPr/>
          </p:nvSpPr>
          <p:spPr bwMode="auto">
            <a:xfrm>
              <a:off x="2881" y="3159"/>
              <a:ext cx="4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000">
                  <a:solidFill>
                    <a:schemeClr val="tx2"/>
                  </a:solidFill>
                  <a:latin typeface="Arial" charset="0"/>
                </a:rPr>
                <a:t>K</a:t>
              </a:r>
              <a:r>
                <a:rPr lang="en-US" sz="3000" baseline="30000">
                  <a:solidFill>
                    <a:schemeClr val="tx2"/>
                  </a:solidFill>
                  <a:latin typeface="Arial" charset="0"/>
                </a:rPr>
                <a:t>+</a:t>
              </a:r>
              <a:endParaRPr lang="en-US" sz="3200">
                <a:solidFill>
                  <a:schemeClr val="tx2"/>
                </a:solidFill>
                <a:latin typeface="Arial" charset="0"/>
              </a:endParaRPr>
            </a:p>
          </p:txBody>
        </p:sp>
        <p:sp>
          <p:nvSpPr>
            <p:cNvPr id="52254" name="Text Box 27"/>
            <p:cNvSpPr txBox="1">
              <a:spLocks noChangeAspect="1" noChangeArrowheads="1"/>
            </p:cNvSpPr>
            <p:nvPr/>
          </p:nvSpPr>
          <p:spPr bwMode="auto">
            <a:xfrm>
              <a:off x="3661" y="3137"/>
              <a:ext cx="55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sz="3000">
                  <a:solidFill>
                    <a:schemeClr val="tx2"/>
                  </a:solidFill>
                  <a:latin typeface="Arial" charset="0"/>
                </a:rPr>
                <a:t>Br</a:t>
              </a:r>
              <a:r>
                <a:rPr lang="en-US" sz="3000" baseline="30000">
                  <a:solidFill>
                    <a:schemeClr val="tx2"/>
                  </a:solidFill>
                  <a:latin typeface="Arial" charset="0"/>
                  <a:sym typeface="Symbol" pitchFamily="18" charset="2"/>
                </a:rPr>
                <a:t></a:t>
              </a:r>
              <a:endParaRPr lang="en-US" sz="3200">
                <a:solidFill>
                  <a:schemeClr val="tx2"/>
                </a:solidFill>
                <a:latin typeface="Arial" charset="0"/>
              </a:endParaRPr>
            </a:p>
          </p:txBody>
        </p:sp>
      </p:grpSp>
      <p:grpSp>
        <p:nvGrpSpPr>
          <p:cNvPr id="7" name="Group 28"/>
          <p:cNvGrpSpPr>
            <a:grpSpLocks noChangeAspect="1"/>
          </p:cNvGrpSpPr>
          <p:nvPr/>
        </p:nvGrpSpPr>
        <p:grpSpPr bwMode="auto">
          <a:xfrm>
            <a:off x="6086475" y="4260850"/>
            <a:ext cx="1054100" cy="603250"/>
            <a:chOff x="2301" y="3216"/>
            <a:chExt cx="959" cy="474"/>
          </a:xfrm>
        </p:grpSpPr>
        <p:sp>
          <p:nvSpPr>
            <p:cNvPr id="52250" name="Line 29"/>
            <p:cNvSpPr>
              <a:spLocks noChangeAspect="1" noChangeShapeType="1"/>
            </p:cNvSpPr>
            <p:nvPr/>
          </p:nvSpPr>
          <p:spPr bwMode="auto">
            <a:xfrm>
              <a:off x="2301" y="3216"/>
              <a:ext cx="959"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1" name="Rectangle 30"/>
            <p:cNvSpPr>
              <a:spLocks noChangeAspect="1" noChangeArrowheads="1"/>
            </p:cNvSpPr>
            <p:nvPr/>
          </p:nvSpPr>
          <p:spPr bwMode="auto">
            <a:xfrm>
              <a:off x="2639" y="3235"/>
              <a:ext cx="3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sz="3200">
                  <a:latin typeface="Arial" charset="0"/>
                </a:rPr>
                <a:t>d</a:t>
              </a:r>
            </a:p>
          </p:txBody>
        </p:sp>
      </p:grpSp>
      <p:sp>
        <p:nvSpPr>
          <p:cNvPr id="47135" name="Line 31"/>
          <p:cNvSpPr>
            <a:spLocks noChangeAspect="1" noChangeShapeType="1"/>
          </p:cNvSpPr>
          <p:nvPr/>
        </p:nvSpPr>
        <p:spPr bwMode="auto">
          <a:xfrm>
            <a:off x="6091238" y="3617913"/>
            <a:ext cx="0" cy="2617787"/>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36" name="Line 32"/>
          <p:cNvSpPr>
            <a:spLocks noChangeAspect="1" noChangeShapeType="1"/>
          </p:cNvSpPr>
          <p:nvPr/>
        </p:nvSpPr>
        <p:spPr bwMode="auto">
          <a:xfrm>
            <a:off x="7127875" y="3617913"/>
            <a:ext cx="0" cy="2617787"/>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37" name="Line 33"/>
          <p:cNvSpPr>
            <a:spLocks noChangeAspect="1" noChangeShapeType="1"/>
          </p:cNvSpPr>
          <p:nvPr/>
        </p:nvSpPr>
        <p:spPr bwMode="auto">
          <a:xfrm>
            <a:off x="7296150" y="5265738"/>
            <a:ext cx="0" cy="976312"/>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8" name="Group 34"/>
          <p:cNvGrpSpPr>
            <a:grpSpLocks/>
          </p:cNvGrpSpPr>
          <p:nvPr/>
        </p:nvGrpSpPr>
        <p:grpSpPr bwMode="auto">
          <a:xfrm>
            <a:off x="5749925" y="1927225"/>
            <a:ext cx="1641475" cy="1044575"/>
            <a:chOff x="1741" y="2756"/>
            <a:chExt cx="1034" cy="658"/>
          </a:xfrm>
        </p:grpSpPr>
        <p:sp>
          <p:nvSpPr>
            <p:cNvPr id="52242" name="Line 35"/>
            <p:cNvSpPr>
              <a:spLocks noChangeShapeType="1"/>
            </p:cNvSpPr>
            <p:nvPr/>
          </p:nvSpPr>
          <p:spPr bwMode="auto">
            <a:xfrm>
              <a:off x="2217" y="3080"/>
              <a:ext cx="55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Rectangle 36"/>
            <p:cNvSpPr>
              <a:spLocks noChangeArrowheads="1"/>
            </p:cNvSpPr>
            <p:nvPr/>
          </p:nvSpPr>
          <p:spPr bwMode="auto">
            <a:xfrm>
              <a:off x="2430" y="3107"/>
              <a:ext cx="14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Arial" charset="0"/>
                </a:rPr>
                <a:t>d</a:t>
              </a:r>
            </a:p>
          </p:txBody>
        </p:sp>
        <p:sp>
          <p:nvSpPr>
            <p:cNvPr id="52244" name="Rectangle 37"/>
            <p:cNvSpPr>
              <a:spLocks noChangeArrowheads="1"/>
            </p:cNvSpPr>
            <p:nvPr/>
          </p:nvSpPr>
          <p:spPr bwMode="auto">
            <a:xfrm>
              <a:off x="2469" y="2756"/>
              <a:ext cx="19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Arial" charset="0"/>
                </a:rPr>
                <a:t>Q</a:t>
              </a:r>
            </a:p>
          </p:txBody>
        </p:sp>
        <p:sp>
          <p:nvSpPr>
            <p:cNvPr id="52245" name="Rectangle 38"/>
            <p:cNvSpPr>
              <a:spLocks noChangeArrowheads="1"/>
            </p:cNvSpPr>
            <p:nvPr/>
          </p:nvSpPr>
          <p:spPr bwMode="auto">
            <a:xfrm>
              <a:off x="2213" y="2756"/>
              <a:ext cx="19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Arial" charset="0"/>
                </a:rPr>
                <a:t>Q</a:t>
              </a:r>
            </a:p>
          </p:txBody>
        </p:sp>
        <p:sp>
          <p:nvSpPr>
            <p:cNvPr id="52246" name="Rectangle 39"/>
            <p:cNvSpPr>
              <a:spLocks noChangeArrowheads="1"/>
            </p:cNvSpPr>
            <p:nvPr/>
          </p:nvSpPr>
          <p:spPr bwMode="auto">
            <a:xfrm>
              <a:off x="1741" y="2912"/>
              <a:ext cx="17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Arial" charset="0"/>
                </a:rPr>
                <a:t>E</a:t>
              </a:r>
            </a:p>
          </p:txBody>
        </p:sp>
        <p:sp>
          <p:nvSpPr>
            <p:cNvPr id="52247" name="Rectangle 40"/>
            <p:cNvSpPr>
              <a:spLocks noChangeArrowheads="1"/>
            </p:cNvSpPr>
            <p:nvPr/>
          </p:nvSpPr>
          <p:spPr bwMode="auto">
            <a:xfrm>
              <a:off x="2674" y="292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Arial" charset="0"/>
                </a:rPr>
                <a:t>2</a:t>
              </a:r>
              <a:endParaRPr lang="en-US" sz="3200">
                <a:latin typeface="Arial" charset="0"/>
              </a:endParaRPr>
            </a:p>
          </p:txBody>
        </p:sp>
        <p:sp>
          <p:nvSpPr>
            <p:cNvPr id="52248" name="Rectangle 41"/>
            <p:cNvSpPr>
              <a:spLocks noChangeArrowheads="1"/>
            </p:cNvSpPr>
            <p:nvPr/>
          </p:nvSpPr>
          <p:spPr bwMode="auto">
            <a:xfrm>
              <a:off x="2406" y="292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Arial" charset="0"/>
                </a:rPr>
                <a:t>1</a:t>
              </a:r>
              <a:endParaRPr lang="en-US" sz="3200">
                <a:latin typeface="Arial" charset="0"/>
              </a:endParaRPr>
            </a:p>
          </p:txBody>
        </p:sp>
        <p:sp>
          <p:nvSpPr>
            <p:cNvPr id="52249" name="Rectangle 42"/>
            <p:cNvSpPr>
              <a:spLocks noChangeArrowheads="1"/>
            </p:cNvSpPr>
            <p:nvPr/>
          </p:nvSpPr>
          <p:spPr bwMode="auto">
            <a:xfrm>
              <a:off x="1967" y="2886"/>
              <a:ext cx="18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a:latin typeface="Symbol" pitchFamily="18" charset="2"/>
                </a:rPr>
                <a:t>µ</a:t>
              </a:r>
              <a:endParaRPr lang="en-US" sz="3200">
                <a:latin typeface="Arial" charset="0"/>
              </a:endParaRPr>
            </a:p>
          </p:txBody>
        </p:sp>
      </p:grpSp>
      <p:sp>
        <p:nvSpPr>
          <p:cNvPr id="43" name="Title 42"/>
          <p:cNvSpPr>
            <a:spLocks noGrp="1"/>
          </p:cNvSpPr>
          <p:nvPr>
            <p:ph type="title" idx="4294967295"/>
          </p:nvPr>
        </p:nvSpPr>
        <p:spPr>
          <a:xfrm>
            <a:off x="304800" y="533400"/>
            <a:ext cx="8610600" cy="609600"/>
          </a:xfrm>
        </p:spPr>
        <p:txBody>
          <a:bodyPr/>
          <a:lstStyle/>
          <a:p>
            <a:pPr>
              <a:defRPr/>
            </a:pPr>
            <a:r>
              <a:rPr lang="en-US" sz="4000" kern="1200" dirty="0" smtClean="0">
                <a:solidFill>
                  <a:srgbClr val="C00000"/>
                </a:solidFill>
                <a:latin typeface="Times New Roman"/>
                <a:ea typeface="+mn-ea"/>
                <a:cs typeface="+mn-cs"/>
              </a:rPr>
              <a:t>Estimating Lattice Energy</a:t>
            </a:r>
            <a:r>
              <a:rPr lang="en-US" sz="4800" kern="1200" dirty="0" smtClean="0">
                <a:solidFill>
                  <a:srgbClr val="C00000"/>
                </a:solidFill>
                <a:latin typeface="Times New Roman"/>
                <a:ea typeface="+mn-ea"/>
                <a:cs typeface="+mn-cs"/>
              </a:rPr>
              <a:t/>
            </a:r>
            <a:br>
              <a:rPr lang="en-US" sz="4800" kern="1200" dirty="0" smtClean="0">
                <a:solidFill>
                  <a:srgbClr val="C00000"/>
                </a:solidFill>
                <a:latin typeface="Times New Roman"/>
                <a:ea typeface="+mn-ea"/>
                <a:cs typeface="+mn-cs"/>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7107">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p:cTn id="13" dur="500" fill="hold"/>
                                        <p:tgtEl>
                                          <p:spTgt spid="4710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7107">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p:cTn id="19" dur="500" fill="hold"/>
                                        <p:tgtEl>
                                          <p:spTgt spid="4710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7107">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p:cTn id="25" dur="500" fill="hold"/>
                                        <p:tgtEl>
                                          <p:spTgt spid="47107">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7107">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p:cTn id="31" dur="500" fill="hold"/>
                                        <p:tgtEl>
                                          <p:spTgt spid="47107">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47107">
                                            <p:txEl>
                                              <p:pRg st="4" end="4"/>
                                            </p:txEl>
                                          </p:spTgt>
                                        </p:tgtEl>
                                        <p:attrNameLst>
                                          <p:attrName>ppt_h</p:attrName>
                                        </p:attrNameLst>
                                      </p:cBhvr>
                                      <p:tavLst>
                                        <p:tav tm="0">
                                          <p:val>
                                            <p:strVal val="4/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p:cTn id="37" dur="500" fill="hold"/>
                                        <p:tgtEl>
                                          <p:spTgt spid="47107">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47107">
                                            <p:txEl>
                                              <p:pRg st="5" end="5"/>
                                            </p:txEl>
                                          </p:spTgt>
                                        </p:tgtEl>
                                        <p:attrNameLst>
                                          <p:attrName>ppt_h</p:attrName>
                                        </p:attrNameLst>
                                      </p:cBhvr>
                                      <p:tavLst>
                                        <p:tav tm="0">
                                          <p:val>
                                            <p:strVal val="4/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4713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4713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499"/>
                                          </p:stCondLst>
                                        </p:cTn>
                                        <p:tgtEl>
                                          <p:spTgt spid="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471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499"/>
                                          </p:stCondLst>
                                        </p:cTn>
                                        <p:tgtEl>
                                          <p:spTgt spid="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47109"/>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499"/>
                                          </p:stCondLst>
                                        </p:cTn>
                                        <p:tgtEl>
                                          <p:spTgt spid="4711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47108"/>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47111"/>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499"/>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8" grpId="0" autoUpdateAnimBg="0"/>
      <p:bldP spid="47109" grpId="0" autoUpdateAnimBg="0"/>
      <p:bldP spid="47110" grpId="0" autoUpdateAnimBg="0"/>
      <p:bldP spid="47111" grpId="0" autoUpdateAnimBg="0"/>
      <p:bldP spid="47112" grpId="0" autoUpdateAnimBg="0"/>
      <p:bldP spid="47135" grpId="0" animBg="1"/>
      <p:bldP spid="47136" grpId="0" animBg="1"/>
      <p:bldP spid="47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sz="4000" dirty="0" err="1">
                <a:solidFill>
                  <a:srgbClr val="CC0000"/>
                </a:solidFill>
              </a:rPr>
              <a:t>Madelung</a:t>
            </a:r>
            <a:r>
              <a:rPr lang="en-US" sz="4000" dirty="0">
                <a:solidFill>
                  <a:srgbClr val="CC0000"/>
                </a:solidFill>
              </a:rPr>
              <a:t> Constant</a:t>
            </a:r>
            <a:endParaRPr lang="en-US" sz="4000" dirty="0"/>
          </a:p>
        </p:txBody>
      </p:sp>
      <p:sp>
        <p:nvSpPr>
          <p:cNvPr id="48131" name="Rectangle 3"/>
          <p:cNvSpPr>
            <a:spLocks noGrp="1" noChangeArrowheads="1"/>
          </p:cNvSpPr>
          <p:nvPr>
            <p:ph idx="1"/>
          </p:nvPr>
        </p:nvSpPr>
        <p:spPr>
          <a:xfrm>
            <a:off x="609600" y="914400"/>
            <a:ext cx="7772400" cy="4114800"/>
          </a:xfrm>
        </p:spPr>
        <p:txBody>
          <a:bodyPr/>
          <a:lstStyle/>
          <a:p>
            <a:pPr>
              <a:buFont typeface="Geneva"/>
              <a:buNone/>
              <a:defRPr/>
            </a:pPr>
            <a:r>
              <a:rPr lang="en-US" dirty="0" err="1">
                <a:solidFill>
                  <a:schemeClr val="tx1"/>
                </a:solidFill>
              </a:rPr>
              <a:t>Madelung</a:t>
            </a:r>
            <a:r>
              <a:rPr lang="en-US" dirty="0">
                <a:solidFill>
                  <a:schemeClr val="tx1"/>
                </a:solidFill>
              </a:rPr>
              <a:t> constant is geometric factor that depends on the lattice structure. </a:t>
            </a:r>
          </a:p>
          <a:p>
            <a:pPr>
              <a:buFont typeface="Geneva"/>
              <a:buNone/>
              <a:defRPr/>
            </a:pPr>
            <a:endParaRPr lang="en-US" dirty="0"/>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28800"/>
            <a:ext cx="2781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0"/>
            <a:ext cx="7772400" cy="1143000"/>
          </a:xfrm>
        </p:spPr>
        <p:txBody>
          <a:bodyPr/>
          <a:lstStyle/>
          <a:p>
            <a:pPr>
              <a:defRPr/>
            </a:pPr>
            <a:r>
              <a:rPr lang="en-US" dirty="0" err="1">
                <a:solidFill>
                  <a:srgbClr val="CC0000"/>
                </a:solidFill>
              </a:rPr>
              <a:t>Madelung</a:t>
            </a:r>
            <a:r>
              <a:rPr lang="en-US" dirty="0">
                <a:solidFill>
                  <a:srgbClr val="CC0000"/>
                </a:solidFill>
              </a:rPr>
              <a:t> Constant Calculation</a:t>
            </a:r>
          </a:p>
        </p:txBody>
      </p:sp>
      <p:graphicFrame>
        <p:nvGraphicFramePr>
          <p:cNvPr id="1026" name="Object 2"/>
          <p:cNvGraphicFramePr>
            <a:graphicFrameLocks noGrp="1" noChangeAspect="1"/>
          </p:cNvGraphicFramePr>
          <p:nvPr>
            <p:ph idx="1"/>
          </p:nvPr>
        </p:nvGraphicFramePr>
        <p:xfrm>
          <a:off x="0" y="1524000"/>
          <a:ext cx="8991600" cy="1685925"/>
        </p:xfrm>
        <a:graphic>
          <a:graphicData uri="http://schemas.openxmlformats.org/presentationml/2006/ole">
            <mc:AlternateContent xmlns:mc="http://schemas.openxmlformats.org/markup-compatibility/2006">
              <mc:Choice xmlns:v="urn:schemas-microsoft-com:vml" Requires="v">
                <p:oleObj spid="_x0000_s1037" name="Bitmap Image" r:id="rId3" imgW="2438095" imgH="457143" progId="Paint.Picture">
                  <p:embed/>
                </p:oleObj>
              </mc:Choice>
              <mc:Fallback>
                <p:oleObj name="Bitmap Image" r:id="rId3" imgW="2438095" imgH="45714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89916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514600"/>
            <a:ext cx="5370513"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dirty="0">
                <a:solidFill>
                  <a:srgbClr val="CC0000"/>
                </a:solidFill>
              </a:rPr>
              <a:t>Degree of Covalent Character</a:t>
            </a:r>
            <a:endParaRPr lang="en-US" dirty="0"/>
          </a:p>
        </p:txBody>
      </p:sp>
      <p:sp>
        <p:nvSpPr>
          <p:cNvPr id="79875" name="Rectangle 3"/>
          <p:cNvSpPr>
            <a:spLocks noGrp="1" noChangeArrowheads="1"/>
          </p:cNvSpPr>
          <p:nvPr>
            <p:ph idx="1"/>
          </p:nvPr>
        </p:nvSpPr>
        <p:spPr>
          <a:xfrm>
            <a:off x="0" y="1981200"/>
            <a:ext cx="9144000" cy="4114800"/>
          </a:xfrm>
        </p:spPr>
        <p:txBody>
          <a:bodyPr/>
          <a:lstStyle/>
          <a:p>
            <a:pPr>
              <a:buFontTx/>
              <a:buNone/>
              <a:defRPr/>
            </a:pPr>
            <a:r>
              <a:rPr lang="en-US" dirty="0" err="1"/>
              <a:t>Fajan's</a:t>
            </a:r>
            <a:r>
              <a:rPr lang="en-US" dirty="0"/>
              <a:t> Rules (Polarization)Polarization will be increased by:</a:t>
            </a:r>
          </a:p>
          <a:p>
            <a:pPr lvl="1">
              <a:defRPr/>
            </a:pPr>
            <a:r>
              <a:rPr lang="en-US" sz="2000" dirty="0"/>
              <a:t>1. High charge and small size of the </a:t>
            </a:r>
            <a:r>
              <a:rPr lang="en-US" sz="2000" dirty="0" err="1"/>
              <a:t>cation</a:t>
            </a:r>
            <a:endParaRPr lang="en-US" sz="2000" dirty="0"/>
          </a:p>
          <a:p>
            <a:pPr lvl="1">
              <a:defRPr/>
            </a:pPr>
            <a:r>
              <a:rPr lang="en-US" sz="2000" dirty="0"/>
              <a:t>2. High charge and large size of the anion</a:t>
            </a:r>
          </a:p>
          <a:p>
            <a:pPr lvl="1">
              <a:defRPr/>
            </a:pPr>
            <a:r>
              <a:rPr lang="en-US" sz="2000" dirty="0"/>
              <a:t>3. An incomplete valence shell </a:t>
            </a:r>
            <a:r>
              <a:rPr lang="en-US" sz="2000" dirty="0" smtClean="0"/>
              <a:t>electron configuration</a:t>
            </a:r>
            <a:endParaRPr 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a:defRPr/>
            </a:pPr>
            <a:r>
              <a:rPr lang="en-US" dirty="0">
                <a:solidFill>
                  <a:srgbClr val="CC0000"/>
                </a:solidFill>
              </a:rPr>
              <a:t>Trends in Melting Points Silver Halides</a:t>
            </a:r>
            <a:endParaRPr lang="en-US" dirty="0"/>
          </a:p>
        </p:txBody>
      </p:sp>
      <p:sp>
        <p:nvSpPr>
          <p:cNvPr id="80899" name="Rectangle 3"/>
          <p:cNvSpPr>
            <a:spLocks noGrp="1" noChangeArrowheads="1"/>
          </p:cNvSpPr>
          <p:nvPr>
            <p:ph idx="1"/>
          </p:nvPr>
        </p:nvSpPr>
        <p:spPr>
          <a:xfrm>
            <a:off x="0" y="1981200"/>
            <a:ext cx="9601200" cy="4114800"/>
          </a:xfrm>
        </p:spPr>
        <p:txBody>
          <a:bodyPr/>
          <a:lstStyle/>
          <a:p>
            <a:pPr>
              <a:buFont typeface="Geneva"/>
              <a:buNone/>
              <a:defRPr/>
            </a:pPr>
            <a:r>
              <a:rPr lang="en-US" dirty="0" smtClean="0"/>
              <a:t>          </a:t>
            </a:r>
            <a:r>
              <a:rPr lang="en-US" dirty="0" smtClean="0">
                <a:solidFill>
                  <a:schemeClr val="tx1"/>
                </a:solidFill>
              </a:rPr>
              <a:t>Compound                           </a:t>
            </a:r>
            <a:r>
              <a:rPr lang="en-US" dirty="0">
                <a:solidFill>
                  <a:schemeClr val="tx1"/>
                </a:solidFill>
              </a:rPr>
              <a:t>M.P. </a:t>
            </a:r>
            <a:r>
              <a:rPr lang="en-US" baseline="30000" dirty="0" err="1">
                <a:solidFill>
                  <a:schemeClr val="tx1"/>
                </a:solidFill>
              </a:rPr>
              <a:t>o</a:t>
            </a:r>
            <a:r>
              <a:rPr lang="en-US" dirty="0" err="1">
                <a:solidFill>
                  <a:schemeClr val="tx1"/>
                </a:solidFill>
              </a:rPr>
              <a:t>C</a:t>
            </a:r>
            <a:endParaRPr lang="en-US" dirty="0">
              <a:solidFill>
                <a:schemeClr val="tx1"/>
              </a:solidFill>
            </a:endParaRPr>
          </a:p>
          <a:p>
            <a:pPr>
              <a:buFont typeface="Geneva"/>
              <a:buNone/>
              <a:defRPr/>
            </a:pPr>
            <a:r>
              <a:rPr lang="en-US" dirty="0"/>
              <a:t>               </a:t>
            </a:r>
            <a:r>
              <a:rPr lang="en-US" dirty="0" err="1"/>
              <a:t>AgF</a:t>
            </a:r>
            <a:r>
              <a:rPr lang="en-US" dirty="0"/>
              <a:t>                                  435</a:t>
            </a:r>
          </a:p>
          <a:p>
            <a:pPr>
              <a:buFont typeface="Geneva"/>
              <a:buNone/>
              <a:defRPr/>
            </a:pPr>
            <a:r>
              <a:rPr lang="en-US" dirty="0"/>
              <a:t>               </a:t>
            </a:r>
            <a:r>
              <a:rPr lang="en-US" dirty="0" err="1"/>
              <a:t>AgCl</a:t>
            </a:r>
            <a:r>
              <a:rPr lang="en-US" dirty="0"/>
              <a:t>                                455</a:t>
            </a:r>
          </a:p>
          <a:p>
            <a:pPr>
              <a:buFont typeface="Geneva"/>
              <a:buNone/>
              <a:defRPr/>
            </a:pPr>
            <a:r>
              <a:rPr lang="en-US" dirty="0"/>
              <a:t>               </a:t>
            </a:r>
            <a:r>
              <a:rPr lang="en-US" dirty="0" err="1"/>
              <a:t>AgBr</a:t>
            </a:r>
            <a:r>
              <a:rPr lang="en-US" dirty="0"/>
              <a:t>                                430</a:t>
            </a:r>
          </a:p>
          <a:p>
            <a:pPr>
              <a:buFont typeface="Geneva"/>
              <a:buNone/>
              <a:defRPr/>
            </a:pPr>
            <a:r>
              <a:rPr lang="en-US" dirty="0"/>
              <a:t>               </a:t>
            </a:r>
            <a:r>
              <a:rPr lang="en-US" dirty="0" err="1"/>
              <a:t>AgI</a:t>
            </a:r>
            <a:r>
              <a:rPr lang="en-US" dirty="0"/>
              <a:t>                                   553</a:t>
            </a:r>
          </a:p>
          <a:p>
            <a:pPr>
              <a:buFont typeface="Geneva"/>
              <a:buNone/>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0"/>
            <a:ext cx="7772400" cy="1143000"/>
          </a:xfrm>
        </p:spPr>
        <p:txBody>
          <a:bodyPr/>
          <a:lstStyle/>
          <a:p>
            <a:pPr>
              <a:defRPr/>
            </a:pPr>
            <a:r>
              <a:rPr lang="en-US" sz="5400" dirty="0">
                <a:solidFill>
                  <a:srgbClr val="CC0000"/>
                </a:solidFill>
              </a:rPr>
              <a:t>Born-</a:t>
            </a:r>
            <a:r>
              <a:rPr lang="en-US" sz="5400" dirty="0" err="1">
                <a:solidFill>
                  <a:srgbClr val="CC0000"/>
                </a:solidFill>
              </a:rPr>
              <a:t>Lande</a:t>
            </a:r>
            <a:r>
              <a:rPr lang="en-US" sz="5400" dirty="0">
                <a:solidFill>
                  <a:srgbClr val="CC0000"/>
                </a:solidFill>
              </a:rPr>
              <a:t> Model:</a:t>
            </a:r>
            <a:endParaRPr lang="en-US" dirty="0"/>
          </a:p>
        </p:txBody>
      </p:sp>
      <p:sp>
        <p:nvSpPr>
          <p:cNvPr id="50179" name="Rectangle 3"/>
          <p:cNvSpPr>
            <a:spLocks noGrp="1" noChangeArrowheads="1"/>
          </p:cNvSpPr>
          <p:nvPr>
            <p:ph idx="1"/>
          </p:nvPr>
        </p:nvSpPr>
        <p:spPr>
          <a:xfrm>
            <a:off x="0" y="1143000"/>
            <a:ext cx="9144000" cy="5715000"/>
          </a:xfrm>
        </p:spPr>
        <p:txBody>
          <a:bodyPr/>
          <a:lstStyle/>
          <a:p>
            <a:pPr>
              <a:buFont typeface="Geneva"/>
              <a:buNone/>
              <a:defRPr/>
            </a:pPr>
            <a:r>
              <a:rPr lang="en-US" dirty="0"/>
              <a:t>This modes include repulsions due to overlap of electron </a:t>
            </a:r>
            <a:r>
              <a:rPr lang="en-US" dirty="0" err="1"/>
              <a:t>electron</a:t>
            </a:r>
            <a:r>
              <a:rPr lang="en-US" dirty="0"/>
              <a:t> clouds of ions.</a:t>
            </a:r>
          </a:p>
          <a:p>
            <a:pPr>
              <a:buFont typeface="Geneva"/>
              <a:buNone/>
              <a:defRPr/>
            </a:pPr>
            <a:endParaRPr lang="en-US" dirty="0"/>
          </a:p>
          <a:p>
            <a:pPr>
              <a:buFont typeface="Geneva"/>
              <a:buNone/>
              <a:defRPr/>
            </a:pPr>
            <a:endParaRPr lang="en-US" dirty="0"/>
          </a:p>
          <a:p>
            <a:pPr>
              <a:buFont typeface="Geneva"/>
              <a:buNone/>
              <a:defRPr/>
            </a:pPr>
            <a:r>
              <a:rPr lang="en-US" dirty="0" err="1">
                <a:solidFill>
                  <a:srgbClr val="008000"/>
                </a:solidFill>
                <a:latin typeface="Symbol" pitchFamily="18" charset="2"/>
              </a:rPr>
              <a:t>e</a:t>
            </a:r>
            <a:r>
              <a:rPr lang="en-US" baseline="30000" dirty="0" err="1">
                <a:solidFill>
                  <a:srgbClr val="008000"/>
                </a:solidFill>
              </a:rPr>
              <a:t>o</a:t>
            </a:r>
            <a:r>
              <a:rPr lang="en-US" dirty="0">
                <a:solidFill>
                  <a:srgbClr val="008000"/>
                </a:solidFill>
              </a:rPr>
              <a:t> =  </a:t>
            </a:r>
            <a:r>
              <a:rPr lang="en-US" dirty="0" err="1">
                <a:solidFill>
                  <a:srgbClr val="008000"/>
                </a:solidFill>
              </a:rPr>
              <a:t>permitivity</a:t>
            </a:r>
            <a:r>
              <a:rPr lang="en-US" dirty="0">
                <a:solidFill>
                  <a:srgbClr val="008000"/>
                </a:solidFill>
              </a:rPr>
              <a:t> of   free space </a:t>
            </a:r>
          </a:p>
          <a:p>
            <a:pPr>
              <a:buFont typeface="Geneva"/>
              <a:buNone/>
              <a:defRPr/>
            </a:pPr>
            <a:r>
              <a:rPr lang="en-US" dirty="0">
                <a:solidFill>
                  <a:srgbClr val="008000"/>
                </a:solidFill>
              </a:rPr>
              <a:t> A  = </a:t>
            </a:r>
            <a:r>
              <a:rPr lang="en-US" dirty="0" err="1">
                <a:solidFill>
                  <a:srgbClr val="008000"/>
                </a:solidFill>
              </a:rPr>
              <a:t>Madelung</a:t>
            </a:r>
            <a:r>
              <a:rPr lang="en-US" dirty="0">
                <a:solidFill>
                  <a:srgbClr val="008000"/>
                </a:solidFill>
              </a:rPr>
              <a:t> Constant </a:t>
            </a:r>
          </a:p>
          <a:p>
            <a:pPr>
              <a:buFont typeface="Geneva"/>
              <a:buNone/>
              <a:defRPr/>
            </a:pPr>
            <a:r>
              <a:rPr lang="en-US" dirty="0">
                <a:solidFill>
                  <a:srgbClr val="008000"/>
                </a:solidFill>
              </a:rPr>
              <a:t> </a:t>
            </a:r>
            <a:r>
              <a:rPr lang="en-US" dirty="0" err="1">
                <a:solidFill>
                  <a:srgbClr val="008000"/>
                </a:solidFill>
              </a:rPr>
              <a:t>r</a:t>
            </a:r>
            <a:r>
              <a:rPr lang="en-US" baseline="-25000" dirty="0" err="1">
                <a:solidFill>
                  <a:srgbClr val="008000"/>
                </a:solidFill>
              </a:rPr>
              <a:t>o</a:t>
            </a:r>
            <a:r>
              <a:rPr lang="en-US" dirty="0">
                <a:solidFill>
                  <a:srgbClr val="008000"/>
                </a:solidFill>
              </a:rPr>
              <a:t> = sum of the ionic radii </a:t>
            </a:r>
          </a:p>
          <a:p>
            <a:pPr>
              <a:buFont typeface="Geneva"/>
              <a:buNone/>
              <a:defRPr/>
            </a:pPr>
            <a:r>
              <a:rPr lang="en-US" dirty="0">
                <a:solidFill>
                  <a:srgbClr val="008000"/>
                </a:solidFill>
              </a:rPr>
              <a:t>n = average born </a:t>
            </a:r>
            <a:r>
              <a:rPr lang="en-US" dirty="0" err="1">
                <a:solidFill>
                  <a:srgbClr val="008000"/>
                </a:solidFill>
              </a:rPr>
              <a:t>exponet</a:t>
            </a:r>
            <a:r>
              <a:rPr lang="en-US" dirty="0">
                <a:solidFill>
                  <a:srgbClr val="008000"/>
                </a:solidFill>
              </a:rPr>
              <a:t> depend on the electron configuration </a:t>
            </a:r>
          </a:p>
          <a:p>
            <a:pPr>
              <a:buFont typeface="Geneva"/>
              <a:buNone/>
              <a:defRPr/>
            </a:pPr>
            <a:endParaRPr lang="en-US" dirty="0"/>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8763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838200"/>
          </a:xfrm>
        </p:spPr>
        <p:txBody>
          <a:bodyPr/>
          <a:lstStyle/>
          <a:p>
            <a:pPr>
              <a:defRPr/>
            </a:pPr>
            <a:r>
              <a:rPr lang="en-US" dirty="0" err="1"/>
              <a:t>Born_Haber</a:t>
            </a:r>
            <a:r>
              <a:rPr lang="en-US" dirty="0"/>
              <a:t> Cycle</a:t>
            </a:r>
          </a:p>
        </p:txBody>
      </p:sp>
      <p:sp>
        <p:nvSpPr>
          <p:cNvPr id="51203" name="Rectangle 3"/>
          <p:cNvSpPr>
            <a:spLocks noGrp="1" noChangeArrowheads="1"/>
          </p:cNvSpPr>
          <p:nvPr>
            <p:ph idx="1"/>
          </p:nvPr>
        </p:nvSpPr>
        <p:spPr>
          <a:xfrm>
            <a:off x="0" y="838200"/>
            <a:ext cx="9144000" cy="6019800"/>
          </a:xfrm>
        </p:spPr>
        <p:txBody>
          <a:bodyPr/>
          <a:lstStyle/>
          <a:p>
            <a:pPr>
              <a:buFont typeface="Geneva"/>
              <a:buNone/>
              <a:defRPr/>
            </a:pPr>
            <a:r>
              <a:rPr lang="en-US"/>
              <a:t>Energy Considerations in Ionic Structures </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title"/>
          </p:nvPr>
        </p:nvSpPr>
        <p:spPr>
          <a:xfrm>
            <a:off x="723900" y="260350"/>
            <a:ext cx="7112000" cy="939800"/>
          </a:xfrm>
        </p:spPr>
        <p:txBody>
          <a:bodyPr/>
          <a:lstStyle/>
          <a:p>
            <a:pPr>
              <a:defRPr/>
            </a:pPr>
            <a:r>
              <a:rPr lang="en-US" dirty="0"/>
              <a:t>Born-Haber Cycle?</a:t>
            </a:r>
          </a:p>
        </p:txBody>
      </p:sp>
      <p:sp>
        <p:nvSpPr>
          <p:cNvPr id="131074" name="Rectangle 2"/>
          <p:cNvSpPr>
            <a:spLocks noGrp="1" noChangeArrowheads="1"/>
          </p:cNvSpPr>
          <p:nvPr>
            <p:ph idx="1"/>
          </p:nvPr>
        </p:nvSpPr>
        <p:spPr>
          <a:xfrm>
            <a:off x="609600" y="1295400"/>
            <a:ext cx="7772400" cy="5562600"/>
          </a:xfrm>
        </p:spPr>
        <p:txBody>
          <a:bodyPr/>
          <a:lstStyle/>
          <a:p>
            <a:pPr>
              <a:lnSpc>
                <a:spcPct val="160000"/>
              </a:lnSpc>
              <a:buFont typeface="Geneva"/>
              <a:buNone/>
              <a:defRPr/>
            </a:pPr>
            <a:r>
              <a:rPr lang="en-US" dirty="0">
                <a:solidFill>
                  <a:srgbClr val="008000"/>
                </a:solidFill>
              </a:rPr>
              <a:t>Relates lattice energy ( L.E) to:</a:t>
            </a:r>
          </a:p>
          <a:p>
            <a:pPr>
              <a:lnSpc>
                <a:spcPct val="160000"/>
              </a:lnSpc>
              <a:buFont typeface="Geneva"/>
              <a:buNone/>
              <a:defRPr/>
            </a:pPr>
            <a:r>
              <a:rPr lang="en-US" dirty="0">
                <a:solidFill>
                  <a:srgbClr val="008000"/>
                </a:solidFill>
              </a:rPr>
              <a:t>Sublimation (vaporization) energy (S.E)</a:t>
            </a:r>
          </a:p>
          <a:p>
            <a:pPr>
              <a:lnSpc>
                <a:spcPct val="160000"/>
              </a:lnSpc>
              <a:buFont typeface="Geneva"/>
              <a:buNone/>
              <a:defRPr/>
            </a:pPr>
            <a:r>
              <a:rPr lang="en-US" dirty="0">
                <a:solidFill>
                  <a:srgbClr val="008000"/>
                </a:solidFill>
              </a:rPr>
              <a:t>Ionization energy metal (I.E)</a:t>
            </a:r>
          </a:p>
          <a:p>
            <a:pPr>
              <a:lnSpc>
                <a:spcPct val="160000"/>
              </a:lnSpc>
              <a:buFont typeface="Geneva"/>
              <a:buNone/>
              <a:defRPr/>
            </a:pPr>
            <a:r>
              <a:rPr lang="en-US" dirty="0">
                <a:solidFill>
                  <a:srgbClr val="008000"/>
                </a:solidFill>
              </a:rPr>
              <a:t>Bond Dissociation of nonmetal (B.E)</a:t>
            </a:r>
          </a:p>
          <a:p>
            <a:pPr>
              <a:lnSpc>
                <a:spcPct val="160000"/>
              </a:lnSpc>
              <a:buFont typeface="Geneva"/>
              <a:buNone/>
              <a:defRPr/>
            </a:pPr>
            <a:r>
              <a:rPr lang="en-US" dirty="0">
                <a:solidFill>
                  <a:srgbClr val="008000"/>
                </a:solidFill>
              </a:rPr>
              <a:t> </a:t>
            </a:r>
            <a:r>
              <a:rPr lang="en-US" dirty="0" err="1">
                <a:solidFill>
                  <a:srgbClr val="008000"/>
                </a:solidFill>
                <a:latin typeface="Symbol" pitchFamily="18" charset="2"/>
              </a:rPr>
              <a:t>D</a:t>
            </a:r>
            <a:r>
              <a:rPr lang="en-US" dirty="0" err="1">
                <a:solidFill>
                  <a:srgbClr val="008000"/>
                </a:solidFill>
              </a:rPr>
              <a:t>H</a:t>
            </a:r>
            <a:r>
              <a:rPr lang="en-US" baseline="-25000" dirty="0" err="1">
                <a:solidFill>
                  <a:srgbClr val="008000"/>
                </a:solidFill>
              </a:rPr>
              <a:t>f</a:t>
            </a:r>
            <a:r>
              <a:rPr lang="en-US" dirty="0">
                <a:solidFill>
                  <a:srgbClr val="008000"/>
                </a:solidFill>
              </a:rPr>
              <a:t> formation of </a:t>
            </a:r>
            <a:r>
              <a:rPr lang="en-US" dirty="0" err="1">
                <a:solidFill>
                  <a:srgbClr val="008000"/>
                </a:solidFill>
              </a:rPr>
              <a:t>NaCl</a:t>
            </a:r>
            <a:r>
              <a:rPr lang="en-US" dirty="0">
                <a:solidFill>
                  <a:srgbClr val="008000"/>
                </a:solidFill>
              </a:rPr>
              <a:t>(s)</a:t>
            </a:r>
          </a:p>
          <a:p>
            <a:pPr>
              <a:lnSpc>
                <a:spcPct val="160000"/>
              </a:lnSpc>
              <a:buFont typeface="Geneva"/>
              <a:buNone/>
              <a:defRPr/>
            </a:pPr>
            <a:r>
              <a:rPr lang="en-US" dirty="0">
                <a:solidFill>
                  <a:srgbClr val="008000"/>
                </a:solidFill>
              </a:rPr>
              <a:t>L.E. = E.A.+ 1/2 B.E. + I.E. + S.E.  -  </a:t>
            </a:r>
            <a:r>
              <a:rPr lang="en-US" dirty="0" err="1">
                <a:solidFill>
                  <a:srgbClr val="008000"/>
                </a:solidFill>
                <a:latin typeface="Symbol" pitchFamily="18" charset="2"/>
              </a:rPr>
              <a:t>D</a:t>
            </a:r>
            <a:r>
              <a:rPr lang="en-US" dirty="0" err="1">
                <a:solidFill>
                  <a:srgbClr val="008000"/>
                </a:solidFill>
              </a:rPr>
              <a:t>H</a:t>
            </a:r>
            <a:r>
              <a:rPr lang="en-US" baseline="-25000" dirty="0" err="1">
                <a:solidFill>
                  <a:srgbClr val="008000"/>
                </a:solidFill>
              </a:rPr>
              <a:t>f</a:t>
            </a:r>
            <a:endParaRPr lang="en-US" dirty="0">
              <a:solidFill>
                <a:srgbClr val="008000"/>
              </a:solidFill>
            </a:endParaRPr>
          </a:p>
          <a:p>
            <a:pPr>
              <a:buFont typeface="Geneva"/>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304800"/>
            <a:ext cx="9144000" cy="1143000"/>
          </a:xfrm>
        </p:spPr>
        <p:txBody>
          <a:bodyPr/>
          <a:lstStyle/>
          <a:p>
            <a:pPr>
              <a:defRPr/>
            </a:pPr>
            <a:r>
              <a:rPr lang="en-US" sz="4000" dirty="0" smtClean="0">
                <a:solidFill>
                  <a:srgbClr val="CC0000"/>
                </a:solidFill>
              </a:rPr>
              <a:t>Metal Atom Packing</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71600"/>
            <a:ext cx="446722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4064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286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0725"/>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p:txBody>
          <a:bodyPr/>
          <a:lstStyle/>
          <a:p>
            <a:pPr>
              <a:defRPr/>
            </a:pPr>
            <a:r>
              <a:rPr lang="en-US" dirty="0" smtClean="0">
                <a:effectLst>
                  <a:outerShdw blurRad="50800" dist="38100" algn="tr" rotWithShape="0">
                    <a:prstClr val="black">
                      <a:alpha val="40000"/>
                    </a:prstClr>
                  </a:outerShdw>
                </a:effectLst>
              </a:rPr>
              <a:t>Ionic bond formation</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6" name="Rectangle 8"/>
          <p:cNvSpPr>
            <a:spLocks noGrp="1" noChangeArrowheads="1"/>
          </p:cNvSpPr>
          <p:nvPr>
            <p:ph type="title"/>
          </p:nvPr>
        </p:nvSpPr>
        <p:spPr>
          <a:xfrm>
            <a:off x="461963" y="0"/>
            <a:ext cx="8174037" cy="939800"/>
          </a:xfrm>
        </p:spPr>
        <p:txBody>
          <a:bodyPr/>
          <a:lstStyle/>
          <a:p>
            <a:pPr>
              <a:defRPr/>
            </a:pPr>
            <a:r>
              <a:rPr lang="en-US" dirty="0"/>
              <a:t>Energy and ionic bond formation</a:t>
            </a:r>
          </a:p>
        </p:txBody>
      </p:sp>
      <p:sp>
        <p:nvSpPr>
          <p:cNvPr id="130055" name="Rectangle 7"/>
          <p:cNvSpPr>
            <a:spLocks noGrp="1" noChangeArrowheads="1"/>
          </p:cNvSpPr>
          <p:nvPr>
            <p:ph idx="1"/>
          </p:nvPr>
        </p:nvSpPr>
        <p:spPr>
          <a:xfrm>
            <a:off x="0" y="685800"/>
            <a:ext cx="8496300" cy="6172200"/>
          </a:xfrm>
        </p:spPr>
        <p:txBody>
          <a:bodyPr/>
          <a:lstStyle/>
          <a:p>
            <a:pPr>
              <a:buFont typeface="Geneva"/>
              <a:buNone/>
              <a:defRPr/>
            </a:pPr>
            <a:r>
              <a:rPr lang="en-US" dirty="0">
                <a:solidFill>
                  <a:schemeClr val="accent1"/>
                </a:solidFill>
              </a:rPr>
              <a:t>Example - formation of sodium chloride.</a:t>
            </a:r>
            <a:endParaRPr lang="en-US" dirty="0"/>
          </a:p>
          <a:p>
            <a:pPr>
              <a:buFont typeface="Geneva"/>
              <a:buNone/>
              <a:defRPr/>
            </a:pPr>
            <a:endParaRPr lang="en-US" sz="900" dirty="0"/>
          </a:p>
          <a:p>
            <a:pPr>
              <a:lnSpc>
                <a:spcPct val="80000"/>
              </a:lnSpc>
              <a:buFont typeface="Geneva"/>
              <a:buNone/>
              <a:defRPr/>
            </a:pPr>
            <a:r>
              <a:rPr lang="en-US" sz="2400" dirty="0"/>
              <a:t>Steps						    </a:t>
            </a:r>
            <a:r>
              <a:rPr lang="en-US" sz="2400" dirty="0" smtClean="0"/>
              <a:t>              </a:t>
            </a:r>
            <a:r>
              <a:rPr lang="en-US" sz="2400" dirty="0" err="1" smtClean="0">
                <a:latin typeface="Symbol" pitchFamily="18" charset="2"/>
              </a:rPr>
              <a:t>D</a:t>
            </a:r>
            <a:r>
              <a:rPr lang="en-US" sz="2400" dirty="0" err="1" smtClean="0"/>
              <a:t>H</a:t>
            </a:r>
            <a:r>
              <a:rPr lang="en-US" sz="2400" baseline="30000" dirty="0" err="1" smtClean="0"/>
              <a:t>o</a:t>
            </a:r>
            <a:r>
              <a:rPr lang="en-US" sz="2400" dirty="0"/>
              <a:t>, kJ</a:t>
            </a:r>
          </a:p>
          <a:p>
            <a:pPr>
              <a:lnSpc>
                <a:spcPct val="80000"/>
              </a:lnSpc>
              <a:buFont typeface="Geneva"/>
              <a:buNone/>
              <a:defRPr/>
            </a:pPr>
            <a:r>
              <a:rPr lang="en-US" sz="2400" dirty="0"/>
              <a:t>	</a:t>
            </a:r>
            <a:r>
              <a:rPr lang="en-US" sz="2400" dirty="0">
                <a:solidFill>
                  <a:schemeClr val="tx1"/>
                </a:solidFill>
              </a:rPr>
              <a:t>Vaporization</a:t>
            </a:r>
            <a:r>
              <a:rPr lang="en-US" sz="2400" dirty="0">
                <a:solidFill>
                  <a:srgbClr val="008000"/>
                </a:solidFill>
              </a:rPr>
              <a:t> of		Na</a:t>
            </a:r>
            <a:r>
              <a:rPr lang="en-US" sz="1600" dirty="0">
                <a:solidFill>
                  <a:srgbClr val="008000"/>
                </a:solidFill>
              </a:rPr>
              <a:t>(s)</a:t>
            </a:r>
            <a:r>
              <a:rPr lang="en-US" sz="2400" dirty="0">
                <a:solidFill>
                  <a:srgbClr val="008000"/>
                </a:solidFill>
              </a:rPr>
              <a:t>  	     Na</a:t>
            </a:r>
            <a:r>
              <a:rPr lang="en-US" sz="1600" dirty="0">
                <a:solidFill>
                  <a:srgbClr val="008000"/>
                </a:solidFill>
              </a:rPr>
              <a:t>(g)</a:t>
            </a:r>
            <a:r>
              <a:rPr lang="en-US" sz="2400" dirty="0">
                <a:solidFill>
                  <a:srgbClr val="008000"/>
                </a:solidFill>
              </a:rPr>
              <a:t>	</a:t>
            </a:r>
            <a:r>
              <a:rPr lang="en-US" sz="2400" dirty="0" smtClean="0">
                <a:solidFill>
                  <a:srgbClr val="008000"/>
                </a:solidFill>
              </a:rPr>
              <a:t>           +</a:t>
            </a:r>
            <a:r>
              <a:rPr lang="en-US" sz="2400" dirty="0">
                <a:solidFill>
                  <a:srgbClr val="008000"/>
                </a:solidFill>
              </a:rPr>
              <a:t>92</a:t>
            </a:r>
          </a:p>
          <a:p>
            <a:pPr>
              <a:lnSpc>
                <a:spcPct val="80000"/>
              </a:lnSpc>
              <a:buFont typeface="Geneva"/>
              <a:buNone/>
              <a:defRPr/>
            </a:pPr>
            <a:r>
              <a:rPr lang="en-US" sz="2400" dirty="0">
                <a:solidFill>
                  <a:srgbClr val="008000"/>
                </a:solidFill>
              </a:rPr>
              <a:t>	sodium</a:t>
            </a:r>
          </a:p>
          <a:p>
            <a:pPr>
              <a:lnSpc>
                <a:spcPct val="80000"/>
              </a:lnSpc>
              <a:buFont typeface="Geneva"/>
              <a:buNone/>
              <a:defRPr/>
            </a:pPr>
            <a:endParaRPr lang="en-US" sz="1600" dirty="0">
              <a:solidFill>
                <a:srgbClr val="008000"/>
              </a:solidFill>
            </a:endParaRPr>
          </a:p>
          <a:p>
            <a:pPr>
              <a:lnSpc>
                <a:spcPct val="80000"/>
              </a:lnSpc>
              <a:buFont typeface="Geneva"/>
              <a:buNone/>
              <a:defRPr/>
            </a:pPr>
            <a:r>
              <a:rPr lang="en-US" sz="2400" dirty="0">
                <a:solidFill>
                  <a:srgbClr val="008000"/>
                </a:solidFill>
              </a:rPr>
              <a:t>	</a:t>
            </a:r>
            <a:r>
              <a:rPr lang="en-US" sz="2400" dirty="0">
                <a:solidFill>
                  <a:schemeClr val="tx1"/>
                </a:solidFill>
              </a:rPr>
              <a:t>Decomposition</a:t>
            </a:r>
            <a:r>
              <a:rPr lang="en-US" sz="2400" dirty="0">
                <a:solidFill>
                  <a:srgbClr val="008000"/>
                </a:solidFill>
              </a:rPr>
              <a:t> of	1/2 Cl</a:t>
            </a:r>
            <a:r>
              <a:rPr lang="en-US" sz="2400" baseline="-25000" dirty="0">
                <a:solidFill>
                  <a:srgbClr val="008000"/>
                </a:solidFill>
              </a:rPr>
              <a:t>2</a:t>
            </a:r>
            <a:r>
              <a:rPr lang="en-US" sz="1600" dirty="0">
                <a:solidFill>
                  <a:srgbClr val="008000"/>
                </a:solidFill>
              </a:rPr>
              <a:t> (g)</a:t>
            </a:r>
            <a:r>
              <a:rPr lang="en-US" sz="2400" dirty="0">
                <a:solidFill>
                  <a:srgbClr val="008000"/>
                </a:solidFill>
              </a:rPr>
              <a:t>  	     </a:t>
            </a:r>
            <a:r>
              <a:rPr lang="en-US" sz="2400" dirty="0" err="1">
                <a:solidFill>
                  <a:srgbClr val="008000"/>
                </a:solidFill>
              </a:rPr>
              <a:t>Cl</a:t>
            </a:r>
            <a:r>
              <a:rPr lang="en-US" sz="1600" dirty="0">
                <a:solidFill>
                  <a:srgbClr val="008000"/>
                </a:solidFill>
              </a:rPr>
              <a:t>(g)</a:t>
            </a:r>
            <a:r>
              <a:rPr lang="en-US" sz="2400" dirty="0">
                <a:solidFill>
                  <a:srgbClr val="008000"/>
                </a:solidFill>
              </a:rPr>
              <a:t>  	+121</a:t>
            </a:r>
          </a:p>
          <a:p>
            <a:pPr>
              <a:lnSpc>
                <a:spcPct val="80000"/>
              </a:lnSpc>
              <a:buFont typeface="Geneva"/>
              <a:buNone/>
              <a:defRPr/>
            </a:pPr>
            <a:r>
              <a:rPr lang="en-US" sz="2400" dirty="0">
                <a:solidFill>
                  <a:srgbClr val="008000"/>
                </a:solidFill>
              </a:rPr>
              <a:t>	chlorine molecules	</a:t>
            </a:r>
          </a:p>
          <a:p>
            <a:pPr>
              <a:lnSpc>
                <a:spcPct val="80000"/>
              </a:lnSpc>
              <a:buFont typeface="Geneva"/>
              <a:buNone/>
              <a:defRPr/>
            </a:pPr>
            <a:endParaRPr lang="en-US" sz="1600" dirty="0">
              <a:solidFill>
                <a:srgbClr val="008000"/>
              </a:solidFill>
            </a:endParaRPr>
          </a:p>
          <a:p>
            <a:pPr>
              <a:lnSpc>
                <a:spcPct val="80000"/>
              </a:lnSpc>
              <a:buFont typeface="Geneva"/>
              <a:buNone/>
              <a:defRPr/>
            </a:pPr>
            <a:r>
              <a:rPr lang="en-US" sz="2400" dirty="0">
                <a:solidFill>
                  <a:srgbClr val="008000"/>
                </a:solidFill>
              </a:rPr>
              <a:t>	</a:t>
            </a:r>
            <a:r>
              <a:rPr lang="en-US" sz="2400" dirty="0">
                <a:solidFill>
                  <a:schemeClr val="tx1"/>
                </a:solidFill>
              </a:rPr>
              <a:t>Ionization</a:t>
            </a:r>
            <a:r>
              <a:rPr lang="en-US" sz="2400" dirty="0">
                <a:solidFill>
                  <a:srgbClr val="008000"/>
                </a:solidFill>
              </a:rPr>
              <a:t> of sodium	Na</a:t>
            </a:r>
            <a:r>
              <a:rPr lang="en-US" sz="1600" dirty="0">
                <a:solidFill>
                  <a:srgbClr val="008000"/>
                </a:solidFill>
              </a:rPr>
              <a:t>(g)</a:t>
            </a:r>
            <a:r>
              <a:rPr lang="en-US" sz="2400" dirty="0">
                <a:solidFill>
                  <a:srgbClr val="008000"/>
                </a:solidFill>
              </a:rPr>
              <a:t>  	     Na</a:t>
            </a:r>
            <a:r>
              <a:rPr lang="en-US" sz="2400" baseline="30000" dirty="0">
                <a:solidFill>
                  <a:srgbClr val="008000"/>
                </a:solidFill>
              </a:rPr>
              <a:t>+</a:t>
            </a:r>
            <a:r>
              <a:rPr lang="en-US" sz="1600" dirty="0">
                <a:solidFill>
                  <a:srgbClr val="008000"/>
                </a:solidFill>
              </a:rPr>
              <a:t>(g)</a:t>
            </a:r>
            <a:r>
              <a:rPr lang="en-US" sz="2400" dirty="0">
                <a:solidFill>
                  <a:srgbClr val="008000"/>
                </a:solidFill>
              </a:rPr>
              <a:t>	</a:t>
            </a:r>
            <a:r>
              <a:rPr lang="en-US" sz="2400" dirty="0" smtClean="0">
                <a:solidFill>
                  <a:srgbClr val="008000"/>
                </a:solidFill>
              </a:rPr>
              <a:t>            +</a:t>
            </a:r>
            <a:r>
              <a:rPr lang="en-US" sz="2400" dirty="0">
                <a:solidFill>
                  <a:srgbClr val="008000"/>
                </a:solidFill>
              </a:rPr>
              <a:t>496</a:t>
            </a:r>
          </a:p>
          <a:p>
            <a:pPr>
              <a:lnSpc>
                <a:spcPct val="80000"/>
              </a:lnSpc>
              <a:buFont typeface="Geneva"/>
              <a:buNone/>
              <a:defRPr/>
            </a:pPr>
            <a:endParaRPr lang="en-US" sz="1600" dirty="0">
              <a:solidFill>
                <a:srgbClr val="008000"/>
              </a:solidFill>
            </a:endParaRPr>
          </a:p>
          <a:p>
            <a:pPr>
              <a:lnSpc>
                <a:spcPct val="80000"/>
              </a:lnSpc>
              <a:buFont typeface="Geneva"/>
              <a:buNone/>
              <a:defRPr/>
            </a:pPr>
            <a:r>
              <a:rPr lang="en-US" sz="2400" dirty="0">
                <a:solidFill>
                  <a:srgbClr val="008000"/>
                </a:solidFill>
              </a:rPr>
              <a:t>	</a:t>
            </a:r>
            <a:r>
              <a:rPr lang="en-US" sz="2400" dirty="0">
                <a:solidFill>
                  <a:schemeClr val="tx1"/>
                </a:solidFill>
              </a:rPr>
              <a:t>Addition of electron</a:t>
            </a:r>
            <a:r>
              <a:rPr lang="en-US" sz="2400" dirty="0">
                <a:solidFill>
                  <a:srgbClr val="008000"/>
                </a:solidFill>
              </a:rPr>
              <a:t>	</a:t>
            </a:r>
            <a:r>
              <a:rPr lang="en-US" sz="2400" dirty="0" err="1">
                <a:solidFill>
                  <a:srgbClr val="008000"/>
                </a:solidFill>
              </a:rPr>
              <a:t>Cl</a:t>
            </a:r>
            <a:r>
              <a:rPr lang="en-US" sz="1600" dirty="0">
                <a:solidFill>
                  <a:srgbClr val="008000"/>
                </a:solidFill>
              </a:rPr>
              <a:t>(g)</a:t>
            </a:r>
            <a:r>
              <a:rPr lang="en-US" sz="2400" dirty="0">
                <a:solidFill>
                  <a:srgbClr val="008000"/>
                </a:solidFill>
              </a:rPr>
              <a:t> + </a:t>
            </a:r>
            <a:r>
              <a:rPr lang="en-US" sz="2400" dirty="0" smtClean="0">
                <a:solidFill>
                  <a:srgbClr val="008000"/>
                </a:solidFill>
              </a:rPr>
              <a:t>e</a:t>
            </a:r>
            <a:r>
              <a:rPr lang="en-US" sz="2400" baseline="30000" dirty="0" smtClean="0">
                <a:solidFill>
                  <a:srgbClr val="008000"/>
                </a:solidFill>
              </a:rPr>
              <a:t>-   </a:t>
            </a:r>
            <a:r>
              <a:rPr lang="en-US" sz="2400" dirty="0" smtClean="0">
                <a:solidFill>
                  <a:srgbClr val="008000"/>
                </a:solidFill>
              </a:rPr>
              <a:t>     </a:t>
            </a:r>
            <a:r>
              <a:rPr lang="en-US" sz="2400" dirty="0" err="1">
                <a:solidFill>
                  <a:srgbClr val="008000"/>
                </a:solidFill>
              </a:rPr>
              <a:t>Cl</a:t>
            </a:r>
            <a:r>
              <a:rPr lang="en-US" sz="2400" baseline="30000" dirty="0">
                <a:solidFill>
                  <a:srgbClr val="008000"/>
                </a:solidFill>
              </a:rPr>
              <a:t>-</a:t>
            </a:r>
            <a:r>
              <a:rPr lang="en-US" sz="1600" dirty="0">
                <a:solidFill>
                  <a:srgbClr val="008000"/>
                </a:solidFill>
              </a:rPr>
              <a:t>(g)</a:t>
            </a:r>
            <a:r>
              <a:rPr lang="en-US" sz="2400" dirty="0">
                <a:solidFill>
                  <a:srgbClr val="008000"/>
                </a:solidFill>
              </a:rPr>
              <a:t>	</a:t>
            </a:r>
            <a:r>
              <a:rPr lang="en-US" sz="2400" dirty="0" smtClean="0">
                <a:solidFill>
                  <a:srgbClr val="008000"/>
                </a:solidFill>
              </a:rPr>
              <a:t>             -</a:t>
            </a:r>
            <a:r>
              <a:rPr lang="en-US" sz="2400" dirty="0">
                <a:solidFill>
                  <a:srgbClr val="008000"/>
                </a:solidFill>
              </a:rPr>
              <a:t>349</a:t>
            </a:r>
          </a:p>
          <a:p>
            <a:pPr>
              <a:lnSpc>
                <a:spcPct val="80000"/>
              </a:lnSpc>
              <a:buFont typeface="Geneva"/>
              <a:buNone/>
              <a:defRPr/>
            </a:pPr>
            <a:r>
              <a:rPr lang="en-US" sz="2400" dirty="0">
                <a:solidFill>
                  <a:srgbClr val="008000"/>
                </a:solidFill>
              </a:rPr>
              <a:t>	to </a:t>
            </a:r>
            <a:r>
              <a:rPr lang="en-US" sz="2400" dirty="0" smtClean="0">
                <a:solidFill>
                  <a:srgbClr val="008000"/>
                </a:solidFill>
              </a:rPr>
              <a:t>chlorine </a:t>
            </a:r>
            <a:endParaRPr lang="en-US" sz="2400" dirty="0">
              <a:solidFill>
                <a:srgbClr val="008000"/>
              </a:solidFill>
            </a:endParaRPr>
          </a:p>
          <a:p>
            <a:pPr>
              <a:lnSpc>
                <a:spcPct val="80000"/>
              </a:lnSpc>
              <a:buFont typeface="Geneva"/>
              <a:buNone/>
              <a:defRPr/>
            </a:pPr>
            <a:r>
              <a:rPr lang="en-US" sz="2400" dirty="0">
                <a:solidFill>
                  <a:srgbClr val="008000"/>
                </a:solidFill>
              </a:rPr>
              <a:t>   ( electron affinity)</a:t>
            </a:r>
            <a:endParaRPr lang="en-US" sz="1600" dirty="0">
              <a:solidFill>
                <a:srgbClr val="008000"/>
              </a:solidFill>
            </a:endParaRPr>
          </a:p>
          <a:p>
            <a:pPr>
              <a:lnSpc>
                <a:spcPct val="80000"/>
              </a:lnSpc>
              <a:buFont typeface="Geneva"/>
              <a:buNone/>
              <a:defRPr/>
            </a:pPr>
            <a:r>
              <a:rPr lang="en-US" sz="2400" dirty="0">
                <a:solidFill>
                  <a:srgbClr val="008000"/>
                </a:solidFill>
              </a:rPr>
              <a:t>	</a:t>
            </a:r>
            <a:r>
              <a:rPr lang="en-US" sz="2400" dirty="0">
                <a:solidFill>
                  <a:schemeClr val="tx1"/>
                </a:solidFill>
              </a:rPr>
              <a:t>Formation</a:t>
            </a:r>
            <a:r>
              <a:rPr lang="en-US" sz="2400" dirty="0">
                <a:solidFill>
                  <a:srgbClr val="008000"/>
                </a:solidFill>
              </a:rPr>
              <a:t> of </a:t>
            </a:r>
            <a:r>
              <a:rPr lang="en-US" sz="2400" dirty="0" err="1">
                <a:solidFill>
                  <a:srgbClr val="008000"/>
                </a:solidFill>
              </a:rPr>
              <a:t>NaCl</a:t>
            </a:r>
            <a:r>
              <a:rPr lang="en-US" sz="2400" dirty="0">
                <a:solidFill>
                  <a:srgbClr val="008000"/>
                </a:solidFill>
              </a:rPr>
              <a:t>	Na</a:t>
            </a:r>
            <a:r>
              <a:rPr lang="en-US" sz="2400" baseline="30000" dirty="0">
                <a:solidFill>
                  <a:srgbClr val="008000"/>
                </a:solidFill>
              </a:rPr>
              <a:t>+</a:t>
            </a:r>
            <a:r>
              <a:rPr lang="en-US" sz="1600" dirty="0">
                <a:solidFill>
                  <a:srgbClr val="008000"/>
                </a:solidFill>
              </a:rPr>
              <a:t>(g)</a:t>
            </a:r>
            <a:r>
              <a:rPr lang="en-US" sz="2400" dirty="0">
                <a:solidFill>
                  <a:srgbClr val="008000"/>
                </a:solidFill>
              </a:rPr>
              <a:t>+</a:t>
            </a:r>
            <a:r>
              <a:rPr lang="en-US" sz="2400" dirty="0" err="1">
                <a:solidFill>
                  <a:srgbClr val="008000"/>
                </a:solidFill>
              </a:rPr>
              <a:t>Cl</a:t>
            </a:r>
            <a:r>
              <a:rPr lang="en-US" sz="2400" baseline="30000" dirty="0">
                <a:solidFill>
                  <a:srgbClr val="008000"/>
                </a:solidFill>
              </a:rPr>
              <a:t>-</a:t>
            </a:r>
            <a:r>
              <a:rPr lang="en-US" sz="1600" dirty="0">
                <a:solidFill>
                  <a:srgbClr val="008000"/>
                </a:solidFill>
              </a:rPr>
              <a:t>(g)</a:t>
            </a:r>
            <a:r>
              <a:rPr lang="en-US" sz="2400" dirty="0">
                <a:solidFill>
                  <a:srgbClr val="008000"/>
                </a:solidFill>
              </a:rPr>
              <a:t>	     </a:t>
            </a:r>
            <a:r>
              <a:rPr lang="en-US" sz="2400" dirty="0" err="1">
                <a:solidFill>
                  <a:srgbClr val="008000"/>
                </a:solidFill>
              </a:rPr>
              <a:t>NaCl</a:t>
            </a:r>
            <a:r>
              <a:rPr lang="en-US" sz="2400" dirty="0">
                <a:solidFill>
                  <a:srgbClr val="008000"/>
                </a:solidFill>
              </a:rPr>
              <a:t>	</a:t>
            </a:r>
            <a:r>
              <a:rPr lang="en-US" sz="2400" dirty="0" smtClean="0">
                <a:solidFill>
                  <a:srgbClr val="008000"/>
                </a:solidFill>
              </a:rPr>
              <a:t>   -</a:t>
            </a:r>
            <a:r>
              <a:rPr lang="en-US" sz="2400" dirty="0">
                <a:solidFill>
                  <a:srgbClr val="008000"/>
                </a:solidFill>
              </a:rPr>
              <a:t>771</a:t>
            </a:r>
          </a:p>
        </p:txBody>
      </p:sp>
      <p:sp>
        <p:nvSpPr>
          <p:cNvPr id="60420" name="Line 6"/>
          <p:cNvSpPr>
            <a:spLocks noChangeShapeType="1"/>
          </p:cNvSpPr>
          <p:nvPr/>
        </p:nvSpPr>
        <p:spPr bwMode="auto">
          <a:xfrm flipV="1">
            <a:off x="5486400" y="5562600"/>
            <a:ext cx="4699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1" name="Line 5"/>
          <p:cNvSpPr>
            <a:spLocks noChangeShapeType="1"/>
          </p:cNvSpPr>
          <p:nvPr/>
        </p:nvSpPr>
        <p:spPr bwMode="auto">
          <a:xfrm flipV="1">
            <a:off x="4953000" y="4495800"/>
            <a:ext cx="4699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2" name="Line 4"/>
          <p:cNvSpPr>
            <a:spLocks noChangeShapeType="1"/>
          </p:cNvSpPr>
          <p:nvPr/>
        </p:nvSpPr>
        <p:spPr bwMode="auto">
          <a:xfrm flipV="1">
            <a:off x="4495800" y="3810000"/>
            <a:ext cx="4699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3" name="Line 3"/>
          <p:cNvSpPr>
            <a:spLocks noChangeShapeType="1"/>
          </p:cNvSpPr>
          <p:nvPr/>
        </p:nvSpPr>
        <p:spPr bwMode="auto">
          <a:xfrm flipV="1">
            <a:off x="5334000" y="2819400"/>
            <a:ext cx="4699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4" name="Line 2"/>
          <p:cNvSpPr>
            <a:spLocks noChangeShapeType="1"/>
          </p:cNvSpPr>
          <p:nvPr/>
        </p:nvSpPr>
        <p:spPr bwMode="auto">
          <a:xfrm flipV="1">
            <a:off x="5867400" y="1905000"/>
            <a:ext cx="4699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52" name="Rectangle 28"/>
          <p:cNvSpPr>
            <a:spLocks noGrp="1" noChangeArrowheads="1"/>
          </p:cNvSpPr>
          <p:nvPr>
            <p:ph type="title"/>
          </p:nvPr>
        </p:nvSpPr>
        <p:spPr>
          <a:xfrm>
            <a:off x="655638" y="0"/>
            <a:ext cx="7980362" cy="712788"/>
          </a:xfrm>
        </p:spPr>
        <p:txBody>
          <a:bodyPr>
            <a:normAutofit/>
          </a:bodyPr>
          <a:lstStyle/>
          <a:p>
            <a:pPr>
              <a:defRPr/>
            </a:pPr>
            <a:r>
              <a:rPr lang="en-US" dirty="0"/>
              <a:t>Energy and ionic bond formation</a:t>
            </a:r>
          </a:p>
        </p:txBody>
      </p:sp>
      <p:grpSp>
        <p:nvGrpSpPr>
          <p:cNvPr id="61443" name="Group 3"/>
          <p:cNvGrpSpPr>
            <a:grpSpLocks/>
          </p:cNvGrpSpPr>
          <p:nvPr/>
        </p:nvGrpSpPr>
        <p:grpSpPr bwMode="auto">
          <a:xfrm>
            <a:off x="1554163" y="1463675"/>
            <a:ext cx="6688137" cy="4919663"/>
            <a:chOff x="701" y="863"/>
            <a:chExt cx="4213" cy="3099"/>
          </a:xfrm>
        </p:grpSpPr>
        <p:sp>
          <p:nvSpPr>
            <p:cNvPr id="61445" name="Line 27"/>
            <p:cNvSpPr>
              <a:spLocks noChangeShapeType="1"/>
            </p:cNvSpPr>
            <p:nvPr/>
          </p:nvSpPr>
          <p:spPr bwMode="auto">
            <a:xfrm flipV="1">
              <a:off x="2044" y="1137"/>
              <a:ext cx="1600"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6" name="Line 26"/>
            <p:cNvSpPr>
              <a:spLocks noChangeShapeType="1"/>
            </p:cNvSpPr>
            <p:nvPr/>
          </p:nvSpPr>
          <p:spPr bwMode="auto">
            <a:xfrm>
              <a:off x="1605" y="3962"/>
              <a:ext cx="247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7" name="Line 25"/>
            <p:cNvSpPr>
              <a:spLocks noChangeShapeType="1"/>
            </p:cNvSpPr>
            <p:nvPr/>
          </p:nvSpPr>
          <p:spPr bwMode="auto">
            <a:xfrm>
              <a:off x="756" y="2152"/>
              <a:ext cx="147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8" name="Line 24"/>
            <p:cNvSpPr>
              <a:spLocks noChangeShapeType="1"/>
            </p:cNvSpPr>
            <p:nvPr/>
          </p:nvSpPr>
          <p:spPr bwMode="auto">
            <a:xfrm>
              <a:off x="756" y="2561"/>
              <a:ext cx="147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9" name="Text Box 23"/>
            <p:cNvSpPr txBox="1">
              <a:spLocks noChangeArrowheads="1"/>
            </p:cNvSpPr>
            <p:nvPr/>
          </p:nvSpPr>
          <p:spPr bwMode="auto">
            <a:xfrm>
              <a:off x="701" y="2663"/>
              <a:ext cx="1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Na</a:t>
              </a:r>
              <a:r>
                <a:rPr lang="en-US" sz="1600">
                  <a:latin typeface="Arial Rounded MT Bold" pitchFamily="34" charset="0"/>
                </a:rPr>
                <a:t>(s)</a:t>
              </a:r>
              <a:r>
                <a:rPr lang="en-US">
                  <a:latin typeface="Arial Rounded MT Bold" pitchFamily="34" charset="0"/>
                </a:rPr>
                <a:t> + 1/2 Cl2</a:t>
              </a:r>
              <a:r>
                <a:rPr lang="en-US" sz="1600">
                  <a:latin typeface="Arial Rounded MT Bold" pitchFamily="34" charset="0"/>
                </a:rPr>
                <a:t>(g)</a:t>
              </a:r>
              <a:endParaRPr lang="en-US">
                <a:latin typeface="Arial Rounded MT Bold" pitchFamily="34" charset="0"/>
              </a:endParaRPr>
            </a:p>
          </p:txBody>
        </p:sp>
        <p:sp>
          <p:nvSpPr>
            <p:cNvPr id="61450" name="Text Box 22"/>
            <p:cNvSpPr txBox="1">
              <a:spLocks noChangeArrowheads="1"/>
            </p:cNvSpPr>
            <p:nvPr/>
          </p:nvSpPr>
          <p:spPr bwMode="auto">
            <a:xfrm>
              <a:off x="701" y="2277"/>
              <a:ext cx="13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Na</a:t>
              </a:r>
              <a:r>
                <a:rPr lang="en-US" sz="1600">
                  <a:latin typeface="Arial Rounded MT Bold" pitchFamily="34" charset="0"/>
                </a:rPr>
                <a:t>(g)</a:t>
              </a:r>
              <a:r>
                <a:rPr lang="en-US">
                  <a:latin typeface="Arial Rounded MT Bold" pitchFamily="34" charset="0"/>
                </a:rPr>
                <a:t> + 1/2 Cl2</a:t>
              </a:r>
              <a:r>
                <a:rPr lang="en-US" sz="1600">
                  <a:latin typeface="Arial Rounded MT Bold" pitchFamily="34" charset="0"/>
                </a:rPr>
                <a:t>(g)</a:t>
              </a:r>
              <a:endParaRPr lang="en-US">
                <a:latin typeface="Arial Rounded MT Bold" pitchFamily="34" charset="0"/>
              </a:endParaRPr>
            </a:p>
          </p:txBody>
        </p:sp>
        <p:sp>
          <p:nvSpPr>
            <p:cNvPr id="61451" name="Text Box 21"/>
            <p:cNvSpPr txBox="1">
              <a:spLocks noChangeArrowheads="1"/>
            </p:cNvSpPr>
            <p:nvPr/>
          </p:nvSpPr>
          <p:spPr bwMode="auto">
            <a:xfrm>
              <a:off x="701" y="1861"/>
              <a:ext cx="10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Na</a:t>
              </a:r>
              <a:r>
                <a:rPr lang="en-US" sz="1600">
                  <a:latin typeface="Arial Rounded MT Bold" pitchFamily="34" charset="0"/>
                </a:rPr>
                <a:t>(g)</a:t>
              </a:r>
              <a:r>
                <a:rPr lang="en-US">
                  <a:latin typeface="Arial Rounded MT Bold" pitchFamily="34" charset="0"/>
                </a:rPr>
                <a:t> + Cl</a:t>
              </a:r>
              <a:r>
                <a:rPr lang="en-US" sz="1600">
                  <a:latin typeface="Arial Rounded MT Bold" pitchFamily="34" charset="0"/>
                </a:rPr>
                <a:t>(g)</a:t>
              </a:r>
              <a:endParaRPr lang="en-US">
                <a:latin typeface="Arial Rounded MT Bold" pitchFamily="34" charset="0"/>
              </a:endParaRPr>
            </a:p>
          </p:txBody>
        </p:sp>
        <p:sp>
          <p:nvSpPr>
            <p:cNvPr id="61452" name="Text Box 20"/>
            <p:cNvSpPr txBox="1">
              <a:spLocks noChangeArrowheads="1"/>
            </p:cNvSpPr>
            <p:nvPr/>
          </p:nvSpPr>
          <p:spPr bwMode="auto">
            <a:xfrm>
              <a:off x="2345" y="863"/>
              <a:ext cx="10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Na</a:t>
              </a:r>
              <a:r>
                <a:rPr lang="en-US" baseline="30000">
                  <a:latin typeface="Arial Rounded MT Bold" pitchFamily="34" charset="0"/>
                </a:rPr>
                <a:t>+</a:t>
              </a:r>
              <a:r>
                <a:rPr lang="en-US" sz="1600">
                  <a:latin typeface="Arial Rounded MT Bold" pitchFamily="34" charset="0"/>
                </a:rPr>
                <a:t>(s)</a:t>
              </a:r>
              <a:r>
                <a:rPr lang="en-US">
                  <a:latin typeface="Arial Rounded MT Bold" pitchFamily="34" charset="0"/>
                </a:rPr>
                <a:t> + Cl</a:t>
              </a:r>
              <a:r>
                <a:rPr lang="en-US" sz="1600">
                  <a:latin typeface="Arial Rounded MT Bold" pitchFamily="34" charset="0"/>
                </a:rPr>
                <a:t>(g)</a:t>
              </a:r>
            </a:p>
          </p:txBody>
        </p:sp>
        <p:sp>
          <p:nvSpPr>
            <p:cNvPr id="61453" name="Text Box 19"/>
            <p:cNvSpPr txBox="1">
              <a:spLocks noChangeArrowheads="1"/>
            </p:cNvSpPr>
            <p:nvPr/>
          </p:nvSpPr>
          <p:spPr bwMode="auto">
            <a:xfrm>
              <a:off x="3822" y="1617"/>
              <a:ext cx="10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Na</a:t>
              </a:r>
              <a:r>
                <a:rPr lang="en-US" baseline="30000">
                  <a:latin typeface="Arial Rounded MT Bold" pitchFamily="34" charset="0"/>
                </a:rPr>
                <a:t>+</a:t>
              </a:r>
              <a:r>
                <a:rPr lang="en-US" sz="1600">
                  <a:latin typeface="Arial Rounded MT Bold" pitchFamily="34" charset="0"/>
                </a:rPr>
                <a:t>(s)</a:t>
              </a:r>
              <a:r>
                <a:rPr lang="en-US">
                  <a:latin typeface="Arial Rounded MT Bold" pitchFamily="34" charset="0"/>
                </a:rPr>
                <a:t> + Cl</a:t>
              </a:r>
              <a:r>
                <a:rPr lang="en-US" baseline="30000">
                  <a:latin typeface="Arial Rounded MT Bold" pitchFamily="34" charset="0"/>
                </a:rPr>
                <a:t>-</a:t>
              </a:r>
              <a:r>
                <a:rPr lang="en-US" sz="1600">
                  <a:latin typeface="Arial Rounded MT Bold" pitchFamily="34" charset="0"/>
                </a:rPr>
                <a:t>(g)</a:t>
              </a:r>
              <a:endParaRPr lang="en-US">
                <a:latin typeface="Arial Rounded MT Bold" pitchFamily="34" charset="0"/>
              </a:endParaRPr>
            </a:p>
          </p:txBody>
        </p:sp>
        <p:sp>
          <p:nvSpPr>
            <p:cNvPr id="61454" name="Text Box 18"/>
            <p:cNvSpPr txBox="1">
              <a:spLocks noChangeArrowheads="1"/>
            </p:cNvSpPr>
            <p:nvPr/>
          </p:nvSpPr>
          <p:spPr bwMode="auto">
            <a:xfrm>
              <a:off x="2532" y="3707"/>
              <a:ext cx="6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NaCl</a:t>
              </a:r>
              <a:r>
                <a:rPr lang="en-US" sz="1600">
                  <a:latin typeface="Arial Rounded MT Bold" pitchFamily="34" charset="0"/>
                </a:rPr>
                <a:t>(s)</a:t>
              </a:r>
              <a:endParaRPr lang="en-US">
                <a:latin typeface="Arial Rounded MT Bold" pitchFamily="34" charset="0"/>
              </a:endParaRPr>
            </a:p>
          </p:txBody>
        </p:sp>
        <p:sp>
          <p:nvSpPr>
            <p:cNvPr id="61455" name="Line 17"/>
            <p:cNvSpPr>
              <a:spLocks noChangeShapeType="1"/>
            </p:cNvSpPr>
            <p:nvPr/>
          </p:nvSpPr>
          <p:spPr bwMode="auto">
            <a:xfrm flipV="1">
              <a:off x="2202" y="2575"/>
              <a:ext cx="0" cy="362"/>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6" name="Line 16"/>
            <p:cNvSpPr>
              <a:spLocks noChangeShapeType="1"/>
            </p:cNvSpPr>
            <p:nvPr/>
          </p:nvSpPr>
          <p:spPr bwMode="auto">
            <a:xfrm flipV="1">
              <a:off x="2202" y="2167"/>
              <a:ext cx="0" cy="362"/>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7" name="Line 15"/>
            <p:cNvSpPr>
              <a:spLocks noChangeShapeType="1"/>
            </p:cNvSpPr>
            <p:nvPr/>
          </p:nvSpPr>
          <p:spPr bwMode="auto">
            <a:xfrm flipV="1">
              <a:off x="2202" y="1137"/>
              <a:ext cx="0" cy="97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8" name="Line 14"/>
            <p:cNvSpPr>
              <a:spLocks noChangeShapeType="1"/>
            </p:cNvSpPr>
            <p:nvPr/>
          </p:nvSpPr>
          <p:spPr bwMode="auto">
            <a:xfrm>
              <a:off x="3600" y="1934"/>
              <a:ext cx="0" cy="2016"/>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9" name="Line 13"/>
            <p:cNvSpPr>
              <a:spLocks noChangeShapeType="1"/>
            </p:cNvSpPr>
            <p:nvPr/>
          </p:nvSpPr>
          <p:spPr bwMode="auto">
            <a:xfrm>
              <a:off x="3599" y="1143"/>
              <a:ext cx="0" cy="746"/>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60" name="Line 12"/>
            <p:cNvSpPr>
              <a:spLocks noChangeShapeType="1"/>
            </p:cNvSpPr>
            <p:nvPr/>
          </p:nvSpPr>
          <p:spPr bwMode="auto">
            <a:xfrm>
              <a:off x="3520" y="1892"/>
              <a:ext cx="124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1" name="Line 11"/>
            <p:cNvSpPr>
              <a:spLocks noChangeShapeType="1"/>
            </p:cNvSpPr>
            <p:nvPr/>
          </p:nvSpPr>
          <p:spPr bwMode="auto">
            <a:xfrm>
              <a:off x="756" y="2947"/>
              <a:ext cx="147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2" name="Line 10"/>
            <p:cNvSpPr>
              <a:spLocks noChangeShapeType="1"/>
            </p:cNvSpPr>
            <p:nvPr/>
          </p:nvSpPr>
          <p:spPr bwMode="auto">
            <a:xfrm>
              <a:off x="2016" y="2980"/>
              <a:ext cx="0" cy="976"/>
            </a:xfrm>
            <a:prstGeom prst="line">
              <a:avLst/>
            </a:prstGeom>
            <a:noFill/>
            <a:ln w="5715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63" name="Text Box 9"/>
            <p:cNvSpPr txBox="1">
              <a:spLocks noChangeArrowheads="1"/>
            </p:cNvSpPr>
            <p:nvPr/>
          </p:nvSpPr>
          <p:spPr bwMode="auto">
            <a:xfrm>
              <a:off x="1519" y="1483"/>
              <a:ext cx="9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+496 kJ(I.E.)</a:t>
              </a:r>
            </a:p>
          </p:txBody>
        </p:sp>
        <p:sp>
          <p:nvSpPr>
            <p:cNvPr id="61464" name="Text Box 8"/>
            <p:cNvSpPr txBox="1">
              <a:spLocks noChangeArrowheads="1"/>
            </p:cNvSpPr>
            <p:nvPr/>
          </p:nvSpPr>
          <p:spPr bwMode="auto">
            <a:xfrm>
              <a:off x="2218" y="2269"/>
              <a:ext cx="14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+121 kJ(1/2 B.D.E.)</a:t>
              </a:r>
            </a:p>
          </p:txBody>
        </p:sp>
        <p:sp>
          <p:nvSpPr>
            <p:cNvPr id="61465" name="Text Box 7"/>
            <p:cNvSpPr txBox="1">
              <a:spLocks noChangeArrowheads="1"/>
            </p:cNvSpPr>
            <p:nvPr/>
          </p:nvSpPr>
          <p:spPr bwMode="auto">
            <a:xfrm>
              <a:off x="2216" y="2661"/>
              <a:ext cx="9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+92 kJ(S.E.)</a:t>
              </a:r>
            </a:p>
          </p:txBody>
        </p:sp>
        <p:sp>
          <p:nvSpPr>
            <p:cNvPr id="61466" name="Text Box 6"/>
            <p:cNvSpPr txBox="1">
              <a:spLocks noChangeArrowheads="1"/>
            </p:cNvSpPr>
            <p:nvPr/>
          </p:nvSpPr>
          <p:spPr bwMode="auto">
            <a:xfrm>
              <a:off x="2972" y="1346"/>
              <a:ext cx="10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-349 kJ (E.A.)</a:t>
              </a:r>
            </a:p>
          </p:txBody>
        </p:sp>
        <p:sp>
          <p:nvSpPr>
            <p:cNvPr id="61467" name="Text Box 5"/>
            <p:cNvSpPr txBox="1">
              <a:spLocks noChangeArrowheads="1"/>
            </p:cNvSpPr>
            <p:nvPr/>
          </p:nvSpPr>
          <p:spPr bwMode="auto">
            <a:xfrm>
              <a:off x="3605" y="2801"/>
              <a:ext cx="10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-771 kJ (L.E.)</a:t>
              </a:r>
            </a:p>
          </p:txBody>
        </p:sp>
        <p:sp>
          <p:nvSpPr>
            <p:cNvPr id="61468" name="Text Box 4"/>
            <p:cNvSpPr txBox="1">
              <a:spLocks noChangeArrowheads="1"/>
            </p:cNvSpPr>
            <p:nvPr/>
          </p:nvSpPr>
          <p:spPr bwMode="auto">
            <a:xfrm>
              <a:off x="1358" y="3338"/>
              <a:ext cx="9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latin typeface="Arial Rounded MT Bold" pitchFamily="34" charset="0"/>
                </a:rPr>
                <a:t>-411 kJ(</a:t>
              </a:r>
              <a:r>
                <a:rPr lang="en-US">
                  <a:latin typeface="Symbol" pitchFamily="18" charset="2"/>
                </a:rPr>
                <a:t>D</a:t>
              </a:r>
              <a:r>
                <a:rPr lang="en-US">
                  <a:latin typeface="Arial Rounded MT Bold" pitchFamily="34" charset="0"/>
                </a:rPr>
                <a:t>Hf)</a:t>
              </a:r>
            </a:p>
          </p:txBody>
        </p:sp>
      </p:gr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796925"/>
            <a:ext cx="41719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0763"/>
            <a:ext cx="9144000"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Title 2"/>
          <p:cNvSpPr>
            <a:spLocks noGrp="1"/>
          </p:cNvSpPr>
          <p:nvPr>
            <p:ph type="title" idx="4294967295"/>
          </p:nvPr>
        </p:nvSpPr>
        <p:spPr/>
        <p:txBody>
          <a:bodyPr/>
          <a:lstStyle/>
          <a:p>
            <a:pPr>
              <a:defRPr/>
            </a:pPr>
            <a:r>
              <a:rPr lang="en-US" dirty="0" smtClean="0"/>
              <a:t>Calculation of </a:t>
            </a:r>
            <a:r>
              <a:rPr lang="en-US" dirty="0" err="1" smtClean="0">
                <a:latin typeface="Symbol" pitchFamily="18" charset="2"/>
              </a:rPr>
              <a:t>D</a:t>
            </a:r>
            <a:r>
              <a:rPr lang="en-US" dirty="0" err="1" smtClean="0"/>
              <a:t>H</a:t>
            </a:r>
            <a:r>
              <a:rPr lang="en-US" baseline="-25000" dirty="0" err="1" smtClean="0"/>
              <a:t>f</a:t>
            </a:r>
            <a:r>
              <a:rPr lang="en-US" dirty="0" smtClean="0"/>
              <a:t> from lattice Energy</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title"/>
          </p:nvPr>
        </p:nvSpPr>
        <p:spPr/>
        <p:txBody>
          <a:bodyPr/>
          <a:lstStyle/>
          <a:p>
            <a:pPr>
              <a:defRPr/>
            </a:pPr>
            <a:r>
              <a:rPr lang="en-US" dirty="0">
                <a:solidFill>
                  <a:srgbClr val="CC0000"/>
                </a:solidFill>
              </a:rPr>
              <a:t>Hydration of </a:t>
            </a:r>
            <a:r>
              <a:rPr lang="en-US" dirty="0" err="1">
                <a:solidFill>
                  <a:srgbClr val="CC0000"/>
                </a:solidFill>
              </a:rPr>
              <a:t>Cations</a:t>
            </a:r>
            <a:endParaRPr lang="en-US" dirty="0"/>
          </a:p>
        </p:txBody>
      </p:sp>
      <p:pic>
        <p:nvPicPr>
          <p:cNvPr id="63491" name="Picture 2" descr="C12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title"/>
          </p:nvPr>
        </p:nvSpPr>
        <p:spPr/>
        <p:txBody>
          <a:bodyPr>
            <a:normAutofit/>
          </a:bodyPr>
          <a:lstStyle/>
          <a:p>
            <a:pPr>
              <a:defRPr/>
            </a:pPr>
            <a:r>
              <a:rPr lang="en-US" sz="2800" dirty="0">
                <a:solidFill>
                  <a:srgbClr val="CC0000"/>
                </a:solidFill>
              </a:rPr>
              <a:t>Solubility: Lattice Energy and Hydration Energy</a:t>
            </a:r>
            <a:endParaRPr lang="en-US" sz="2800" dirty="0"/>
          </a:p>
        </p:txBody>
      </p:sp>
      <p:sp>
        <p:nvSpPr>
          <p:cNvPr id="126978" name="Rectangle 2"/>
          <p:cNvSpPr>
            <a:spLocks noGrp="1" noChangeArrowheads="1"/>
          </p:cNvSpPr>
          <p:nvPr>
            <p:ph idx="1"/>
          </p:nvPr>
        </p:nvSpPr>
        <p:spPr>
          <a:xfrm>
            <a:off x="0" y="1219200"/>
            <a:ext cx="8991600" cy="5638800"/>
          </a:xfrm>
        </p:spPr>
        <p:txBody>
          <a:bodyPr/>
          <a:lstStyle/>
          <a:p>
            <a:pPr>
              <a:buFont typeface="Geneva"/>
              <a:buNone/>
              <a:defRPr/>
            </a:pPr>
            <a:r>
              <a:rPr lang="en-US" dirty="0"/>
              <a:t>Solubility depends on the difference between  lattice energy and hydration energy holds ions and water.</a:t>
            </a:r>
          </a:p>
          <a:p>
            <a:pPr>
              <a:buFont typeface="Geneva"/>
              <a:buNone/>
              <a:defRPr/>
            </a:pPr>
            <a:r>
              <a:rPr lang="en-US" dirty="0"/>
              <a:t>For dissolution to occur  the lattice energy must be overcome by hydration energy. </a:t>
            </a:r>
          </a:p>
          <a:p>
            <a:pPr>
              <a:buFont typeface="Geneva"/>
              <a:buNone/>
              <a:defRPr/>
            </a:pPr>
            <a:r>
              <a:rPr lang="en-US"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title"/>
          </p:nvPr>
        </p:nvSpPr>
        <p:spPr/>
        <p:txBody>
          <a:bodyPr>
            <a:normAutofit/>
          </a:bodyPr>
          <a:lstStyle/>
          <a:p>
            <a:pPr>
              <a:defRPr/>
            </a:pPr>
            <a:r>
              <a:rPr lang="en-US" sz="2800" dirty="0">
                <a:solidFill>
                  <a:srgbClr val="CC0000"/>
                </a:solidFill>
              </a:rPr>
              <a:t>Solubility: Lattice Energy and Hydration Energy</a:t>
            </a:r>
            <a:endParaRPr lang="en-US" sz="2800" dirty="0"/>
          </a:p>
        </p:txBody>
      </p:sp>
      <p:sp>
        <p:nvSpPr>
          <p:cNvPr id="125954" name="Rectangle 2"/>
          <p:cNvSpPr>
            <a:spLocks noGrp="1" noChangeArrowheads="1"/>
          </p:cNvSpPr>
          <p:nvPr>
            <p:ph idx="1"/>
          </p:nvPr>
        </p:nvSpPr>
        <p:spPr>
          <a:xfrm>
            <a:off x="152400" y="1447800"/>
            <a:ext cx="8991600" cy="5638800"/>
          </a:xfrm>
        </p:spPr>
        <p:txBody>
          <a:bodyPr/>
          <a:lstStyle/>
          <a:p>
            <a:pPr>
              <a:buFont typeface="Geneva"/>
              <a:buNone/>
              <a:defRPr/>
            </a:pPr>
            <a:r>
              <a:rPr lang="en-US" dirty="0"/>
              <a:t>For strong electrolytes  lattice energy increases with increase in ionic charge  and </a:t>
            </a:r>
          </a:p>
          <a:p>
            <a:pPr>
              <a:buFont typeface="Geneva"/>
              <a:buNone/>
              <a:defRPr/>
            </a:pPr>
            <a:r>
              <a:rPr lang="en-US" dirty="0"/>
              <a:t>decrease in ionic size</a:t>
            </a:r>
          </a:p>
          <a:p>
            <a:pPr>
              <a:buFont typeface="Geneva"/>
              <a:buNone/>
              <a:defRPr/>
            </a:pPr>
            <a:r>
              <a:rPr lang="en-US" dirty="0"/>
              <a:t>H  hydration energies are greatest for small, highly charged ions </a:t>
            </a:r>
          </a:p>
          <a:p>
            <a:pPr>
              <a:buFont typeface="Geneva"/>
              <a:buNone/>
              <a:defRPr/>
            </a:pPr>
            <a:r>
              <a:rPr lang="en-US" dirty="0"/>
              <a:t>Difficult to predict solubility from size and charge of  ions. we use solubility rules.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6"/>
          <p:cNvSpPr>
            <a:spLocks noGrp="1" noChangeArrowheads="1"/>
          </p:cNvSpPr>
          <p:nvPr>
            <p:ph type="title"/>
          </p:nvPr>
        </p:nvSpPr>
        <p:spPr>
          <a:xfrm>
            <a:off x="762000" y="0"/>
            <a:ext cx="7772400" cy="1371600"/>
          </a:xfrm>
        </p:spPr>
        <p:txBody>
          <a:bodyPr>
            <a:normAutofit/>
          </a:bodyPr>
          <a:lstStyle/>
          <a:p>
            <a:pPr>
              <a:defRPr/>
            </a:pPr>
            <a:r>
              <a:rPr lang="en-US" dirty="0">
                <a:solidFill>
                  <a:srgbClr val="CC0000"/>
                </a:solidFill>
              </a:rPr>
              <a:t>Thermodynamics of the Solution Process of Ionic Compounds</a:t>
            </a:r>
            <a:r>
              <a:rPr lang="en-US" dirty="0"/>
              <a:t> </a:t>
            </a:r>
          </a:p>
        </p:txBody>
      </p:sp>
      <p:sp>
        <p:nvSpPr>
          <p:cNvPr id="124933" name="Rectangle 5"/>
          <p:cNvSpPr>
            <a:spLocks noGrp="1" noChangeArrowheads="1"/>
          </p:cNvSpPr>
          <p:nvPr>
            <p:ph idx="1"/>
          </p:nvPr>
        </p:nvSpPr>
        <p:spPr>
          <a:xfrm>
            <a:off x="0" y="1600200"/>
            <a:ext cx="9144000" cy="5257800"/>
          </a:xfrm>
        </p:spPr>
        <p:txBody>
          <a:bodyPr/>
          <a:lstStyle/>
          <a:p>
            <a:pPr>
              <a:buFont typeface="Geneva"/>
              <a:buNone/>
              <a:defRPr/>
            </a:pPr>
            <a:r>
              <a:rPr lang="en-US" sz="2400" dirty="0"/>
              <a:t>Heat of solution, </a:t>
            </a:r>
            <a:r>
              <a:rPr lang="en-US" sz="2400" dirty="0" err="1">
                <a:latin typeface="Symbol" pitchFamily="18" charset="2"/>
              </a:rPr>
              <a:t>D</a:t>
            </a:r>
            <a:r>
              <a:rPr lang="en-US" sz="2400" dirty="0" err="1"/>
              <a:t>H</a:t>
            </a:r>
            <a:r>
              <a:rPr lang="en-US" sz="2400" baseline="-25000" dirty="0" err="1"/>
              <a:t>solution</a:t>
            </a:r>
            <a:r>
              <a:rPr lang="en-US" sz="2400" dirty="0"/>
              <a:t> :</a:t>
            </a:r>
          </a:p>
          <a:p>
            <a:pPr>
              <a:buFont typeface="Geneva"/>
              <a:buNone/>
              <a:defRPr/>
            </a:pPr>
            <a:endParaRPr lang="en-US" sz="2400" dirty="0"/>
          </a:p>
          <a:p>
            <a:pPr>
              <a:buFont typeface="Geneva"/>
              <a:buNone/>
              <a:defRPr/>
            </a:pPr>
            <a:endParaRPr lang="en-US" sz="2400" dirty="0"/>
          </a:p>
          <a:p>
            <a:pPr>
              <a:buFont typeface="Geneva"/>
              <a:buNone/>
              <a:defRPr/>
            </a:pPr>
            <a:r>
              <a:rPr lang="en-US" sz="2400" dirty="0"/>
              <a:t>Enthalpy of hydration, </a:t>
            </a:r>
            <a:r>
              <a:rPr lang="en-US" sz="2400" dirty="0" err="1">
                <a:latin typeface="Symbol" pitchFamily="18" charset="2"/>
              </a:rPr>
              <a:t>D</a:t>
            </a:r>
            <a:r>
              <a:rPr lang="en-US" sz="2400" dirty="0" err="1"/>
              <a:t>H</a:t>
            </a:r>
            <a:r>
              <a:rPr lang="en-US" sz="2400" baseline="-25000" dirty="0" err="1"/>
              <a:t>hyd</a:t>
            </a:r>
            <a:r>
              <a:rPr lang="en-US" sz="2400" dirty="0"/>
              <a:t>,</a:t>
            </a:r>
          </a:p>
          <a:p>
            <a:pPr>
              <a:buFont typeface="Geneva"/>
              <a:buNone/>
              <a:defRPr/>
            </a:pPr>
            <a:endParaRPr lang="en-US" sz="2400" dirty="0"/>
          </a:p>
          <a:p>
            <a:pPr>
              <a:buFont typeface="Geneva"/>
              <a:buNone/>
              <a:defRPr/>
            </a:pPr>
            <a:endParaRPr lang="en-US" sz="2400" dirty="0"/>
          </a:p>
          <a:p>
            <a:pPr>
              <a:buFont typeface="Geneva"/>
              <a:buNone/>
              <a:defRPr/>
            </a:pPr>
            <a:r>
              <a:rPr lang="en-US" sz="2400" dirty="0"/>
              <a:t>Lattice Energy, </a:t>
            </a:r>
            <a:r>
              <a:rPr lang="en-US" sz="2400" dirty="0" err="1"/>
              <a:t>U</a:t>
            </a:r>
            <a:r>
              <a:rPr lang="en-US" sz="2400" baseline="-25000" dirty="0" err="1"/>
              <a:t>latt</a:t>
            </a:r>
            <a:endParaRPr lang="en-US" sz="2400" dirty="0"/>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239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0"/>
            <a:ext cx="6705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953000"/>
            <a:ext cx="6248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1054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idx="4294967295"/>
          </p:nvPr>
        </p:nvSpPr>
        <p:spPr/>
        <p:txBody>
          <a:bodyPr/>
          <a:lstStyle/>
          <a:p>
            <a:pPr>
              <a:defRPr/>
            </a:pPr>
            <a:r>
              <a:rPr lang="en-US" dirty="0" smtClean="0">
                <a:solidFill>
                  <a:srgbClr val="CC0000"/>
                </a:solidFill>
                <a:effectLst>
                  <a:outerShdw blurRad="50800" dist="38100" algn="tr" rotWithShape="0">
                    <a:prstClr val="black">
                      <a:alpha val="40000"/>
                    </a:prstClr>
                  </a:outerShdw>
                </a:effectLst>
              </a:rPr>
              <a:t>Solution Process of Ionic Compounds</a:t>
            </a:r>
            <a:r>
              <a:rPr lang="en-US" dirty="0" smtClean="0">
                <a:effectLst>
                  <a:outerShdw blurRad="50800" dist="38100" algn="tr" rotWithShape="0">
                    <a:prstClr val="black">
                      <a:alpha val="40000"/>
                    </a:prstClr>
                  </a:outerShdw>
                </a:effectLst>
              </a:rPr>
              <a:t>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a:xfrm>
            <a:off x="228600" y="685800"/>
            <a:ext cx="8610600" cy="609600"/>
          </a:xfrm>
        </p:spPr>
        <p:txBody>
          <a:bodyPr>
            <a:noAutofit/>
          </a:bodyPr>
          <a:lstStyle/>
          <a:p>
            <a:pPr>
              <a:defRPr/>
            </a:pPr>
            <a:r>
              <a:rPr lang="en-US" sz="3200" dirty="0">
                <a:solidFill>
                  <a:srgbClr val="CC0000"/>
                </a:solidFill>
              </a:rPr>
              <a:t>Enthalpy from dipole </a:t>
            </a:r>
            <a:r>
              <a:rPr lang="en-US" sz="3200" dirty="0" smtClean="0">
                <a:solidFill>
                  <a:srgbClr val="CC0000"/>
                </a:solidFill>
              </a:rPr>
              <a:t>– dipole Interactions</a:t>
            </a:r>
            <a:endParaRPr lang="en-US" sz="3200" dirty="0"/>
          </a:p>
        </p:txBody>
      </p:sp>
      <p:sp>
        <p:nvSpPr>
          <p:cNvPr id="123906" name="Rectangle 2"/>
          <p:cNvSpPr>
            <a:spLocks noGrp="1" noChangeArrowheads="1"/>
          </p:cNvSpPr>
          <p:nvPr>
            <p:ph idx="1"/>
          </p:nvPr>
        </p:nvSpPr>
        <p:spPr>
          <a:xfrm>
            <a:off x="0" y="2133600"/>
            <a:ext cx="9144000" cy="4114800"/>
          </a:xfrm>
        </p:spPr>
        <p:txBody>
          <a:bodyPr/>
          <a:lstStyle/>
          <a:p>
            <a:pPr>
              <a:lnSpc>
                <a:spcPct val="140000"/>
              </a:lnSpc>
              <a:buFont typeface="Geneva"/>
              <a:buNone/>
              <a:defRPr/>
            </a:pPr>
            <a:r>
              <a:rPr lang="en-US"/>
              <a:t>The last term,</a:t>
            </a:r>
            <a:r>
              <a:rPr lang="en-US">
                <a:latin typeface="Symbol" pitchFamily="18" charset="2"/>
              </a:rPr>
              <a:t> D</a:t>
            </a:r>
            <a:r>
              <a:rPr lang="en-US"/>
              <a:t>H </a:t>
            </a:r>
            <a:r>
              <a:rPr lang="en-US" baseline="-25000"/>
              <a:t>L-L</a:t>
            </a:r>
            <a:r>
              <a:rPr lang="en-US"/>
              <a:t>, indicates the loss of enthalpy from dipole - dipole interactions between solvent molecules (L) when they become solvating  ligands (L') for the 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304800"/>
            <a:ext cx="9144000" cy="1143000"/>
          </a:xfrm>
        </p:spPr>
        <p:txBody>
          <a:bodyPr/>
          <a:lstStyle/>
          <a:p>
            <a:pPr>
              <a:defRPr/>
            </a:pPr>
            <a:r>
              <a:rPr lang="en-US" sz="4000" dirty="0" smtClean="0">
                <a:solidFill>
                  <a:srgbClr val="CC0000"/>
                </a:solidFill>
              </a:rPr>
              <a:t>Metal Atom Close Packing</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69607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2122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lstStyle/>
          <a:p>
            <a:pPr>
              <a:defRPr/>
            </a:pPr>
            <a:r>
              <a:rPr lang="en-US" sz="4000" dirty="0">
                <a:solidFill>
                  <a:srgbClr val="CC0000"/>
                </a:solidFill>
              </a:rPr>
              <a:t>Hydration Process</a:t>
            </a:r>
            <a:endParaRPr lang="en-US" sz="2400" dirty="0"/>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38735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41148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a:xfrm>
            <a:off x="0" y="762000"/>
            <a:ext cx="8915400" cy="609600"/>
          </a:xfrm>
        </p:spPr>
        <p:txBody>
          <a:bodyPr>
            <a:noAutofit/>
          </a:bodyPr>
          <a:lstStyle/>
          <a:p>
            <a:pPr>
              <a:defRPr/>
            </a:pPr>
            <a:r>
              <a:rPr lang="en-US" sz="3200" dirty="0">
                <a:solidFill>
                  <a:srgbClr val="CC0000"/>
                </a:solidFill>
              </a:rPr>
              <a:t>Different types of Interactions for Dissolution</a:t>
            </a:r>
            <a:endParaRPr lang="en-US" sz="3200" dirty="0"/>
          </a:p>
        </p:txBody>
      </p:sp>
      <p:pic>
        <p:nvPicPr>
          <p:cNvPr id="706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05000"/>
            <a:ext cx="4676775" cy="32766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543800"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defRPr/>
            </a:pPr>
            <a:r>
              <a:rPr lang="en-US" sz="4000" dirty="0" smtClean="0">
                <a:solidFill>
                  <a:srgbClr val="CC0000"/>
                </a:solidFill>
                <a:effectLst>
                  <a:outerShdw blurRad="50800" dist="38100" algn="tr" rotWithShape="0">
                    <a:prstClr val="black">
                      <a:alpha val="40000"/>
                    </a:prstClr>
                  </a:outerShdw>
                </a:effectLst>
              </a:rPr>
              <a:t>Hydration Energy of Ions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lstStyle/>
          <a:p>
            <a:pPr>
              <a:defRPr/>
            </a:pPr>
            <a:r>
              <a:rPr lang="en-US" sz="4000" dirty="0">
                <a:solidFill>
                  <a:srgbClr val="CC0000"/>
                </a:solidFill>
              </a:rPr>
              <a:t>Hydration Process</a:t>
            </a:r>
            <a:endParaRPr lang="en-US" sz="2400" dirty="0"/>
          </a:p>
        </p:txBody>
      </p:sp>
      <p:pic>
        <p:nvPicPr>
          <p:cNvPr id="72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38735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41148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p:nvPr>
        </p:nvSpPr>
        <p:spPr/>
        <p:txBody>
          <a:bodyPr/>
          <a:lstStyle/>
          <a:p>
            <a:pPr>
              <a:defRPr/>
            </a:pPr>
            <a:r>
              <a:rPr lang="en-US" dirty="0">
                <a:solidFill>
                  <a:srgbClr val="CC0000"/>
                </a:solidFill>
              </a:rPr>
              <a:t>Calculation of </a:t>
            </a:r>
            <a:r>
              <a:rPr lang="en-US" dirty="0" err="1">
                <a:solidFill>
                  <a:srgbClr val="CC0000"/>
                </a:solidFill>
                <a:latin typeface="Symbol" pitchFamily="18" charset="2"/>
              </a:rPr>
              <a:t>D</a:t>
            </a:r>
            <a:r>
              <a:rPr lang="en-US" dirty="0" err="1">
                <a:solidFill>
                  <a:srgbClr val="CC0000"/>
                </a:solidFill>
              </a:rPr>
              <a:t>H</a:t>
            </a:r>
            <a:r>
              <a:rPr lang="en-US" baseline="-25000" dirty="0" err="1">
                <a:solidFill>
                  <a:srgbClr val="CC0000"/>
                </a:solidFill>
              </a:rPr>
              <a:t>solution</a:t>
            </a:r>
            <a:endParaRPr lang="en-US" dirty="0"/>
          </a:p>
        </p:txBody>
      </p:sp>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200" dirty="0" smtClean="0"/>
              <a:t>Heat of Solution and Solubility</a:t>
            </a:r>
            <a:endParaRPr lang="en-US" sz="3200" dirty="0"/>
          </a:p>
        </p:txBody>
      </p:sp>
      <p:pic>
        <p:nvPicPr>
          <p:cNvPr id="747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3434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 y="152400"/>
            <a:ext cx="8610600" cy="838200"/>
          </a:xfrm>
        </p:spPr>
        <p:txBody>
          <a:bodyPr>
            <a:normAutofit/>
          </a:bodyPr>
          <a:lstStyle/>
          <a:p>
            <a:pPr>
              <a:defRPr/>
            </a:pPr>
            <a:r>
              <a:rPr lang="en-US" dirty="0">
                <a:solidFill>
                  <a:srgbClr val="CC0000"/>
                </a:solidFill>
              </a:rPr>
              <a:t>Metallic Bonding </a:t>
            </a:r>
            <a:r>
              <a:rPr lang="en-US" dirty="0" smtClean="0">
                <a:solidFill>
                  <a:srgbClr val="CC0000"/>
                </a:solidFill>
              </a:rPr>
              <a:t>Models</a:t>
            </a:r>
            <a:endParaRPr lang="en-US" sz="4400" dirty="0">
              <a:solidFill>
                <a:srgbClr val="CC0000"/>
              </a:solidFill>
            </a:endParaRPr>
          </a:p>
        </p:txBody>
      </p:sp>
      <p:sp>
        <p:nvSpPr>
          <p:cNvPr id="101379" name="Rectangle 3"/>
          <p:cNvSpPr>
            <a:spLocks noGrp="1" noChangeArrowheads="1"/>
          </p:cNvSpPr>
          <p:nvPr>
            <p:ph idx="1"/>
          </p:nvPr>
        </p:nvSpPr>
        <p:spPr/>
        <p:txBody>
          <a:bodyPr/>
          <a:lstStyle/>
          <a:p>
            <a:pPr>
              <a:buFontTx/>
              <a:buNone/>
              <a:defRPr/>
            </a:pPr>
            <a:r>
              <a:rPr lang="en-US" sz="3200" dirty="0">
                <a:solidFill>
                  <a:schemeClr val="tx1"/>
                </a:solidFill>
              </a:rPr>
              <a:t>The difference in chemical properties between metals and non-metals lie mainly in the fact those atoms of metals fewer valence electrons and they are shared among all the atoms in the substance: metallic bonding.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2057400" y="3048000"/>
            <a:ext cx="4953000" cy="3386138"/>
          </a:xfrm>
          <a:prstGeom prst="roundRect">
            <a:avLst>
              <a:gd name="adj" fmla="val 33065"/>
            </a:avLst>
          </a:prstGeom>
          <a:gradFill rotWithShape="0">
            <a:gsLst>
              <a:gs pos="0">
                <a:srgbClr val="FFFFFF"/>
              </a:gs>
              <a:gs pos="100000">
                <a:srgbClr val="D49F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3667" name="Rectangle 3"/>
          <p:cNvSpPr>
            <a:spLocks noGrp="1" noChangeArrowheads="1"/>
          </p:cNvSpPr>
          <p:nvPr>
            <p:ph type="title"/>
          </p:nvPr>
        </p:nvSpPr>
        <p:spPr>
          <a:xfrm>
            <a:off x="762000" y="228600"/>
            <a:ext cx="7772400" cy="1143000"/>
          </a:xfrm>
        </p:spPr>
        <p:txBody>
          <a:bodyPr/>
          <a:lstStyle/>
          <a:p>
            <a:pPr>
              <a:defRPr/>
            </a:pPr>
            <a:r>
              <a:rPr lang="en-US" dirty="0">
                <a:solidFill>
                  <a:srgbClr val="C00000"/>
                </a:solidFill>
              </a:rPr>
              <a:t>Metallic solids</a:t>
            </a:r>
          </a:p>
        </p:txBody>
      </p:sp>
      <p:sp>
        <p:nvSpPr>
          <p:cNvPr id="113668" name="Rectangle 4"/>
          <p:cNvSpPr>
            <a:spLocks noGrp="1" noChangeArrowheads="1"/>
          </p:cNvSpPr>
          <p:nvPr>
            <p:ph idx="1"/>
          </p:nvPr>
        </p:nvSpPr>
        <p:spPr>
          <a:xfrm>
            <a:off x="457200" y="1219200"/>
            <a:ext cx="8077200" cy="1393825"/>
          </a:xfrm>
        </p:spPr>
        <p:txBody>
          <a:bodyPr>
            <a:normAutofit fontScale="92500" lnSpcReduction="20000"/>
          </a:bodyPr>
          <a:lstStyle/>
          <a:p>
            <a:pPr marL="285750" indent="-285750">
              <a:buFont typeface="Geneva"/>
              <a:buNone/>
              <a:defRPr/>
            </a:pPr>
            <a:r>
              <a:rPr lang="en-US" dirty="0">
                <a:solidFill>
                  <a:schemeClr val="tx1"/>
                </a:solidFill>
              </a:rPr>
              <a:t>Repeating units are made up of metal atoms,</a:t>
            </a:r>
          </a:p>
          <a:p>
            <a:pPr marL="285750" indent="-285750">
              <a:buFont typeface="Geneva"/>
              <a:buNone/>
              <a:defRPr/>
            </a:pPr>
            <a:endParaRPr lang="en-US" sz="1600" dirty="0">
              <a:solidFill>
                <a:schemeClr val="tx1"/>
              </a:solidFill>
            </a:endParaRPr>
          </a:p>
          <a:p>
            <a:pPr marL="285750" indent="-285750">
              <a:buFont typeface="Geneva"/>
              <a:buNone/>
              <a:defRPr/>
            </a:pPr>
            <a:r>
              <a:rPr lang="en-US" dirty="0">
                <a:solidFill>
                  <a:schemeClr val="tx1"/>
                </a:solidFill>
              </a:rPr>
              <a:t>Valence electrons are free to jump from one atom to </a:t>
            </a:r>
            <a:r>
              <a:rPr lang="en-US" dirty="0" smtClean="0">
                <a:solidFill>
                  <a:schemeClr val="tx1"/>
                </a:solidFill>
              </a:rPr>
              <a:t>another</a:t>
            </a:r>
            <a:endParaRPr lang="en-US" dirty="0">
              <a:solidFill>
                <a:schemeClr val="tx1"/>
              </a:solidFill>
            </a:endParaRPr>
          </a:p>
        </p:txBody>
      </p:sp>
      <p:sp>
        <p:nvSpPr>
          <p:cNvPr id="76805" name="Oval 5"/>
          <p:cNvSpPr>
            <a:spLocks noChangeArrowheads="1"/>
          </p:cNvSpPr>
          <p:nvPr/>
        </p:nvSpPr>
        <p:spPr bwMode="auto">
          <a:xfrm>
            <a:off x="4959350" y="41973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06" name="Oval 6"/>
          <p:cNvSpPr>
            <a:spLocks noChangeArrowheads="1"/>
          </p:cNvSpPr>
          <p:nvPr/>
        </p:nvSpPr>
        <p:spPr bwMode="auto">
          <a:xfrm>
            <a:off x="2317750" y="41973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07" name="Oval 7"/>
          <p:cNvSpPr>
            <a:spLocks noChangeArrowheads="1"/>
          </p:cNvSpPr>
          <p:nvPr/>
        </p:nvSpPr>
        <p:spPr bwMode="auto">
          <a:xfrm>
            <a:off x="3181350" y="41973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08" name="Oval 8"/>
          <p:cNvSpPr>
            <a:spLocks noChangeArrowheads="1"/>
          </p:cNvSpPr>
          <p:nvPr/>
        </p:nvSpPr>
        <p:spPr bwMode="auto">
          <a:xfrm>
            <a:off x="4070350" y="41973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09" name="Oval 9"/>
          <p:cNvSpPr>
            <a:spLocks noChangeArrowheads="1"/>
          </p:cNvSpPr>
          <p:nvPr/>
        </p:nvSpPr>
        <p:spPr bwMode="auto">
          <a:xfrm>
            <a:off x="5441950" y="35115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0" name="Oval 10"/>
          <p:cNvSpPr>
            <a:spLocks noChangeArrowheads="1"/>
          </p:cNvSpPr>
          <p:nvPr/>
        </p:nvSpPr>
        <p:spPr bwMode="auto">
          <a:xfrm>
            <a:off x="3028950" y="33845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1" name="Oval 11"/>
          <p:cNvSpPr>
            <a:spLocks noChangeArrowheads="1"/>
          </p:cNvSpPr>
          <p:nvPr/>
        </p:nvSpPr>
        <p:spPr bwMode="auto">
          <a:xfrm>
            <a:off x="3663950" y="35115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2" name="Oval 12"/>
          <p:cNvSpPr>
            <a:spLocks noChangeArrowheads="1"/>
          </p:cNvSpPr>
          <p:nvPr/>
        </p:nvSpPr>
        <p:spPr bwMode="auto">
          <a:xfrm>
            <a:off x="4578350" y="33591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3" name="Oval 13"/>
          <p:cNvSpPr>
            <a:spLocks noChangeArrowheads="1"/>
          </p:cNvSpPr>
          <p:nvPr/>
        </p:nvSpPr>
        <p:spPr bwMode="auto">
          <a:xfrm>
            <a:off x="5416550" y="4984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4" name="Oval 14"/>
          <p:cNvSpPr>
            <a:spLocks noChangeArrowheads="1"/>
          </p:cNvSpPr>
          <p:nvPr/>
        </p:nvSpPr>
        <p:spPr bwMode="auto">
          <a:xfrm>
            <a:off x="2774950" y="4984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5" name="Oval 15"/>
          <p:cNvSpPr>
            <a:spLocks noChangeArrowheads="1"/>
          </p:cNvSpPr>
          <p:nvPr/>
        </p:nvSpPr>
        <p:spPr bwMode="auto">
          <a:xfrm>
            <a:off x="3638550" y="4984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6" name="Oval 16"/>
          <p:cNvSpPr>
            <a:spLocks noChangeArrowheads="1"/>
          </p:cNvSpPr>
          <p:nvPr/>
        </p:nvSpPr>
        <p:spPr bwMode="auto">
          <a:xfrm>
            <a:off x="4527550" y="4984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7" name="Oval 17"/>
          <p:cNvSpPr>
            <a:spLocks noChangeArrowheads="1"/>
          </p:cNvSpPr>
          <p:nvPr/>
        </p:nvSpPr>
        <p:spPr bwMode="auto">
          <a:xfrm>
            <a:off x="5111750" y="4349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8" name="Oval 18"/>
          <p:cNvSpPr>
            <a:spLocks noChangeArrowheads="1"/>
          </p:cNvSpPr>
          <p:nvPr/>
        </p:nvSpPr>
        <p:spPr bwMode="auto">
          <a:xfrm>
            <a:off x="2317750" y="4476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19" name="Oval 19"/>
          <p:cNvSpPr>
            <a:spLocks noChangeArrowheads="1"/>
          </p:cNvSpPr>
          <p:nvPr/>
        </p:nvSpPr>
        <p:spPr bwMode="auto">
          <a:xfrm>
            <a:off x="3333750" y="4349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0" name="Oval 20"/>
          <p:cNvSpPr>
            <a:spLocks noChangeArrowheads="1"/>
          </p:cNvSpPr>
          <p:nvPr/>
        </p:nvSpPr>
        <p:spPr bwMode="auto">
          <a:xfrm>
            <a:off x="4222750" y="4349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1" name="Oval 21"/>
          <p:cNvSpPr>
            <a:spLocks noChangeArrowheads="1"/>
          </p:cNvSpPr>
          <p:nvPr/>
        </p:nvSpPr>
        <p:spPr bwMode="auto">
          <a:xfrm>
            <a:off x="5492750" y="38925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2" name="Oval 22"/>
          <p:cNvSpPr>
            <a:spLocks noChangeArrowheads="1"/>
          </p:cNvSpPr>
          <p:nvPr/>
        </p:nvSpPr>
        <p:spPr bwMode="auto">
          <a:xfrm>
            <a:off x="2546350" y="35623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3" name="Oval 23"/>
          <p:cNvSpPr>
            <a:spLocks noChangeArrowheads="1"/>
          </p:cNvSpPr>
          <p:nvPr/>
        </p:nvSpPr>
        <p:spPr bwMode="auto">
          <a:xfrm>
            <a:off x="3968750" y="32575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4" name="Oval 24"/>
          <p:cNvSpPr>
            <a:spLocks noChangeArrowheads="1"/>
          </p:cNvSpPr>
          <p:nvPr/>
        </p:nvSpPr>
        <p:spPr bwMode="auto">
          <a:xfrm>
            <a:off x="4883150" y="35369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5" name="Oval 25"/>
          <p:cNvSpPr>
            <a:spLocks noChangeArrowheads="1"/>
          </p:cNvSpPr>
          <p:nvPr/>
        </p:nvSpPr>
        <p:spPr bwMode="auto">
          <a:xfrm>
            <a:off x="5949950" y="5111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6" name="Oval 26"/>
          <p:cNvSpPr>
            <a:spLocks noChangeArrowheads="1"/>
          </p:cNvSpPr>
          <p:nvPr/>
        </p:nvSpPr>
        <p:spPr bwMode="auto">
          <a:xfrm>
            <a:off x="2597150" y="53911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7" name="Oval 27"/>
          <p:cNvSpPr>
            <a:spLocks noChangeArrowheads="1"/>
          </p:cNvSpPr>
          <p:nvPr/>
        </p:nvSpPr>
        <p:spPr bwMode="auto">
          <a:xfrm>
            <a:off x="3663950" y="5238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8" name="Oval 28"/>
          <p:cNvSpPr>
            <a:spLocks noChangeArrowheads="1"/>
          </p:cNvSpPr>
          <p:nvPr/>
        </p:nvSpPr>
        <p:spPr bwMode="auto">
          <a:xfrm>
            <a:off x="4349750" y="5492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29" name="Oval 29"/>
          <p:cNvSpPr>
            <a:spLocks noChangeArrowheads="1"/>
          </p:cNvSpPr>
          <p:nvPr/>
        </p:nvSpPr>
        <p:spPr bwMode="auto">
          <a:xfrm>
            <a:off x="5645150" y="45529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0" name="Oval 30"/>
          <p:cNvSpPr>
            <a:spLocks noChangeArrowheads="1"/>
          </p:cNvSpPr>
          <p:nvPr/>
        </p:nvSpPr>
        <p:spPr bwMode="auto">
          <a:xfrm>
            <a:off x="3003550" y="45529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1" name="Oval 31"/>
          <p:cNvSpPr>
            <a:spLocks noChangeArrowheads="1"/>
          </p:cNvSpPr>
          <p:nvPr/>
        </p:nvSpPr>
        <p:spPr bwMode="auto">
          <a:xfrm>
            <a:off x="3867150" y="45529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2" name="Oval 32"/>
          <p:cNvSpPr>
            <a:spLocks noChangeArrowheads="1"/>
          </p:cNvSpPr>
          <p:nvPr/>
        </p:nvSpPr>
        <p:spPr bwMode="auto">
          <a:xfrm>
            <a:off x="4883150" y="47815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3" name="Oval 33"/>
          <p:cNvSpPr>
            <a:spLocks noChangeArrowheads="1"/>
          </p:cNvSpPr>
          <p:nvPr/>
        </p:nvSpPr>
        <p:spPr bwMode="auto">
          <a:xfrm>
            <a:off x="5873750" y="39179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4" name="Oval 34"/>
          <p:cNvSpPr>
            <a:spLocks noChangeArrowheads="1"/>
          </p:cNvSpPr>
          <p:nvPr/>
        </p:nvSpPr>
        <p:spPr bwMode="auto">
          <a:xfrm>
            <a:off x="3105150" y="38163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5" name="Oval 35"/>
          <p:cNvSpPr>
            <a:spLocks noChangeArrowheads="1"/>
          </p:cNvSpPr>
          <p:nvPr/>
        </p:nvSpPr>
        <p:spPr bwMode="auto">
          <a:xfrm>
            <a:off x="4146550" y="38671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6" name="Oval 36"/>
          <p:cNvSpPr>
            <a:spLocks noChangeArrowheads="1"/>
          </p:cNvSpPr>
          <p:nvPr/>
        </p:nvSpPr>
        <p:spPr bwMode="auto">
          <a:xfrm>
            <a:off x="4857750" y="38163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7" name="Oval 37"/>
          <p:cNvSpPr>
            <a:spLocks noChangeArrowheads="1"/>
          </p:cNvSpPr>
          <p:nvPr/>
        </p:nvSpPr>
        <p:spPr bwMode="auto">
          <a:xfrm>
            <a:off x="5562600" y="563880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8" name="Oval 38"/>
          <p:cNvSpPr>
            <a:spLocks noChangeArrowheads="1"/>
          </p:cNvSpPr>
          <p:nvPr/>
        </p:nvSpPr>
        <p:spPr bwMode="auto">
          <a:xfrm>
            <a:off x="3079750" y="55943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39" name="Oval 39"/>
          <p:cNvSpPr>
            <a:spLocks noChangeArrowheads="1"/>
          </p:cNvSpPr>
          <p:nvPr/>
        </p:nvSpPr>
        <p:spPr bwMode="auto">
          <a:xfrm>
            <a:off x="3968750" y="56197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
        <p:nvSpPr>
          <p:cNvPr id="76840" name="Oval 40"/>
          <p:cNvSpPr>
            <a:spLocks noChangeArrowheads="1"/>
          </p:cNvSpPr>
          <p:nvPr/>
        </p:nvSpPr>
        <p:spPr bwMode="auto">
          <a:xfrm>
            <a:off x="4933950" y="5594350"/>
            <a:ext cx="622300" cy="647700"/>
          </a:xfrm>
          <a:prstGeom prst="ellipse">
            <a:avLst/>
          </a:prstGeom>
          <a:gradFill rotWithShape="0">
            <a:gsLst>
              <a:gs pos="0">
                <a:srgbClr val="FFFFFF"/>
              </a:gs>
              <a:gs pos="100000">
                <a:srgbClr val="F35B1B"/>
              </a:gs>
            </a:gsLst>
            <a:path path="shape">
              <a:fillToRect l="50000" t="50000" r="50000" b="50000"/>
            </a:path>
          </a:gradFill>
          <a:ln w="12700">
            <a:solidFill>
              <a:schemeClr val="tx1"/>
            </a:solidFill>
            <a:round/>
            <a:headEnd/>
            <a:tailEnd/>
          </a:ln>
        </p:spPr>
        <p:txBody>
          <a:bodyPr wrap="none" lIns="90487" tIns="44450" rIns="90487" bIns="44450" anchor="ctr"/>
          <a:lstStyle/>
          <a:p>
            <a:r>
              <a:rPr lang="en-US" sz="4000">
                <a:latin typeface="Arial Rounded MT Bold" pitchFamily="34" charset="0"/>
              </a:rPr>
              <a:t>+</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136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136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685800"/>
            <a:ext cx="8610600" cy="609600"/>
          </a:xfrm>
        </p:spPr>
        <p:txBody>
          <a:bodyPr>
            <a:normAutofit fontScale="90000"/>
          </a:bodyPr>
          <a:lstStyle/>
          <a:p>
            <a:pPr>
              <a:defRPr/>
            </a:pPr>
            <a:r>
              <a:rPr lang="en-US" dirty="0">
                <a:solidFill>
                  <a:srgbClr val="CC0000"/>
                </a:solidFill>
              </a:rPr>
              <a:t>Electron-sea model of bonding</a:t>
            </a:r>
            <a:br>
              <a:rPr lang="en-US" dirty="0">
                <a:solidFill>
                  <a:srgbClr val="CC0000"/>
                </a:solidFill>
              </a:rPr>
            </a:br>
            <a:endParaRPr lang="en-US" dirty="0">
              <a:solidFill>
                <a:srgbClr val="CC0000"/>
              </a:solidFill>
            </a:endParaRPr>
          </a:p>
        </p:txBody>
      </p:sp>
      <p:sp>
        <p:nvSpPr>
          <p:cNvPr id="103427" name="Rectangle 3"/>
          <p:cNvSpPr>
            <a:spLocks noGrp="1" noChangeArrowheads="1"/>
          </p:cNvSpPr>
          <p:nvPr>
            <p:ph idx="1"/>
          </p:nvPr>
        </p:nvSpPr>
        <p:spPr>
          <a:xfrm>
            <a:off x="0" y="1981200"/>
            <a:ext cx="9144000" cy="4876800"/>
          </a:xfrm>
        </p:spPr>
        <p:txBody>
          <a:bodyPr/>
          <a:lstStyle/>
          <a:p>
            <a:pPr marL="609600" indent="-609600">
              <a:buFontTx/>
              <a:buNone/>
              <a:defRPr/>
            </a:pPr>
            <a:r>
              <a:rPr lang="en-US" dirty="0">
                <a:solidFill>
                  <a:schemeClr val="tx1"/>
                </a:solidFill>
              </a:rPr>
              <a:t>The metallic bond consists of a series of metals atoms that have all donated their valence electrons to an electron cloud, referred to as an electron sea which permeates the entire solid. It is like a box (solid) of marbles (positively charged metal cores: known as Kernels) that are surrounded by water (valence electrons).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609600"/>
            <a:ext cx="8458200" cy="1143000"/>
          </a:xfrm>
        </p:spPr>
        <p:txBody>
          <a:bodyPr/>
          <a:lstStyle/>
          <a:p>
            <a:pPr>
              <a:defRPr/>
            </a:pPr>
            <a:r>
              <a:rPr lang="en-US">
                <a:solidFill>
                  <a:srgbClr val="CC0000"/>
                </a:solidFill>
              </a:rPr>
              <a:t>Electron-sea model Explanation</a:t>
            </a:r>
          </a:p>
        </p:txBody>
      </p:sp>
      <p:sp>
        <p:nvSpPr>
          <p:cNvPr id="104451" name="Rectangle 3"/>
          <p:cNvSpPr>
            <a:spLocks noGrp="1" noChangeArrowheads="1"/>
          </p:cNvSpPr>
          <p:nvPr>
            <p:ph idx="1"/>
          </p:nvPr>
        </p:nvSpPr>
        <p:spPr>
          <a:xfrm>
            <a:off x="0" y="1981200"/>
            <a:ext cx="9144000" cy="4114800"/>
          </a:xfrm>
        </p:spPr>
        <p:txBody>
          <a:bodyPr>
            <a:normAutofit/>
          </a:bodyPr>
          <a:lstStyle/>
          <a:p>
            <a:pPr>
              <a:buFont typeface="Geneva"/>
              <a:buNone/>
              <a:defRPr/>
            </a:pPr>
            <a:r>
              <a:rPr lang="en-US" sz="2400" dirty="0">
                <a:solidFill>
                  <a:schemeClr val="tx1"/>
                </a:solidFill>
              </a:rPr>
              <a:t>Metallic bond together is the attraction between the positive kernels and the delocalized negative electron cloud.  </a:t>
            </a:r>
          </a:p>
          <a:p>
            <a:pPr>
              <a:buFont typeface="Geneva"/>
              <a:buNone/>
              <a:defRPr/>
            </a:pPr>
            <a:r>
              <a:rPr lang="en-US" sz="2400" dirty="0">
                <a:solidFill>
                  <a:schemeClr val="tx1"/>
                </a:solidFill>
              </a:rPr>
              <a:t>Fluid electrons that can carry a charge and kinetic energy flow easily through the solid making metals good electrical and thermal conductor.</a:t>
            </a:r>
          </a:p>
          <a:p>
            <a:pPr>
              <a:buFont typeface="Geneva"/>
              <a:buNone/>
              <a:defRPr/>
            </a:pPr>
            <a:r>
              <a:rPr lang="en-US" sz="2400" dirty="0">
                <a:solidFill>
                  <a:schemeClr val="tx1"/>
                </a:solidFill>
              </a:rPr>
              <a:t>The kernels can be pushed anywhere within the solid and the electrons will follow them, giving metals flexibility: malleability and ductility.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228600"/>
            <a:ext cx="8839200" cy="1524000"/>
          </a:xfrm>
        </p:spPr>
        <p:txBody>
          <a:bodyPr/>
          <a:lstStyle/>
          <a:p>
            <a:pPr>
              <a:defRPr/>
            </a:pPr>
            <a:r>
              <a:rPr lang="en-US" sz="4400" dirty="0">
                <a:solidFill>
                  <a:srgbClr val="CC0000"/>
                </a:solidFill>
              </a:rPr>
              <a:t>Packing and </a:t>
            </a:r>
            <a:r>
              <a:rPr lang="en-US" sz="4400" dirty="0" smtClean="0">
                <a:solidFill>
                  <a:srgbClr val="CC0000"/>
                </a:solidFill>
              </a:rPr>
              <a:t>Geometry</a:t>
            </a:r>
            <a:endParaRPr lang="en-US" sz="1400" dirty="0">
              <a:solidFill>
                <a:schemeClr val="tx1"/>
              </a:solidFill>
            </a:endParaRPr>
          </a:p>
        </p:txBody>
      </p:sp>
      <p:sp>
        <p:nvSpPr>
          <p:cNvPr id="11267" name="Rectangle 3"/>
          <p:cNvSpPr>
            <a:spLocks noGrp="1" noChangeArrowheads="1"/>
          </p:cNvSpPr>
          <p:nvPr>
            <p:ph idx="1"/>
          </p:nvPr>
        </p:nvSpPr>
        <p:spPr>
          <a:xfrm>
            <a:off x="304800" y="1524000"/>
            <a:ext cx="8153400" cy="4114800"/>
          </a:xfrm>
        </p:spPr>
        <p:txBody>
          <a:bodyPr/>
          <a:lstStyle/>
          <a:p>
            <a:pPr>
              <a:spcBef>
                <a:spcPts val="500"/>
              </a:spcBef>
              <a:spcAft>
                <a:spcPts val="500"/>
              </a:spcAft>
              <a:buFont typeface="Geneva"/>
              <a:buNone/>
              <a:defRPr/>
            </a:pPr>
            <a:r>
              <a:rPr lang="en-US" sz="2400" dirty="0">
                <a:solidFill>
                  <a:srgbClr val="C00000"/>
                </a:solidFill>
              </a:rPr>
              <a:t>C</a:t>
            </a:r>
            <a:r>
              <a:rPr lang="en-US" sz="2400" dirty="0" smtClean="0">
                <a:solidFill>
                  <a:srgbClr val="C00000"/>
                </a:solidFill>
              </a:rPr>
              <a:t>lose packing</a:t>
            </a:r>
          </a:p>
          <a:p>
            <a:pPr>
              <a:spcBef>
                <a:spcPts val="500"/>
              </a:spcBef>
              <a:spcAft>
                <a:spcPts val="500"/>
              </a:spcAft>
              <a:buFont typeface="Geneva"/>
              <a:buNone/>
              <a:defRPr/>
            </a:pPr>
            <a:r>
              <a:rPr lang="en-US" sz="2400" dirty="0" smtClean="0"/>
              <a:t>ABC.ABC</a:t>
            </a:r>
            <a:r>
              <a:rPr lang="en-US" sz="2400" dirty="0"/>
              <a:t>...  </a:t>
            </a:r>
            <a:r>
              <a:rPr lang="en-US" sz="2400" dirty="0">
                <a:solidFill>
                  <a:schemeClr val="tx1"/>
                </a:solidFill>
              </a:rPr>
              <a:t>cubic close-packed CCP </a:t>
            </a:r>
          </a:p>
          <a:p>
            <a:pPr>
              <a:spcBef>
                <a:spcPts val="500"/>
              </a:spcBef>
              <a:spcAft>
                <a:spcPts val="500"/>
              </a:spcAft>
              <a:buFontTx/>
              <a:buNone/>
              <a:defRPr/>
            </a:pPr>
            <a:r>
              <a:rPr lang="en-US" sz="2400" dirty="0">
                <a:solidFill>
                  <a:schemeClr val="tx1"/>
                </a:solidFill>
              </a:rPr>
              <a:t>   gives face centered cubic or FCC(74.05% packed)</a:t>
            </a:r>
          </a:p>
          <a:p>
            <a:pPr>
              <a:spcBef>
                <a:spcPts val="500"/>
              </a:spcBef>
              <a:spcAft>
                <a:spcPts val="500"/>
              </a:spcAft>
              <a:buFontTx/>
              <a:buNone/>
              <a:defRPr/>
            </a:pPr>
            <a:r>
              <a:rPr lang="en-US" sz="2400" dirty="0">
                <a:solidFill>
                  <a:schemeClr val="tx1"/>
                </a:solidFill>
              </a:rPr>
              <a:t>AB.AB... or AC.AC... (these are equivalent). This is called hexagonal close-packing HCP</a:t>
            </a:r>
          </a:p>
        </p:txBody>
      </p:sp>
      <p:pic>
        <p:nvPicPr>
          <p:cNvPr id="7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19600"/>
            <a:ext cx="1346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19600"/>
            <a:ext cx="15938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19600"/>
            <a:ext cx="1476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343400"/>
            <a:ext cx="16954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1"/>
          <p:cNvSpPr txBox="1">
            <a:spLocks noChangeArrowheads="1"/>
          </p:cNvSpPr>
          <p:nvPr/>
        </p:nvSpPr>
        <p:spPr bwMode="auto">
          <a:xfrm>
            <a:off x="1981200" y="6172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t>CCP</a:t>
            </a:r>
          </a:p>
        </p:txBody>
      </p:sp>
      <p:sp>
        <p:nvSpPr>
          <p:cNvPr id="7177" name="TextBox 12"/>
          <p:cNvSpPr txBox="1">
            <a:spLocks noChangeArrowheads="1"/>
          </p:cNvSpPr>
          <p:nvPr/>
        </p:nvSpPr>
        <p:spPr bwMode="auto">
          <a:xfrm>
            <a:off x="6019800" y="60198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i="1" baseline="-25000">
                <a:solidFill>
                  <a:schemeClr val="accent2"/>
                </a:solidFill>
                <a:latin typeface="Helvetica" pitchFamily="34" charset="0"/>
              </a:defRPr>
            </a:lvl1pPr>
            <a:lvl2pPr marL="742950" indent="-285750">
              <a:defRPr sz="2000" b="1" i="1" baseline="-25000">
                <a:solidFill>
                  <a:schemeClr val="accent2"/>
                </a:solidFill>
                <a:latin typeface="Helvetica" pitchFamily="34" charset="0"/>
              </a:defRPr>
            </a:lvl2pPr>
            <a:lvl3pPr marL="1143000" indent="-228600">
              <a:defRPr sz="2000" b="1" i="1" baseline="-25000">
                <a:solidFill>
                  <a:schemeClr val="accent2"/>
                </a:solidFill>
                <a:latin typeface="Helvetica" pitchFamily="34" charset="0"/>
              </a:defRPr>
            </a:lvl3pPr>
            <a:lvl4pPr marL="1600200" indent="-228600">
              <a:defRPr sz="2000" b="1" i="1" baseline="-25000">
                <a:solidFill>
                  <a:schemeClr val="accent2"/>
                </a:solidFill>
                <a:latin typeface="Helvetica" pitchFamily="34" charset="0"/>
              </a:defRPr>
            </a:lvl4pPr>
            <a:lvl5pPr marL="2057400" indent="-228600">
              <a:defRPr sz="2000" b="1" i="1" baseline="-25000">
                <a:solidFill>
                  <a:schemeClr val="accent2"/>
                </a:solidFill>
                <a:latin typeface="Helvetica" pitchFamily="34" charset="0"/>
              </a:defRPr>
            </a:lvl5pPr>
            <a:lvl6pPr marL="2514600" indent="-228600" algn="ctr" eaLnBrk="0" fontAlgn="base" hangingPunct="0">
              <a:spcBef>
                <a:spcPct val="0"/>
              </a:spcBef>
              <a:spcAft>
                <a:spcPct val="0"/>
              </a:spcAft>
              <a:defRPr sz="2000" b="1" i="1" baseline="-25000">
                <a:solidFill>
                  <a:schemeClr val="accent2"/>
                </a:solidFill>
                <a:latin typeface="Helvetica" pitchFamily="34" charset="0"/>
              </a:defRPr>
            </a:lvl6pPr>
            <a:lvl7pPr marL="2971800" indent="-228600" algn="ctr" eaLnBrk="0" fontAlgn="base" hangingPunct="0">
              <a:spcBef>
                <a:spcPct val="0"/>
              </a:spcBef>
              <a:spcAft>
                <a:spcPct val="0"/>
              </a:spcAft>
              <a:defRPr sz="2000" b="1" i="1" baseline="-25000">
                <a:solidFill>
                  <a:schemeClr val="accent2"/>
                </a:solidFill>
                <a:latin typeface="Helvetica" pitchFamily="34" charset="0"/>
              </a:defRPr>
            </a:lvl7pPr>
            <a:lvl8pPr marL="3429000" indent="-228600" algn="ctr" eaLnBrk="0" fontAlgn="base" hangingPunct="0">
              <a:spcBef>
                <a:spcPct val="0"/>
              </a:spcBef>
              <a:spcAft>
                <a:spcPct val="0"/>
              </a:spcAft>
              <a:defRPr sz="2000" b="1" i="1" baseline="-25000">
                <a:solidFill>
                  <a:schemeClr val="accent2"/>
                </a:solidFill>
                <a:latin typeface="Helvetica" pitchFamily="34" charset="0"/>
              </a:defRPr>
            </a:lvl8pPr>
            <a:lvl9pPr marL="3886200" indent="-228600" algn="ctr" eaLnBrk="0" fontAlgn="base" hangingPunct="0">
              <a:spcBef>
                <a:spcPct val="0"/>
              </a:spcBef>
              <a:spcAft>
                <a:spcPct val="0"/>
              </a:spcAft>
              <a:defRPr sz="2000" b="1" i="1" baseline="-25000">
                <a:solidFill>
                  <a:schemeClr val="accent2"/>
                </a:solidFill>
                <a:latin typeface="Helvetica" pitchFamily="34" charset="0"/>
              </a:defRPr>
            </a:lvl9pPr>
          </a:lstStyle>
          <a:p>
            <a:r>
              <a:rPr lang="en-US"/>
              <a:t>HCP</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defRPr/>
            </a:pPr>
            <a:r>
              <a:rPr lang="en-US" sz="4400" dirty="0">
                <a:solidFill>
                  <a:srgbClr val="CC0000"/>
                </a:solidFill>
              </a:rPr>
              <a:t>Delocalized Metallic Bonding</a:t>
            </a:r>
            <a:endParaRPr lang="en-US" sz="2400" dirty="0">
              <a:solidFill>
                <a:schemeClr val="tx1"/>
              </a:solidFill>
            </a:endParaRPr>
          </a:p>
        </p:txBody>
      </p:sp>
      <p:sp>
        <p:nvSpPr>
          <p:cNvPr id="102403" name="Rectangle 3"/>
          <p:cNvSpPr>
            <a:spLocks noGrp="1" noChangeArrowheads="1"/>
          </p:cNvSpPr>
          <p:nvPr>
            <p:ph idx="1"/>
          </p:nvPr>
        </p:nvSpPr>
        <p:spPr>
          <a:xfrm>
            <a:off x="0" y="1905000"/>
            <a:ext cx="9144000" cy="4419600"/>
          </a:xfrm>
        </p:spPr>
        <p:txBody>
          <a:bodyPr/>
          <a:lstStyle/>
          <a:p>
            <a:pPr>
              <a:spcBef>
                <a:spcPts val="500"/>
              </a:spcBef>
              <a:spcAft>
                <a:spcPts val="500"/>
              </a:spcAft>
              <a:buFont typeface="Geneva"/>
              <a:buNone/>
              <a:defRPr/>
            </a:pPr>
            <a:r>
              <a:rPr lang="en-US" dirty="0">
                <a:solidFill>
                  <a:schemeClr val="tx1"/>
                </a:solidFill>
              </a:rPr>
              <a:t>Metals are held together by delocalized bonds formed from the atomic </a:t>
            </a:r>
            <a:r>
              <a:rPr lang="en-US" dirty="0" err="1">
                <a:solidFill>
                  <a:schemeClr val="tx1"/>
                </a:solidFill>
              </a:rPr>
              <a:t>orbitals</a:t>
            </a:r>
            <a:r>
              <a:rPr lang="en-US" dirty="0">
                <a:solidFill>
                  <a:schemeClr val="tx1"/>
                </a:solidFill>
              </a:rPr>
              <a:t> of all the atoms in the lattice. </a:t>
            </a:r>
          </a:p>
          <a:p>
            <a:pPr>
              <a:spcBef>
                <a:spcPts val="500"/>
              </a:spcBef>
              <a:spcAft>
                <a:spcPts val="500"/>
              </a:spcAft>
              <a:buFont typeface="Geneva"/>
              <a:buNone/>
              <a:defRPr/>
            </a:pPr>
            <a:r>
              <a:rPr lang="en-US" dirty="0">
                <a:solidFill>
                  <a:schemeClr val="tx1"/>
                </a:solidFill>
              </a:rPr>
              <a:t>The idea that the molecular </a:t>
            </a:r>
            <a:r>
              <a:rPr lang="en-US" dirty="0" err="1">
                <a:solidFill>
                  <a:schemeClr val="tx1"/>
                </a:solidFill>
              </a:rPr>
              <a:t>orbitals</a:t>
            </a:r>
            <a:r>
              <a:rPr lang="en-US" dirty="0">
                <a:solidFill>
                  <a:schemeClr val="tx1"/>
                </a:solidFill>
              </a:rPr>
              <a:t> of the band of energy levels are spread or delocalized over the atoms of the piece of metal accounts for bonding in metallic solids.</a:t>
            </a:r>
          </a:p>
          <a:p>
            <a:pPr>
              <a:buFont typeface="Geneva"/>
              <a:buNone/>
              <a:defRPr/>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609600"/>
            <a:ext cx="7772400" cy="609600"/>
          </a:xfrm>
        </p:spPr>
        <p:txBody>
          <a:bodyPr>
            <a:normAutofit fontScale="90000"/>
          </a:bodyPr>
          <a:lstStyle/>
          <a:p>
            <a:pPr>
              <a:defRPr/>
            </a:pPr>
            <a:r>
              <a:rPr lang="en-US" dirty="0">
                <a:solidFill>
                  <a:srgbClr val="C00000"/>
                </a:solidFill>
              </a:rPr>
              <a:t>Molecular orbital theory</a:t>
            </a:r>
            <a:r>
              <a:rPr lang="en-US" dirty="0">
                <a:solidFill>
                  <a:srgbClr val="CC0000"/>
                </a:solidFill>
              </a:rPr>
              <a:t/>
            </a:r>
            <a:br>
              <a:rPr lang="en-US" dirty="0">
                <a:solidFill>
                  <a:srgbClr val="CC0000"/>
                </a:solidFill>
              </a:rPr>
            </a:br>
            <a:endParaRPr lang="en-US" dirty="0">
              <a:solidFill>
                <a:srgbClr val="CC0000"/>
              </a:solidFill>
            </a:endParaRPr>
          </a:p>
        </p:txBody>
      </p:sp>
      <p:sp>
        <p:nvSpPr>
          <p:cNvPr id="106499" name="Rectangle 3"/>
          <p:cNvSpPr>
            <a:spLocks noGrp="1" noChangeArrowheads="1"/>
          </p:cNvSpPr>
          <p:nvPr>
            <p:ph idx="1"/>
          </p:nvPr>
        </p:nvSpPr>
        <p:spPr>
          <a:xfrm>
            <a:off x="0" y="990600"/>
            <a:ext cx="9144000" cy="5410200"/>
          </a:xfrm>
        </p:spPr>
        <p:txBody>
          <a:bodyPr/>
          <a:lstStyle/>
          <a:p>
            <a:pPr marL="609600" indent="-609600">
              <a:buFontTx/>
              <a:buNone/>
              <a:defRPr/>
            </a:pPr>
            <a:r>
              <a:rPr lang="en-US" sz="2400" dirty="0">
                <a:solidFill>
                  <a:schemeClr val="tx1"/>
                </a:solidFill>
              </a:rPr>
              <a:t>Molecular Orbital Theory applied to metallic bonding is known as Band Theory. </a:t>
            </a:r>
          </a:p>
          <a:p>
            <a:pPr marL="609600" indent="-609600">
              <a:buFontTx/>
              <a:buNone/>
              <a:defRPr/>
            </a:pPr>
            <a:r>
              <a:rPr lang="en-US" sz="2400" dirty="0">
                <a:solidFill>
                  <a:schemeClr val="tx1"/>
                </a:solidFill>
              </a:rPr>
              <a:t>Band theory uses the LCAO of all valence atomic </a:t>
            </a:r>
            <a:r>
              <a:rPr lang="en-US" sz="2400" dirty="0" err="1">
                <a:solidFill>
                  <a:schemeClr val="tx1"/>
                </a:solidFill>
              </a:rPr>
              <a:t>orbitals</a:t>
            </a:r>
            <a:r>
              <a:rPr lang="en-US" sz="2400" dirty="0">
                <a:solidFill>
                  <a:schemeClr val="tx1"/>
                </a:solidFill>
              </a:rPr>
              <a:t> of metals in the solid to form bands of s, p, d, f  bands (molecular </a:t>
            </a:r>
            <a:r>
              <a:rPr lang="en-US" sz="2400" dirty="0" err="1">
                <a:solidFill>
                  <a:schemeClr val="tx1"/>
                </a:solidFill>
              </a:rPr>
              <a:t>orbitals</a:t>
            </a:r>
            <a:r>
              <a:rPr lang="en-US" sz="2400" dirty="0">
                <a:solidFill>
                  <a:schemeClr val="tx1"/>
                </a:solidFill>
              </a:rPr>
              <a:t>) just like simple molecular orbital theory is applied to a diatomic molecule, hydrogen(H</a:t>
            </a:r>
            <a:r>
              <a:rPr lang="en-US" sz="2400" baseline="-25000" dirty="0">
                <a:solidFill>
                  <a:schemeClr val="tx1"/>
                </a:solidFill>
              </a:rPr>
              <a:t>2</a:t>
            </a:r>
            <a:r>
              <a:rPr lang="en-US" sz="2400" dirty="0">
                <a:solidFill>
                  <a:schemeClr val="tx1"/>
                </a:solidFill>
              </a:rPr>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609600"/>
            <a:ext cx="7772400" cy="228600"/>
          </a:xfrm>
        </p:spPr>
        <p:txBody>
          <a:bodyPr>
            <a:normAutofit fontScale="90000"/>
          </a:bodyPr>
          <a:lstStyle/>
          <a:p>
            <a:pPr>
              <a:defRPr/>
            </a:pPr>
            <a:r>
              <a:rPr lang="en-US" sz="4000" dirty="0">
                <a:solidFill>
                  <a:srgbClr val="C00000"/>
                </a:solidFill>
              </a:rPr>
              <a:t>Types of conducting materials</a:t>
            </a:r>
            <a:r>
              <a:rPr lang="en-US" sz="4000" dirty="0">
                <a:solidFill>
                  <a:srgbClr val="CC0000"/>
                </a:solidFill>
              </a:rPr>
              <a:t/>
            </a:r>
            <a:br>
              <a:rPr lang="en-US" sz="4000" dirty="0">
                <a:solidFill>
                  <a:srgbClr val="CC0000"/>
                </a:solidFill>
              </a:rPr>
            </a:br>
            <a:endParaRPr lang="en-US" sz="4000" dirty="0">
              <a:solidFill>
                <a:srgbClr val="CC0000"/>
              </a:solidFill>
            </a:endParaRPr>
          </a:p>
        </p:txBody>
      </p:sp>
      <p:sp>
        <p:nvSpPr>
          <p:cNvPr id="107523" name="Rectangle 3"/>
          <p:cNvSpPr>
            <a:spLocks noGrp="1" noChangeArrowheads="1"/>
          </p:cNvSpPr>
          <p:nvPr>
            <p:ph idx="1"/>
          </p:nvPr>
        </p:nvSpPr>
        <p:spPr>
          <a:xfrm>
            <a:off x="457200" y="762000"/>
            <a:ext cx="8686800" cy="6096000"/>
          </a:xfrm>
        </p:spPr>
        <p:txBody>
          <a:bodyPr/>
          <a:lstStyle/>
          <a:p>
            <a:pPr>
              <a:buFont typeface="Geneva"/>
              <a:buNone/>
              <a:defRPr/>
            </a:pPr>
            <a:r>
              <a:rPr lang="en-US" dirty="0">
                <a:solidFill>
                  <a:schemeClr val="tx1"/>
                </a:solidFill>
              </a:rPr>
              <a:t>a) </a:t>
            </a:r>
            <a:r>
              <a:rPr lang="en-US" dirty="0">
                <a:solidFill>
                  <a:srgbClr val="C00000"/>
                </a:solidFill>
              </a:rPr>
              <a:t>Conductor</a:t>
            </a:r>
            <a:r>
              <a:rPr lang="en-US" dirty="0">
                <a:solidFill>
                  <a:schemeClr val="tx1"/>
                </a:solidFill>
              </a:rPr>
              <a:t> (which is usually a metal) is a solid with a partially full band.</a:t>
            </a:r>
          </a:p>
          <a:p>
            <a:pPr>
              <a:buFont typeface="Geneva"/>
              <a:buNone/>
              <a:defRPr/>
            </a:pPr>
            <a:r>
              <a:rPr lang="en-US" dirty="0">
                <a:solidFill>
                  <a:schemeClr val="tx1"/>
                </a:solidFill>
              </a:rPr>
              <a:t>b) </a:t>
            </a:r>
            <a:r>
              <a:rPr lang="en-US" dirty="0">
                <a:solidFill>
                  <a:srgbClr val="C00000"/>
                </a:solidFill>
              </a:rPr>
              <a:t>Insulator</a:t>
            </a:r>
            <a:r>
              <a:rPr lang="en-US" dirty="0">
                <a:solidFill>
                  <a:schemeClr val="tx1"/>
                </a:solidFill>
              </a:rPr>
              <a:t> is a solid with a full band and a large band gap.</a:t>
            </a:r>
          </a:p>
          <a:p>
            <a:pPr>
              <a:buFont typeface="Geneva"/>
              <a:buNone/>
              <a:defRPr/>
            </a:pPr>
            <a:r>
              <a:rPr lang="en-US" dirty="0">
                <a:solidFill>
                  <a:schemeClr val="tx1"/>
                </a:solidFill>
              </a:rPr>
              <a:t>c) </a:t>
            </a:r>
            <a:r>
              <a:rPr lang="en-US" dirty="0">
                <a:solidFill>
                  <a:srgbClr val="C00000"/>
                </a:solidFill>
              </a:rPr>
              <a:t>Semiconductor </a:t>
            </a:r>
            <a:r>
              <a:rPr lang="en-US" dirty="0">
                <a:solidFill>
                  <a:schemeClr val="tx1"/>
                </a:solidFill>
              </a:rPr>
              <a:t>is a solid with a full band and a small band gap.</a:t>
            </a:r>
          </a:p>
          <a:p>
            <a:pPr>
              <a:buFont typeface="Geneva"/>
              <a:buNone/>
              <a:defRPr/>
            </a:pPr>
            <a:endParaRPr lang="en-US" sz="4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n-US" dirty="0">
                <a:solidFill>
                  <a:srgbClr val="CC0000"/>
                </a:solidFill>
              </a:rPr>
              <a:t>Linear Combination of Atomic </a:t>
            </a:r>
            <a:r>
              <a:rPr lang="en-US" dirty="0" err="1">
                <a:solidFill>
                  <a:srgbClr val="CC0000"/>
                </a:solidFill>
              </a:rPr>
              <a:t>Orbitals</a:t>
            </a:r>
            <a:endParaRPr lang="en-US" sz="2000" dirty="0"/>
          </a:p>
        </p:txBody>
      </p:sp>
      <p:sp>
        <p:nvSpPr>
          <p:cNvPr id="108547" name="Rectangle 3"/>
          <p:cNvSpPr>
            <a:spLocks noGrp="1" noChangeArrowheads="1"/>
          </p:cNvSpPr>
          <p:nvPr>
            <p:ph idx="1"/>
          </p:nvPr>
        </p:nvSpPr>
        <p:spPr/>
        <p:txBody>
          <a:bodyPr/>
          <a:lstStyle/>
          <a:p>
            <a:pPr>
              <a:buFont typeface="Geneva"/>
              <a:buNone/>
              <a:defRPr/>
            </a:pPr>
            <a:endParaRPr lang="en-US"/>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78025"/>
            <a:ext cx="75438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dirty="0">
                <a:solidFill>
                  <a:srgbClr val="CC0000"/>
                </a:solidFill>
              </a:rPr>
              <a:t>Linear Combination of Atomic </a:t>
            </a:r>
            <a:r>
              <a:rPr lang="en-US" dirty="0" err="1">
                <a:solidFill>
                  <a:srgbClr val="CC0000"/>
                </a:solidFill>
              </a:rPr>
              <a:t>Orbitals</a:t>
            </a:r>
            <a:endParaRPr lang="en-US" dirty="0">
              <a:solidFill>
                <a:srgbClr val="CC0000"/>
              </a:solidFill>
            </a:endParaRPr>
          </a:p>
        </p:txBody>
      </p:sp>
      <p:sp>
        <p:nvSpPr>
          <p:cNvPr id="109571" name="Rectangle 3"/>
          <p:cNvSpPr>
            <a:spLocks noGrp="1" noChangeArrowheads="1"/>
          </p:cNvSpPr>
          <p:nvPr>
            <p:ph idx="1"/>
          </p:nvPr>
        </p:nvSpPr>
        <p:spPr/>
        <p:txBody>
          <a:bodyPr/>
          <a:lstStyle/>
          <a:p>
            <a:pPr>
              <a:buFont typeface="Geneva"/>
              <a:buNone/>
              <a:defRPr/>
            </a:pPr>
            <a:endParaRPr lang="en-US"/>
          </a:p>
        </p:txBody>
      </p:sp>
      <p:pic>
        <p:nvPicPr>
          <p:cNvPr id="83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90700"/>
            <a:ext cx="72390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0"/>
            <a:ext cx="4729163"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defRPr/>
            </a:pPr>
            <a:r>
              <a:rPr lang="en-US" dirty="0" smtClean="0"/>
              <a:t>Conduction Bands in Metals</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3400" y="0"/>
            <a:ext cx="7772400" cy="1143000"/>
          </a:xfrm>
        </p:spPr>
        <p:txBody>
          <a:bodyPr/>
          <a:lstStyle/>
          <a:p>
            <a:pPr>
              <a:defRPr/>
            </a:pPr>
            <a:r>
              <a:rPr lang="en-US" sz="4000" dirty="0">
                <a:solidFill>
                  <a:srgbClr val="C00000"/>
                </a:solidFill>
              </a:rPr>
              <a:t>Types of Materials</a:t>
            </a:r>
          </a:p>
        </p:txBody>
      </p:sp>
      <p:sp>
        <p:nvSpPr>
          <p:cNvPr id="111619" name="Rectangle 3"/>
          <p:cNvSpPr>
            <a:spLocks noGrp="1" noChangeArrowheads="1"/>
          </p:cNvSpPr>
          <p:nvPr>
            <p:ph idx="1"/>
          </p:nvPr>
        </p:nvSpPr>
        <p:spPr>
          <a:xfrm>
            <a:off x="609600" y="838200"/>
            <a:ext cx="7772400" cy="5791200"/>
          </a:xfrm>
        </p:spPr>
        <p:txBody>
          <a:bodyPr>
            <a:normAutofit/>
          </a:bodyPr>
          <a:lstStyle/>
          <a:p>
            <a:pPr>
              <a:spcBef>
                <a:spcPts val="500"/>
              </a:spcBef>
              <a:spcAft>
                <a:spcPts val="500"/>
              </a:spcAft>
              <a:buFont typeface="Geneva"/>
              <a:buNone/>
              <a:defRPr/>
            </a:pPr>
            <a:r>
              <a:rPr lang="en-US" sz="2400" dirty="0"/>
              <a:t>A </a:t>
            </a:r>
            <a:r>
              <a:rPr lang="en-US" sz="2400" dirty="0">
                <a:solidFill>
                  <a:srgbClr val="C00000"/>
                </a:solidFill>
              </a:rPr>
              <a:t>conductor</a:t>
            </a:r>
            <a:r>
              <a:rPr lang="en-US" sz="2400" dirty="0"/>
              <a:t> (which is usually a metal) is a solid with a partially full band</a:t>
            </a:r>
          </a:p>
          <a:p>
            <a:pPr>
              <a:spcBef>
                <a:spcPts val="500"/>
              </a:spcBef>
              <a:spcAft>
                <a:spcPts val="500"/>
              </a:spcAft>
              <a:buFont typeface="Geneva"/>
              <a:buNone/>
              <a:defRPr/>
            </a:pPr>
            <a:r>
              <a:rPr lang="en-US" sz="2400" dirty="0"/>
              <a:t>An </a:t>
            </a:r>
            <a:r>
              <a:rPr lang="en-US" sz="2400" dirty="0">
                <a:solidFill>
                  <a:srgbClr val="C00000"/>
                </a:solidFill>
              </a:rPr>
              <a:t>insulator</a:t>
            </a:r>
            <a:r>
              <a:rPr lang="en-US" sz="2400" dirty="0"/>
              <a:t> is a solid with a full band and a large band gap</a:t>
            </a:r>
          </a:p>
          <a:p>
            <a:pPr>
              <a:spcBef>
                <a:spcPts val="500"/>
              </a:spcBef>
              <a:spcAft>
                <a:spcPts val="500"/>
              </a:spcAft>
              <a:buFont typeface="Geneva"/>
              <a:buNone/>
              <a:defRPr/>
            </a:pPr>
            <a:r>
              <a:rPr lang="en-US" sz="2400" dirty="0"/>
              <a:t>A </a:t>
            </a:r>
            <a:r>
              <a:rPr lang="en-US" sz="2400" dirty="0">
                <a:solidFill>
                  <a:srgbClr val="C00000"/>
                </a:solidFill>
              </a:rPr>
              <a:t>semiconductor</a:t>
            </a:r>
            <a:r>
              <a:rPr lang="en-US" sz="2400" dirty="0"/>
              <a:t> is a solid with a full band and a small band gap</a:t>
            </a:r>
          </a:p>
          <a:p>
            <a:pPr>
              <a:spcBef>
                <a:spcPts val="500"/>
              </a:spcBef>
              <a:spcAft>
                <a:spcPts val="500"/>
              </a:spcAft>
              <a:buFont typeface="Geneva"/>
              <a:buNone/>
              <a:defRPr/>
            </a:pPr>
            <a:r>
              <a:rPr lang="en-US" sz="2400" dirty="0">
                <a:solidFill>
                  <a:srgbClr val="008000"/>
                </a:solidFill>
              </a:rPr>
              <a:t>Element 		Band Gap </a:t>
            </a:r>
            <a:r>
              <a:rPr lang="en-US" sz="2400" dirty="0"/>
              <a:t/>
            </a:r>
            <a:br>
              <a:rPr lang="en-US" sz="2400" dirty="0"/>
            </a:br>
            <a:r>
              <a:rPr lang="en-US" sz="2400" dirty="0"/>
              <a:t>C 			</a:t>
            </a:r>
            <a:r>
              <a:rPr lang="en-US" sz="2400" dirty="0" smtClean="0"/>
              <a:t>5.47 </a:t>
            </a:r>
            <a:r>
              <a:rPr lang="en-US" sz="2400" dirty="0" err="1"/>
              <a:t>eV</a:t>
            </a:r>
            <a:r>
              <a:rPr lang="en-US" sz="2400" dirty="0"/>
              <a:t/>
            </a:r>
            <a:br>
              <a:rPr lang="en-US" sz="2400" dirty="0"/>
            </a:br>
            <a:r>
              <a:rPr lang="en-US" sz="2400" dirty="0"/>
              <a:t>Si 			</a:t>
            </a:r>
            <a:r>
              <a:rPr lang="en-US" sz="2400" dirty="0" smtClean="0"/>
              <a:t>1.12  </a:t>
            </a:r>
            <a:r>
              <a:rPr lang="en-US" sz="2400" dirty="0" err="1"/>
              <a:t>eV</a:t>
            </a:r>
            <a:r>
              <a:rPr lang="en-US" sz="2400" dirty="0"/>
              <a:t/>
            </a:r>
            <a:br>
              <a:rPr lang="en-US" sz="2400" dirty="0"/>
            </a:br>
            <a:r>
              <a:rPr lang="en-US" sz="2400" dirty="0" err="1"/>
              <a:t>Ge</a:t>
            </a:r>
            <a:r>
              <a:rPr lang="en-US" sz="2400" dirty="0"/>
              <a:t> 			0.66  </a:t>
            </a:r>
            <a:r>
              <a:rPr lang="en-US" sz="2400" dirty="0" err="1"/>
              <a:t>eV</a:t>
            </a:r>
            <a:r>
              <a:rPr lang="en-US" sz="2400" dirty="0"/>
              <a:t/>
            </a:r>
            <a:br>
              <a:rPr lang="en-US" sz="2400" dirty="0"/>
            </a:br>
            <a:r>
              <a:rPr lang="en-US" sz="2400" dirty="0" err="1"/>
              <a:t>Sn</a:t>
            </a:r>
            <a:r>
              <a:rPr lang="en-US" sz="2400" dirty="0"/>
              <a:t> 			</a:t>
            </a:r>
            <a:r>
              <a:rPr lang="en-US" sz="2400" dirty="0" smtClean="0"/>
              <a:t>0       </a:t>
            </a:r>
            <a:r>
              <a:rPr lang="en-US" sz="2400" dirty="0" err="1"/>
              <a:t>eV</a:t>
            </a:r>
            <a:endParaRPr lang="en-US" sz="2400" dirty="0"/>
          </a:p>
          <a:p>
            <a:pPr>
              <a:spcBef>
                <a:spcPts val="500"/>
              </a:spcBef>
              <a:spcAft>
                <a:spcPts val="500"/>
              </a:spcAft>
              <a:buFont typeface="Geneva"/>
              <a:buNone/>
              <a:defRPr/>
            </a:pPr>
            <a:endParaRPr lang="en-US" dirty="0"/>
          </a:p>
          <a:p>
            <a:pPr>
              <a:buFont typeface="Geneva"/>
              <a:buNone/>
              <a:defRPr/>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391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defRPr/>
            </a:pPr>
            <a:r>
              <a:rPr lang="en-US" dirty="0" smtClean="0"/>
              <a:t>Band Gaps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defRPr/>
            </a:pPr>
            <a:r>
              <a:rPr lang="en-US" dirty="0">
                <a:solidFill>
                  <a:srgbClr val="C00000"/>
                </a:solidFill>
              </a:rPr>
              <a:t>Band Theory of Metals</a:t>
            </a:r>
          </a:p>
        </p:txBody>
      </p:sp>
      <p:pic>
        <p:nvPicPr>
          <p:cNvPr id="880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65288"/>
            <a:ext cx="7866063" cy="483711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defRPr/>
            </a:pPr>
            <a:r>
              <a:rPr lang="en-US" dirty="0">
                <a:solidFill>
                  <a:srgbClr val="C00000"/>
                </a:solidFill>
              </a:rPr>
              <a:t>Band Theory</a:t>
            </a:r>
          </a:p>
        </p:txBody>
      </p:sp>
      <p:sp>
        <p:nvSpPr>
          <p:cNvPr id="116739" name="Rectangle 3"/>
          <p:cNvSpPr>
            <a:spLocks noGrp="1" noChangeArrowheads="1"/>
          </p:cNvSpPr>
          <p:nvPr>
            <p:ph idx="1"/>
          </p:nvPr>
        </p:nvSpPr>
        <p:spPr/>
        <p:txBody>
          <a:bodyPr/>
          <a:lstStyle/>
          <a:p>
            <a:pPr>
              <a:buFont typeface="Geneva"/>
              <a:buNone/>
              <a:defRPr/>
            </a:pPr>
            <a:r>
              <a:rPr lang="en-US" sz="2400" dirty="0">
                <a:solidFill>
                  <a:srgbClr val="C00000"/>
                </a:solidFill>
              </a:rPr>
              <a:t>Insulators</a:t>
            </a:r>
            <a:r>
              <a:rPr lang="en-US" sz="2400" dirty="0"/>
              <a:t> – valence electrons are tightly bound to (or shared with) the individual atoms – strongest ionic (partially covalent) bonding.</a:t>
            </a:r>
          </a:p>
          <a:p>
            <a:pPr>
              <a:buFont typeface="Geneva"/>
              <a:buNone/>
              <a:defRPr/>
            </a:pPr>
            <a:r>
              <a:rPr lang="en-US" sz="2400" dirty="0">
                <a:solidFill>
                  <a:srgbClr val="C00000"/>
                </a:solidFill>
              </a:rPr>
              <a:t>Semiconductors</a:t>
            </a:r>
            <a:r>
              <a:rPr lang="en-US" sz="2400" dirty="0"/>
              <a:t> - mostly covalent bonding somewhat weaker bonding.</a:t>
            </a:r>
          </a:p>
          <a:p>
            <a:pPr>
              <a:buFont typeface="Geneva"/>
              <a:buNone/>
              <a:defRPr/>
            </a:pPr>
            <a:r>
              <a:rPr lang="en-US" sz="2400" dirty="0">
                <a:solidFill>
                  <a:srgbClr val="C00000"/>
                </a:solidFill>
              </a:rPr>
              <a:t>Metals </a:t>
            </a:r>
            <a:r>
              <a:rPr lang="en-US" sz="2400" dirty="0"/>
              <a:t>– valence electrons form an “electron gas” that are not bound to any particular 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latin typeface="Times New Roman" pitchFamily="18" charset="0"/>
            </a:endParaRPr>
          </a:p>
        </p:txBody>
      </p:sp>
      <p:sp>
        <p:nvSpPr>
          <p:cNvPr id="8195" name="Rectangle 3"/>
          <p:cNvSpPr>
            <a:spLocks noChangeArrowheads="1"/>
          </p:cNvSpPr>
          <p:nvPr/>
        </p:nvSpPr>
        <p:spPr bwMode="auto">
          <a:xfrm>
            <a:off x="6096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ts val="500"/>
              </a:spcBef>
              <a:spcAft>
                <a:spcPts val="500"/>
              </a:spcAft>
            </a:pPr>
            <a:r>
              <a:rPr lang="en-US" sz="4400" i="0">
                <a:solidFill>
                  <a:srgbClr val="C00000"/>
                </a:solidFill>
                <a:latin typeface="Times New Roman" pitchFamily="18" charset="0"/>
              </a:rPr>
              <a:t>Loose packing</a:t>
            </a:r>
            <a:r>
              <a:rPr lang="en-US" sz="3600" i="0">
                <a:solidFill>
                  <a:srgbClr val="C00000"/>
                </a:solidFill>
                <a:latin typeface="Times New Roman" pitchFamily="18" charset="0"/>
              </a:rPr>
              <a:t> </a:t>
            </a:r>
          </a:p>
          <a:p>
            <a:pPr marL="342900" indent="-342900" algn="l">
              <a:spcBef>
                <a:spcPts val="500"/>
              </a:spcBef>
              <a:spcAft>
                <a:spcPts val="500"/>
              </a:spcAft>
            </a:pPr>
            <a:r>
              <a:rPr lang="en-US" sz="3600" i="0">
                <a:solidFill>
                  <a:schemeClr val="tx1"/>
                </a:solidFill>
                <a:latin typeface="Times New Roman" pitchFamily="18" charset="0"/>
              </a:rPr>
              <a:t>Simple cube SC</a:t>
            </a:r>
          </a:p>
          <a:p>
            <a:pPr marL="342900" indent="-342900" algn="l">
              <a:spcBef>
                <a:spcPts val="500"/>
              </a:spcBef>
              <a:spcAft>
                <a:spcPts val="500"/>
              </a:spcAft>
            </a:pPr>
            <a:r>
              <a:rPr lang="en-US" sz="3600" i="0">
                <a:solidFill>
                  <a:schemeClr val="tx1"/>
                </a:solidFill>
                <a:latin typeface="Times New Roman" pitchFamily="18" charset="0"/>
              </a:rPr>
              <a:t>Body-centered cubic BCC</a:t>
            </a:r>
          </a:p>
          <a:p>
            <a:pPr marL="342900" indent="-342900" algn="l">
              <a:spcBef>
                <a:spcPts val="500"/>
              </a:spcBef>
              <a:spcAft>
                <a:spcPts val="500"/>
              </a:spcAft>
              <a:buFontTx/>
              <a:buChar char="•"/>
            </a:pPr>
            <a:endParaRPr lang="en-US" sz="3600" i="0">
              <a:solidFill>
                <a:schemeClr val="tx1"/>
              </a:solidFill>
              <a:latin typeface="Times New Roman" pitchFamily="18" charset="0"/>
            </a:endParaRPr>
          </a:p>
          <a:p>
            <a:pPr marL="342900" indent="-342900">
              <a:spcBef>
                <a:spcPts val="500"/>
              </a:spcBef>
              <a:spcAft>
                <a:spcPts val="500"/>
              </a:spcAft>
              <a:buFontTx/>
              <a:buChar char="•"/>
            </a:pPr>
            <a:endParaRPr lang="en-US" sz="3200">
              <a:latin typeface="Times New Roman" pitchFamily="18" charset="0"/>
            </a:endParaRPr>
          </a:p>
          <a:p>
            <a:pPr marL="342900" indent="-342900">
              <a:spcBef>
                <a:spcPct val="20000"/>
              </a:spcBef>
              <a:buFontTx/>
              <a:buChar char="•"/>
            </a:pPr>
            <a:endParaRPr lang="en-US" sz="3200">
              <a:latin typeface="Times New Roman" pitchFamily="18" charset="0"/>
            </a:endParaRPr>
          </a:p>
        </p:txBody>
      </p:sp>
      <p:sp>
        <p:nvSpPr>
          <p:cNvPr id="8" name="Title 7"/>
          <p:cNvSpPr>
            <a:spLocks noGrp="1"/>
          </p:cNvSpPr>
          <p:nvPr>
            <p:ph type="title" idx="4294967295"/>
          </p:nvPr>
        </p:nvSpPr>
        <p:spPr>
          <a:xfrm>
            <a:off x="0" y="381000"/>
            <a:ext cx="7772400" cy="685800"/>
          </a:xfrm>
        </p:spPr>
        <p:txBody>
          <a:bodyPr>
            <a:noAutofit/>
          </a:bodyPr>
          <a:lstStyle/>
          <a:p>
            <a:pPr>
              <a:defRPr/>
            </a:pPr>
            <a:r>
              <a:rPr lang="en-US" sz="4800" kern="1200" dirty="0" smtClean="0">
                <a:solidFill>
                  <a:srgbClr val="CC0000"/>
                </a:solidFill>
                <a:effectLst>
                  <a:outerShdw blurRad="50800" dist="38100" algn="tr" rotWithShape="0">
                    <a:prstClr val="black">
                      <a:alpha val="40000"/>
                    </a:prstClr>
                  </a:outerShdw>
                </a:effectLst>
                <a:latin typeface="Times New Roman"/>
                <a:ea typeface="+mn-ea"/>
                <a:cs typeface="+mn-cs"/>
              </a:rPr>
              <a:t>Packing and Geometry</a:t>
            </a:r>
            <a:endParaRPr lang="en-US" sz="2000" dirty="0"/>
          </a:p>
        </p:txBody>
      </p:sp>
      <p:pic>
        <p:nvPicPr>
          <p:cNvPr id="82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21336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2133600"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dirty="0">
                <a:solidFill>
                  <a:srgbClr val="CC0000"/>
                </a:solidFill>
              </a:rPr>
              <a:t>Bonding Models for Metals</a:t>
            </a:r>
            <a:endParaRPr lang="en-US" dirty="0">
              <a:solidFill>
                <a:schemeClr val="tx1"/>
              </a:solidFill>
            </a:endParaRPr>
          </a:p>
        </p:txBody>
      </p:sp>
      <p:sp>
        <p:nvSpPr>
          <p:cNvPr id="105475" name="Rectangle 3"/>
          <p:cNvSpPr>
            <a:spLocks noGrp="1" noChangeArrowheads="1"/>
          </p:cNvSpPr>
          <p:nvPr>
            <p:ph idx="1"/>
          </p:nvPr>
        </p:nvSpPr>
        <p:spPr/>
        <p:txBody>
          <a:bodyPr/>
          <a:lstStyle/>
          <a:p>
            <a:pPr indent="-58738">
              <a:spcBef>
                <a:spcPts val="500"/>
              </a:spcBef>
              <a:spcAft>
                <a:spcPts val="500"/>
              </a:spcAft>
              <a:buFontTx/>
              <a:buNone/>
              <a:defRPr/>
            </a:pPr>
            <a:r>
              <a:rPr lang="en-US"/>
              <a:t>Band Theory of Bonding in Solids </a:t>
            </a:r>
          </a:p>
          <a:p>
            <a:pPr indent="-58738">
              <a:spcBef>
                <a:spcPts val="500"/>
              </a:spcBef>
              <a:spcAft>
                <a:spcPts val="500"/>
              </a:spcAft>
              <a:buFontTx/>
              <a:buNone/>
              <a:defRPr/>
            </a:pPr>
            <a:r>
              <a:rPr lang="en-US"/>
              <a:t>Bonding in solids such as metals, insulators and semiconductors may be understood most effectively by an expansion of simple MO theory to assemblages of scores of atoms</a:t>
            </a:r>
          </a:p>
          <a:p>
            <a:pPr indent="-58738">
              <a:buFont typeface="Geneva"/>
              <a:buNone/>
              <a:defRPr/>
            </a:pP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676400"/>
            <a:ext cx="8534400" cy="3917950"/>
          </a:xfr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defRPr/>
            </a:pPr>
            <a:r>
              <a:rPr lang="en-US" dirty="0" smtClean="0">
                <a:effectLst>
                  <a:outerShdw blurRad="50800" dist="38100" algn="tr" rotWithShape="0">
                    <a:prstClr val="black">
                      <a:alpha val="40000"/>
                    </a:prstClr>
                  </a:outerShdw>
                </a:effectLst>
              </a:rPr>
              <a:t>Band Gaps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defRPr/>
            </a:pPr>
            <a:r>
              <a:rPr lang="en-US" dirty="0">
                <a:solidFill>
                  <a:srgbClr val="C00000"/>
                </a:solidFill>
              </a:rPr>
              <a:t>Doping Semiconductors</a:t>
            </a:r>
          </a:p>
        </p:txBody>
      </p:sp>
      <p:pic>
        <p:nvPicPr>
          <p:cNvPr id="9113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667000"/>
            <a:ext cx="4724400" cy="2362200"/>
          </a:xfrm>
          <a:noFill/>
          <a:extLst>
            <a:ext uri="{909E8E84-426E-40DD-AFC4-6F175D3DCCD1}">
              <a14:hiddenFill xmlns:a14="http://schemas.microsoft.com/office/drawing/2010/main">
                <a:solidFill>
                  <a:srgbClr val="FFFFFF"/>
                </a:solidFill>
              </a14:hiddenFill>
            </a:ext>
          </a:extLst>
        </p:spPr>
      </p:pic>
      <p:pic>
        <p:nvPicPr>
          <p:cNvPr id="9114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743200"/>
            <a:ext cx="4495800" cy="23336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untitled 1">
  <a:themeElements>
    <a:clrScheme name="">
      <a:dk1>
        <a:srgbClr val="000000"/>
      </a:dk1>
      <a:lt1>
        <a:srgbClr val="FFF2CD"/>
      </a:lt1>
      <a:dk2>
        <a:srgbClr val="3C0023"/>
      </a:dk2>
      <a:lt2>
        <a:srgbClr val="006C62"/>
      </a:lt2>
      <a:accent1>
        <a:srgbClr val="6E0043"/>
      </a:accent1>
      <a:accent2>
        <a:srgbClr val="00279F"/>
      </a:accent2>
      <a:accent3>
        <a:srgbClr val="FFF7E3"/>
      </a:accent3>
      <a:accent4>
        <a:srgbClr val="000000"/>
      </a:accent4>
      <a:accent5>
        <a:srgbClr val="BAAAB0"/>
      </a:accent5>
      <a:accent6>
        <a:srgbClr val="002290"/>
      </a:accent6>
      <a:hlink>
        <a:srgbClr val="3C0023"/>
      </a:hlink>
      <a:folHlink>
        <a:srgbClr val="004E47"/>
      </a:folHlink>
    </a:clrScheme>
    <a:fontScheme name="untitled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25000" smtClean="0">
            <a:ln>
              <a:noFill/>
            </a:ln>
            <a:solidFill>
              <a:schemeClr val="accent2"/>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25000" smtClean="0">
            <a:ln>
              <a:noFill/>
            </a:ln>
            <a:solidFill>
              <a:schemeClr val="accent2"/>
            </a:solidFill>
            <a:effectLst/>
            <a:latin typeface="Helvetica" pitchFamily="34"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3177</TotalTime>
  <Pages>24</Pages>
  <Words>2447</Words>
  <Application>Microsoft Office PowerPoint</Application>
  <PresentationFormat>Letter Paper (8.5x11 in)</PresentationFormat>
  <Paragraphs>417</Paragraphs>
  <Slides>92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2" baseType="lpstr">
      <vt:lpstr>Arial</vt:lpstr>
      <vt:lpstr>Arial Rounded MT Bold</vt:lpstr>
      <vt:lpstr>Geneva</vt:lpstr>
      <vt:lpstr>Helvetica</vt:lpstr>
      <vt:lpstr>Palatino</vt:lpstr>
      <vt:lpstr>Symbol</vt:lpstr>
      <vt:lpstr>Times</vt:lpstr>
      <vt:lpstr>Times New Roman</vt:lpstr>
      <vt:lpstr>untitled 1</vt:lpstr>
      <vt:lpstr>Bitmap Image</vt:lpstr>
      <vt:lpstr>Chemistry 281(01) Winter 2017</vt:lpstr>
      <vt:lpstr>Chapter 3. Structures of simple solids</vt:lpstr>
      <vt:lpstr>The Fundamental types of Crystals </vt:lpstr>
      <vt:lpstr>Metallic Structures</vt:lpstr>
      <vt:lpstr>Metal Atom Packing</vt:lpstr>
      <vt:lpstr>Metal Atom Packing</vt:lpstr>
      <vt:lpstr>Metal Atom Close Packing</vt:lpstr>
      <vt:lpstr>Packing and Geometry</vt:lpstr>
      <vt:lpstr>Packing and Geometry</vt:lpstr>
      <vt:lpstr>Unit Cell Dimensions</vt:lpstr>
      <vt:lpstr>Bravais Lattices &amp; Seven Crystals Systems </vt:lpstr>
      <vt:lpstr>Fourteen Bravias Unit Cells</vt:lpstr>
      <vt:lpstr>Seven Crystal Systems</vt:lpstr>
      <vt:lpstr>Number of Atoms in the Cubic Unit Cell</vt:lpstr>
      <vt:lpstr>Close Pack Unit Cells</vt:lpstr>
      <vt:lpstr>Unit Cells from Loose Packing</vt:lpstr>
      <vt:lpstr>Coordination Number</vt:lpstr>
      <vt:lpstr>Holes in FCC Unit Cells</vt:lpstr>
      <vt:lpstr>Holes in SC Unit Cells</vt:lpstr>
      <vt:lpstr>Octahedral Hole in FCC</vt:lpstr>
      <vt:lpstr>Tetrahedral Hole in FCC</vt:lpstr>
      <vt:lpstr>Structure of Metals</vt:lpstr>
      <vt:lpstr>Polymorphism</vt:lpstr>
      <vt:lpstr>Alloys</vt:lpstr>
      <vt:lpstr>Properties of Alloys</vt:lpstr>
      <vt:lpstr>Structure of Ionic Solids</vt:lpstr>
      <vt:lpstr>Basic Ionic Crystal  Unit Cells</vt:lpstr>
      <vt:lpstr>Radius Ratio Rules </vt:lpstr>
      <vt:lpstr>Cesium Chloride Structure (CsCl)</vt:lpstr>
      <vt:lpstr>Rock Salt (NaCl)</vt:lpstr>
      <vt:lpstr>Sodium Chloride Lattice (NaCl)</vt:lpstr>
      <vt:lpstr>NaCl Lattice Calculations</vt:lpstr>
      <vt:lpstr>CaF2</vt:lpstr>
      <vt:lpstr>Calcium Fluoride</vt:lpstr>
      <vt:lpstr>Zinc Blende Structure (ZnS)</vt:lpstr>
      <vt:lpstr>Lead Sulfide</vt:lpstr>
      <vt:lpstr>Wurtzite Structure (ZnS)</vt:lpstr>
      <vt:lpstr>Packing Efficiency</vt:lpstr>
      <vt:lpstr>Packing Efficiency</vt:lpstr>
      <vt:lpstr>Summary of Unit Cells</vt:lpstr>
      <vt:lpstr>Density Calculations</vt:lpstr>
      <vt:lpstr>Lattice Energy</vt:lpstr>
      <vt:lpstr>Lattice energy</vt:lpstr>
      <vt:lpstr>Lattice Energy </vt:lpstr>
      <vt:lpstr>Properties of  Ionic Compounds</vt:lpstr>
      <vt:lpstr>Trends in Melting Points</vt:lpstr>
      <vt:lpstr>Trends in Melting Points</vt:lpstr>
      <vt:lpstr>Trends in Properties</vt:lpstr>
      <vt:lpstr> Coulomb’s Law</vt:lpstr>
      <vt:lpstr>Coulomb’s Model</vt:lpstr>
      <vt:lpstr>Ionic Bonds</vt:lpstr>
      <vt:lpstr>Estimating Lattice Energy </vt:lpstr>
      <vt:lpstr>Madelung Constant</vt:lpstr>
      <vt:lpstr>Madelung Constant Calculation</vt:lpstr>
      <vt:lpstr>Degree of Covalent Character</vt:lpstr>
      <vt:lpstr>Trends in Melting Points Silver Halides</vt:lpstr>
      <vt:lpstr>Born-Lande Model:</vt:lpstr>
      <vt:lpstr>Born_Haber Cycle</vt:lpstr>
      <vt:lpstr>Born-Haber Cycle?</vt:lpstr>
      <vt:lpstr>Ionic bond formation</vt:lpstr>
      <vt:lpstr>Energy and ionic bond formation</vt:lpstr>
      <vt:lpstr>Energy and ionic bond formation</vt:lpstr>
      <vt:lpstr>Calculation of DHf from lattice Energy</vt:lpstr>
      <vt:lpstr>Hydration of Cations</vt:lpstr>
      <vt:lpstr>Solubility: Lattice Energy and Hydration Energy</vt:lpstr>
      <vt:lpstr>Solubility: Lattice Energy and Hydration Energy</vt:lpstr>
      <vt:lpstr>Thermodynamics of the Solution Process of Ionic Compounds </vt:lpstr>
      <vt:lpstr>Solution Process of Ionic Compounds </vt:lpstr>
      <vt:lpstr>Enthalpy from dipole – dipole Interactions</vt:lpstr>
      <vt:lpstr>Hydration Process</vt:lpstr>
      <vt:lpstr>Different types of Interactions for Dissolution</vt:lpstr>
      <vt:lpstr>Hydration Energy of Ions</vt:lpstr>
      <vt:lpstr>Hydration Process</vt:lpstr>
      <vt:lpstr>Calculation of DHsolution</vt:lpstr>
      <vt:lpstr>Heat of Solution and Solubility</vt:lpstr>
      <vt:lpstr>Metallic Bonding Models</vt:lpstr>
      <vt:lpstr>Metallic solids</vt:lpstr>
      <vt:lpstr>Electron-sea model of bonding </vt:lpstr>
      <vt:lpstr>Electron-sea model Explanation</vt:lpstr>
      <vt:lpstr>Delocalized Metallic Bonding</vt:lpstr>
      <vt:lpstr>Molecular orbital theory </vt:lpstr>
      <vt:lpstr>Types of conducting materials </vt:lpstr>
      <vt:lpstr>Linear Combination of Atomic Orbitals</vt:lpstr>
      <vt:lpstr>Linear Combination of Atomic Orbitals</vt:lpstr>
      <vt:lpstr>Conduction Bands in Metals</vt:lpstr>
      <vt:lpstr>Types of Materials</vt:lpstr>
      <vt:lpstr>Band Gaps</vt:lpstr>
      <vt:lpstr>Band Theory of Metals</vt:lpstr>
      <vt:lpstr>Band Theory</vt:lpstr>
      <vt:lpstr>Bonding Models for Metals</vt:lpstr>
      <vt:lpstr>Band Gaps</vt:lpstr>
      <vt:lpstr>Doping Semiconductors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1</dc:title>
  <dc:subject>Biochemistry by Mary Campbell</dc:subject>
  <dc:creator>Bill Brown</dc:creator>
  <dc:description>Draft from 2/e</dc:description>
  <cp:lastModifiedBy>Dr.Upali</cp:lastModifiedBy>
  <cp:revision>259</cp:revision>
  <cp:lastPrinted>1997-09-13T13:07:07Z</cp:lastPrinted>
  <dcterms:created xsi:type="dcterms:W3CDTF">1998-02-07T08:33:40Z</dcterms:created>
  <dcterms:modified xsi:type="dcterms:W3CDTF">2017-01-18T18:54:56Z</dcterms:modified>
</cp:coreProperties>
</file>