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58" r:id="rId4"/>
    <p:sldId id="259" r:id="rId5"/>
    <p:sldId id="280" r:id="rId6"/>
    <p:sldId id="273" r:id="rId7"/>
    <p:sldId id="274" r:id="rId8"/>
    <p:sldId id="260" r:id="rId9"/>
    <p:sldId id="261" r:id="rId10"/>
    <p:sldId id="275" r:id="rId11"/>
    <p:sldId id="276" r:id="rId12"/>
    <p:sldId id="277" r:id="rId13"/>
    <p:sldId id="281" r:id="rId14"/>
    <p:sldId id="282" r:id="rId15"/>
    <p:sldId id="278" r:id="rId16"/>
    <p:sldId id="262" r:id="rId17"/>
    <p:sldId id="263" r:id="rId18"/>
    <p:sldId id="264" r:id="rId19"/>
    <p:sldId id="265" r:id="rId20"/>
    <p:sldId id="266" r:id="rId21"/>
    <p:sldId id="267" r:id="rId22"/>
    <p:sldId id="268" r:id="rId23"/>
    <p:sldId id="269" r:id="rId24"/>
    <p:sldId id="270" r:id="rId25"/>
    <p:sldId id="271" r:id="rId26"/>
    <p:sldId id="283" r:id="rId27"/>
    <p:sldId id="284" r:id="rId28"/>
    <p:sldId id="286" r:id="rId29"/>
    <p:sldId id="285"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02"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6A91F-C83C-44A0-A985-F68049DD1DC3}"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0C8D-2FA2-4BA8-8C05-F3515C77E00D}" type="slidenum">
              <a:rPr lang="en-US" smtClean="0"/>
              <a:t>‹#›</a:t>
            </a:fld>
            <a:endParaRPr lang="en-US"/>
          </a:p>
        </p:txBody>
      </p:sp>
    </p:spTree>
    <p:extLst>
      <p:ext uri="{BB962C8B-B14F-4D97-AF65-F5344CB8AC3E}">
        <p14:creationId xmlns:p14="http://schemas.microsoft.com/office/powerpoint/2010/main" val="97903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A91F-C83C-44A0-A985-F68049DD1DC3}"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0C8D-2FA2-4BA8-8C05-F3515C77E00D}" type="slidenum">
              <a:rPr lang="en-US" smtClean="0"/>
              <a:t>‹#›</a:t>
            </a:fld>
            <a:endParaRPr lang="en-US"/>
          </a:p>
        </p:txBody>
      </p:sp>
    </p:spTree>
    <p:extLst>
      <p:ext uri="{BB962C8B-B14F-4D97-AF65-F5344CB8AC3E}">
        <p14:creationId xmlns:p14="http://schemas.microsoft.com/office/powerpoint/2010/main" val="81416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A91F-C83C-44A0-A985-F68049DD1DC3}"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0C8D-2FA2-4BA8-8C05-F3515C77E00D}" type="slidenum">
              <a:rPr lang="en-US" smtClean="0"/>
              <a:t>‹#›</a:t>
            </a:fld>
            <a:endParaRPr lang="en-US"/>
          </a:p>
        </p:txBody>
      </p:sp>
    </p:spTree>
    <p:extLst>
      <p:ext uri="{BB962C8B-B14F-4D97-AF65-F5344CB8AC3E}">
        <p14:creationId xmlns:p14="http://schemas.microsoft.com/office/powerpoint/2010/main" val="159270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6A91F-C83C-44A0-A985-F68049DD1DC3}"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0C8D-2FA2-4BA8-8C05-F3515C77E00D}" type="slidenum">
              <a:rPr lang="en-US" smtClean="0"/>
              <a:t>‹#›</a:t>
            </a:fld>
            <a:endParaRPr lang="en-US"/>
          </a:p>
        </p:txBody>
      </p:sp>
    </p:spTree>
    <p:extLst>
      <p:ext uri="{BB962C8B-B14F-4D97-AF65-F5344CB8AC3E}">
        <p14:creationId xmlns:p14="http://schemas.microsoft.com/office/powerpoint/2010/main" val="310045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6A91F-C83C-44A0-A985-F68049DD1DC3}"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0C8D-2FA2-4BA8-8C05-F3515C77E00D}" type="slidenum">
              <a:rPr lang="en-US" smtClean="0"/>
              <a:t>‹#›</a:t>
            </a:fld>
            <a:endParaRPr lang="en-US"/>
          </a:p>
        </p:txBody>
      </p:sp>
    </p:spTree>
    <p:extLst>
      <p:ext uri="{BB962C8B-B14F-4D97-AF65-F5344CB8AC3E}">
        <p14:creationId xmlns:p14="http://schemas.microsoft.com/office/powerpoint/2010/main" val="212213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6A91F-C83C-44A0-A985-F68049DD1DC3}"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60C8D-2FA2-4BA8-8C05-F3515C77E00D}" type="slidenum">
              <a:rPr lang="en-US" smtClean="0"/>
              <a:t>‹#›</a:t>
            </a:fld>
            <a:endParaRPr lang="en-US"/>
          </a:p>
        </p:txBody>
      </p:sp>
    </p:spTree>
    <p:extLst>
      <p:ext uri="{BB962C8B-B14F-4D97-AF65-F5344CB8AC3E}">
        <p14:creationId xmlns:p14="http://schemas.microsoft.com/office/powerpoint/2010/main" val="418414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6A91F-C83C-44A0-A985-F68049DD1DC3}"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60C8D-2FA2-4BA8-8C05-F3515C77E00D}" type="slidenum">
              <a:rPr lang="en-US" smtClean="0"/>
              <a:t>‹#›</a:t>
            </a:fld>
            <a:endParaRPr lang="en-US"/>
          </a:p>
        </p:txBody>
      </p:sp>
    </p:spTree>
    <p:extLst>
      <p:ext uri="{BB962C8B-B14F-4D97-AF65-F5344CB8AC3E}">
        <p14:creationId xmlns:p14="http://schemas.microsoft.com/office/powerpoint/2010/main" val="13347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6A91F-C83C-44A0-A985-F68049DD1DC3}"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60C8D-2FA2-4BA8-8C05-F3515C77E00D}" type="slidenum">
              <a:rPr lang="en-US" smtClean="0"/>
              <a:t>‹#›</a:t>
            </a:fld>
            <a:endParaRPr lang="en-US"/>
          </a:p>
        </p:txBody>
      </p:sp>
    </p:spTree>
    <p:extLst>
      <p:ext uri="{BB962C8B-B14F-4D97-AF65-F5344CB8AC3E}">
        <p14:creationId xmlns:p14="http://schemas.microsoft.com/office/powerpoint/2010/main" val="280074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6A91F-C83C-44A0-A985-F68049DD1DC3}"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60C8D-2FA2-4BA8-8C05-F3515C77E00D}" type="slidenum">
              <a:rPr lang="en-US" smtClean="0"/>
              <a:t>‹#›</a:t>
            </a:fld>
            <a:endParaRPr lang="en-US"/>
          </a:p>
        </p:txBody>
      </p:sp>
    </p:spTree>
    <p:extLst>
      <p:ext uri="{BB962C8B-B14F-4D97-AF65-F5344CB8AC3E}">
        <p14:creationId xmlns:p14="http://schemas.microsoft.com/office/powerpoint/2010/main" val="6804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A91F-C83C-44A0-A985-F68049DD1DC3}"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60C8D-2FA2-4BA8-8C05-F3515C77E00D}" type="slidenum">
              <a:rPr lang="en-US" smtClean="0"/>
              <a:t>‹#›</a:t>
            </a:fld>
            <a:endParaRPr lang="en-US"/>
          </a:p>
        </p:txBody>
      </p:sp>
    </p:spTree>
    <p:extLst>
      <p:ext uri="{BB962C8B-B14F-4D97-AF65-F5344CB8AC3E}">
        <p14:creationId xmlns:p14="http://schemas.microsoft.com/office/powerpoint/2010/main" val="332768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6A91F-C83C-44A0-A985-F68049DD1DC3}"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60C8D-2FA2-4BA8-8C05-F3515C77E00D}" type="slidenum">
              <a:rPr lang="en-US" smtClean="0"/>
              <a:t>‹#›</a:t>
            </a:fld>
            <a:endParaRPr lang="en-US"/>
          </a:p>
        </p:txBody>
      </p:sp>
    </p:spTree>
    <p:extLst>
      <p:ext uri="{BB962C8B-B14F-4D97-AF65-F5344CB8AC3E}">
        <p14:creationId xmlns:p14="http://schemas.microsoft.com/office/powerpoint/2010/main" val="67749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A91F-C83C-44A0-A985-F68049DD1DC3}" type="datetimeFigureOut">
              <a:rPr lang="en-US" smtClean="0"/>
              <a:t>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60C8D-2FA2-4BA8-8C05-F3515C77E00D}" type="slidenum">
              <a:rPr lang="en-US" smtClean="0"/>
              <a:t>‹#›</a:t>
            </a:fld>
            <a:endParaRPr lang="en-US"/>
          </a:p>
        </p:txBody>
      </p:sp>
    </p:spTree>
    <p:extLst>
      <p:ext uri="{BB962C8B-B14F-4D97-AF65-F5344CB8AC3E}">
        <p14:creationId xmlns:p14="http://schemas.microsoft.com/office/powerpoint/2010/main" val="418346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slides/_rels/slide1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5.wmf"/><Relationship Id="rId18" Type="http://schemas.openxmlformats.org/officeDocument/2006/relationships/image" Target="../media/image50.wmf"/><Relationship Id="rId3" Type="http://schemas.openxmlformats.org/officeDocument/2006/relationships/image" Target="../media/image35.jpeg"/><Relationship Id="rId21" Type="http://schemas.openxmlformats.org/officeDocument/2006/relationships/image" Target="../media/image53.wmf"/><Relationship Id="rId7" Type="http://schemas.openxmlformats.org/officeDocument/2006/relationships/image" Target="../media/image39.wmf"/><Relationship Id="rId12" Type="http://schemas.openxmlformats.org/officeDocument/2006/relationships/image" Target="../media/image44.wmf"/><Relationship Id="rId17" Type="http://schemas.openxmlformats.org/officeDocument/2006/relationships/image" Target="../media/image49.wmf"/><Relationship Id="rId25" Type="http://schemas.openxmlformats.org/officeDocument/2006/relationships/image" Target="../media/image57.wmf"/><Relationship Id="rId2" Type="http://schemas.openxmlformats.org/officeDocument/2006/relationships/image" Target="../media/image34.jpeg"/><Relationship Id="rId16" Type="http://schemas.openxmlformats.org/officeDocument/2006/relationships/image" Target="../media/image48.wmf"/><Relationship Id="rId20" Type="http://schemas.openxmlformats.org/officeDocument/2006/relationships/image" Target="../media/image52.wmf"/><Relationship Id="rId1" Type="http://schemas.openxmlformats.org/officeDocument/2006/relationships/slideLayout" Target="../slideLayouts/slideLayout7.xml"/><Relationship Id="rId6" Type="http://schemas.openxmlformats.org/officeDocument/2006/relationships/image" Target="../media/image38.wmf"/><Relationship Id="rId11" Type="http://schemas.openxmlformats.org/officeDocument/2006/relationships/image" Target="../media/image43.wmf"/><Relationship Id="rId24" Type="http://schemas.openxmlformats.org/officeDocument/2006/relationships/image" Target="../media/image56.wmf"/><Relationship Id="rId5" Type="http://schemas.openxmlformats.org/officeDocument/2006/relationships/image" Target="../media/image37.wmf"/><Relationship Id="rId15" Type="http://schemas.openxmlformats.org/officeDocument/2006/relationships/image" Target="../media/image47.wmf"/><Relationship Id="rId23" Type="http://schemas.openxmlformats.org/officeDocument/2006/relationships/image" Target="../media/image55.wmf"/><Relationship Id="rId10" Type="http://schemas.openxmlformats.org/officeDocument/2006/relationships/image" Target="../media/image42.wmf"/><Relationship Id="rId19" Type="http://schemas.openxmlformats.org/officeDocument/2006/relationships/image" Target="../media/image51.wmf"/><Relationship Id="rId4" Type="http://schemas.openxmlformats.org/officeDocument/2006/relationships/image" Target="../media/image36.wmf"/><Relationship Id="rId9" Type="http://schemas.openxmlformats.org/officeDocument/2006/relationships/image" Target="../media/image41.wmf"/><Relationship Id="rId14" Type="http://schemas.openxmlformats.org/officeDocument/2006/relationships/image" Target="../media/image46.wmf"/><Relationship Id="rId22" Type="http://schemas.openxmlformats.org/officeDocument/2006/relationships/image" Target="../media/image54.wmf"/></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33600" y="685800"/>
            <a:ext cx="7772400" cy="1143000"/>
          </a:xfrm>
        </p:spPr>
        <p:txBody>
          <a:bodyPr/>
          <a:lstStyle/>
          <a:p>
            <a:r>
              <a:rPr lang="en-US" altLang="en-US" smtClean="0">
                <a:solidFill>
                  <a:srgbClr val="C00000"/>
                </a:solidFill>
                <a:latin typeface="Arial" charset="0"/>
                <a:cs typeface="Arial" charset="0"/>
              </a:rPr>
              <a:t>NMR spectroscopy</a:t>
            </a:r>
          </a:p>
        </p:txBody>
      </p:sp>
      <p:sp>
        <p:nvSpPr>
          <p:cNvPr id="2051" name="Rectangle 3"/>
          <p:cNvSpPr>
            <a:spLocks noGrp="1" noChangeArrowheads="1"/>
          </p:cNvSpPr>
          <p:nvPr>
            <p:ph type="subTitle" idx="1"/>
          </p:nvPr>
        </p:nvSpPr>
        <p:spPr>
          <a:xfrm>
            <a:off x="2819400" y="2286000"/>
            <a:ext cx="6705600" cy="1676400"/>
          </a:xfrm>
        </p:spPr>
        <p:txBody>
          <a:bodyPr/>
          <a:lstStyle/>
          <a:p>
            <a:r>
              <a:rPr lang="en-US" altLang="en-US" b="1" dirty="0" smtClean="0"/>
              <a:t>Prepared by Dr. Upali Siriwardane</a:t>
            </a:r>
          </a:p>
          <a:p>
            <a:r>
              <a:rPr lang="en-US" altLang="en-US" b="1" dirty="0" smtClean="0"/>
              <a:t>For </a:t>
            </a:r>
          </a:p>
          <a:p>
            <a:r>
              <a:rPr lang="en-US" altLang="en-US" b="1" dirty="0" smtClean="0"/>
              <a:t>CHEM 281 Lab</a:t>
            </a:r>
          </a:p>
        </p:txBody>
      </p:sp>
    </p:spTree>
    <p:extLst>
      <p:ext uri="{BB962C8B-B14F-4D97-AF65-F5344CB8AC3E}">
        <p14:creationId xmlns:p14="http://schemas.microsoft.com/office/powerpoint/2010/main" val="365449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746500" y="76201"/>
            <a:ext cx="5602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altLang="en-US" sz="2800" dirty="0">
                <a:solidFill>
                  <a:srgbClr val="C00000"/>
                </a:solidFill>
              </a:rPr>
              <a:t>NMR = </a:t>
            </a:r>
            <a:r>
              <a:rPr lang="en-US" altLang="en-US" sz="2800" u="sng" dirty="0">
                <a:solidFill>
                  <a:srgbClr val="C00000"/>
                </a:solidFill>
              </a:rPr>
              <a:t>N</a:t>
            </a:r>
            <a:r>
              <a:rPr lang="en-US" altLang="en-US" sz="2800" dirty="0">
                <a:solidFill>
                  <a:srgbClr val="C00000"/>
                </a:solidFill>
              </a:rPr>
              <a:t>uclear </a:t>
            </a:r>
            <a:r>
              <a:rPr lang="en-US" altLang="en-US" sz="2800" u="sng" dirty="0">
                <a:solidFill>
                  <a:srgbClr val="C00000"/>
                </a:solidFill>
              </a:rPr>
              <a:t>M</a:t>
            </a:r>
            <a:r>
              <a:rPr lang="en-US" altLang="en-US" sz="2800" dirty="0">
                <a:solidFill>
                  <a:srgbClr val="C00000"/>
                </a:solidFill>
              </a:rPr>
              <a:t>agnetic </a:t>
            </a:r>
            <a:r>
              <a:rPr lang="en-US" altLang="en-US" sz="2800" u="sng" dirty="0">
                <a:solidFill>
                  <a:srgbClr val="C00000"/>
                </a:solidFill>
              </a:rPr>
              <a:t>R</a:t>
            </a:r>
            <a:r>
              <a:rPr lang="en-US" altLang="en-US" sz="2800" dirty="0">
                <a:solidFill>
                  <a:srgbClr val="C00000"/>
                </a:solidFill>
              </a:rPr>
              <a:t>esonance</a:t>
            </a:r>
          </a:p>
        </p:txBody>
      </p:sp>
      <p:sp>
        <p:nvSpPr>
          <p:cNvPr id="2053" name="Text Box 9"/>
          <p:cNvSpPr txBox="1">
            <a:spLocks noChangeArrowheads="1"/>
          </p:cNvSpPr>
          <p:nvPr/>
        </p:nvSpPr>
        <p:spPr bwMode="auto">
          <a:xfrm>
            <a:off x="5029201" y="592139"/>
            <a:ext cx="2195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n-US" altLang="en-US" sz="2000" dirty="0"/>
              <a:t>Physical Principles:</a:t>
            </a:r>
          </a:p>
        </p:txBody>
      </p:sp>
      <p:pic>
        <p:nvPicPr>
          <p:cNvPr id="205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30" y="366000"/>
            <a:ext cx="5658351" cy="306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948" y="801106"/>
            <a:ext cx="5324340" cy="280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941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886200" y="76200"/>
            <a:ext cx="473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altLang="en-US"/>
              <a:t>NMR: Basic Experimental Principles</a:t>
            </a:r>
          </a:p>
        </p:txBody>
      </p:sp>
      <p:sp>
        <p:nvSpPr>
          <p:cNvPr id="3076" name="Text Box 15"/>
          <p:cNvSpPr txBox="1">
            <a:spLocks noChangeArrowheads="1"/>
          </p:cNvSpPr>
          <p:nvPr/>
        </p:nvSpPr>
        <p:spPr bwMode="auto">
          <a:xfrm>
            <a:off x="669701" y="4462888"/>
            <a:ext cx="98474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altLang="en-US" sz="2000" dirty="0"/>
              <a:t>But there’s a problem.  If two researchers want to compare their data using magnets of different strengths, they have to adjust for that difference.  That’s a pain, so, data is instead reported using the “chemical shift” scale as described on the next slide.</a:t>
            </a:r>
          </a:p>
        </p:txBody>
      </p:sp>
      <p:pic>
        <p:nvPicPr>
          <p:cNvPr id="307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885"/>
            <a:ext cx="10946232" cy="327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0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b="1" dirty="0" smtClean="0">
                <a:solidFill>
                  <a:srgbClr val="C00000"/>
                </a:solidFill>
                <a:effectLst>
                  <a:outerShdw blurRad="38100" dist="38100" dir="2700000" algn="tl">
                    <a:srgbClr val="000000">
                      <a:alpha val="43137"/>
                    </a:srgbClr>
                  </a:outerShdw>
                </a:effectLst>
                <a:latin typeface="Symbol" pitchFamily="18" charset="2"/>
              </a:rPr>
              <a:t>d</a:t>
            </a:r>
            <a:r>
              <a:rPr lang="en-US" altLang="en-US" b="1" dirty="0" smtClean="0">
                <a:solidFill>
                  <a:srgbClr val="C00000"/>
                </a:solidFill>
                <a:effectLst>
                  <a:outerShdw blurRad="38100" dist="38100" dir="2700000" algn="tl">
                    <a:srgbClr val="000000">
                      <a:alpha val="43137"/>
                    </a:srgbClr>
                  </a:outerShdw>
                </a:effectLst>
              </a:rPr>
              <a:t> values (chemical shifts)</a:t>
            </a:r>
          </a:p>
        </p:txBody>
      </p:sp>
      <p:sp>
        <p:nvSpPr>
          <p:cNvPr id="2" name="TextBox 1"/>
          <p:cNvSpPr txBox="1"/>
          <p:nvPr/>
        </p:nvSpPr>
        <p:spPr>
          <a:xfrm>
            <a:off x="4038600" y="3206750"/>
            <a:ext cx="1257075" cy="400110"/>
          </a:xfrm>
          <a:prstGeom prst="rect">
            <a:avLst/>
          </a:prstGeom>
          <a:noFill/>
        </p:spPr>
        <p:txBody>
          <a:bodyPr wrap="none">
            <a:spAutoFit/>
          </a:bodyPr>
          <a:lstStyle/>
          <a:p>
            <a:pPr>
              <a:defRPr/>
            </a:pPr>
            <a:r>
              <a:rPr lang="en-US" altLang="en-US" sz="2000" b="1" dirty="0">
                <a:latin typeface="Symbol" panose="05050102010706020507" pitchFamily="18" charset="2"/>
              </a:rPr>
              <a:t>d </a:t>
            </a:r>
            <a:r>
              <a:rPr lang="en-US" altLang="en-US" sz="2000" b="1" dirty="0">
                <a:latin typeface="+mj-lt"/>
              </a:rPr>
              <a:t>(ppm)</a:t>
            </a:r>
            <a:r>
              <a:rPr lang="en-US" altLang="en-US" sz="2000" b="1" dirty="0">
                <a:latin typeface="Symbol" panose="05050102010706020507" pitchFamily="18" charset="2"/>
              </a:rPr>
              <a:t> = </a:t>
            </a:r>
            <a:endParaRPr lang="en-US" sz="2000" b="1" dirty="0"/>
          </a:p>
        </p:txBody>
      </p:sp>
      <p:sp>
        <p:nvSpPr>
          <p:cNvPr id="3" name="TextBox 2"/>
          <p:cNvSpPr txBox="1"/>
          <p:nvPr/>
        </p:nvSpPr>
        <p:spPr>
          <a:xfrm>
            <a:off x="5867400" y="2971800"/>
            <a:ext cx="1876476" cy="400110"/>
          </a:xfrm>
          <a:prstGeom prst="rect">
            <a:avLst/>
          </a:prstGeom>
          <a:noFill/>
        </p:spPr>
        <p:txBody>
          <a:bodyPr wrap="none">
            <a:spAutoFit/>
          </a:bodyPr>
          <a:lstStyle/>
          <a:p>
            <a:pPr>
              <a:defRPr/>
            </a:pPr>
            <a:r>
              <a:rPr lang="en-US" sz="2000" b="1" dirty="0">
                <a:latin typeface="Symbol" panose="05050102010706020507" pitchFamily="18" charset="2"/>
              </a:rPr>
              <a:t>n </a:t>
            </a:r>
            <a:r>
              <a:rPr lang="en-US" sz="2000" b="1" dirty="0">
                <a:latin typeface="+mj-lt"/>
              </a:rPr>
              <a:t>(peak) -</a:t>
            </a:r>
            <a:r>
              <a:rPr lang="en-US" sz="2000" b="1" dirty="0">
                <a:latin typeface="Symbol" panose="05050102010706020507" pitchFamily="18" charset="2"/>
              </a:rPr>
              <a:t>  n</a:t>
            </a:r>
            <a:r>
              <a:rPr lang="en-US" sz="2000" b="1" dirty="0"/>
              <a:t>(ref)</a:t>
            </a:r>
            <a:endParaRPr lang="en-US" sz="2000" b="1" dirty="0">
              <a:latin typeface="+mj-lt"/>
            </a:endParaRPr>
          </a:p>
        </p:txBody>
      </p:sp>
      <p:sp>
        <p:nvSpPr>
          <p:cNvPr id="9" name="TextBox 8"/>
          <p:cNvSpPr txBox="1"/>
          <p:nvPr/>
        </p:nvSpPr>
        <p:spPr>
          <a:xfrm>
            <a:off x="6507164" y="3648075"/>
            <a:ext cx="844142" cy="400110"/>
          </a:xfrm>
          <a:prstGeom prst="rect">
            <a:avLst/>
          </a:prstGeom>
          <a:noFill/>
        </p:spPr>
        <p:txBody>
          <a:bodyPr wrap="none">
            <a:spAutoFit/>
          </a:bodyPr>
          <a:lstStyle/>
          <a:p>
            <a:pPr>
              <a:defRPr/>
            </a:pPr>
            <a:r>
              <a:rPr lang="en-US" sz="2000" b="1" dirty="0">
                <a:latin typeface="Symbol" panose="05050102010706020507" pitchFamily="18" charset="2"/>
              </a:rPr>
              <a:t>n </a:t>
            </a:r>
            <a:r>
              <a:rPr lang="en-US" sz="2000" b="1" dirty="0"/>
              <a:t>(ref)</a:t>
            </a:r>
            <a:endParaRPr lang="en-US" sz="2000" b="1" dirty="0">
              <a:latin typeface="+mj-lt"/>
            </a:endParaRPr>
          </a:p>
        </p:txBody>
      </p:sp>
      <p:cxnSp>
        <p:nvCxnSpPr>
          <p:cNvPr id="7" name="Straight Connector 6"/>
          <p:cNvCxnSpPr/>
          <p:nvPr/>
        </p:nvCxnSpPr>
        <p:spPr>
          <a:xfrm>
            <a:off x="5867400" y="3648075"/>
            <a:ext cx="2247900" cy="0"/>
          </a:xfrm>
          <a:prstGeom prst="line">
            <a:avLst/>
          </a:prstGeom>
        </p:spPr>
        <p:style>
          <a:lnRef idx="1">
            <a:schemeClr val="accent1"/>
          </a:lnRef>
          <a:fillRef idx="0">
            <a:schemeClr val="accent1"/>
          </a:fillRef>
          <a:effectRef idx="0">
            <a:schemeClr val="accent1"/>
          </a:effectRef>
          <a:fontRef idx="minor">
            <a:schemeClr val="tx1"/>
          </a:fontRef>
        </p:style>
      </p:cxnSp>
      <p:sp>
        <p:nvSpPr>
          <p:cNvPr id="16391" name="TextBox 7"/>
          <p:cNvSpPr txBox="1">
            <a:spLocks noChangeArrowheads="1"/>
          </p:cNvSpPr>
          <p:nvPr/>
        </p:nvSpPr>
        <p:spPr bwMode="auto">
          <a:xfrm>
            <a:off x="8502650" y="3416301"/>
            <a:ext cx="933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a:t>x 10</a:t>
            </a:r>
            <a:r>
              <a:rPr lang="en-US" altLang="en-US" sz="2800" b="1" baseline="30000"/>
              <a:t>6</a:t>
            </a:r>
          </a:p>
        </p:txBody>
      </p:sp>
      <p:sp>
        <p:nvSpPr>
          <p:cNvPr id="4" name="TextBox 3"/>
          <p:cNvSpPr txBox="1"/>
          <p:nvPr/>
        </p:nvSpPr>
        <p:spPr>
          <a:xfrm>
            <a:off x="2331076" y="4881093"/>
            <a:ext cx="9851864" cy="400110"/>
          </a:xfrm>
          <a:prstGeom prst="rect">
            <a:avLst/>
          </a:prstGeom>
          <a:noFill/>
        </p:spPr>
        <p:txBody>
          <a:bodyPr wrap="none" rtlCol="0">
            <a:spAutoFit/>
          </a:bodyPr>
          <a:lstStyle/>
          <a:p>
            <a:r>
              <a:rPr lang="en-US" sz="2000" b="1" dirty="0" smtClean="0"/>
              <a:t>Reference could </a:t>
            </a:r>
            <a:r>
              <a:rPr lang="en-US" sz="2000" b="1" dirty="0" smtClean="0">
                <a:solidFill>
                  <a:srgbClr val="C00000"/>
                </a:solidFill>
              </a:rPr>
              <a:t>internal</a:t>
            </a:r>
            <a:r>
              <a:rPr lang="en-US" sz="2000" b="1" dirty="0" smtClean="0"/>
              <a:t> ( known peak values in the compound) or </a:t>
            </a:r>
            <a:r>
              <a:rPr lang="en-US" sz="2000" b="1" dirty="0" smtClean="0">
                <a:solidFill>
                  <a:srgbClr val="C00000"/>
                </a:solidFill>
              </a:rPr>
              <a:t>external</a:t>
            </a:r>
            <a:r>
              <a:rPr lang="en-US" sz="2000" b="1" dirty="0" smtClean="0"/>
              <a:t> (TMS or CDCl</a:t>
            </a:r>
            <a:r>
              <a:rPr lang="en-US" sz="2000" b="1" baseline="-25000" dirty="0" smtClean="0"/>
              <a:t>3</a:t>
            </a:r>
            <a:r>
              <a:rPr lang="en-US" dirty="0" smtClean="0"/>
              <a:t>) </a:t>
            </a:r>
            <a:endParaRPr lang="en-US" dirty="0"/>
          </a:p>
        </p:txBody>
      </p:sp>
    </p:spTree>
    <p:extLst>
      <p:ext uri="{BB962C8B-B14F-4D97-AF65-F5344CB8AC3E}">
        <p14:creationId xmlns:p14="http://schemas.microsoft.com/office/powerpoint/2010/main" val="122956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62200" y="0"/>
            <a:ext cx="7772400" cy="1143000"/>
          </a:xfrm>
        </p:spPr>
        <p:txBody>
          <a:bodyPr/>
          <a:lstStyle/>
          <a:p>
            <a:pPr eaLnBrk="1" hangingPunct="1"/>
            <a:r>
              <a:rPr lang="en-US" altLang="en-US" smtClean="0"/>
              <a:t>Deuterated Solvents</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895350"/>
            <a:ext cx="638810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13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1811338"/>
            <a:ext cx="5967413" cy="260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3" name="Rectangle 1027"/>
          <p:cNvSpPr>
            <a:spLocks noChangeArrowheads="1"/>
          </p:cNvSpPr>
          <p:nvPr/>
        </p:nvSpPr>
        <p:spPr bwMode="auto">
          <a:xfrm>
            <a:off x="1981200" y="330201"/>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solidFill>
                  <a:srgbClr val="C00000"/>
                </a:solidFill>
                <a:effectLst>
                  <a:outerShdw blurRad="38100" dist="38100" dir="2700000" algn="tl">
                    <a:srgbClr val="C0C0C0"/>
                  </a:outerShdw>
                </a:effectLst>
                <a:latin typeface="Tahoma" charset="0"/>
              </a:rPr>
              <a:t>NMR Signal Detection  - Fourier Transform</a:t>
            </a:r>
          </a:p>
        </p:txBody>
      </p:sp>
      <p:sp>
        <p:nvSpPr>
          <p:cNvPr id="66564" name="Text Box 1028"/>
          <p:cNvSpPr txBox="1">
            <a:spLocks noChangeArrowheads="1"/>
          </p:cNvSpPr>
          <p:nvPr/>
        </p:nvSpPr>
        <p:spPr bwMode="auto">
          <a:xfrm>
            <a:off x="1752601" y="1219201"/>
            <a:ext cx="5457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charset="0"/>
              </a:rPr>
              <a:t>So, the NMR signal is collected in the Time - domain</a:t>
            </a:r>
          </a:p>
        </p:txBody>
      </p:sp>
      <p:sp>
        <p:nvSpPr>
          <p:cNvPr id="66565" name="Text Box 1029"/>
          <p:cNvSpPr txBox="1">
            <a:spLocks noChangeArrowheads="1"/>
          </p:cNvSpPr>
          <p:nvPr/>
        </p:nvSpPr>
        <p:spPr bwMode="auto">
          <a:xfrm>
            <a:off x="6400801" y="4481513"/>
            <a:ext cx="397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ahoma" charset="0"/>
              </a:rPr>
              <a:t>But, we prefer the frequency domain.</a:t>
            </a:r>
          </a:p>
        </p:txBody>
      </p:sp>
      <p:pic>
        <p:nvPicPr>
          <p:cNvPr id="66566"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372100"/>
            <a:ext cx="25527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7" name="Text Box 1031"/>
          <p:cNvSpPr txBox="1">
            <a:spLocks noChangeArrowheads="1"/>
          </p:cNvSpPr>
          <p:nvPr/>
        </p:nvSpPr>
        <p:spPr bwMode="auto">
          <a:xfrm>
            <a:off x="4724400" y="5410200"/>
            <a:ext cx="5475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latin typeface="Tahoma" charset="0"/>
              </a:rPr>
              <a:t>Fourier Transform is a mathematical procedure that </a:t>
            </a:r>
          </a:p>
          <a:p>
            <a:r>
              <a:rPr lang="en-US" altLang="en-US">
                <a:solidFill>
                  <a:schemeClr val="accent2"/>
                </a:solidFill>
                <a:latin typeface="Tahoma" charset="0"/>
              </a:rPr>
              <a:t>transforms time domain data into frequency domain</a:t>
            </a:r>
          </a:p>
        </p:txBody>
      </p:sp>
    </p:spTree>
    <p:extLst>
      <p:ext uri="{BB962C8B-B14F-4D97-AF65-F5344CB8AC3E}">
        <p14:creationId xmlns:p14="http://schemas.microsoft.com/office/powerpoint/2010/main" val="7539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365125"/>
            <a:ext cx="11113394" cy="1325563"/>
          </a:xfrm>
        </p:spPr>
        <p:txBody>
          <a:bodyPr/>
          <a:lstStyle/>
          <a:p>
            <a:r>
              <a:rPr lang="en-US" b="1" dirty="0" smtClean="0">
                <a:solidFill>
                  <a:srgbClr val="C00000"/>
                </a:solidFill>
                <a:effectLst>
                  <a:outerShdw blurRad="38100" dist="38100" dir="2700000" algn="tl">
                    <a:srgbClr val="000000">
                      <a:alpha val="43137"/>
                    </a:srgbClr>
                  </a:outerShdw>
                </a:effectLst>
              </a:rPr>
              <a:t>Shielding, </a:t>
            </a:r>
            <a:r>
              <a:rPr lang="en-US" b="1" dirty="0" err="1" smtClean="0">
                <a:solidFill>
                  <a:srgbClr val="C00000"/>
                </a:solidFill>
                <a:effectLst>
                  <a:outerShdw blurRad="38100" dist="38100" dir="2700000" algn="tl">
                    <a:srgbClr val="000000">
                      <a:alpha val="43137"/>
                    </a:srgbClr>
                  </a:outerShdw>
                </a:effectLst>
              </a:rPr>
              <a:t>Deshielding</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Upfieled</a:t>
            </a:r>
            <a:r>
              <a:rPr lang="en-US" b="1" dirty="0" smtClean="0">
                <a:solidFill>
                  <a:srgbClr val="C00000"/>
                </a:solidFill>
                <a:effectLst>
                  <a:outerShdw blurRad="38100" dist="38100" dir="2700000" algn="tl">
                    <a:srgbClr val="000000">
                      <a:alpha val="43137"/>
                    </a:srgbClr>
                  </a:outerShdw>
                </a:effectLst>
              </a:rPr>
              <a:t> &amp; Downfield</a:t>
            </a:r>
            <a:endParaRPr lang="en-US" b="1" dirty="0">
              <a:solidFill>
                <a:srgbClr val="C00000"/>
              </a:solidFill>
              <a:effectLst>
                <a:outerShdw blurRad="38100" dist="38100" dir="2700000" algn="tl">
                  <a:srgbClr val="000000">
                    <a:alpha val="43137"/>
                  </a:srgbClr>
                </a:outerShdw>
              </a:effectLst>
            </a:endParaRPr>
          </a:p>
        </p:txBody>
      </p:sp>
      <p:pic>
        <p:nvPicPr>
          <p:cNvPr id="4" name="Picture 6" descr="&#10;EtOAc.NMR.JPG                                                  000060A6FILES                          000036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971" y="2176328"/>
            <a:ext cx="10685437" cy="36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61375" y="2665926"/>
            <a:ext cx="1200329" cy="369332"/>
          </a:xfrm>
          <a:prstGeom prst="rect">
            <a:avLst/>
          </a:prstGeom>
          <a:noFill/>
        </p:spPr>
        <p:txBody>
          <a:bodyPr wrap="none" rtlCol="0">
            <a:spAutoFit/>
          </a:bodyPr>
          <a:lstStyle/>
          <a:p>
            <a:r>
              <a:rPr lang="en-US" dirty="0" smtClean="0">
                <a:solidFill>
                  <a:srgbClr val="C00000"/>
                </a:solidFill>
              </a:rPr>
              <a:t>Downfield </a:t>
            </a:r>
            <a:endParaRPr lang="en-US" dirty="0">
              <a:solidFill>
                <a:srgbClr val="C00000"/>
              </a:solidFill>
            </a:endParaRPr>
          </a:p>
        </p:txBody>
      </p:sp>
      <p:sp>
        <p:nvSpPr>
          <p:cNvPr id="6" name="TextBox 5"/>
          <p:cNvSpPr txBox="1"/>
          <p:nvPr/>
        </p:nvSpPr>
        <p:spPr>
          <a:xfrm>
            <a:off x="1661375" y="3520898"/>
            <a:ext cx="1260281" cy="369332"/>
          </a:xfrm>
          <a:prstGeom prst="rect">
            <a:avLst/>
          </a:prstGeom>
          <a:noFill/>
        </p:spPr>
        <p:txBody>
          <a:bodyPr wrap="none" rtlCol="0">
            <a:spAutoFit/>
          </a:bodyPr>
          <a:lstStyle/>
          <a:p>
            <a:r>
              <a:rPr lang="en-US" dirty="0" err="1" smtClean="0"/>
              <a:t>deshielding</a:t>
            </a:r>
            <a:endParaRPr lang="en-US" dirty="0"/>
          </a:p>
        </p:txBody>
      </p:sp>
      <p:sp>
        <p:nvSpPr>
          <p:cNvPr id="7" name="TextBox 6"/>
          <p:cNvSpPr txBox="1"/>
          <p:nvPr/>
        </p:nvSpPr>
        <p:spPr>
          <a:xfrm>
            <a:off x="10302332" y="3550609"/>
            <a:ext cx="1023037" cy="369332"/>
          </a:xfrm>
          <a:prstGeom prst="rect">
            <a:avLst/>
          </a:prstGeom>
          <a:noFill/>
        </p:spPr>
        <p:txBody>
          <a:bodyPr wrap="none" rtlCol="0">
            <a:spAutoFit/>
          </a:bodyPr>
          <a:lstStyle/>
          <a:p>
            <a:r>
              <a:rPr lang="en-US" dirty="0" smtClean="0"/>
              <a:t>shielding</a:t>
            </a:r>
            <a:endParaRPr lang="en-US" dirty="0"/>
          </a:p>
        </p:txBody>
      </p:sp>
      <p:sp>
        <p:nvSpPr>
          <p:cNvPr id="8" name="TextBox 7"/>
          <p:cNvSpPr txBox="1"/>
          <p:nvPr/>
        </p:nvSpPr>
        <p:spPr>
          <a:xfrm>
            <a:off x="10302332" y="2536125"/>
            <a:ext cx="839974" cy="369332"/>
          </a:xfrm>
          <a:prstGeom prst="rect">
            <a:avLst/>
          </a:prstGeom>
          <a:noFill/>
        </p:spPr>
        <p:txBody>
          <a:bodyPr wrap="none" rtlCol="0">
            <a:spAutoFit/>
          </a:bodyPr>
          <a:lstStyle/>
          <a:p>
            <a:r>
              <a:rPr lang="en-US" dirty="0" err="1" smtClean="0">
                <a:solidFill>
                  <a:srgbClr val="C00000"/>
                </a:solidFill>
              </a:rPr>
              <a:t>upfield</a:t>
            </a:r>
            <a:endParaRPr lang="en-US" dirty="0">
              <a:solidFill>
                <a:srgbClr val="C00000"/>
              </a:solidFill>
            </a:endParaRPr>
          </a:p>
        </p:txBody>
      </p:sp>
    </p:spTree>
    <p:extLst>
      <p:ext uri="{BB962C8B-B14F-4D97-AF65-F5344CB8AC3E}">
        <p14:creationId xmlns:p14="http://schemas.microsoft.com/office/powerpoint/2010/main" val="227754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0414" y="76200"/>
            <a:ext cx="2668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Chemical Shift Data</a:t>
            </a:r>
          </a:p>
        </p:txBody>
      </p:sp>
      <p:sp>
        <p:nvSpPr>
          <p:cNvPr id="9219" name="Text Box 4"/>
          <p:cNvSpPr txBox="1">
            <a:spLocks noChangeArrowheads="1"/>
          </p:cNvSpPr>
          <p:nvPr/>
        </p:nvSpPr>
        <p:spPr bwMode="auto">
          <a:xfrm>
            <a:off x="1676400" y="533401"/>
            <a:ext cx="8839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As previously mentioned, different kinds of protons typically come at different chemical shifts.  Shown below is a chart of where some common kinds of protons appear in the </a:t>
            </a:r>
            <a:r>
              <a:rPr lang="en-US" altLang="en-US" sz="2000">
                <a:latin typeface="Symbol" panose="05050102010706020507" pitchFamily="18" charset="2"/>
              </a:rPr>
              <a:t>d</a:t>
            </a:r>
            <a:r>
              <a:rPr lang="en-US" altLang="en-US" sz="2000"/>
              <a:t> scale.  Note that most protons appear between 0 and 10 ppm.  The reference, tetramethylsilane (TMS) appears at 0 ppm, and aldehydes appear near 10 ppm.  There is a page in your lab handout with more precise values for this chart.</a:t>
            </a:r>
          </a:p>
          <a:p>
            <a:r>
              <a:rPr lang="en-US" altLang="en-US" sz="2000" b="1"/>
              <a:t>Note that these are typical values and that there are lots of exceptions!</a:t>
            </a:r>
            <a:endParaRPr lang="en-US" altLang="en-US" b="1"/>
          </a:p>
        </p:txBody>
      </p:sp>
      <p:pic>
        <p:nvPicPr>
          <p:cNvPr id="92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2743200"/>
            <a:ext cx="84201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39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456238" y="76200"/>
            <a:ext cx="21579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4400" dirty="0">
                <a:solidFill>
                  <a:srgbClr val="C00000"/>
                </a:solidFill>
              </a:rPr>
              <a:t>Integrals</a:t>
            </a:r>
          </a:p>
        </p:txBody>
      </p:sp>
      <p:sp>
        <p:nvSpPr>
          <p:cNvPr id="10243" name="Text Box 3"/>
          <p:cNvSpPr txBox="1">
            <a:spLocks noChangeArrowheads="1"/>
          </p:cNvSpPr>
          <p:nvPr/>
        </p:nvSpPr>
        <p:spPr bwMode="auto">
          <a:xfrm>
            <a:off x="1676400" y="917685"/>
            <a:ext cx="8839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dirty="0"/>
              <a:t>Integrals tell us the ratio of each kind of proton.  They are lines, the heights of which are proportional to the intensity of the signal.  Consider ethyl acetate.  There are three kinds of protons in this molecule, the CH</a:t>
            </a:r>
            <a:r>
              <a:rPr lang="en-US" altLang="en-US" sz="2800" baseline="-25000" dirty="0"/>
              <a:t>3</a:t>
            </a:r>
            <a:r>
              <a:rPr lang="en-US" altLang="en-US" sz="2800" dirty="0"/>
              <a:t> next to the carbonyl, the CH</a:t>
            </a:r>
            <a:r>
              <a:rPr lang="en-US" altLang="en-US" sz="2800" baseline="-25000" dirty="0"/>
              <a:t>2</a:t>
            </a:r>
            <a:r>
              <a:rPr lang="en-US" altLang="en-US" sz="2800" dirty="0"/>
              <a:t> next to the O and the CH</a:t>
            </a:r>
            <a:r>
              <a:rPr lang="en-US" altLang="en-US" sz="2800" baseline="-25000" dirty="0"/>
              <a:t>3</a:t>
            </a:r>
            <a:r>
              <a:rPr lang="en-US" altLang="en-US" sz="2800" dirty="0"/>
              <a:t> next to the CH</a:t>
            </a:r>
            <a:r>
              <a:rPr lang="en-US" altLang="en-US" sz="2800" baseline="-25000" dirty="0"/>
              <a:t>2</a:t>
            </a:r>
            <a:r>
              <a:rPr lang="en-US" altLang="en-US" sz="2800" dirty="0"/>
              <a:t>.  </a:t>
            </a:r>
          </a:p>
        </p:txBody>
      </p:sp>
      <p:pic>
        <p:nvPicPr>
          <p:cNvPr id="10244" name="Picture 6" descr="&#10;EtOAc.NMR.JPG                                                  000060A6FILES                          000036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441" y="3447760"/>
            <a:ext cx="9471517" cy="324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852988"/>
            <a:ext cx="48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3938588"/>
            <a:ext cx="48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691188"/>
            <a:ext cx="45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800600"/>
            <a:ext cx="317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624388"/>
            <a:ext cx="4572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770438"/>
            <a:ext cx="749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5575" y="4332288"/>
            <a:ext cx="889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2"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4657725"/>
            <a:ext cx="901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3"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4929188"/>
            <a:ext cx="4572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77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149851" y="122238"/>
            <a:ext cx="31566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200" b="1" baseline="30000" dirty="0">
                <a:solidFill>
                  <a:srgbClr val="C00000"/>
                </a:solidFill>
              </a:rPr>
              <a:t>1</a:t>
            </a:r>
            <a:r>
              <a:rPr lang="en-US" altLang="en-US" sz="3200" b="1" dirty="0">
                <a:solidFill>
                  <a:srgbClr val="C00000"/>
                </a:solidFill>
              </a:rPr>
              <a:t>H - </a:t>
            </a:r>
            <a:r>
              <a:rPr lang="en-US" altLang="en-US" sz="3200" b="1" baseline="30000" dirty="0">
                <a:solidFill>
                  <a:srgbClr val="C00000"/>
                </a:solidFill>
              </a:rPr>
              <a:t>1</a:t>
            </a:r>
            <a:r>
              <a:rPr lang="en-US" altLang="en-US" sz="3200" b="1" dirty="0">
                <a:solidFill>
                  <a:srgbClr val="C00000"/>
                </a:solidFill>
              </a:rPr>
              <a:t>H Coupling</a:t>
            </a:r>
          </a:p>
        </p:txBody>
      </p:sp>
      <p:pic>
        <p:nvPicPr>
          <p:cNvPr id="112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01" y="3238181"/>
            <a:ext cx="11380791" cy="263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6670" y="1176078"/>
            <a:ext cx="10818253" cy="2062103"/>
          </a:xfrm>
          <a:prstGeom prst="rect">
            <a:avLst/>
          </a:prstGeom>
        </p:spPr>
        <p:txBody>
          <a:bodyPr wrap="square">
            <a:spAutoFit/>
          </a:bodyPr>
          <a:lstStyle/>
          <a:p>
            <a:r>
              <a:rPr lang="en-US" altLang="en-US" sz="3200" dirty="0" smtClean="0"/>
              <a:t>You’ll notice in the spectra that we’ve seen that the signals don’t appear as single lines, sometimes they appear as multiple lines.  This is due to </a:t>
            </a:r>
            <a:r>
              <a:rPr lang="en-US" altLang="en-US" sz="3200" baseline="30000" dirty="0" smtClean="0"/>
              <a:t>1</a:t>
            </a:r>
            <a:r>
              <a:rPr lang="en-US" altLang="en-US" sz="3200" dirty="0" smtClean="0"/>
              <a:t>H - </a:t>
            </a:r>
            <a:r>
              <a:rPr lang="en-US" altLang="en-US" sz="3200" baseline="30000" dirty="0" smtClean="0"/>
              <a:t>1</a:t>
            </a:r>
            <a:r>
              <a:rPr lang="en-US" altLang="en-US" sz="3200" dirty="0" smtClean="0"/>
              <a:t>H coupling (also called spin-spin splitting or J-coupling). </a:t>
            </a:r>
            <a:endParaRPr lang="en-US" sz="3200" dirty="0"/>
          </a:p>
        </p:txBody>
      </p:sp>
    </p:spTree>
    <p:extLst>
      <p:ext uri="{BB962C8B-B14F-4D97-AF65-F5344CB8AC3E}">
        <p14:creationId xmlns:p14="http://schemas.microsoft.com/office/powerpoint/2010/main" val="1533856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864100" y="122238"/>
            <a:ext cx="25555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More</a:t>
            </a:r>
            <a:r>
              <a:rPr lang="en-US" altLang="en-US" sz="2000" baseline="30000"/>
              <a:t> 1</a:t>
            </a:r>
            <a:r>
              <a:rPr lang="en-US" altLang="en-US" sz="2000"/>
              <a:t>H - </a:t>
            </a:r>
            <a:r>
              <a:rPr lang="en-US" altLang="en-US" sz="2000" baseline="30000"/>
              <a:t>1</a:t>
            </a:r>
            <a:r>
              <a:rPr lang="en-US" altLang="en-US" sz="2000"/>
              <a:t>H Coupling</a:t>
            </a:r>
          </a:p>
        </p:txBody>
      </p:sp>
      <p:sp>
        <p:nvSpPr>
          <p:cNvPr id="12291" name="Text Box 3"/>
          <p:cNvSpPr txBox="1">
            <a:spLocks noChangeArrowheads="1"/>
          </p:cNvSpPr>
          <p:nvPr/>
        </p:nvSpPr>
        <p:spPr bwMode="auto">
          <a:xfrm>
            <a:off x="1676400" y="495301"/>
            <a:ext cx="883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What happens when there is more than one proton splitting a neighboring proton?  We get more lines.  Consider the molecule below where we have two protons on one carbon and one proton on another.  </a:t>
            </a:r>
          </a:p>
        </p:txBody>
      </p:sp>
      <p:pic>
        <p:nvPicPr>
          <p:cNvPr id="1229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2068513"/>
            <a:ext cx="7110413"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67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4" y="1524000"/>
            <a:ext cx="44926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2598739"/>
            <a:ext cx="457200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TextBox 3"/>
          <p:cNvSpPr txBox="1">
            <a:spLocks noChangeArrowheads="1"/>
          </p:cNvSpPr>
          <p:nvPr/>
        </p:nvSpPr>
        <p:spPr bwMode="auto">
          <a:xfrm>
            <a:off x="3200401" y="457201"/>
            <a:ext cx="6753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a:solidFill>
                  <a:srgbClr val="002060"/>
                </a:solidFill>
              </a:rPr>
              <a:t>NMR is Located at Carson Taylor Hall Room 306</a:t>
            </a:r>
            <a:r>
              <a:rPr lang="en-US" altLang="en-US"/>
              <a:t> </a:t>
            </a:r>
            <a:br>
              <a:rPr lang="en-US" altLang="en-US"/>
            </a:br>
            <a:endParaRPr lang="en-US" altLang="en-US"/>
          </a:p>
        </p:txBody>
      </p:sp>
    </p:spTree>
    <p:extLst>
      <p:ext uri="{BB962C8B-B14F-4D97-AF65-F5344CB8AC3E}">
        <p14:creationId xmlns:p14="http://schemas.microsoft.com/office/powerpoint/2010/main" val="2541980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910120" y="122239"/>
            <a:ext cx="64590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200" b="1" dirty="0">
                <a:solidFill>
                  <a:srgbClr val="C00000"/>
                </a:solidFill>
              </a:rPr>
              <a:t>Why are There Three Lines for H</a:t>
            </a:r>
            <a:r>
              <a:rPr lang="en-US" altLang="en-US" sz="3200" b="1" baseline="-25000" dirty="0">
                <a:solidFill>
                  <a:srgbClr val="C00000"/>
                </a:solidFill>
              </a:rPr>
              <a:t>B</a:t>
            </a:r>
            <a:r>
              <a:rPr lang="en-US" altLang="en-US" sz="3200" b="1" dirty="0">
                <a:solidFill>
                  <a:srgbClr val="C00000"/>
                </a:solidFill>
              </a:rPr>
              <a:t>?</a:t>
            </a:r>
          </a:p>
        </p:txBody>
      </p:sp>
      <p:sp>
        <p:nvSpPr>
          <p:cNvPr id="13315" name="Text Box 3"/>
          <p:cNvSpPr txBox="1">
            <a:spLocks noChangeArrowheads="1"/>
          </p:cNvSpPr>
          <p:nvPr/>
        </p:nvSpPr>
        <p:spPr bwMode="auto">
          <a:xfrm>
            <a:off x="1676400" y="822326"/>
            <a:ext cx="8839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t>H</a:t>
            </a:r>
            <a:r>
              <a:rPr lang="en-US" altLang="en-US" baseline="-25000" dirty="0"/>
              <a:t>B</a:t>
            </a:r>
            <a:r>
              <a:rPr lang="en-US" altLang="en-US" dirty="0"/>
              <a:t> feels the splitting  of both H</a:t>
            </a:r>
            <a:r>
              <a:rPr lang="en-US" altLang="en-US" baseline="-25000" dirty="0"/>
              <a:t>A</a:t>
            </a:r>
            <a:r>
              <a:rPr lang="en-US" altLang="en-US" dirty="0"/>
              <a:t> and H</a:t>
            </a:r>
            <a:r>
              <a:rPr lang="en-US" altLang="en-US" baseline="-25000" dirty="0"/>
              <a:t>A’</a:t>
            </a:r>
            <a:r>
              <a:rPr lang="en-US" altLang="en-US" dirty="0"/>
              <a:t>.  So, let’s imagine starting with H</a:t>
            </a:r>
            <a:r>
              <a:rPr lang="en-US" altLang="en-US" baseline="-25000" dirty="0"/>
              <a:t>B </a:t>
            </a:r>
            <a:r>
              <a:rPr lang="en-US" altLang="en-US" dirty="0"/>
              <a:t>as a single line, then let’s “turn on” the coupling from H</a:t>
            </a:r>
            <a:r>
              <a:rPr lang="en-US" altLang="en-US" baseline="-25000" dirty="0"/>
              <a:t>A </a:t>
            </a:r>
            <a:r>
              <a:rPr lang="en-US" altLang="en-US" dirty="0"/>
              <a:t>and H</a:t>
            </a:r>
            <a:r>
              <a:rPr lang="en-US" altLang="en-US" baseline="-25000" dirty="0"/>
              <a:t>A’ </a:t>
            </a:r>
            <a:r>
              <a:rPr lang="en-US" altLang="en-US" dirty="0"/>
              <a:t>one at a time:</a:t>
            </a:r>
            <a:endParaRPr lang="en-US" altLang="en-US" baseline="-25000" dirty="0"/>
          </a:p>
        </p:txBody>
      </p:sp>
      <p:pic>
        <p:nvPicPr>
          <p:cNvPr id="133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2281328"/>
            <a:ext cx="693420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Text Box 8"/>
          <p:cNvSpPr txBox="1">
            <a:spLocks noChangeArrowheads="1"/>
          </p:cNvSpPr>
          <p:nvPr/>
        </p:nvSpPr>
        <p:spPr bwMode="auto">
          <a:xfrm>
            <a:off x="1676400" y="5334001"/>
            <a:ext cx="883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Because the two lines in the middle overlap, that line is twice as big as the lines on the outside.  More neighboring protons leads to more lines as shown on the next slide.</a:t>
            </a:r>
            <a:endParaRPr lang="en-US" altLang="en-US" sz="2000" baseline="-25000"/>
          </a:p>
        </p:txBody>
      </p:sp>
    </p:spTree>
    <p:extLst>
      <p:ext uri="{BB962C8B-B14F-4D97-AF65-F5344CB8AC3E}">
        <p14:creationId xmlns:p14="http://schemas.microsoft.com/office/powerpoint/2010/main" val="13834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100" y="2126914"/>
            <a:ext cx="61595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8"/>
          <p:cNvSpPr txBox="1">
            <a:spLocks noChangeArrowheads="1"/>
          </p:cNvSpPr>
          <p:nvPr/>
        </p:nvSpPr>
        <p:spPr bwMode="auto">
          <a:xfrm>
            <a:off x="1146220" y="0"/>
            <a:ext cx="101010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200" dirty="0">
                <a:solidFill>
                  <a:srgbClr val="C00000"/>
                </a:solidFill>
              </a:rPr>
              <a:t>Splitting Patterns with Multiple Neighboring Protons</a:t>
            </a:r>
          </a:p>
        </p:txBody>
      </p:sp>
      <p:sp>
        <p:nvSpPr>
          <p:cNvPr id="14340" name="Text Box 9"/>
          <p:cNvSpPr txBox="1">
            <a:spLocks noChangeArrowheads="1"/>
          </p:cNvSpPr>
          <p:nvPr/>
        </p:nvSpPr>
        <p:spPr bwMode="auto">
          <a:xfrm>
            <a:off x="1530350" y="584775"/>
            <a:ext cx="8763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t>If a proton has n neighboring protons </a:t>
            </a:r>
            <a:r>
              <a:rPr lang="en-US" altLang="en-US" i="1" dirty="0"/>
              <a:t>that are equivalent,</a:t>
            </a:r>
            <a:r>
              <a:rPr lang="en-US" altLang="en-US" dirty="0"/>
              <a:t> that proton will be split into n+1 lines.  So, if we have four equivalent neighbors, we will have five lines, six equivalent neighbors</a:t>
            </a:r>
            <a:r>
              <a:rPr lang="en-US" altLang="en-US" dirty="0" smtClean="0"/>
              <a:t>….</a:t>
            </a:r>
            <a:endParaRPr lang="en-US" altLang="en-US" dirty="0"/>
          </a:p>
        </p:txBody>
      </p:sp>
      <p:sp>
        <p:nvSpPr>
          <p:cNvPr id="14341" name="Text Box 10"/>
          <p:cNvSpPr txBox="1">
            <a:spLocks noChangeArrowheads="1"/>
          </p:cNvSpPr>
          <p:nvPr/>
        </p:nvSpPr>
        <p:spPr bwMode="auto">
          <a:xfrm>
            <a:off x="1676400" y="6003926"/>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We keep emphasizing that this pattern only holds for when the neighboring protons are equivalent.  Why is that?  The answer is two slides away.</a:t>
            </a:r>
          </a:p>
        </p:txBody>
      </p:sp>
    </p:spTree>
    <p:extLst>
      <p:ext uri="{BB962C8B-B14F-4D97-AF65-F5344CB8AC3E}">
        <p14:creationId xmlns:p14="http://schemas.microsoft.com/office/powerpoint/2010/main" val="24855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676400" y="142877"/>
            <a:ext cx="861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200" dirty="0">
                <a:solidFill>
                  <a:srgbClr val="C00000"/>
                </a:solidFill>
              </a:rPr>
              <a:t>More About Coupling</a:t>
            </a:r>
          </a:p>
        </p:txBody>
      </p:sp>
      <p:sp>
        <p:nvSpPr>
          <p:cNvPr id="15363" name="Text Box 4"/>
          <p:cNvSpPr txBox="1">
            <a:spLocks noChangeArrowheads="1"/>
          </p:cNvSpPr>
          <p:nvPr/>
        </p:nvSpPr>
        <p:spPr bwMode="auto">
          <a:xfrm>
            <a:off x="1811628" y="4184873"/>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sz="2000"/>
          </a:p>
        </p:txBody>
      </p:sp>
      <p:sp>
        <p:nvSpPr>
          <p:cNvPr id="15364" name="Text Box 5"/>
          <p:cNvSpPr txBox="1">
            <a:spLocks noChangeArrowheads="1"/>
          </p:cNvSpPr>
          <p:nvPr/>
        </p:nvSpPr>
        <p:spPr bwMode="auto">
          <a:xfrm>
            <a:off x="1442434" y="727653"/>
            <a:ext cx="899696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t>Earlier we said that protons couple to each other because they feel the magnetic field of the neighboring protons.  While this is true, the mechanism by which they feel this field is complicated and is beyond the scope of this class (they don’t just feel it through space, it’s transmitted through the electrons in the bonds).  </a:t>
            </a:r>
          </a:p>
        </p:txBody>
      </p:sp>
      <p:pic>
        <p:nvPicPr>
          <p:cNvPr id="15365" name="Picture 8" descr="THSNMR#5.jpg                                                   00000013FILES                          000036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962400"/>
            <a:ext cx="8305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6" y="2971801"/>
            <a:ext cx="757237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338" y="4572000"/>
            <a:ext cx="96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338" y="4800600"/>
            <a:ext cx="96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410200"/>
            <a:ext cx="431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6138" y="4902200"/>
            <a:ext cx="4318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32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352800" y="152401"/>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2000"/>
              <a:t>Not all Couplings are Equal</a:t>
            </a:r>
          </a:p>
        </p:txBody>
      </p:sp>
      <p:sp>
        <p:nvSpPr>
          <p:cNvPr id="16387" name="Text Box 4"/>
          <p:cNvSpPr txBox="1">
            <a:spLocks noChangeArrowheads="1"/>
          </p:cNvSpPr>
          <p:nvPr/>
        </p:nvSpPr>
        <p:spPr bwMode="auto">
          <a:xfrm>
            <a:off x="1752600" y="517526"/>
            <a:ext cx="8763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When protons couple to each other, they do so with a certain intensity.  This is called the “coupling constant.”  Coupling constants can vary from 0 Hz (which means that the protons are not coupled, even though they are neighbors) to 16 Hz.  Typically, they are around 7 Hz, but many molecules contain coupling constants that vary significantly from that.  So, what happens when a molecule contains a proton which is coupled to two different protons with different coupling constants?  We get a different pattern as described in the diagram below.</a:t>
            </a:r>
          </a:p>
        </p:txBody>
      </p:sp>
      <p:sp>
        <p:nvSpPr>
          <p:cNvPr id="16388" name="Text Box 5"/>
          <p:cNvSpPr txBox="1">
            <a:spLocks noChangeArrowheads="1"/>
          </p:cNvSpPr>
          <p:nvPr/>
        </p:nvSpPr>
        <p:spPr bwMode="auto">
          <a:xfrm>
            <a:off x="1676400" y="6003926"/>
            <a:ext cx="883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sz="2000"/>
          </a:p>
        </p:txBody>
      </p:sp>
      <p:sp>
        <p:nvSpPr>
          <p:cNvPr id="16389" name="Text Box 9"/>
          <p:cNvSpPr txBox="1">
            <a:spLocks noChangeArrowheads="1"/>
          </p:cNvSpPr>
          <p:nvPr/>
        </p:nvSpPr>
        <p:spPr bwMode="auto">
          <a:xfrm>
            <a:off x="1752600" y="5775326"/>
            <a:ext cx="876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So, if the protons are not equivalent, they can have different coupling constants and the resulting pattern will not be a triplet, but a “doublet of doublets.”  Sometimes, nonequivalent protons can be on the same carbon as described on the next slide.</a:t>
            </a:r>
          </a:p>
        </p:txBody>
      </p:sp>
      <p:pic>
        <p:nvPicPr>
          <p:cNvPr id="16390" name="Picture 13" descr="slide14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1" y="2895600"/>
            <a:ext cx="735647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064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26"/>
          <p:cNvSpPr txBox="1">
            <a:spLocks noChangeArrowheads="1"/>
          </p:cNvSpPr>
          <p:nvPr/>
        </p:nvSpPr>
        <p:spPr bwMode="auto">
          <a:xfrm>
            <a:off x="3352800" y="152401"/>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2000"/>
              <a:t>Coupling Constants in Alkenes</a:t>
            </a:r>
          </a:p>
        </p:txBody>
      </p:sp>
      <p:sp>
        <p:nvSpPr>
          <p:cNvPr id="17411" name="Text Box 1027"/>
          <p:cNvSpPr txBox="1">
            <a:spLocks noChangeArrowheads="1"/>
          </p:cNvSpPr>
          <p:nvPr/>
        </p:nvSpPr>
        <p:spPr bwMode="auto">
          <a:xfrm>
            <a:off x="1752600" y="746126"/>
            <a:ext cx="8763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Coupling constants in alkenes can also differ depending on whether the protons are cis or trans to each other.  Note that in a terminal alkene (i.e., an alkene at the end of a carbon chain), the cis and trans protons are NOT equivalent.  One is on the same side as the substituent, the other is on the opposite side.  The coupling of </a:t>
            </a:r>
            <a:r>
              <a:rPr lang="en-US" altLang="en-US" sz="2000" i="1"/>
              <a:t>trans</a:t>
            </a:r>
            <a:r>
              <a:rPr lang="en-US" altLang="en-US" sz="2000"/>
              <a:t> protons to each other is typically very large, around 16 Hz, while the coupling of </a:t>
            </a:r>
            <a:r>
              <a:rPr lang="en-US" altLang="en-US" sz="2000" i="1"/>
              <a:t>cis </a:t>
            </a:r>
            <a:r>
              <a:rPr lang="en-US" altLang="en-US" sz="2000"/>
              <a:t>protons, while still large, is a little smaller, around 12 Hz.  This leads to the pattern shown below, and an example of a molecule with this splitting pattern is shown on the next slide.</a:t>
            </a:r>
          </a:p>
        </p:txBody>
      </p:sp>
      <p:sp>
        <p:nvSpPr>
          <p:cNvPr id="17412" name="Text Box 1028"/>
          <p:cNvSpPr txBox="1">
            <a:spLocks noChangeArrowheads="1"/>
          </p:cNvSpPr>
          <p:nvPr/>
        </p:nvSpPr>
        <p:spPr bwMode="auto">
          <a:xfrm>
            <a:off x="1676400" y="6003926"/>
            <a:ext cx="883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sz="2000"/>
          </a:p>
        </p:txBody>
      </p:sp>
      <p:pic>
        <p:nvPicPr>
          <p:cNvPr id="17413" name="Picture 1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225" y="3092450"/>
            <a:ext cx="833120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Text Box 1035"/>
          <p:cNvSpPr txBox="1">
            <a:spLocks noChangeArrowheads="1"/>
          </p:cNvSpPr>
          <p:nvPr/>
        </p:nvSpPr>
        <p:spPr bwMode="auto">
          <a:xfrm>
            <a:off x="1736726" y="6003926"/>
            <a:ext cx="8702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There are other times when protons on the same carbon are nonequivalent, which we’ll see later.</a:t>
            </a:r>
          </a:p>
        </p:txBody>
      </p:sp>
    </p:spTree>
    <p:extLst>
      <p:ext uri="{BB962C8B-B14F-4D97-AF65-F5344CB8AC3E}">
        <p14:creationId xmlns:p14="http://schemas.microsoft.com/office/powerpoint/2010/main" val="1804916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TERMINAL ALKENE.JPG                                            000060A6FILES                          000036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1"/>
            <a:ext cx="88392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9" descr="SEPTET.NMR.JPG                                                 000060A6FILES                          000036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00400"/>
            <a:ext cx="830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0" y="1828800"/>
            <a:ext cx="901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713" y="2252663"/>
            <a:ext cx="609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1524000"/>
            <a:ext cx="139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1066800"/>
            <a:ext cx="901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9200" y="1219200"/>
            <a:ext cx="1041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9200" y="1676400"/>
            <a:ext cx="914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7363" y="304800"/>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304800"/>
            <a:ext cx="60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4"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2057400"/>
            <a:ext cx="106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5"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2057400"/>
            <a:ext cx="647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6"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60763" y="2405063"/>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7"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68513" y="1577975"/>
            <a:ext cx="106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8" name="Picture 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7763" y="2197100"/>
            <a:ext cx="139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9"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8200" y="228600"/>
            <a:ext cx="15367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0" name="Picture 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3581400"/>
            <a:ext cx="13208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1" name="Picture 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3400" y="3886200"/>
            <a:ext cx="889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2" name="Picture 4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5562600"/>
            <a:ext cx="889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3" name="Picture 4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400" y="5486400"/>
            <a:ext cx="889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4" name="Picture 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43200" y="4953000"/>
            <a:ext cx="889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5" name="Picture 4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52600" y="381000"/>
            <a:ext cx="26797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6" name="Picture 4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90700" y="3322638"/>
            <a:ext cx="3390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7" name="Picture 4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19700" y="4813300"/>
            <a:ext cx="2019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484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5578" y="1662614"/>
            <a:ext cx="8730885" cy="5129848"/>
          </a:xfrm>
          <a:prstGeom prst="rect">
            <a:avLst/>
          </a:prstGeom>
        </p:spPr>
      </p:pic>
    </p:spTree>
    <p:extLst>
      <p:ext uri="{BB962C8B-B14F-4D97-AF65-F5344CB8AC3E}">
        <p14:creationId xmlns:p14="http://schemas.microsoft.com/office/powerpoint/2010/main" val="180492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89506" y="431413"/>
            <a:ext cx="6258875" cy="4878819"/>
          </a:xfrm>
          <a:prstGeom prst="rect">
            <a:avLst/>
          </a:prstGeom>
          <a:noFill/>
          <a:ln>
            <a:noFill/>
          </a:ln>
        </p:spPr>
      </p:pic>
    </p:spTree>
    <p:extLst>
      <p:ext uri="{BB962C8B-B14F-4D97-AF65-F5344CB8AC3E}">
        <p14:creationId xmlns:p14="http://schemas.microsoft.com/office/powerpoint/2010/main" val="3929117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128645" y="1799272"/>
            <a:ext cx="5934710" cy="3259455"/>
          </a:xfrm>
          <a:prstGeom prst="rect">
            <a:avLst/>
          </a:prstGeom>
          <a:noFill/>
          <a:ln>
            <a:noFill/>
          </a:ln>
        </p:spPr>
      </p:pic>
    </p:spTree>
    <p:extLst>
      <p:ext uri="{BB962C8B-B14F-4D97-AF65-F5344CB8AC3E}">
        <p14:creationId xmlns:p14="http://schemas.microsoft.com/office/powerpoint/2010/main" val="1098857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126422" y="1138555"/>
            <a:ext cx="5939155" cy="4580890"/>
          </a:xfrm>
          <a:prstGeom prst="rect">
            <a:avLst/>
          </a:prstGeom>
          <a:noFill/>
          <a:ln>
            <a:noFill/>
          </a:ln>
        </p:spPr>
      </p:pic>
    </p:spTree>
    <p:extLst>
      <p:ext uri="{BB962C8B-B14F-4D97-AF65-F5344CB8AC3E}">
        <p14:creationId xmlns:p14="http://schemas.microsoft.com/office/powerpoint/2010/main" val="112528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164" y="276549"/>
            <a:ext cx="42214800" cy="861774"/>
          </a:xfrm>
          <a:prstGeom prst="rect">
            <a:avLst/>
          </a:prstGeom>
          <a:noFill/>
        </p:spPr>
        <p:txBody>
          <a:bodyPr wrap="square" rtlCol="0">
            <a:spAutoFit/>
          </a:bodyPr>
          <a:lstStyle/>
          <a:p>
            <a:r>
              <a:rPr lang="en-US" sz="3200" b="1" dirty="0" err="1" smtClean="0">
                <a:solidFill>
                  <a:srgbClr val="C00000"/>
                </a:solidFill>
              </a:rPr>
              <a:t>PicoSpin</a:t>
            </a:r>
            <a:r>
              <a:rPr lang="en-US" sz="3200" b="1" dirty="0">
                <a:solidFill>
                  <a:srgbClr val="C00000"/>
                </a:solidFill>
              </a:rPr>
              <a:t>™ 45 NMR Spectrometer In CTH 303 </a:t>
            </a:r>
          </a:p>
          <a:p>
            <a:endParaRPr lang="en-US" dirty="0"/>
          </a:p>
        </p:txBody>
      </p:sp>
      <p:sp>
        <p:nvSpPr>
          <p:cNvPr id="3" name="AutoShape 2" descr="Image result for picospin 45 and workst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5874040" y="1941732"/>
            <a:ext cx="5514567" cy="4101744"/>
          </a:xfrm>
          <a:prstGeom prst="rect">
            <a:avLst/>
          </a:prstGeom>
        </p:spPr>
      </p:pic>
      <p:pic>
        <p:nvPicPr>
          <p:cNvPr id="7" name="Picture 6"/>
          <p:cNvPicPr>
            <a:picLocks noChangeAspect="1"/>
          </p:cNvPicPr>
          <p:nvPr/>
        </p:nvPicPr>
        <p:blipFill>
          <a:blip r:embed="rId3"/>
          <a:stretch>
            <a:fillRect/>
          </a:stretch>
        </p:blipFill>
        <p:spPr>
          <a:xfrm>
            <a:off x="307975" y="2331752"/>
            <a:ext cx="5369573" cy="3054899"/>
          </a:xfrm>
          <a:prstGeom prst="rect">
            <a:avLst/>
          </a:prstGeom>
        </p:spPr>
      </p:pic>
    </p:spTree>
    <p:extLst>
      <p:ext uri="{BB962C8B-B14F-4D97-AF65-F5344CB8AC3E}">
        <p14:creationId xmlns:p14="http://schemas.microsoft.com/office/powerpoint/2010/main" val="366181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833245"/>
            <a:ext cx="5943600" cy="3191510"/>
          </a:xfrm>
          <a:prstGeom prst="rect">
            <a:avLst/>
          </a:prstGeom>
          <a:noFill/>
          <a:ln>
            <a:noFill/>
          </a:ln>
        </p:spPr>
      </p:pic>
    </p:spTree>
    <p:extLst>
      <p:ext uri="{BB962C8B-B14F-4D97-AF65-F5344CB8AC3E}">
        <p14:creationId xmlns:p14="http://schemas.microsoft.com/office/powerpoint/2010/main" val="29627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slide4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381001"/>
            <a:ext cx="88773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76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886200" y="76200"/>
            <a:ext cx="473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altLang="en-US"/>
              <a:t>NMR: Basic Experimental Principles</a:t>
            </a:r>
          </a:p>
        </p:txBody>
      </p:sp>
      <p:sp>
        <p:nvSpPr>
          <p:cNvPr id="3076" name="Text Box 15"/>
          <p:cNvSpPr txBox="1">
            <a:spLocks noChangeArrowheads="1"/>
          </p:cNvSpPr>
          <p:nvPr/>
        </p:nvSpPr>
        <p:spPr bwMode="auto">
          <a:xfrm>
            <a:off x="669701" y="4462888"/>
            <a:ext cx="98474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altLang="en-US" sz="2000" dirty="0"/>
              <a:t>But there’s a problem.  If two researchers want to compare their data using magnets of different strengths, they have to adjust for that difference.  That’s a pain, so, data is instead reported using the “chemical shift” scale as described on the next slide.</a:t>
            </a:r>
          </a:p>
        </p:txBody>
      </p:sp>
      <p:pic>
        <p:nvPicPr>
          <p:cNvPr id="307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885"/>
            <a:ext cx="10946232" cy="327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55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44698" y="386367"/>
            <a:ext cx="9497096"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a:defRPr>
            </a:lvl1pPr>
            <a:lvl2pPr marL="914400" indent="-457200">
              <a:defRPr sz="2400">
                <a:solidFill>
                  <a:schemeClr val="tx1"/>
                </a:solidFill>
                <a:latin typeface="Times"/>
              </a:defRPr>
            </a:lvl2pPr>
            <a:lvl3pPr marL="1371600" indent="-457200">
              <a:defRPr sz="2400">
                <a:solidFill>
                  <a:schemeClr val="tx1"/>
                </a:solidFill>
                <a:latin typeface="Times"/>
              </a:defRPr>
            </a:lvl3pPr>
            <a:lvl4pPr marL="1828800" indent="-457200">
              <a:defRPr sz="2400">
                <a:solidFill>
                  <a:schemeClr val="tx1"/>
                </a:solidFill>
                <a:latin typeface="Times"/>
              </a:defRPr>
            </a:lvl4pPr>
            <a:lvl5pPr marL="2286000" indent="-457200">
              <a:defRPr sz="2400">
                <a:solidFill>
                  <a:schemeClr val="tx1"/>
                </a:solidFill>
                <a:latin typeface="Times"/>
              </a:defRPr>
            </a:lvl5pPr>
            <a:lvl6pPr marL="2743200" indent="-457200" eaLnBrk="0" fontAlgn="base" hangingPunct="0">
              <a:spcBef>
                <a:spcPct val="0"/>
              </a:spcBef>
              <a:spcAft>
                <a:spcPct val="0"/>
              </a:spcAft>
              <a:defRPr sz="2400">
                <a:solidFill>
                  <a:schemeClr val="tx1"/>
                </a:solidFill>
                <a:latin typeface="Times"/>
              </a:defRPr>
            </a:lvl6pPr>
            <a:lvl7pPr marL="3200400" indent="-457200" eaLnBrk="0" fontAlgn="base" hangingPunct="0">
              <a:spcBef>
                <a:spcPct val="0"/>
              </a:spcBef>
              <a:spcAft>
                <a:spcPct val="0"/>
              </a:spcAft>
              <a:defRPr sz="2400">
                <a:solidFill>
                  <a:schemeClr val="tx1"/>
                </a:solidFill>
                <a:latin typeface="Times"/>
              </a:defRPr>
            </a:lvl7pPr>
            <a:lvl8pPr marL="3657600" indent="-457200" eaLnBrk="0" fontAlgn="base" hangingPunct="0">
              <a:spcBef>
                <a:spcPct val="0"/>
              </a:spcBef>
              <a:spcAft>
                <a:spcPct val="0"/>
              </a:spcAft>
              <a:defRPr sz="2400">
                <a:solidFill>
                  <a:schemeClr val="tx1"/>
                </a:solidFill>
                <a:latin typeface="Times"/>
              </a:defRPr>
            </a:lvl8pPr>
            <a:lvl9pPr marL="4114800" indent="-457200" eaLnBrk="0" fontAlgn="base" hangingPunct="0">
              <a:spcBef>
                <a:spcPct val="0"/>
              </a:spcBef>
              <a:spcAft>
                <a:spcPct val="0"/>
              </a:spcAft>
              <a:defRPr sz="2400">
                <a:solidFill>
                  <a:schemeClr val="tx1"/>
                </a:solidFill>
                <a:latin typeface="Times"/>
              </a:defRPr>
            </a:lvl9pPr>
          </a:lstStyle>
          <a:p>
            <a:pPr>
              <a:spcBef>
                <a:spcPct val="50000"/>
              </a:spcBef>
            </a:pPr>
            <a:r>
              <a:rPr lang="en-US" altLang="en-US" sz="3200" b="1" dirty="0">
                <a:solidFill>
                  <a:srgbClr val="C00000"/>
                </a:solidFill>
                <a:latin typeface="Times New Roman" pitchFamily="18" charset="0"/>
              </a:rPr>
              <a:t>Information from </a:t>
            </a:r>
            <a:r>
              <a:rPr lang="en-US" altLang="en-US" sz="3200" b="1" baseline="30000" dirty="0">
                <a:solidFill>
                  <a:srgbClr val="C00000"/>
                </a:solidFill>
                <a:latin typeface="Times New Roman" pitchFamily="18" charset="0"/>
              </a:rPr>
              <a:t>1</a:t>
            </a:r>
            <a:r>
              <a:rPr lang="en-US" altLang="en-US" sz="3200" b="1" dirty="0">
                <a:solidFill>
                  <a:srgbClr val="C00000"/>
                </a:solidFill>
                <a:latin typeface="Times New Roman" pitchFamily="18" charset="0"/>
              </a:rPr>
              <a:t>H-nmr spectra</a:t>
            </a:r>
            <a:r>
              <a:rPr lang="en-US" altLang="en-US" sz="3200" b="1" dirty="0">
                <a:latin typeface="Times New Roman" pitchFamily="18" charset="0"/>
              </a:rPr>
              <a:t>:</a:t>
            </a:r>
          </a:p>
          <a:p>
            <a:pPr>
              <a:spcBef>
                <a:spcPct val="50000"/>
              </a:spcBef>
              <a:buFontTx/>
              <a:buAutoNum type="arabicPeriod"/>
            </a:pPr>
            <a:r>
              <a:rPr lang="en-US" altLang="en-US" sz="3200" b="1" dirty="0" smtClean="0">
                <a:latin typeface="Times New Roman" pitchFamily="18" charset="0"/>
              </a:rPr>
              <a:t>Number </a:t>
            </a:r>
            <a:r>
              <a:rPr lang="en-US" altLang="en-US" sz="3200" b="1" dirty="0">
                <a:latin typeface="Times New Roman" pitchFamily="18" charset="0"/>
              </a:rPr>
              <a:t>of signals:  How many different types of hydrogens in the molecule.</a:t>
            </a:r>
          </a:p>
          <a:p>
            <a:pPr>
              <a:spcBef>
                <a:spcPct val="50000"/>
              </a:spcBef>
              <a:buFontTx/>
              <a:buAutoNum type="arabicPeriod"/>
            </a:pPr>
            <a:r>
              <a:rPr lang="en-US" altLang="en-US" sz="3200" b="1" dirty="0">
                <a:latin typeface="Times New Roman" pitchFamily="18" charset="0"/>
              </a:rPr>
              <a:t>Position of signals (chemical shift):  What types of hydrogens.</a:t>
            </a:r>
          </a:p>
          <a:p>
            <a:pPr>
              <a:spcBef>
                <a:spcPct val="50000"/>
              </a:spcBef>
              <a:buFontTx/>
              <a:buAutoNum type="arabicPeriod"/>
            </a:pPr>
            <a:r>
              <a:rPr lang="en-US" altLang="en-US" sz="3200" b="1" dirty="0">
                <a:latin typeface="Times New Roman" pitchFamily="18" charset="0"/>
              </a:rPr>
              <a:t>Relative areas under signals (integration):  How many hydrogens of each type</a:t>
            </a:r>
            <a:r>
              <a:rPr lang="en-US" altLang="en-US" sz="3200" b="1" dirty="0" smtClean="0">
                <a:latin typeface="Times New Roman" pitchFamily="18" charset="0"/>
              </a:rPr>
              <a:t>. </a:t>
            </a:r>
            <a:r>
              <a:rPr lang="en-US" altLang="en-US" sz="3200" b="1" dirty="0" smtClean="0">
                <a:solidFill>
                  <a:srgbClr val="C00000"/>
                </a:solidFill>
                <a:latin typeface="Times New Roman" pitchFamily="18" charset="0"/>
              </a:rPr>
              <a:t>This only applies to </a:t>
            </a:r>
            <a:r>
              <a:rPr lang="en-US" altLang="en-US" sz="3200" b="1" baseline="30000" dirty="0">
                <a:solidFill>
                  <a:srgbClr val="C00000"/>
                </a:solidFill>
                <a:latin typeface="Times New Roman" pitchFamily="18" charset="0"/>
              </a:rPr>
              <a:t>1</a:t>
            </a:r>
            <a:r>
              <a:rPr lang="en-US" altLang="en-US" sz="3200" b="1" dirty="0">
                <a:solidFill>
                  <a:srgbClr val="C00000"/>
                </a:solidFill>
                <a:latin typeface="Times New Roman" pitchFamily="18" charset="0"/>
              </a:rPr>
              <a:t>H-nmr spectra</a:t>
            </a:r>
            <a:r>
              <a:rPr lang="en-US" altLang="en-US" sz="3200" b="1" dirty="0" smtClean="0">
                <a:latin typeface="Times New Roman" pitchFamily="18" charset="0"/>
              </a:rPr>
              <a:t> </a:t>
            </a:r>
            <a:endParaRPr lang="en-US" altLang="en-US" sz="3200" b="1" dirty="0">
              <a:latin typeface="Times New Roman" pitchFamily="18" charset="0"/>
            </a:endParaRPr>
          </a:p>
          <a:p>
            <a:pPr>
              <a:spcBef>
                <a:spcPct val="50000"/>
              </a:spcBef>
              <a:buFontTx/>
              <a:buAutoNum type="arabicPeriod"/>
            </a:pPr>
            <a:r>
              <a:rPr lang="en-US" altLang="en-US" sz="3200" b="1" dirty="0">
                <a:latin typeface="Times New Roman" pitchFamily="18" charset="0"/>
              </a:rPr>
              <a:t>Splitting pattern:  How many neighboring hydrogens.</a:t>
            </a:r>
          </a:p>
        </p:txBody>
      </p:sp>
    </p:spTree>
    <p:extLst>
      <p:ext uri="{BB962C8B-B14F-4D97-AF65-F5344CB8AC3E}">
        <p14:creationId xmlns:p14="http://schemas.microsoft.com/office/powerpoint/2010/main" val="422629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9800" y="0"/>
            <a:ext cx="7772400" cy="1143000"/>
          </a:xfrm>
        </p:spPr>
        <p:txBody>
          <a:bodyPr/>
          <a:lstStyle/>
          <a:p>
            <a:r>
              <a:rPr lang="en-US" altLang="en-US" b="1" dirty="0">
                <a:solidFill>
                  <a:srgbClr val="C00000"/>
                </a:solidFill>
                <a:effectLst>
                  <a:outerShdw blurRad="38100" dist="38100" dir="2700000" algn="tl">
                    <a:srgbClr val="000000">
                      <a:alpha val="43137"/>
                    </a:srgbClr>
                  </a:outerShdw>
                </a:effectLst>
              </a:rPr>
              <a:t>Spin quantum number(I</a:t>
            </a:r>
            <a:r>
              <a:rPr lang="en-US" altLang="en-US" b="1" dirty="0" smtClean="0">
                <a:solidFill>
                  <a:srgbClr val="C00000"/>
                </a:solidFill>
                <a:effectLst>
                  <a:outerShdw blurRad="38100" dist="38100" dir="2700000" algn="tl">
                    <a:srgbClr val="000000">
                      <a:alpha val="43137"/>
                    </a:srgbClr>
                  </a:outerShdw>
                </a:effectLst>
              </a:rPr>
              <a:t>) of Nuclei</a:t>
            </a:r>
            <a:endParaRPr lang="en-US" altLang="en-US" b="1" dirty="0">
              <a:solidFill>
                <a:srgbClr val="C00000"/>
              </a:solidFill>
              <a:effectLst>
                <a:outerShdw blurRad="38100" dist="38100" dir="2700000" algn="tl">
                  <a:srgbClr val="000000">
                    <a:alpha val="43137"/>
                  </a:srgbClr>
                </a:outerShdw>
              </a:effectLst>
            </a:endParaRPr>
          </a:p>
        </p:txBody>
      </p:sp>
      <p:sp>
        <p:nvSpPr>
          <p:cNvPr id="45059" name="Rectangle 3"/>
          <p:cNvSpPr>
            <a:spLocks noGrp="1" noChangeArrowheads="1"/>
          </p:cNvSpPr>
          <p:nvPr>
            <p:ph type="body" idx="1"/>
          </p:nvPr>
        </p:nvSpPr>
        <p:spPr>
          <a:xfrm>
            <a:off x="399245" y="1004552"/>
            <a:ext cx="9264203" cy="5853448"/>
          </a:xfrm>
        </p:spPr>
        <p:txBody>
          <a:bodyPr/>
          <a:lstStyle/>
          <a:p>
            <a:pPr>
              <a:lnSpc>
                <a:spcPct val="90000"/>
              </a:lnSpc>
            </a:pPr>
            <a:r>
              <a:rPr lang="en-US" altLang="en-US" dirty="0"/>
              <a:t>Nuclear spin is characterized by a spin number, I, which can be zero or some positive integer multiple of 1/2 (e.g. 1/2, 1, 3/2, 2 etc.). Nuclei whose spin number, I= 0 have no magnetic moment(</a:t>
            </a:r>
            <a:r>
              <a:rPr lang="en-US" altLang="en-US" dirty="0">
                <a:latin typeface="Symbol" pitchFamily="18" charset="2"/>
              </a:rPr>
              <a:t>m</a:t>
            </a:r>
            <a:r>
              <a:rPr lang="en-US" altLang="en-US" dirty="0"/>
              <a:t>);</a:t>
            </a:r>
            <a:r>
              <a:rPr lang="en-US" altLang="en-US" dirty="0" err="1"/>
              <a:t>eg</a:t>
            </a:r>
            <a:r>
              <a:rPr lang="en-US" altLang="en-US" dirty="0"/>
              <a:t>. </a:t>
            </a:r>
            <a:r>
              <a:rPr lang="en-US" altLang="en-US" baseline="30000" dirty="0"/>
              <a:t>12</a:t>
            </a:r>
            <a:r>
              <a:rPr lang="en-US" altLang="en-US" dirty="0"/>
              <a:t>C and </a:t>
            </a:r>
            <a:r>
              <a:rPr lang="en-US" altLang="en-US" baseline="30000" dirty="0"/>
              <a:t>16</a:t>
            </a:r>
            <a:r>
              <a:rPr lang="en-US" altLang="en-US" dirty="0"/>
              <a:t>O show no NMR signal. Elements such as </a:t>
            </a:r>
            <a:r>
              <a:rPr lang="en-US" altLang="en-US" baseline="30000" dirty="0"/>
              <a:t>1</a:t>
            </a:r>
            <a:r>
              <a:rPr lang="en-US" altLang="en-US" dirty="0"/>
              <a:t>H, </a:t>
            </a:r>
            <a:r>
              <a:rPr lang="en-US" altLang="en-US" baseline="30000" dirty="0"/>
              <a:t>13</a:t>
            </a:r>
            <a:r>
              <a:rPr lang="en-US" altLang="en-US" dirty="0"/>
              <a:t>C, </a:t>
            </a:r>
            <a:r>
              <a:rPr lang="en-US" altLang="en-US" baseline="30000" dirty="0"/>
              <a:t>19</a:t>
            </a:r>
            <a:r>
              <a:rPr lang="en-US" altLang="en-US" dirty="0"/>
              <a:t>F and </a:t>
            </a:r>
            <a:r>
              <a:rPr lang="en-US" altLang="en-US" baseline="30000" dirty="0"/>
              <a:t>31</a:t>
            </a:r>
            <a:r>
              <a:rPr lang="en-US" altLang="en-US" dirty="0"/>
              <a:t>P have I=1/2, while others have even higher spin numbers: </a:t>
            </a:r>
          </a:p>
          <a:p>
            <a:pPr>
              <a:lnSpc>
                <a:spcPct val="90000"/>
              </a:lnSpc>
            </a:pPr>
            <a:r>
              <a:rPr lang="en-US" altLang="en-US" dirty="0"/>
              <a:t>I=1 </a:t>
            </a:r>
            <a:r>
              <a:rPr lang="en-US" altLang="en-US" baseline="30000" dirty="0"/>
              <a:t>14</a:t>
            </a:r>
            <a:r>
              <a:rPr lang="en-US" altLang="en-US" dirty="0"/>
              <a:t>N, </a:t>
            </a:r>
            <a:r>
              <a:rPr lang="en-US" altLang="en-US" baseline="30000" dirty="0"/>
              <a:t>2</a:t>
            </a:r>
            <a:r>
              <a:rPr lang="en-US" altLang="en-US" dirty="0"/>
              <a:t>H </a:t>
            </a:r>
          </a:p>
          <a:p>
            <a:pPr>
              <a:lnSpc>
                <a:spcPct val="90000"/>
              </a:lnSpc>
            </a:pPr>
            <a:r>
              <a:rPr lang="en-US" altLang="en-US" dirty="0"/>
              <a:t>I=3/2 </a:t>
            </a:r>
            <a:r>
              <a:rPr lang="en-US" altLang="en-US" baseline="30000" dirty="0"/>
              <a:t>11</a:t>
            </a:r>
            <a:r>
              <a:rPr lang="en-US" altLang="en-US" dirty="0"/>
              <a:t>B, </a:t>
            </a:r>
            <a:r>
              <a:rPr lang="en-US" altLang="en-US" baseline="30000" dirty="0"/>
              <a:t>35</a:t>
            </a:r>
            <a:r>
              <a:rPr lang="en-US" altLang="en-US" dirty="0"/>
              <a:t>Cl, </a:t>
            </a:r>
            <a:r>
              <a:rPr lang="en-US" altLang="en-US" baseline="30000" dirty="0"/>
              <a:t>37</a:t>
            </a:r>
            <a:r>
              <a:rPr lang="en-US" altLang="en-US" dirty="0"/>
              <a:t>Cl, </a:t>
            </a:r>
            <a:r>
              <a:rPr lang="en-US" altLang="en-US" baseline="30000" dirty="0"/>
              <a:t>79</a:t>
            </a:r>
            <a:r>
              <a:rPr lang="en-US" altLang="en-US" dirty="0"/>
              <a:t>Br, </a:t>
            </a:r>
            <a:r>
              <a:rPr lang="en-US" altLang="en-US" baseline="30000" dirty="0"/>
              <a:t>81</a:t>
            </a:r>
            <a:r>
              <a:rPr lang="en-US" altLang="en-US" dirty="0"/>
              <a:t>Br. </a:t>
            </a:r>
          </a:p>
          <a:p>
            <a:pPr>
              <a:lnSpc>
                <a:spcPct val="90000"/>
              </a:lnSpc>
            </a:pPr>
            <a:r>
              <a:rPr lang="en-US" altLang="en-US" dirty="0"/>
              <a:t>As the values for I increase, energy levels and shapes of the magnetic fields become progressively more and more complex.</a:t>
            </a:r>
          </a:p>
          <a:p>
            <a:pPr>
              <a:lnSpc>
                <a:spcPct val="90000"/>
              </a:lnSpc>
            </a:pPr>
            <a:endParaRPr lang="en-US" altLang="en-US" dirty="0"/>
          </a:p>
        </p:txBody>
      </p:sp>
    </p:spTree>
    <p:extLst>
      <p:ext uri="{BB962C8B-B14F-4D97-AF65-F5344CB8AC3E}">
        <p14:creationId xmlns:p14="http://schemas.microsoft.com/office/powerpoint/2010/main" val="333550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26165" y="153413"/>
            <a:ext cx="67976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3200" dirty="0">
                <a:solidFill>
                  <a:srgbClr val="C00000"/>
                </a:solidFill>
              </a:rPr>
              <a:t>The Chemical Shift of Different Protons</a:t>
            </a:r>
          </a:p>
        </p:txBody>
      </p:sp>
      <p:sp>
        <p:nvSpPr>
          <p:cNvPr id="7171" name="Text Box 3"/>
          <p:cNvSpPr txBox="1">
            <a:spLocks noChangeArrowheads="1"/>
          </p:cNvSpPr>
          <p:nvPr/>
        </p:nvSpPr>
        <p:spPr bwMode="auto">
          <a:xfrm>
            <a:off x="1709737" y="936626"/>
            <a:ext cx="943048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800" dirty="0"/>
              <a:t>NMR would not be very valuable if all protons absorbed at the same frequency. </a:t>
            </a:r>
            <a:r>
              <a:rPr lang="en-US" altLang="en-US" sz="2800" dirty="0" smtClean="0"/>
              <a:t>Anyone knows there are hydrogens </a:t>
            </a:r>
            <a:r>
              <a:rPr lang="en-US" altLang="en-US" sz="2800" dirty="0"/>
              <a:t>in organic molecules.  What makes it useful is that different protons usually appear at different chemical shifts (</a:t>
            </a:r>
            <a:r>
              <a:rPr lang="en-US" altLang="en-US" sz="2800" dirty="0">
                <a:latin typeface="Symbol" panose="05050102010706020507" pitchFamily="18" charset="2"/>
              </a:rPr>
              <a:t>d</a:t>
            </a:r>
            <a:r>
              <a:rPr lang="en-US" altLang="en-US" sz="2800" dirty="0"/>
              <a:t>.  So, we can distinguish one kind of proton from another.  Why do different protons appear at different </a:t>
            </a:r>
            <a:r>
              <a:rPr lang="en-US" altLang="en-US" sz="2800" dirty="0">
                <a:latin typeface="Symbol" panose="05050102010706020507" pitchFamily="18" charset="2"/>
              </a:rPr>
              <a:t>d</a:t>
            </a:r>
            <a:r>
              <a:rPr lang="en-US" altLang="en-US" sz="2800" dirty="0"/>
              <a:t>?  There are several reasons, one of which is </a:t>
            </a:r>
            <a:r>
              <a:rPr lang="en-US" altLang="en-US" sz="2800" dirty="0">
                <a:solidFill>
                  <a:srgbClr val="C00000"/>
                </a:solidFill>
              </a:rPr>
              <a:t>shielding</a:t>
            </a:r>
            <a:r>
              <a:rPr lang="en-US" altLang="en-US" sz="2800" dirty="0"/>
              <a:t>.  The electrons in a bond shield the nuclei from the magnetic field.  So, if there is more electron density around a proton, it sees a slightly lower magnetic field, less electron density means it sees a higher magnetic field:</a:t>
            </a:r>
          </a:p>
        </p:txBody>
      </p:sp>
      <p:pic>
        <p:nvPicPr>
          <p:cNvPr id="2" name="Picture 1"/>
          <p:cNvPicPr>
            <a:picLocks noChangeAspect="1"/>
          </p:cNvPicPr>
          <p:nvPr/>
        </p:nvPicPr>
        <p:blipFill>
          <a:blip r:embed="rId2"/>
          <a:stretch>
            <a:fillRect/>
          </a:stretch>
        </p:blipFill>
        <p:spPr>
          <a:xfrm>
            <a:off x="4783763" y="5536269"/>
            <a:ext cx="1800225" cy="990600"/>
          </a:xfrm>
          <a:prstGeom prst="rect">
            <a:avLst/>
          </a:prstGeom>
        </p:spPr>
      </p:pic>
    </p:spTree>
    <p:extLst>
      <p:ext uri="{BB962C8B-B14F-4D97-AF65-F5344CB8AC3E}">
        <p14:creationId xmlns:p14="http://schemas.microsoft.com/office/powerpoint/2010/main" val="408026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716338" y="76200"/>
            <a:ext cx="458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The Hard Part - Interpreting Spectra</a:t>
            </a:r>
          </a:p>
        </p:txBody>
      </p:sp>
      <p:sp>
        <p:nvSpPr>
          <p:cNvPr id="8195" name="Text Box 8"/>
          <p:cNvSpPr txBox="1">
            <a:spLocks noChangeArrowheads="1"/>
          </p:cNvSpPr>
          <p:nvPr/>
        </p:nvSpPr>
        <p:spPr bwMode="auto">
          <a:xfrm>
            <a:off x="2270125" y="2851151"/>
            <a:ext cx="76354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 typeface="Times" panose="02020603050405020304" pitchFamily="18" charset="0"/>
              <a:buAutoNum type="arabicParenR"/>
            </a:pPr>
            <a:r>
              <a:rPr lang="en-US" altLang="en-US" sz="2000"/>
              <a:t>Chemical shift data - tells us what kinds of protons we have.</a:t>
            </a:r>
          </a:p>
          <a:p>
            <a:pPr>
              <a:buFont typeface="Times" panose="02020603050405020304" pitchFamily="18" charset="0"/>
              <a:buAutoNum type="arabicParenR"/>
            </a:pPr>
            <a:r>
              <a:rPr lang="en-US" altLang="en-US" sz="2000"/>
              <a:t>Integrals - tells us the ratio of each kind of proton in our sample.</a:t>
            </a:r>
          </a:p>
          <a:p>
            <a:pPr>
              <a:buFont typeface="Times" panose="02020603050405020304" pitchFamily="18" charset="0"/>
              <a:buAutoNum type="arabicParenR"/>
            </a:pPr>
            <a:r>
              <a:rPr lang="en-US" altLang="en-US" sz="2000" baseline="30000"/>
              <a:t>1</a:t>
            </a:r>
            <a:r>
              <a:rPr lang="en-US" altLang="en-US" sz="2000"/>
              <a:t>H - </a:t>
            </a:r>
            <a:r>
              <a:rPr lang="en-US" altLang="en-US" sz="2000" baseline="30000"/>
              <a:t>1</a:t>
            </a:r>
            <a:r>
              <a:rPr lang="en-US" altLang="en-US" sz="2000"/>
              <a:t>H coupling - tells us about protons that are near other protons. </a:t>
            </a:r>
            <a:endParaRPr lang="en-US" altLang="en-US"/>
          </a:p>
        </p:txBody>
      </p:sp>
      <p:sp>
        <p:nvSpPr>
          <p:cNvPr id="8196" name="Text Box 10"/>
          <p:cNvSpPr txBox="1">
            <a:spLocks noChangeArrowheads="1"/>
          </p:cNvSpPr>
          <p:nvPr/>
        </p:nvSpPr>
        <p:spPr bwMode="auto">
          <a:xfrm>
            <a:off x="1676400" y="609601"/>
            <a:ext cx="8839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t>Learning how an NMR machine works is straightforward.  What is less straightforward is learning how to use the data we get from an NMR machine (the spectrum of ethyl acetate is shown below).  That’s because each NMR spectrum is a puzzle, and there’s no single fact that you simply have to memorize to solve these spectra.  You have to consider lots of pieces of data and come up with a structure that fits all the data.  What kinds of data do we get from NMR spectra?  For </a:t>
            </a:r>
            <a:r>
              <a:rPr lang="en-US" altLang="en-US" sz="2000" baseline="30000"/>
              <a:t>1</a:t>
            </a:r>
            <a:r>
              <a:rPr lang="en-US" altLang="en-US" sz="2000"/>
              <a:t>H NMR, there are three kinds each of which we will consider each of these separately:</a:t>
            </a:r>
          </a:p>
        </p:txBody>
      </p:sp>
      <p:pic>
        <p:nvPicPr>
          <p:cNvPr id="8197" name="Picture 12" descr="&#10;EtOAc.NMR.JPG                                                  000060A6FILES                          000036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62388"/>
            <a:ext cx="830580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620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1483</Words>
  <Application>Microsoft Office PowerPoint</Application>
  <PresentationFormat>Widescreen</PresentationFormat>
  <Paragraphs>69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Symbol</vt:lpstr>
      <vt:lpstr>Tahoma</vt:lpstr>
      <vt:lpstr>Times</vt:lpstr>
      <vt:lpstr>Times New Roman</vt:lpstr>
      <vt:lpstr>Office Theme</vt:lpstr>
      <vt:lpstr>NMR spectroscopy</vt:lpstr>
      <vt:lpstr>PowerPoint Presentation</vt:lpstr>
      <vt:lpstr>PowerPoint Presentation</vt:lpstr>
      <vt:lpstr>PowerPoint Presentation</vt:lpstr>
      <vt:lpstr>PowerPoint Presentation</vt:lpstr>
      <vt:lpstr>PowerPoint Presentation</vt:lpstr>
      <vt:lpstr>Spin quantum number(I) of Nuclei</vt:lpstr>
      <vt:lpstr>PowerPoint Presentation</vt:lpstr>
      <vt:lpstr>PowerPoint Presentation</vt:lpstr>
      <vt:lpstr>PowerPoint Presentation</vt:lpstr>
      <vt:lpstr>PowerPoint Presentation</vt:lpstr>
      <vt:lpstr>d values (chemical shifts)</vt:lpstr>
      <vt:lpstr>Deuterated Solvents</vt:lpstr>
      <vt:lpstr>PowerPoint Presentation</vt:lpstr>
      <vt:lpstr>Shielding, Deshielding, Upfieled &amp; Downfield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Louisiana Tech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upali</dc:creator>
  <cp:lastModifiedBy>Dr.Upali</cp:lastModifiedBy>
  <cp:revision>10</cp:revision>
  <dcterms:created xsi:type="dcterms:W3CDTF">2016-02-17T18:17:26Z</dcterms:created>
  <dcterms:modified xsi:type="dcterms:W3CDTF">2017-02-01T19:49:50Z</dcterms:modified>
</cp:coreProperties>
</file>