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4" r:id="rId5"/>
    <p:sldId id="260" r:id="rId6"/>
    <p:sldId id="265" r:id="rId7"/>
    <p:sldId id="262" r:id="rId8"/>
    <p:sldId id="263" r:id="rId9"/>
    <p:sldId id="266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41C2-FB77-4F8F-BC23-7D9FE082EFD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00A0-A9F2-4560-B58D-EE4AF095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6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41C2-FB77-4F8F-BC23-7D9FE082EFD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00A0-A9F2-4560-B58D-EE4AF095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6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41C2-FB77-4F8F-BC23-7D9FE082EFD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00A0-A9F2-4560-B58D-EE4AF095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8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41C2-FB77-4F8F-BC23-7D9FE082EFD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00A0-A9F2-4560-B58D-EE4AF095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4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41C2-FB77-4F8F-BC23-7D9FE082EFD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00A0-A9F2-4560-B58D-EE4AF095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5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41C2-FB77-4F8F-BC23-7D9FE082EFD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00A0-A9F2-4560-B58D-EE4AF095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8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41C2-FB77-4F8F-BC23-7D9FE082EFD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00A0-A9F2-4560-B58D-EE4AF095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4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41C2-FB77-4F8F-BC23-7D9FE082EFD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00A0-A9F2-4560-B58D-EE4AF095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9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41C2-FB77-4F8F-BC23-7D9FE082EFD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00A0-A9F2-4560-B58D-EE4AF095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9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41C2-FB77-4F8F-BC23-7D9FE082EFD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00A0-A9F2-4560-B58D-EE4AF095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9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41C2-FB77-4F8F-BC23-7D9FE082EFD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00A0-A9F2-4560-B58D-EE4AF095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0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D41C2-FB77-4F8F-BC23-7D9FE082EFD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600A0-A9F2-4560-B58D-EE4AF095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2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Magnetism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6400" dirty="0" smtClean="0"/>
              <a:t>Magnetic Susceptibility</a:t>
            </a:r>
          </a:p>
          <a:p>
            <a:pPr marL="0" indent="0">
              <a:buNone/>
            </a:pPr>
            <a:r>
              <a:rPr lang="en-US" sz="6400" dirty="0" smtClean="0"/>
              <a:t>Nuclear Magnetic Resonance (NMR)</a:t>
            </a:r>
          </a:p>
          <a:p>
            <a:pPr marL="0" indent="0">
              <a:buNone/>
            </a:pPr>
            <a:r>
              <a:rPr lang="en-US" sz="6400" dirty="0" smtClean="0"/>
              <a:t>Electron Paramagnetic Resonance (EPR)</a:t>
            </a:r>
          </a:p>
          <a:p>
            <a:pPr marL="0" indent="0">
              <a:buNone/>
            </a:pPr>
            <a:r>
              <a:rPr lang="en-US" sz="6400" dirty="0" smtClean="0"/>
              <a:t>Hall Probes</a:t>
            </a:r>
          </a:p>
          <a:p>
            <a:pPr marL="0" indent="0">
              <a:buNone/>
            </a:pPr>
            <a:r>
              <a:rPr lang="en-US" sz="6400" dirty="0" err="1" smtClean="0"/>
              <a:t>Magnetoresistors</a:t>
            </a:r>
            <a:endParaRPr lang="en-US" sz="6400" dirty="0" smtClean="0"/>
          </a:p>
          <a:p>
            <a:pPr marL="0" indent="0">
              <a:buNone/>
            </a:pPr>
            <a:r>
              <a:rPr lang="en-US" sz="6400" dirty="0" smtClean="0"/>
              <a:t>Fluxgate Magnetometers</a:t>
            </a:r>
          </a:p>
          <a:p>
            <a:pPr marL="0" indent="0">
              <a:buNone/>
            </a:pPr>
            <a:r>
              <a:rPr lang="en-US" sz="6400" dirty="0" smtClean="0"/>
              <a:t>Flux Measurements with Pick Up Coils</a:t>
            </a:r>
          </a:p>
          <a:p>
            <a:pPr marL="0" indent="0">
              <a:buNone/>
            </a:pPr>
            <a:r>
              <a:rPr lang="en-US" sz="6400" dirty="0" smtClean="0"/>
              <a:t>Magnetic Alignment –center and direction</a:t>
            </a:r>
          </a:p>
        </p:txBody>
      </p:sp>
    </p:spTree>
    <p:extLst>
      <p:ext uri="{BB962C8B-B14F-4D97-AF65-F5344CB8AC3E}">
        <p14:creationId xmlns:p14="http://schemas.microsoft.com/office/powerpoint/2010/main" val="3470720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NMR/EPR Principle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668" y="145176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288925" indent="-279400"/>
            <a:r>
              <a:rPr lang="en-US" dirty="0"/>
              <a:t>A particle with a spin and a magnetic </a:t>
            </a:r>
          </a:p>
          <a:p>
            <a:pPr marL="288925" indent="-279400">
              <a:buNone/>
            </a:pPr>
            <a:r>
              <a:rPr lang="en-US" dirty="0" smtClean="0"/>
              <a:t>	moment </a:t>
            </a:r>
            <a:r>
              <a:rPr lang="en-US" dirty="0" err="1"/>
              <a:t>precesses</a:t>
            </a:r>
            <a:r>
              <a:rPr lang="en-US" dirty="0"/>
              <a:t> around an applied field.</a:t>
            </a:r>
          </a:p>
          <a:p>
            <a:pPr marL="288925" indent="-279400"/>
            <a:endParaRPr lang="en-US" dirty="0"/>
          </a:p>
          <a:p>
            <a:pPr marL="288925" indent="-279400"/>
            <a:r>
              <a:rPr lang="en-US" dirty="0"/>
              <a:t>The quantum energy levels are split into </a:t>
            </a:r>
          </a:p>
          <a:p>
            <a:pPr marL="288925" indent="-279400">
              <a:buNone/>
            </a:pPr>
            <a:r>
              <a:rPr lang="en-US" dirty="0" smtClean="0"/>
              <a:t>	several </a:t>
            </a:r>
            <a:r>
              <a:rPr lang="en-US" dirty="0"/>
              <a:t>discrete levels, depending on the</a:t>
            </a:r>
          </a:p>
          <a:p>
            <a:pPr marL="288925" indent="-279400">
              <a:buNone/>
            </a:pPr>
            <a:r>
              <a:rPr lang="en-US" dirty="0" smtClean="0"/>
              <a:t>	spin </a:t>
            </a:r>
            <a:r>
              <a:rPr lang="en-US" dirty="0"/>
              <a:t>of the particle.</a:t>
            </a:r>
          </a:p>
          <a:p>
            <a:pPr marL="288925" indent="-279400"/>
            <a:endParaRPr lang="en-US" dirty="0"/>
          </a:p>
          <a:p>
            <a:pPr marL="288925" indent="-279400"/>
            <a:r>
              <a:rPr lang="en-US" dirty="0"/>
              <a:t>The energy gap between these levels is </a:t>
            </a:r>
          </a:p>
          <a:p>
            <a:pPr marL="288925" indent="-279400">
              <a:buNone/>
            </a:pPr>
            <a:r>
              <a:rPr lang="en-US" dirty="0" smtClean="0"/>
              <a:t>	proportional </a:t>
            </a:r>
            <a:r>
              <a:rPr lang="en-US" dirty="0"/>
              <a:t>to the applied field.</a:t>
            </a:r>
          </a:p>
          <a:p>
            <a:pPr marL="288925" indent="-279400"/>
            <a:endParaRPr lang="en-US" dirty="0"/>
          </a:p>
          <a:p>
            <a:pPr marL="288925" indent="-279400"/>
            <a:r>
              <a:rPr lang="en-US" dirty="0"/>
              <a:t>A resonant absorption of RF energy occurs </a:t>
            </a:r>
          </a:p>
          <a:p>
            <a:pPr marL="288925" indent="-279400">
              <a:buNone/>
            </a:pPr>
            <a:r>
              <a:rPr lang="en-US" dirty="0" smtClean="0"/>
              <a:t>	at </a:t>
            </a:r>
            <a:r>
              <a:rPr lang="en-US" dirty="0"/>
              <a:t>a frequency corresponding to energy gap.</a:t>
            </a:r>
          </a:p>
          <a:p>
            <a:pPr marL="741363" indent="-741363"/>
            <a:endParaRPr lang="en-US" dirty="0"/>
          </a:p>
        </p:txBody>
      </p:sp>
      <p:pic>
        <p:nvPicPr>
          <p:cNvPr id="4" name="Picture 1027" descr="preces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483" y="838200"/>
            <a:ext cx="1983305" cy="295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355" y="3714750"/>
            <a:ext cx="2481562" cy="214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318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Susceptibility Principle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Questions you may have include:</a:t>
            </a:r>
          </a:p>
          <a:p>
            <a:r>
              <a:rPr lang="en-US" dirty="0"/>
              <a:t>What are paramagnetic materials?</a:t>
            </a:r>
          </a:p>
          <a:p>
            <a:r>
              <a:rPr lang="en-US" dirty="0"/>
              <a:t>What are diamagnetic materials?</a:t>
            </a:r>
          </a:p>
          <a:p>
            <a:r>
              <a:rPr lang="en-US" dirty="0" smtClean="0"/>
              <a:t>What </a:t>
            </a:r>
            <a:r>
              <a:rPr lang="en-US" dirty="0" smtClean="0"/>
              <a:t>are ferromagnetic materials?</a:t>
            </a:r>
          </a:p>
          <a:p>
            <a:r>
              <a:rPr lang="en-US" dirty="0"/>
              <a:t>What are </a:t>
            </a:r>
            <a:r>
              <a:rPr lang="en-US" dirty="0" smtClean="0"/>
              <a:t>antiferromagnetic </a:t>
            </a:r>
            <a:r>
              <a:rPr lang="en-US" dirty="0"/>
              <a:t>materials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is </a:t>
            </a:r>
            <a:r>
              <a:rPr lang="en-US" dirty="0" err="1" smtClean="0"/>
              <a:t>supermagnets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4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Filed Effect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2024062" cy="199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8600" y="3342993"/>
            <a:ext cx="146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Paramagnetic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28945" y="2362200"/>
            <a:ext cx="128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diamagnetc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7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Magnetic Moments (Susceptibility)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Magnetic </a:t>
            </a:r>
            <a:r>
              <a:rPr lang="en-US" dirty="0"/>
              <a:t>moment </a:t>
            </a:r>
            <a:r>
              <a:rPr lang="en-US" dirty="0" smtClean="0"/>
              <a:t>(μ): </a:t>
            </a:r>
            <a:r>
              <a:rPr lang="en-US" dirty="0"/>
              <a:t>relates directly to </a:t>
            </a:r>
            <a:r>
              <a:rPr lang="en-US" dirty="0" smtClean="0"/>
              <a:t>the number </a:t>
            </a:r>
            <a:r>
              <a:rPr lang="en-US" dirty="0"/>
              <a:t>of unpaired electrons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Susceptibility and magnetic moment </a:t>
            </a:r>
            <a:r>
              <a:rPr lang="en-US" dirty="0" smtClean="0"/>
              <a:t> can </a:t>
            </a:r>
            <a:r>
              <a:rPr lang="en-US" dirty="0"/>
              <a:t>be determined experimentally </a:t>
            </a:r>
            <a:r>
              <a:rPr lang="en-US" dirty="0" smtClean="0"/>
              <a:t>using </a:t>
            </a:r>
            <a:r>
              <a:rPr lang="en-US" dirty="0"/>
              <a:t>a </a:t>
            </a:r>
            <a:r>
              <a:rPr lang="en-US" b="1" dirty="0" err="1" smtClean="0">
                <a:solidFill>
                  <a:srgbClr val="C00000"/>
                </a:solidFill>
              </a:rPr>
              <a:t>Guoy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Balance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For paramagnetic substance, unpaired </a:t>
            </a:r>
            <a:r>
              <a:rPr lang="en-US" dirty="0" smtClean="0"/>
              <a:t> electrons </a:t>
            </a:r>
            <a:r>
              <a:rPr lang="en-US" dirty="0"/>
              <a:t>are attracted by the magnetic </a:t>
            </a:r>
            <a:r>
              <a:rPr lang="en-US" dirty="0" smtClean="0"/>
              <a:t>field </a:t>
            </a:r>
            <a:r>
              <a:rPr lang="en-US" dirty="0"/>
              <a:t>and an apparent increase in mass </a:t>
            </a:r>
            <a:r>
              <a:rPr lang="en-US" dirty="0" smtClean="0"/>
              <a:t>of </a:t>
            </a:r>
            <a:r>
              <a:rPr lang="en-US" dirty="0"/>
              <a:t>the sample </a:t>
            </a:r>
            <a:r>
              <a:rPr lang="en-US" dirty="0" smtClean="0"/>
              <a:t>occurs when </a:t>
            </a:r>
            <a:r>
              <a:rPr lang="en-US" dirty="0"/>
              <a:t>the field is </a:t>
            </a:r>
            <a:r>
              <a:rPr lang="en-US" dirty="0" smtClean="0"/>
              <a:t>switch </a:t>
            </a:r>
            <a:r>
              <a:rPr lang="en-US" dirty="0"/>
              <a:t>on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49755"/>
            <a:ext cx="34004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1676400"/>
            <a:ext cx="2441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Microbalance </a:t>
            </a:r>
          </a:p>
          <a:p>
            <a:r>
              <a:rPr lang="en-US" dirty="0" smtClean="0"/>
              <a:t>Measures to 5</a:t>
            </a:r>
            <a:r>
              <a:rPr lang="en-US" baseline="30000" dirty="0" smtClean="0"/>
              <a:t>th</a:t>
            </a:r>
            <a:r>
              <a:rPr lang="en-US" dirty="0" smtClean="0"/>
              <a:t> decimal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1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Magnetic properties and unpaired electrons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66995"/>
            <a:ext cx="7129463" cy="431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509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17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295996" cy="559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67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Temperature and Field Dependence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295525"/>
            <a:ext cx="75914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610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81900" cy="367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94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58" y="1600200"/>
            <a:ext cx="53468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011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7380</TotalTime>
  <Words>154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Magnetism</vt:lpstr>
      <vt:lpstr>Magnetic Susceptibility Principle</vt:lpstr>
      <vt:lpstr>Magnetic Filed Effect</vt:lpstr>
      <vt:lpstr>Magnetic Moments (Susceptibility) </vt:lpstr>
      <vt:lpstr>Magnetic properties and unpaired electrons</vt:lpstr>
      <vt:lpstr>PowerPoint Presentation</vt:lpstr>
      <vt:lpstr>Temperature and Field Dependence</vt:lpstr>
      <vt:lpstr>PowerPoint Presentation</vt:lpstr>
      <vt:lpstr>PowerPoint Presentation</vt:lpstr>
      <vt:lpstr>NMR/EPR Principle </vt:lpstr>
    </vt:vector>
  </TitlesOfParts>
  <Company>Louisiana Tech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Siriwardane Upali</dc:creator>
  <cp:lastModifiedBy>Student</cp:lastModifiedBy>
  <cp:revision>11</cp:revision>
  <dcterms:created xsi:type="dcterms:W3CDTF">2015-01-07T16:01:41Z</dcterms:created>
  <dcterms:modified xsi:type="dcterms:W3CDTF">2016-01-06T21:27:14Z</dcterms:modified>
</cp:coreProperties>
</file>