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59" r:id="rId4"/>
    <p:sldId id="260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71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3" r:id="rId24"/>
    <p:sldId id="274" r:id="rId25"/>
    <p:sldId id="275" r:id="rId26"/>
    <p:sldId id="276" r:id="rId27"/>
    <p:sldId id="277" r:id="rId28"/>
    <p:sldId id="279" r:id="rId29"/>
    <p:sldId id="278" r:id="rId30"/>
    <p:sldId id="280" r:id="rId31"/>
    <p:sldId id="281" r:id="rId32"/>
    <p:sldId id="282" r:id="rId33"/>
    <p:sldId id="283" r:id="rId34"/>
    <p:sldId id="284" r:id="rId35"/>
    <p:sldId id="286" r:id="rId36"/>
    <p:sldId id="28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FDC2-9B24-4751-BAA5-0F65BC1C33D7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B573D-3C87-4D52-8D67-BA9547D6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4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5745-FD28-4841-9681-E2CF22B15511}" type="datetime1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281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8C7E-EC97-47FD-AE5D-61E6C05E9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61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80F46-0326-4910-96C8-71A39B3D277C}" type="datetime1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281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8C7E-EC97-47FD-AE5D-61E6C05E9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62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1D7F-8CD3-4C49-98D2-F440C986D14F}" type="datetime1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281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8C7E-EC97-47FD-AE5D-61E6C05E9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3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ED6A6-D454-4CD7-8560-75D0A5A5471C}" type="datetime1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281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8C7E-EC97-47FD-AE5D-61E6C05E9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1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F8F0-A5C0-4404-AE7F-D60DB0909B82}" type="datetime1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281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8C7E-EC97-47FD-AE5D-61E6C05E9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4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37FD-EBA4-4A17-9E05-8FC335E1A077}" type="datetime1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281 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8C7E-EC97-47FD-AE5D-61E6C05E9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93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E3DD-90A6-4A48-AF50-121CF9D50194}" type="datetime1">
              <a:rPr lang="en-US" smtClean="0"/>
              <a:t>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281 Lab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8C7E-EC97-47FD-AE5D-61E6C05E9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5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A217-CFB9-4D1B-89E7-F22AC32C63F9}" type="datetime1">
              <a:rPr lang="en-US" smtClean="0"/>
              <a:t>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281 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8C7E-EC97-47FD-AE5D-61E6C05E9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5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2073-86D2-4365-9D8D-687BA0749401}" type="datetime1">
              <a:rPr lang="en-US" smtClean="0"/>
              <a:t>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281 Lab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8C7E-EC97-47FD-AE5D-61E6C05E9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4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416E-3204-4A12-A8C7-8175DED60FA2}" type="datetime1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281 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8C7E-EC97-47FD-AE5D-61E6C05E9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7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2BB1-DC8A-4DEA-8774-1BBF5142890B}" type="datetime1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281 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8C7E-EC97-47FD-AE5D-61E6C05E9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17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E815D-1623-4E38-A048-AB21E8A17C0E}" type="datetime1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CHEM 281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F8C7E-EC97-47FD-AE5D-61E6C05E9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9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Valence Bond (VB) and Molecular Orbital (MO) Theories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spcBef>
                <a:spcPct val="50000"/>
              </a:spcBef>
              <a:defRPr/>
            </a:pPr>
            <a:r>
              <a:rPr lang="en-US" sz="3600" dirty="0"/>
              <a:t>Instructor: Dr. Upali Siriwardane</a:t>
            </a:r>
            <a:endParaRPr lang="en-US" dirty="0"/>
          </a:p>
          <a:p>
            <a:pPr algn="l">
              <a:defRPr/>
            </a:pPr>
            <a:r>
              <a:rPr lang="en-US" dirty="0"/>
              <a:t>e-mail: </a:t>
            </a:r>
            <a:r>
              <a:rPr lang="en-US" dirty="0">
                <a:solidFill>
                  <a:srgbClr val="008000"/>
                </a:solidFill>
              </a:rPr>
              <a:t>upali@latech.edu</a:t>
            </a:r>
          </a:p>
          <a:p>
            <a:pPr algn="l">
              <a:lnSpc>
                <a:spcPct val="70000"/>
              </a:lnSpc>
              <a:defRPr/>
            </a:pPr>
            <a:r>
              <a:rPr lang="en-US" dirty="0"/>
              <a:t>Office:  </a:t>
            </a:r>
            <a:r>
              <a:rPr lang="en-US" dirty="0">
                <a:solidFill>
                  <a:srgbClr val="008000"/>
                </a:solidFill>
              </a:rPr>
              <a:t>CTH 311 Phone 257-4941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281 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8C7E-EC97-47FD-AE5D-61E6C05E97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12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9" name="Rectangle 3"/>
          <p:cNvSpPr>
            <a:spLocks noChangeArrowheads="1"/>
          </p:cNvSpPr>
          <p:nvPr/>
        </p:nvSpPr>
        <p:spPr bwMode="auto">
          <a:xfrm>
            <a:off x="381000" y="12192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1pPr>
            <a:lvl2pPr marL="742950" indent="-285750"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2pPr>
            <a:lvl3pPr marL="1143000" indent="-228600"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3pPr>
            <a:lvl4pPr marL="1600200" indent="-228600"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4pPr>
            <a:lvl5pPr marL="2057400" indent="-228600"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9pPr>
          </a:lstStyle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en-US" sz="3200" i="0" baseline="0" dirty="0"/>
              <a:t>H</a:t>
            </a:r>
            <a:r>
              <a:rPr lang="en-US" altLang="en-US" sz="3200" i="0" dirty="0"/>
              <a:t>2</a:t>
            </a:r>
            <a:r>
              <a:rPr lang="en-US" altLang="en-US" sz="3200" i="0" baseline="0" dirty="0"/>
              <a:t>O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3200" i="0" baseline="0" dirty="0"/>
              <a:t>Bent or angular, polar-covalent bonds, asymmetric molecule-polar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en-US" sz="3200" i="0" baseline="0" dirty="0"/>
              <a:t>NH</a:t>
            </a:r>
            <a:r>
              <a:rPr lang="en-US" altLang="en-US" sz="3200" i="0" dirty="0"/>
              <a:t>3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3200" i="0" baseline="0" dirty="0"/>
              <a:t>Pyramidal, polar-covalent bonds, asymmetric molecule-polar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en-US" sz="3200" i="0" baseline="0" dirty="0"/>
              <a:t>CO</a:t>
            </a:r>
            <a:r>
              <a:rPr lang="en-US" altLang="en-US" sz="3200" i="0" dirty="0"/>
              <a:t>2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3200" i="0" baseline="0" dirty="0"/>
              <a:t>Linear, polar-covalent bonds, symmetric molecule-polar</a:t>
            </a:r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CC0000"/>
                </a:solidFill>
              </a:rPr>
              <a:t>Which Molecules are Polar</a:t>
            </a:r>
          </a:p>
        </p:txBody>
      </p:sp>
    </p:spTree>
    <p:extLst>
      <p:ext uri="{BB962C8B-B14F-4D97-AF65-F5344CB8AC3E}">
        <p14:creationId xmlns:p14="http://schemas.microsoft.com/office/powerpoint/2010/main" val="406163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542" y="152400"/>
            <a:ext cx="9144000" cy="939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C0000"/>
                </a:solidFill>
              </a:rPr>
              <a:t>What is hybridization?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73192"/>
            <a:ext cx="9144000" cy="4800600"/>
          </a:xfrm>
        </p:spPr>
        <p:txBody>
          <a:bodyPr>
            <a:normAutofit fontScale="85000" lnSpcReduction="20000"/>
          </a:bodyPr>
          <a:lstStyle/>
          <a:p>
            <a:pPr marL="57150" indent="0" eaLnBrk="1" hangingPunct="1">
              <a:lnSpc>
                <a:spcPct val="170000"/>
              </a:lnSpc>
              <a:buFontTx/>
              <a:buNone/>
              <a:defRPr/>
            </a:pPr>
            <a:r>
              <a:rPr lang="en-US" dirty="0" smtClean="0">
                <a:solidFill>
                  <a:schemeClr val="accent2"/>
                </a:solidFill>
              </a:rPr>
              <a:t>Mixing of atomic orbitals on the central atoms valence shell (highest n orbitals)</a:t>
            </a:r>
          </a:p>
          <a:p>
            <a:pPr marL="57150" indent="0" eaLnBrk="1" hangingPunct="1">
              <a:lnSpc>
                <a:spcPct val="170000"/>
              </a:lnSpc>
              <a:buFontTx/>
              <a:buNone/>
              <a:defRPr/>
            </a:pPr>
            <a:r>
              <a:rPr lang="en-US" dirty="0" smtClean="0">
                <a:solidFill>
                  <a:schemeClr val="accent2"/>
                </a:solidFill>
              </a:rPr>
              <a:t>Bonding:  s                 p                            d</a:t>
            </a:r>
          </a:p>
          <a:p>
            <a:pPr marL="57150" indent="0" eaLnBrk="1" hangingPunct="1">
              <a:lnSpc>
                <a:spcPct val="170000"/>
              </a:lnSpc>
              <a:buFontTx/>
              <a:buNone/>
              <a:defRPr/>
            </a:pPr>
            <a:r>
              <a:rPr lang="en-US" sz="2400" dirty="0" err="1" smtClean="0"/>
              <a:t>sp</a:t>
            </a:r>
            <a:r>
              <a:rPr lang="en-US" sz="2400" dirty="0" smtClean="0"/>
              <a:t>, </a:t>
            </a:r>
          </a:p>
          <a:p>
            <a:pPr marL="57150" indent="0" eaLnBrk="1" hangingPunct="1">
              <a:lnSpc>
                <a:spcPct val="170000"/>
              </a:lnSpc>
              <a:buFontTx/>
              <a:buNone/>
              <a:defRPr/>
            </a:pPr>
            <a:r>
              <a:rPr lang="en-US" sz="2400" dirty="0" smtClean="0"/>
              <a:t>sp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</a:t>
            </a:r>
          </a:p>
          <a:p>
            <a:pPr marL="57150" indent="0" eaLnBrk="1" hangingPunct="1">
              <a:lnSpc>
                <a:spcPct val="170000"/>
              </a:lnSpc>
              <a:buFontTx/>
              <a:buNone/>
              <a:defRPr/>
            </a:pPr>
            <a:r>
              <a:rPr lang="en-US" sz="2400" dirty="0" smtClean="0"/>
              <a:t>sp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, </a:t>
            </a:r>
          </a:p>
          <a:p>
            <a:pPr marL="57150" indent="0" eaLnBrk="1" hangingPunct="1">
              <a:lnSpc>
                <a:spcPct val="170000"/>
              </a:lnSpc>
              <a:buFontTx/>
              <a:buNone/>
              <a:defRPr/>
            </a:pPr>
            <a:r>
              <a:rPr lang="en-US" sz="2400" dirty="0" smtClean="0"/>
              <a:t>sp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d, </a:t>
            </a:r>
          </a:p>
          <a:p>
            <a:pPr marL="57150" indent="0" eaLnBrk="1" hangingPunct="1">
              <a:lnSpc>
                <a:spcPct val="170000"/>
              </a:lnSpc>
              <a:buFontTx/>
              <a:buNone/>
              <a:defRPr/>
            </a:pPr>
            <a:r>
              <a:rPr lang="en-US" sz="2400" dirty="0" smtClean="0"/>
              <a:t>sp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d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1808254" y="3210031"/>
            <a:ext cx="381000" cy="381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810823" y="3972031"/>
            <a:ext cx="381000" cy="381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782996" y="4734031"/>
            <a:ext cx="381000" cy="381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807398" y="6083344"/>
            <a:ext cx="381000" cy="381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800120" y="5286481"/>
            <a:ext cx="381000" cy="381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027454" y="3210031"/>
            <a:ext cx="381000" cy="381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027454" y="3972031"/>
            <a:ext cx="381000" cy="381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999627" y="4724400"/>
            <a:ext cx="381000" cy="381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006476" y="5300181"/>
            <a:ext cx="381000" cy="381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032590" y="6083344"/>
            <a:ext cx="381000" cy="381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405886" y="3210031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elvetic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387476" y="3972031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elvetica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350232" y="47244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elvetic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378059" y="5300181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elvetica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415303" y="6046529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elvetica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142627" y="4009275"/>
            <a:ext cx="381000" cy="381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530476" y="4009275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elvetica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107951" y="4724400"/>
            <a:ext cx="381000" cy="381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495800" y="47244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elvetica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257800" y="4724400"/>
            <a:ext cx="381000" cy="381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645649" y="47244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elvetica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114800" y="5327151"/>
            <a:ext cx="381000" cy="381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502649" y="5327151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elvetica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257800" y="5264221"/>
            <a:ext cx="381000" cy="381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645649" y="5264221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elvetica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175589" y="6054663"/>
            <a:ext cx="381000" cy="381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4563438" y="6054663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elvetica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5270643" y="6046529"/>
            <a:ext cx="381000" cy="381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5658492" y="6046529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elvetica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7173074" y="4857750"/>
            <a:ext cx="381000" cy="495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180351" y="5353050"/>
            <a:ext cx="381000" cy="5715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elvetica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8166335" y="5947451"/>
            <a:ext cx="381000" cy="381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7903301" y="6134286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elvetica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8166335" y="569017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elvetica" pitchFamily="34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7884559" y="5856029"/>
            <a:ext cx="381000" cy="381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7173074" y="5276850"/>
            <a:ext cx="412251" cy="1524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6603500" y="5715614"/>
            <a:ext cx="381000" cy="495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6610777" y="6210914"/>
            <a:ext cx="381000" cy="5715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elvetica" pitchFamily="34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6603500" y="6134714"/>
            <a:ext cx="412251" cy="1524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0923" y="2819400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baseline="0" dirty="0" err="1" smtClean="0"/>
              <a:t>P</a:t>
            </a:r>
            <a:r>
              <a:rPr lang="en-US" sz="1600" i="0" dirty="0" err="1" smtClean="0"/>
              <a:t>x</a:t>
            </a:r>
            <a:endParaRPr lang="en-US" sz="1600" i="0" dirty="0"/>
          </a:p>
        </p:txBody>
      </p:sp>
      <p:sp>
        <p:nvSpPr>
          <p:cNvPr id="44" name="TextBox 43"/>
          <p:cNvSpPr txBox="1"/>
          <p:nvPr/>
        </p:nvSpPr>
        <p:spPr>
          <a:xfrm>
            <a:off x="4202280" y="2846005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baseline="0" dirty="0" err="1" smtClean="0"/>
              <a:t>P</a:t>
            </a:r>
            <a:r>
              <a:rPr lang="en-US" sz="1600" i="0" dirty="0" err="1" smtClean="0"/>
              <a:t>y</a:t>
            </a:r>
            <a:endParaRPr lang="en-US" sz="1600" i="0" dirty="0"/>
          </a:p>
        </p:txBody>
      </p:sp>
      <p:sp>
        <p:nvSpPr>
          <p:cNvPr id="45" name="TextBox 44"/>
          <p:cNvSpPr txBox="1"/>
          <p:nvPr/>
        </p:nvSpPr>
        <p:spPr>
          <a:xfrm>
            <a:off x="5433676" y="287643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baseline="0" dirty="0" err="1" smtClean="0"/>
              <a:t>P</a:t>
            </a:r>
            <a:r>
              <a:rPr lang="en-US" sz="1600" i="0" dirty="0" err="1" smtClean="0"/>
              <a:t>z</a:t>
            </a:r>
            <a:endParaRPr lang="en-US" sz="1600" i="0" dirty="0"/>
          </a:p>
        </p:txBody>
      </p:sp>
      <p:sp>
        <p:nvSpPr>
          <p:cNvPr id="46" name="TextBox 45"/>
          <p:cNvSpPr txBox="1"/>
          <p:nvPr/>
        </p:nvSpPr>
        <p:spPr>
          <a:xfrm>
            <a:off x="6501001" y="2876431"/>
            <a:ext cx="460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baseline="0" dirty="0" smtClean="0"/>
              <a:t>d</a:t>
            </a:r>
            <a:r>
              <a:rPr lang="en-US" sz="1600" i="0" dirty="0" smtClean="0"/>
              <a:t>z</a:t>
            </a:r>
            <a:r>
              <a:rPr lang="en-US" sz="1600" i="0" baseline="30000" dirty="0" smtClean="0"/>
              <a:t>2</a:t>
            </a:r>
            <a:endParaRPr lang="en-US" sz="1600" i="0" baseline="30000" dirty="0"/>
          </a:p>
        </p:txBody>
      </p:sp>
      <p:sp>
        <p:nvSpPr>
          <p:cNvPr id="47" name="TextBox 46"/>
          <p:cNvSpPr txBox="1"/>
          <p:nvPr/>
        </p:nvSpPr>
        <p:spPr>
          <a:xfrm>
            <a:off x="7746572" y="2834938"/>
            <a:ext cx="760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baseline="0" dirty="0" smtClean="0"/>
              <a:t>d</a:t>
            </a:r>
            <a:r>
              <a:rPr lang="en-US" sz="1600" i="0" dirty="0" smtClean="0"/>
              <a:t>x</a:t>
            </a:r>
            <a:r>
              <a:rPr lang="en-US" sz="1600" i="0" baseline="30000" dirty="0" smtClean="0"/>
              <a:t>2</a:t>
            </a:r>
            <a:r>
              <a:rPr lang="en-US" sz="1600" i="0" baseline="0" dirty="0" smtClean="0"/>
              <a:t>- </a:t>
            </a:r>
            <a:r>
              <a:rPr lang="en-US" sz="1600" i="0" dirty="0" smtClean="0"/>
              <a:t>y</a:t>
            </a:r>
            <a:r>
              <a:rPr lang="en-US" sz="1600" i="0" baseline="30000" dirty="0" smtClean="0"/>
              <a:t>2</a:t>
            </a:r>
            <a:endParaRPr lang="en-US" sz="1600" i="0" baseline="30000" dirty="0"/>
          </a:p>
        </p:txBody>
      </p:sp>
    </p:spTree>
    <p:extLst>
      <p:ext uri="{BB962C8B-B14F-4D97-AF65-F5344CB8AC3E}">
        <p14:creationId xmlns:p14="http://schemas.microsoft.com/office/powerpoint/2010/main" val="427256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829" y="304800"/>
            <a:ext cx="9144000" cy="939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CC0000"/>
                </a:solidFill>
              </a:rPr>
              <a:t>What is hybridization?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4800600"/>
          </a:xfrm>
        </p:spPr>
        <p:txBody>
          <a:bodyPr/>
          <a:lstStyle/>
          <a:p>
            <a:pPr marL="57150" indent="0" eaLnBrk="1" hangingPunct="1">
              <a:lnSpc>
                <a:spcPct val="170000"/>
              </a:lnSpc>
              <a:buFontTx/>
              <a:buNone/>
              <a:defRPr/>
            </a:pPr>
            <a:r>
              <a:rPr lang="en-US" dirty="0" smtClean="0">
                <a:solidFill>
                  <a:schemeClr val="accent2"/>
                </a:solidFill>
              </a:rPr>
              <a:t>Mixing of atomic orbitals on the central atom</a:t>
            </a:r>
          </a:p>
          <a:p>
            <a:pPr marL="57150" indent="0" eaLnBrk="1" hangingPunct="1">
              <a:lnSpc>
                <a:spcPct val="170000"/>
              </a:lnSpc>
              <a:buFontTx/>
              <a:buNone/>
              <a:defRPr/>
            </a:pPr>
            <a:r>
              <a:rPr lang="en-US" dirty="0" smtClean="0">
                <a:solidFill>
                  <a:schemeClr val="accent2"/>
                </a:solidFill>
              </a:rPr>
              <a:t>Bonding</a:t>
            </a:r>
          </a:p>
          <a:p>
            <a:pPr marL="57150" indent="0" eaLnBrk="1" hangingPunct="1">
              <a:lnSpc>
                <a:spcPct val="170000"/>
              </a:lnSpc>
              <a:buFontTx/>
              <a:buNone/>
              <a:defRPr/>
            </a:pPr>
            <a:r>
              <a:rPr lang="en-US" sz="2400" dirty="0" smtClean="0"/>
              <a:t>a hybrid orbital could over lap with another </a:t>
            </a:r>
            <a:r>
              <a:rPr lang="en-US" sz="3200" dirty="0" smtClean="0"/>
              <a:t>(</a:t>
            </a:r>
            <a:r>
              <a:rPr lang="en-US" sz="3200" dirty="0" smtClean="0">
                <a:solidFill>
                  <a:srgbClr val="C00000"/>
                </a:solidFill>
                <a:sym typeface="Symbol"/>
              </a:rPr>
              <a:t></a:t>
            </a:r>
            <a:r>
              <a:rPr lang="en-US" sz="3200" dirty="0" smtClean="0">
                <a:sym typeface="Symbol"/>
              </a:rPr>
              <a:t>)</a:t>
            </a:r>
            <a:r>
              <a:rPr lang="en-US" sz="2400" dirty="0" smtClean="0"/>
              <a:t>atomic orbital or </a:t>
            </a:r>
            <a:r>
              <a:rPr lang="en-US" sz="2400" dirty="0"/>
              <a:t>(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</a:t>
            </a:r>
            <a:r>
              <a:rPr lang="en-US" sz="2400" dirty="0">
                <a:sym typeface="Symbol"/>
              </a:rPr>
              <a:t>) </a:t>
            </a:r>
            <a:r>
              <a:rPr lang="en-US" sz="2400" dirty="0" smtClean="0"/>
              <a:t>hybrid orbital of another atom to make a covalent bond.</a:t>
            </a:r>
          </a:p>
          <a:p>
            <a:pPr marL="57150" indent="0" eaLnBrk="1" hangingPunct="1">
              <a:lnSpc>
                <a:spcPct val="170000"/>
              </a:lnSpc>
              <a:buFontTx/>
              <a:buNone/>
              <a:defRPr/>
            </a:pPr>
            <a:r>
              <a:rPr lang="en-US" dirty="0" smtClean="0">
                <a:solidFill>
                  <a:schemeClr val="accent2"/>
                </a:solidFill>
              </a:rPr>
              <a:t>possible hybridizations</a:t>
            </a:r>
            <a:r>
              <a:rPr lang="en-US" dirty="0" smtClean="0"/>
              <a:t>: </a:t>
            </a:r>
            <a:r>
              <a:rPr lang="en-US" sz="2400" dirty="0" err="1" smtClean="0"/>
              <a:t>sp</a:t>
            </a:r>
            <a:r>
              <a:rPr lang="en-US" sz="2400" dirty="0" smtClean="0"/>
              <a:t>, sp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sp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, sp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d, sp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d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685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5600"/>
            <a:ext cx="8769350" cy="939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CC0000"/>
                </a:solidFill>
              </a:rPr>
              <a:t>What is Valence Bond Theory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Describes bonding in molecule using atomic orbital</a:t>
            </a:r>
          </a:p>
          <a:p>
            <a:pPr eaLnBrk="1" hangingPunct="1">
              <a:defRPr/>
            </a:pPr>
            <a:r>
              <a:rPr lang="en-US" smtClean="0"/>
              <a:t>orbital of one atom occupy the same region with a orbital from another atom</a:t>
            </a:r>
          </a:p>
          <a:p>
            <a:pPr eaLnBrk="1" hangingPunct="1">
              <a:defRPr/>
            </a:pPr>
            <a:r>
              <a:rPr lang="en-US" smtClean="0"/>
              <a:t>total number of electrons in both orbital is equal to two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52831" y="4994245"/>
            <a:ext cx="934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baseline="0" dirty="0" smtClean="0"/>
              <a:t>Be Cl</a:t>
            </a:r>
            <a:r>
              <a:rPr lang="en-US" i="0" dirty="0" smtClean="0"/>
              <a:t>2</a:t>
            </a:r>
            <a:endParaRPr lang="en-US" i="0" dirty="0"/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14800"/>
            <a:ext cx="3236340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61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CC0000"/>
                </a:solidFill>
              </a:rPr>
              <a:t>sp</a:t>
            </a:r>
            <a:r>
              <a:rPr lang="en-US" sz="4000" baseline="30000" smtClean="0">
                <a:solidFill>
                  <a:srgbClr val="CC0000"/>
                </a:solidFill>
              </a:rPr>
              <a:t>2</a:t>
            </a:r>
            <a:r>
              <a:rPr lang="en-US" sz="4000" smtClean="0">
                <a:solidFill>
                  <a:srgbClr val="CC0000"/>
                </a:solidFill>
              </a:rPr>
              <a:t> and sp</a:t>
            </a:r>
            <a:r>
              <a:rPr lang="en-US" sz="4000" baseline="30000" smtClean="0">
                <a:solidFill>
                  <a:srgbClr val="CC0000"/>
                </a:solidFill>
              </a:rPr>
              <a:t>3</a:t>
            </a:r>
            <a:r>
              <a:rPr lang="en-US" sz="4000" smtClean="0">
                <a:solidFill>
                  <a:srgbClr val="CC0000"/>
                </a:solidFill>
              </a:rPr>
              <a:t> Hybridization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53200" y="1909281"/>
            <a:ext cx="622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baseline="0" dirty="0" smtClean="0"/>
              <a:t>BF</a:t>
            </a:r>
            <a:r>
              <a:rPr lang="en-US" i="0" dirty="0" smtClean="0"/>
              <a:t>3</a:t>
            </a:r>
            <a:endParaRPr lang="en-US" i="0" dirty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57" y="862013"/>
            <a:ext cx="505777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777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Cartesian Coordinate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7343775" cy="331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030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829" y="304800"/>
            <a:ext cx="9144000" cy="939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CC0000"/>
                </a:solidFill>
              </a:rPr>
              <a:t>What is hybridization?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4800600"/>
          </a:xfrm>
        </p:spPr>
        <p:txBody>
          <a:bodyPr/>
          <a:lstStyle/>
          <a:p>
            <a:pPr marL="57150" indent="0" eaLnBrk="1" hangingPunct="1">
              <a:lnSpc>
                <a:spcPct val="170000"/>
              </a:lnSpc>
              <a:buFontTx/>
              <a:buNone/>
              <a:defRPr/>
            </a:pPr>
            <a:r>
              <a:rPr lang="en-US" dirty="0" smtClean="0">
                <a:solidFill>
                  <a:schemeClr val="accent2"/>
                </a:solidFill>
              </a:rPr>
              <a:t>Mixing of atomic orbitals on the central atom</a:t>
            </a:r>
          </a:p>
          <a:p>
            <a:pPr marL="57150" indent="0" eaLnBrk="1" hangingPunct="1">
              <a:lnSpc>
                <a:spcPct val="170000"/>
              </a:lnSpc>
              <a:buFontTx/>
              <a:buNone/>
              <a:defRPr/>
            </a:pPr>
            <a:r>
              <a:rPr lang="en-US" dirty="0" smtClean="0">
                <a:solidFill>
                  <a:schemeClr val="accent2"/>
                </a:solidFill>
              </a:rPr>
              <a:t>Bonding</a:t>
            </a:r>
          </a:p>
          <a:p>
            <a:pPr marL="57150" indent="0" eaLnBrk="1" hangingPunct="1">
              <a:lnSpc>
                <a:spcPct val="170000"/>
              </a:lnSpc>
              <a:buFontTx/>
              <a:buNone/>
              <a:defRPr/>
            </a:pPr>
            <a:r>
              <a:rPr lang="en-US" sz="2400" dirty="0" smtClean="0"/>
              <a:t>a hybrid orbital could over lap with another </a:t>
            </a:r>
            <a:r>
              <a:rPr lang="en-US" sz="3200" dirty="0" smtClean="0"/>
              <a:t>(</a:t>
            </a:r>
            <a:r>
              <a:rPr lang="en-US" sz="3200" dirty="0" smtClean="0">
                <a:solidFill>
                  <a:srgbClr val="C00000"/>
                </a:solidFill>
                <a:sym typeface="Symbol"/>
              </a:rPr>
              <a:t></a:t>
            </a:r>
            <a:r>
              <a:rPr lang="en-US" sz="3200" dirty="0" smtClean="0">
                <a:sym typeface="Symbol"/>
              </a:rPr>
              <a:t>)</a:t>
            </a:r>
            <a:r>
              <a:rPr lang="en-US" sz="2400" dirty="0" smtClean="0"/>
              <a:t>atomic orbital or </a:t>
            </a:r>
            <a:r>
              <a:rPr lang="en-US" sz="2400" dirty="0"/>
              <a:t>(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</a:t>
            </a:r>
            <a:r>
              <a:rPr lang="en-US" sz="2400" dirty="0">
                <a:sym typeface="Symbol"/>
              </a:rPr>
              <a:t>) </a:t>
            </a:r>
            <a:r>
              <a:rPr lang="en-US" sz="2400" dirty="0" smtClean="0"/>
              <a:t>hybrid orbital of another atom to make a covalent bond.</a:t>
            </a:r>
          </a:p>
          <a:p>
            <a:pPr marL="57150" indent="0" eaLnBrk="1" hangingPunct="1">
              <a:lnSpc>
                <a:spcPct val="170000"/>
              </a:lnSpc>
              <a:buFontTx/>
              <a:buNone/>
              <a:defRPr/>
            </a:pPr>
            <a:r>
              <a:rPr lang="en-US" dirty="0" smtClean="0">
                <a:solidFill>
                  <a:schemeClr val="accent2"/>
                </a:solidFill>
              </a:rPr>
              <a:t>possible hybridizations</a:t>
            </a:r>
            <a:r>
              <a:rPr lang="en-US" dirty="0" smtClean="0"/>
              <a:t>: </a:t>
            </a:r>
            <a:r>
              <a:rPr lang="en-US" sz="2400" dirty="0" err="1" smtClean="0"/>
              <a:t>sp</a:t>
            </a:r>
            <a:r>
              <a:rPr lang="en-US" sz="2400" dirty="0" smtClean="0"/>
              <a:t>, sp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sp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, sp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d, sp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d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659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5600"/>
            <a:ext cx="9144000" cy="939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rgbClr val="CC0000"/>
                </a:solidFill>
              </a:rPr>
              <a:t>How do you tell the hybridization of a central atom?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991600" cy="5638800"/>
          </a:xfrm>
        </p:spPr>
        <p:txBody>
          <a:bodyPr/>
          <a:lstStyle/>
          <a:p>
            <a:pPr marL="57150" indent="0" eaLnBrk="1" hangingPunct="1">
              <a:lnSpc>
                <a:spcPct val="140000"/>
              </a:lnSpc>
              <a:defRPr/>
            </a:pPr>
            <a:r>
              <a:rPr lang="en-US" dirty="0" smtClean="0"/>
              <a:t>Get the Lewis structure of the molecule</a:t>
            </a:r>
          </a:p>
          <a:p>
            <a:pPr marL="57150" indent="0" eaLnBrk="1" hangingPunct="1">
              <a:lnSpc>
                <a:spcPct val="140000"/>
              </a:lnSpc>
              <a:defRPr/>
            </a:pPr>
            <a:r>
              <a:rPr lang="en-US" dirty="0" smtClean="0"/>
              <a:t>Look at the number of electron pairs on the central atom. Note: double, triple bonds are counted as single electron pairs.</a:t>
            </a:r>
          </a:p>
          <a:p>
            <a:pPr marL="57150" indent="0" eaLnBrk="1" hangingPunct="1">
              <a:lnSpc>
                <a:spcPct val="140000"/>
              </a:lnSpc>
              <a:defRPr/>
            </a:pPr>
            <a:r>
              <a:rPr lang="en-US" dirty="0" smtClean="0"/>
              <a:t>Follow the  following chart </a:t>
            </a:r>
          </a:p>
        </p:txBody>
      </p:sp>
    </p:spTree>
    <p:extLst>
      <p:ext uri="{BB962C8B-B14F-4D97-AF65-F5344CB8AC3E}">
        <p14:creationId xmlns:p14="http://schemas.microsoft.com/office/powerpoint/2010/main" val="1444734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5600"/>
            <a:ext cx="8636000" cy="939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CC0000"/>
                </a:solidFill>
              </a:rPr>
              <a:t>Kinds of hybrid orbitals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8991600" cy="5638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u="sng" dirty="0" smtClean="0"/>
              <a:t>Hybrid		geometry		# of orbital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 sp  			linear			2</a:t>
            </a:r>
          </a:p>
          <a:p>
            <a:pPr eaLnBrk="1" hangingPunct="1">
              <a:lnSpc>
                <a:spcPct val="110000"/>
              </a:lnSpc>
              <a:buFontTx/>
              <a:buNone/>
              <a:defRPr/>
            </a:pPr>
            <a:r>
              <a:rPr lang="en-US" dirty="0" smtClean="0"/>
              <a:t>sp</a:t>
            </a:r>
            <a:r>
              <a:rPr lang="en-US" baseline="30000" dirty="0" smtClean="0"/>
              <a:t>2			</a:t>
            </a:r>
            <a:r>
              <a:rPr lang="en-US" dirty="0" err="1" smtClean="0"/>
              <a:t>trigonal</a:t>
            </a:r>
            <a:r>
              <a:rPr lang="en-US" dirty="0" smtClean="0"/>
              <a:t> planar		3</a:t>
            </a:r>
            <a:endParaRPr lang="en-US" sz="4000" dirty="0" smtClean="0"/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sp</a:t>
            </a:r>
            <a:r>
              <a:rPr lang="en-US" baseline="30000" dirty="0" smtClean="0"/>
              <a:t>3			 </a:t>
            </a:r>
            <a:r>
              <a:rPr lang="en-US" dirty="0" smtClean="0"/>
              <a:t>tetrahedral		4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sp</a:t>
            </a:r>
            <a:r>
              <a:rPr lang="en-US" baseline="30000" dirty="0" smtClean="0"/>
              <a:t>3</a:t>
            </a:r>
            <a:r>
              <a:rPr lang="en-US" dirty="0" smtClean="0"/>
              <a:t>d		 	</a:t>
            </a:r>
            <a:r>
              <a:rPr lang="en-US" dirty="0" err="1" smtClean="0"/>
              <a:t>trigonal</a:t>
            </a:r>
            <a:r>
              <a:rPr lang="en-US" dirty="0" smtClean="0"/>
              <a:t> </a:t>
            </a:r>
            <a:r>
              <a:rPr lang="en-US" dirty="0" err="1" smtClean="0"/>
              <a:t>bipyramid</a:t>
            </a:r>
            <a:r>
              <a:rPr lang="en-US" dirty="0" smtClean="0"/>
              <a:t>	5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sp</a:t>
            </a:r>
            <a:r>
              <a:rPr lang="en-US" baseline="30000" dirty="0" smtClean="0"/>
              <a:t>3</a:t>
            </a:r>
            <a:r>
              <a:rPr lang="en-US" dirty="0" smtClean="0"/>
              <a:t>d</a:t>
            </a:r>
            <a:r>
              <a:rPr lang="en-US" baseline="30000" dirty="0" smtClean="0"/>
              <a:t>2</a:t>
            </a:r>
            <a:r>
              <a:rPr lang="en-US" dirty="0" smtClean="0"/>
              <a:t> 		 octahedral		6</a:t>
            </a:r>
          </a:p>
          <a:p>
            <a:pPr eaLnBrk="1" hangingPunct="1">
              <a:defRPr/>
            </a:pPr>
            <a:endParaRPr lang="en-US" u="sng" dirty="0" smtClean="0"/>
          </a:p>
          <a:p>
            <a:pPr eaLnBrk="1" hangingPunct="1">
              <a:defRPr/>
            </a:pP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435845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542" y="152400"/>
            <a:ext cx="9144000" cy="939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C0000"/>
                </a:solidFill>
              </a:rPr>
              <a:t>What is hybridization?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73192"/>
            <a:ext cx="9144000" cy="4800600"/>
          </a:xfrm>
        </p:spPr>
        <p:txBody>
          <a:bodyPr>
            <a:normAutofit fontScale="85000" lnSpcReduction="20000"/>
          </a:bodyPr>
          <a:lstStyle/>
          <a:p>
            <a:pPr marL="57150" indent="0" eaLnBrk="1" hangingPunct="1">
              <a:lnSpc>
                <a:spcPct val="170000"/>
              </a:lnSpc>
              <a:buFontTx/>
              <a:buNone/>
              <a:defRPr/>
            </a:pPr>
            <a:r>
              <a:rPr lang="en-US" dirty="0" smtClean="0">
                <a:solidFill>
                  <a:schemeClr val="accent2"/>
                </a:solidFill>
              </a:rPr>
              <a:t>Mixing of atomic orbitals on the central atoms valence shell (highest n orbitals)</a:t>
            </a:r>
          </a:p>
          <a:p>
            <a:pPr marL="57150" indent="0" eaLnBrk="1" hangingPunct="1">
              <a:lnSpc>
                <a:spcPct val="170000"/>
              </a:lnSpc>
              <a:buFontTx/>
              <a:buNone/>
              <a:defRPr/>
            </a:pPr>
            <a:r>
              <a:rPr lang="en-US" dirty="0" smtClean="0">
                <a:solidFill>
                  <a:schemeClr val="accent2"/>
                </a:solidFill>
              </a:rPr>
              <a:t>Bonding:  s                 p                            d</a:t>
            </a:r>
          </a:p>
          <a:p>
            <a:pPr marL="57150" indent="0" eaLnBrk="1" hangingPunct="1">
              <a:lnSpc>
                <a:spcPct val="170000"/>
              </a:lnSpc>
              <a:buFontTx/>
              <a:buNone/>
              <a:defRPr/>
            </a:pPr>
            <a:r>
              <a:rPr lang="en-US" sz="2400" dirty="0" err="1" smtClean="0"/>
              <a:t>sp</a:t>
            </a:r>
            <a:r>
              <a:rPr lang="en-US" sz="2400" dirty="0" smtClean="0"/>
              <a:t>, </a:t>
            </a:r>
          </a:p>
          <a:p>
            <a:pPr marL="57150" indent="0" eaLnBrk="1" hangingPunct="1">
              <a:lnSpc>
                <a:spcPct val="170000"/>
              </a:lnSpc>
              <a:buFontTx/>
              <a:buNone/>
              <a:defRPr/>
            </a:pPr>
            <a:r>
              <a:rPr lang="en-US" sz="2400" dirty="0" smtClean="0"/>
              <a:t>sp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</a:t>
            </a:r>
          </a:p>
          <a:p>
            <a:pPr marL="57150" indent="0" eaLnBrk="1" hangingPunct="1">
              <a:lnSpc>
                <a:spcPct val="170000"/>
              </a:lnSpc>
              <a:buFontTx/>
              <a:buNone/>
              <a:defRPr/>
            </a:pPr>
            <a:r>
              <a:rPr lang="en-US" sz="2400" dirty="0" smtClean="0"/>
              <a:t>sp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, </a:t>
            </a:r>
          </a:p>
          <a:p>
            <a:pPr marL="57150" indent="0" eaLnBrk="1" hangingPunct="1">
              <a:lnSpc>
                <a:spcPct val="170000"/>
              </a:lnSpc>
              <a:buFontTx/>
              <a:buNone/>
              <a:defRPr/>
            </a:pPr>
            <a:r>
              <a:rPr lang="en-US" sz="2400" dirty="0" smtClean="0"/>
              <a:t>sp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d, </a:t>
            </a:r>
          </a:p>
          <a:p>
            <a:pPr marL="57150" indent="0" eaLnBrk="1" hangingPunct="1">
              <a:lnSpc>
                <a:spcPct val="170000"/>
              </a:lnSpc>
              <a:buFontTx/>
              <a:buNone/>
              <a:defRPr/>
            </a:pPr>
            <a:r>
              <a:rPr lang="en-US" sz="2400" dirty="0" smtClean="0"/>
              <a:t>sp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d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1808254" y="3210031"/>
            <a:ext cx="381000" cy="381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810823" y="3972031"/>
            <a:ext cx="381000" cy="381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782996" y="4734031"/>
            <a:ext cx="381000" cy="381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807398" y="6083344"/>
            <a:ext cx="381000" cy="381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800120" y="5286481"/>
            <a:ext cx="381000" cy="381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027454" y="3210031"/>
            <a:ext cx="381000" cy="381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027454" y="3972031"/>
            <a:ext cx="381000" cy="381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999627" y="4724400"/>
            <a:ext cx="381000" cy="381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006476" y="5300181"/>
            <a:ext cx="381000" cy="381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032590" y="6083344"/>
            <a:ext cx="381000" cy="381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405886" y="3210031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elvetic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387476" y="3972031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elvetica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350232" y="47244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elvetic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378059" y="5300181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elvetica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415303" y="6046529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elvetica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142627" y="4009275"/>
            <a:ext cx="381000" cy="381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530476" y="4009275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elvetica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107951" y="4724400"/>
            <a:ext cx="381000" cy="381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495800" y="47244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elvetica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257800" y="4724400"/>
            <a:ext cx="381000" cy="381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645649" y="47244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elvetica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114800" y="5327151"/>
            <a:ext cx="381000" cy="381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502649" y="5327151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elvetica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257800" y="5264221"/>
            <a:ext cx="381000" cy="381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645649" y="5264221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elvetica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175589" y="6054663"/>
            <a:ext cx="381000" cy="381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4563438" y="6054663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elvetica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5270643" y="6046529"/>
            <a:ext cx="381000" cy="381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5658492" y="6046529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elvetica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7173074" y="4857750"/>
            <a:ext cx="381000" cy="495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180351" y="5353050"/>
            <a:ext cx="381000" cy="5715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elvetica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8166335" y="5947451"/>
            <a:ext cx="381000" cy="381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7903301" y="6134286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elvetica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8166335" y="569017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elvetica" pitchFamily="34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7884559" y="5856029"/>
            <a:ext cx="381000" cy="381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7173074" y="5276850"/>
            <a:ext cx="412251" cy="1524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6603500" y="5715614"/>
            <a:ext cx="381000" cy="495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6610777" y="6210914"/>
            <a:ext cx="381000" cy="5715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elvetica" pitchFamily="34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6603500" y="6134714"/>
            <a:ext cx="412251" cy="1524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-2500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0923" y="2819400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baseline="0" dirty="0" err="1" smtClean="0"/>
              <a:t>P</a:t>
            </a:r>
            <a:r>
              <a:rPr lang="en-US" sz="1600" i="0" dirty="0" err="1" smtClean="0"/>
              <a:t>x</a:t>
            </a:r>
            <a:endParaRPr lang="en-US" sz="1600" i="0" dirty="0"/>
          </a:p>
        </p:txBody>
      </p:sp>
      <p:sp>
        <p:nvSpPr>
          <p:cNvPr id="44" name="TextBox 43"/>
          <p:cNvSpPr txBox="1"/>
          <p:nvPr/>
        </p:nvSpPr>
        <p:spPr>
          <a:xfrm>
            <a:off x="4202280" y="2846005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baseline="0" dirty="0" err="1" smtClean="0"/>
              <a:t>P</a:t>
            </a:r>
            <a:r>
              <a:rPr lang="en-US" sz="1600" i="0" dirty="0" err="1" smtClean="0"/>
              <a:t>y</a:t>
            </a:r>
            <a:endParaRPr lang="en-US" sz="1600" i="0" dirty="0"/>
          </a:p>
        </p:txBody>
      </p:sp>
      <p:sp>
        <p:nvSpPr>
          <p:cNvPr id="45" name="TextBox 44"/>
          <p:cNvSpPr txBox="1"/>
          <p:nvPr/>
        </p:nvSpPr>
        <p:spPr>
          <a:xfrm>
            <a:off x="5433676" y="287643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baseline="0" dirty="0" err="1" smtClean="0"/>
              <a:t>P</a:t>
            </a:r>
            <a:r>
              <a:rPr lang="en-US" sz="1600" i="0" dirty="0" err="1" smtClean="0"/>
              <a:t>z</a:t>
            </a:r>
            <a:endParaRPr lang="en-US" sz="1600" i="0" dirty="0"/>
          </a:p>
        </p:txBody>
      </p:sp>
      <p:sp>
        <p:nvSpPr>
          <p:cNvPr id="46" name="TextBox 45"/>
          <p:cNvSpPr txBox="1"/>
          <p:nvPr/>
        </p:nvSpPr>
        <p:spPr>
          <a:xfrm>
            <a:off x="6501001" y="2876431"/>
            <a:ext cx="460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baseline="0" dirty="0" smtClean="0"/>
              <a:t>d</a:t>
            </a:r>
            <a:r>
              <a:rPr lang="en-US" sz="1600" i="0" dirty="0" smtClean="0"/>
              <a:t>z</a:t>
            </a:r>
            <a:r>
              <a:rPr lang="en-US" sz="1600" i="0" baseline="30000" dirty="0" smtClean="0"/>
              <a:t>2</a:t>
            </a:r>
            <a:endParaRPr lang="en-US" sz="1600" i="0" baseline="30000" dirty="0"/>
          </a:p>
        </p:txBody>
      </p:sp>
      <p:sp>
        <p:nvSpPr>
          <p:cNvPr id="47" name="TextBox 46"/>
          <p:cNvSpPr txBox="1"/>
          <p:nvPr/>
        </p:nvSpPr>
        <p:spPr>
          <a:xfrm>
            <a:off x="7746572" y="2834938"/>
            <a:ext cx="760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baseline="0" dirty="0" smtClean="0"/>
              <a:t>d</a:t>
            </a:r>
            <a:r>
              <a:rPr lang="en-US" sz="1600" i="0" dirty="0" smtClean="0"/>
              <a:t>x</a:t>
            </a:r>
            <a:r>
              <a:rPr lang="en-US" sz="1600" i="0" baseline="30000" dirty="0" smtClean="0"/>
              <a:t>2</a:t>
            </a:r>
            <a:r>
              <a:rPr lang="en-US" sz="1600" i="0" baseline="0" dirty="0" smtClean="0"/>
              <a:t>- </a:t>
            </a:r>
            <a:r>
              <a:rPr lang="en-US" sz="1600" i="0" dirty="0" smtClean="0"/>
              <a:t>y</a:t>
            </a:r>
            <a:r>
              <a:rPr lang="en-US" sz="1600" i="0" baseline="30000" dirty="0" smtClean="0"/>
              <a:t>2</a:t>
            </a:r>
            <a:endParaRPr lang="en-US" sz="1600" i="0" baseline="30000" dirty="0"/>
          </a:p>
        </p:txBody>
      </p:sp>
    </p:spTree>
    <p:extLst>
      <p:ext uri="{BB962C8B-B14F-4D97-AF65-F5344CB8AC3E}">
        <p14:creationId xmlns:p14="http://schemas.microsoft.com/office/powerpoint/2010/main" val="112016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>
                <a:solidFill>
                  <a:srgbClr val="CC0000"/>
                </a:solidFill>
              </a:rPr>
              <a:t>Molecular structure and bonding</a:t>
            </a:r>
            <a:r>
              <a:rPr lang="en-US" sz="4000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0772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3600" dirty="0" smtClean="0">
                <a:solidFill>
                  <a:schemeClr val="accent2"/>
                </a:solidFill>
              </a:rPr>
              <a:t>Lewis structures</a:t>
            </a:r>
            <a:r>
              <a:rPr lang="en-US" dirty="0" smtClean="0"/>
              <a:t> 				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 smtClean="0"/>
              <a:t>2.1 The octet rule 					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 smtClean="0"/>
              <a:t>2.2 Structure and bond properties 		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 smtClean="0"/>
              <a:t>2.3 The VSEPR model 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3600" dirty="0" smtClean="0">
                <a:solidFill>
                  <a:schemeClr val="accent2"/>
                </a:solidFill>
              </a:rPr>
              <a:t>Valence-bond theory</a:t>
            </a:r>
            <a:r>
              <a:rPr lang="en-US" dirty="0" smtClean="0"/>
              <a:t> 	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 smtClean="0"/>
              <a:t>2.4 The hydrogen molecule 	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 smtClean="0"/>
              <a:t>2.5 </a:t>
            </a:r>
            <a:r>
              <a:rPr lang="en-US" dirty="0" err="1" smtClean="0"/>
              <a:t>Homonuclear</a:t>
            </a:r>
            <a:r>
              <a:rPr lang="en-US" dirty="0" smtClean="0"/>
              <a:t> diatomic molecules 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 smtClean="0"/>
              <a:t>2.6 Polyatomic molecules 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solidFill>
                  <a:schemeClr val="accent2"/>
                </a:solidFill>
              </a:rPr>
              <a:t>Molecular orbital theory</a:t>
            </a:r>
            <a:r>
              <a:rPr lang="en-US" dirty="0" smtClean="0"/>
              <a:t> 			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 smtClean="0"/>
              <a:t>2.7 An introduction to the theory 		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 smtClean="0"/>
              <a:t>2.8 </a:t>
            </a:r>
            <a:r>
              <a:rPr lang="en-US" dirty="0" err="1" smtClean="0"/>
              <a:t>Homonuclear</a:t>
            </a:r>
            <a:r>
              <a:rPr lang="en-US" dirty="0" smtClean="0"/>
              <a:t> diatomic molecules 	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 smtClean="0"/>
              <a:t>2.9 </a:t>
            </a:r>
            <a:r>
              <a:rPr lang="en-US" dirty="0" err="1" smtClean="0"/>
              <a:t>Heteronuclear</a:t>
            </a:r>
            <a:r>
              <a:rPr lang="en-US" dirty="0" smtClean="0"/>
              <a:t> diatomic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 smtClean="0"/>
              <a:t>2.10 Bond properties </a:t>
            </a:r>
          </a:p>
        </p:txBody>
      </p:sp>
    </p:spTree>
    <p:extLst>
      <p:ext uri="{BB962C8B-B14F-4D97-AF65-F5344CB8AC3E}">
        <p14:creationId xmlns:p14="http://schemas.microsoft.com/office/powerpoint/2010/main" val="3610717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Possible hybridizations of s and p</a:t>
            </a:r>
            <a:endParaRPr lang="en-US" dirty="0"/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204788" y="914400"/>
            <a:ext cx="874712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1pPr>
            <a:lvl2pPr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2pPr>
            <a:lvl3pPr marL="1143000" indent="-228600"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3pPr>
            <a:lvl4pPr marL="1600200" indent="-228600"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4pPr>
            <a:lvl5pPr marL="2057400" indent="-228600"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9pPr>
          </a:lstStyle>
          <a:p>
            <a:pPr algn="l"/>
            <a:r>
              <a:rPr lang="en-US" altLang="en-US" sz="3200" i="0" baseline="0">
                <a:solidFill>
                  <a:srgbClr val="C00000"/>
                </a:solidFill>
              </a:rPr>
              <a:t>sp-hybridization:</a:t>
            </a:r>
          </a:p>
          <a:p>
            <a:pPr lvl="1" algn="l"/>
            <a:r>
              <a:rPr lang="es-ES" altLang="en-US" sz="2800" i="0" baseline="0">
                <a:latin typeface="Symbol" pitchFamily="18" charset="2"/>
              </a:rPr>
              <a:t>y</a:t>
            </a:r>
            <a:r>
              <a:rPr lang="es-ES" altLang="en-US" sz="2800" i="0"/>
              <a:t>1</a:t>
            </a:r>
            <a:r>
              <a:rPr lang="es-ES" altLang="en-US" sz="2800" i="0" baseline="0"/>
              <a:t> = 1/</a:t>
            </a:r>
            <a:r>
              <a:rPr lang="es-ES" altLang="en-US" sz="2800" i="0" baseline="0">
                <a:latin typeface="Symbol" pitchFamily="18" charset="2"/>
              </a:rPr>
              <a:t>Ö</a:t>
            </a:r>
            <a:r>
              <a:rPr lang="es-ES" altLang="en-US" sz="2800" i="0" baseline="0"/>
              <a:t>2</a:t>
            </a:r>
            <a:r>
              <a:rPr lang="es-ES" altLang="en-US" sz="2800" i="0" baseline="0">
                <a:latin typeface="Symbol" pitchFamily="18" charset="2"/>
              </a:rPr>
              <a:t>y</a:t>
            </a:r>
            <a:r>
              <a:rPr lang="es-ES" altLang="en-US" sz="2800" i="0"/>
              <a:t>s</a:t>
            </a:r>
            <a:r>
              <a:rPr lang="es-ES" altLang="en-US" sz="2800" i="0" baseline="0"/>
              <a:t> - 1/</a:t>
            </a:r>
            <a:r>
              <a:rPr lang="es-ES" altLang="en-US" sz="2800" i="0" baseline="0">
                <a:latin typeface="Symbol" pitchFamily="18" charset="2"/>
              </a:rPr>
              <a:t>Ö</a:t>
            </a:r>
            <a:r>
              <a:rPr lang="es-ES" altLang="en-US" sz="2800" i="0" baseline="0"/>
              <a:t>2</a:t>
            </a:r>
            <a:r>
              <a:rPr lang="es-ES" altLang="en-US" sz="2800" i="0" baseline="0">
                <a:latin typeface="Symbol" pitchFamily="18" charset="2"/>
              </a:rPr>
              <a:t>y</a:t>
            </a:r>
            <a:r>
              <a:rPr lang="es-ES" altLang="en-US" sz="2800" i="0"/>
              <a:t>p</a:t>
            </a:r>
            <a:r>
              <a:rPr lang="es-ES" altLang="en-US" sz="2800" i="0" baseline="0"/>
              <a:t> </a:t>
            </a:r>
            <a:br>
              <a:rPr lang="es-ES" altLang="en-US" sz="2800" i="0" baseline="0"/>
            </a:br>
            <a:r>
              <a:rPr lang="es-ES" altLang="en-US" sz="2800" i="0" baseline="0">
                <a:latin typeface="Symbol" pitchFamily="18" charset="2"/>
              </a:rPr>
              <a:t>y</a:t>
            </a:r>
            <a:r>
              <a:rPr lang="es-ES" altLang="en-US" sz="2800" i="0"/>
              <a:t>2 </a:t>
            </a:r>
            <a:r>
              <a:rPr lang="es-ES" altLang="en-US" sz="2800" i="0" baseline="0"/>
              <a:t>= 1/</a:t>
            </a:r>
            <a:r>
              <a:rPr lang="es-ES" altLang="en-US" sz="2800" i="0" baseline="0">
                <a:latin typeface="Symbol" pitchFamily="18" charset="2"/>
              </a:rPr>
              <a:t>Ö</a:t>
            </a:r>
            <a:r>
              <a:rPr lang="es-ES" altLang="en-US" sz="2800" i="0" baseline="0"/>
              <a:t>2</a:t>
            </a:r>
            <a:r>
              <a:rPr lang="es-ES" altLang="en-US" sz="2800" i="0" baseline="0">
                <a:latin typeface="Symbol" pitchFamily="18" charset="2"/>
              </a:rPr>
              <a:t>y</a:t>
            </a:r>
            <a:r>
              <a:rPr lang="es-ES" altLang="en-US" sz="2800" i="0"/>
              <a:t>s</a:t>
            </a:r>
            <a:r>
              <a:rPr lang="es-ES" altLang="en-US" sz="2800" i="0" baseline="0"/>
              <a:t> + 1/</a:t>
            </a:r>
            <a:r>
              <a:rPr lang="es-ES" altLang="en-US" sz="2800" i="0" baseline="0">
                <a:latin typeface="Symbol" pitchFamily="18" charset="2"/>
              </a:rPr>
              <a:t>Ö</a:t>
            </a:r>
            <a:r>
              <a:rPr lang="es-ES" altLang="en-US" sz="2800" i="0" baseline="0"/>
              <a:t>2</a:t>
            </a:r>
            <a:r>
              <a:rPr lang="es-ES" altLang="en-US" sz="2800" i="0" baseline="0">
                <a:latin typeface="Symbol" pitchFamily="18" charset="2"/>
              </a:rPr>
              <a:t>y</a:t>
            </a:r>
            <a:r>
              <a:rPr lang="es-ES" altLang="en-US" sz="2800" i="0"/>
              <a:t>p</a:t>
            </a:r>
            <a:r>
              <a:rPr lang="es-ES" altLang="en-US" sz="2800" i="0" baseline="0"/>
              <a:t> </a:t>
            </a:r>
            <a:endParaRPr lang="es-ES" altLang="en-US" sz="3200"/>
          </a:p>
          <a:p>
            <a:pPr algn="l"/>
            <a:r>
              <a:rPr lang="en-US" altLang="en-US" sz="3200" i="0" baseline="0">
                <a:solidFill>
                  <a:srgbClr val="C00000"/>
                </a:solidFill>
              </a:rPr>
              <a:t>sp</a:t>
            </a:r>
            <a:r>
              <a:rPr lang="en-US" altLang="en-US" sz="3200" i="0" baseline="30000">
                <a:solidFill>
                  <a:srgbClr val="C00000"/>
                </a:solidFill>
              </a:rPr>
              <a:t>2</a:t>
            </a:r>
            <a:r>
              <a:rPr lang="en-US" altLang="en-US" sz="3200" i="0" baseline="0">
                <a:solidFill>
                  <a:srgbClr val="C00000"/>
                </a:solidFill>
              </a:rPr>
              <a:t>-hybridization:</a:t>
            </a:r>
          </a:p>
          <a:p>
            <a:pPr lvl="1" algn="l"/>
            <a:r>
              <a:rPr lang="en-US" altLang="en-US" sz="2800" i="0" baseline="0">
                <a:latin typeface="Symbol" pitchFamily="18" charset="2"/>
              </a:rPr>
              <a:t>y</a:t>
            </a:r>
            <a:r>
              <a:rPr lang="en-US" altLang="en-US" sz="2800" i="0"/>
              <a:t>1</a:t>
            </a:r>
            <a:r>
              <a:rPr lang="en-US" altLang="en-US" sz="2800" i="0" baseline="0"/>
              <a:t> = 1/</a:t>
            </a:r>
            <a:r>
              <a:rPr lang="en-US" altLang="en-US" sz="2800" i="0" baseline="0">
                <a:latin typeface="Symbol" pitchFamily="18" charset="2"/>
              </a:rPr>
              <a:t>Ö</a:t>
            </a:r>
            <a:r>
              <a:rPr lang="en-US" altLang="en-US" sz="2800" i="0" baseline="0"/>
              <a:t>3</a:t>
            </a:r>
            <a:r>
              <a:rPr lang="en-US" altLang="en-US" sz="2800" i="0" baseline="0">
                <a:latin typeface="Symbol" pitchFamily="18" charset="2"/>
              </a:rPr>
              <a:t>y</a:t>
            </a:r>
            <a:r>
              <a:rPr lang="en-US" altLang="en-US" sz="2800" i="0"/>
              <a:t>s</a:t>
            </a:r>
            <a:r>
              <a:rPr lang="en-US" altLang="en-US" sz="2800" i="0" baseline="0"/>
              <a:t> + 1/</a:t>
            </a:r>
            <a:r>
              <a:rPr lang="en-US" altLang="en-US" sz="2800" i="0" baseline="0">
                <a:latin typeface="Symbol" pitchFamily="18" charset="2"/>
              </a:rPr>
              <a:t>Ö</a:t>
            </a:r>
            <a:r>
              <a:rPr lang="en-US" altLang="en-US" sz="2800" i="0" baseline="0"/>
              <a:t>6</a:t>
            </a:r>
            <a:r>
              <a:rPr lang="en-US" altLang="en-US" sz="2800" i="0" baseline="0">
                <a:latin typeface="Symbol" pitchFamily="18" charset="2"/>
              </a:rPr>
              <a:t>y</a:t>
            </a:r>
            <a:r>
              <a:rPr lang="en-US" altLang="en-US" sz="2800" i="0"/>
              <a:t>px</a:t>
            </a:r>
            <a:r>
              <a:rPr lang="en-US" altLang="en-US" sz="2800" i="0" baseline="0"/>
              <a:t> + 1/</a:t>
            </a:r>
            <a:r>
              <a:rPr lang="en-US" altLang="en-US" sz="2800" i="0" baseline="0">
                <a:latin typeface="Symbol" pitchFamily="18" charset="2"/>
              </a:rPr>
              <a:t>Ö</a:t>
            </a:r>
            <a:r>
              <a:rPr lang="en-US" altLang="en-US" sz="2800" i="0" baseline="0"/>
              <a:t>2</a:t>
            </a:r>
            <a:r>
              <a:rPr lang="en-US" altLang="en-US" sz="2800" i="0" baseline="0">
                <a:latin typeface="Symbol" pitchFamily="18" charset="2"/>
              </a:rPr>
              <a:t>y</a:t>
            </a:r>
            <a:r>
              <a:rPr lang="en-US" altLang="en-US" sz="2800" i="0"/>
              <a:t>py</a:t>
            </a:r>
            <a:r>
              <a:rPr lang="en-US" altLang="en-US" sz="2800" i="0" baseline="0"/>
              <a:t> </a:t>
            </a:r>
            <a:br>
              <a:rPr lang="en-US" altLang="en-US" sz="2800" i="0" baseline="0"/>
            </a:br>
            <a:r>
              <a:rPr lang="en-US" altLang="en-US" sz="2800" i="0" baseline="0">
                <a:latin typeface="Symbol" pitchFamily="18" charset="2"/>
              </a:rPr>
              <a:t>y</a:t>
            </a:r>
            <a:r>
              <a:rPr lang="en-US" altLang="en-US" sz="2800" i="0"/>
              <a:t>2</a:t>
            </a:r>
            <a:r>
              <a:rPr lang="en-US" altLang="en-US" sz="2800" i="0" baseline="0"/>
              <a:t> = 1/</a:t>
            </a:r>
            <a:r>
              <a:rPr lang="en-US" altLang="en-US" sz="2800" i="0" baseline="0">
                <a:latin typeface="Symbol" pitchFamily="18" charset="2"/>
              </a:rPr>
              <a:t>Ö</a:t>
            </a:r>
            <a:r>
              <a:rPr lang="en-US" altLang="en-US" sz="2800" i="0" baseline="0"/>
              <a:t>3</a:t>
            </a:r>
            <a:r>
              <a:rPr lang="en-US" altLang="en-US" sz="2800" i="0" baseline="0">
                <a:latin typeface="Symbol" pitchFamily="18" charset="2"/>
              </a:rPr>
              <a:t>y</a:t>
            </a:r>
            <a:r>
              <a:rPr lang="en-US" altLang="en-US" sz="2800" i="0"/>
              <a:t>s</a:t>
            </a:r>
            <a:r>
              <a:rPr lang="en-US" altLang="en-US" sz="2800" i="0" baseline="0"/>
              <a:t> + 1/</a:t>
            </a:r>
            <a:r>
              <a:rPr lang="en-US" altLang="en-US" sz="2800" i="0" baseline="0">
                <a:latin typeface="Symbol" pitchFamily="18" charset="2"/>
              </a:rPr>
              <a:t>Ö</a:t>
            </a:r>
            <a:r>
              <a:rPr lang="en-US" altLang="en-US" sz="2800" i="0" baseline="0"/>
              <a:t>6</a:t>
            </a:r>
            <a:r>
              <a:rPr lang="en-US" altLang="en-US" sz="2800" i="0" baseline="0">
                <a:latin typeface="Symbol" pitchFamily="18" charset="2"/>
              </a:rPr>
              <a:t>y</a:t>
            </a:r>
            <a:r>
              <a:rPr lang="en-US" altLang="en-US" sz="2800" i="0"/>
              <a:t>px</a:t>
            </a:r>
            <a:r>
              <a:rPr lang="en-US" altLang="en-US" sz="2800" i="0" baseline="0"/>
              <a:t> - 1/</a:t>
            </a:r>
            <a:r>
              <a:rPr lang="en-US" altLang="en-US" sz="2800" i="0" baseline="0">
                <a:latin typeface="Symbol" pitchFamily="18" charset="2"/>
              </a:rPr>
              <a:t>Ö</a:t>
            </a:r>
            <a:r>
              <a:rPr lang="en-US" altLang="en-US" sz="2800" i="0" baseline="0"/>
              <a:t>2</a:t>
            </a:r>
            <a:r>
              <a:rPr lang="en-US" altLang="en-US" sz="2800" i="0" baseline="0">
                <a:latin typeface="Symbol" pitchFamily="18" charset="2"/>
              </a:rPr>
              <a:t>y</a:t>
            </a:r>
            <a:r>
              <a:rPr lang="en-US" altLang="en-US" sz="2800" i="0"/>
              <a:t>py</a:t>
            </a:r>
            <a:r>
              <a:rPr lang="en-US" altLang="en-US" sz="2800" i="0" baseline="0"/>
              <a:t> </a:t>
            </a:r>
            <a:br>
              <a:rPr lang="en-US" altLang="en-US" sz="2800" i="0" baseline="0"/>
            </a:br>
            <a:r>
              <a:rPr lang="en-US" altLang="en-US" sz="2800" i="0" baseline="0">
                <a:latin typeface="Symbol" pitchFamily="18" charset="2"/>
              </a:rPr>
              <a:t>y</a:t>
            </a:r>
            <a:r>
              <a:rPr lang="en-US" altLang="en-US" sz="2800" i="0"/>
              <a:t>3</a:t>
            </a:r>
            <a:r>
              <a:rPr lang="en-US" altLang="en-US" sz="2800" i="0" baseline="0"/>
              <a:t> = 1/</a:t>
            </a:r>
            <a:r>
              <a:rPr lang="en-US" altLang="en-US" sz="2800" i="0" baseline="0">
                <a:latin typeface="Symbol" pitchFamily="18" charset="2"/>
              </a:rPr>
              <a:t>Ö</a:t>
            </a:r>
            <a:r>
              <a:rPr lang="en-US" altLang="en-US" sz="2800" i="0" baseline="0"/>
              <a:t>3</a:t>
            </a:r>
            <a:r>
              <a:rPr lang="en-US" altLang="en-US" sz="2800" i="0" baseline="0">
                <a:latin typeface="Symbol" pitchFamily="18" charset="2"/>
              </a:rPr>
              <a:t>y</a:t>
            </a:r>
            <a:r>
              <a:rPr lang="en-US" altLang="en-US" sz="2800" i="0"/>
              <a:t>s</a:t>
            </a:r>
            <a:r>
              <a:rPr lang="en-US" altLang="en-US" sz="2800" i="0" baseline="0"/>
              <a:t> - 2/</a:t>
            </a:r>
            <a:r>
              <a:rPr lang="en-US" altLang="en-US" sz="2800" i="0" baseline="0">
                <a:latin typeface="Symbol" pitchFamily="18" charset="2"/>
              </a:rPr>
              <a:t>Ö</a:t>
            </a:r>
            <a:r>
              <a:rPr lang="en-US" altLang="en-US" sz="2800" i="0" baseline="0"/>
              <a:t>6</a:t>
            </a:r>
            <a:r>
              <a:rPr lang="en-US" altLang="en-US" sz="2800" i="0" baseline="0">
                <a:latin typeface="Symbol" pitchFamily="18" charset="2"/>
              </a:rPr>
              <a:t>y</a:t>
            </a:r>
            <a:r>
              <a:rPr lang="en-US" altLang="en-US" sz="2800" i="0"/>
              <a:t>px</a:t>
            </a:r>
          </a:p>
          <a:p>
            <a:pPr algn="l"/>
            <a:r>
              <a:rPr lang="en-US" altLang="en-US" sz="3200" i="0" baseline="0">
                <a:solidFill>
                  <a:srgbClr val="C00000"/>
                </a:solidFill>
              </a:rPr>
              <a:t>sp</a:t>
            </a:r>
            <a:r>
              <a:rPr lang="en-US" altLang="en-US" sz="3200" i="0" baseline="30000">
                <a:solidFill>
                  <a:srgbClr val="C00000"/>
                </a:solidFill>
              </a:rPr>
              <a:t>3</a:t>
            </a:r>
            <a:r>
              <a:rPr lang="en-US" altLang="en-US" sz="3200" i="0" baseline="0">
                <a:solidFill>
                  <a:srgbClr val="C00000"/>
                </a:solidFill>
              </a:rPr>
              <a:t>-hybridization:</a:t>
            </a:r>
          </a:p>
          <a:p>
            <a:pPr lvl="1" algn="l"/>
            <a:r>
              <a:rPr lang="en-US" altLang="en-US" sz="2800" i="0" baseline="0">
                <a:latin typeface="Symbol" pitchFamily="18" charset="2"/>
              </a:rPr>
              <a:t>y</a:t>
            </a:r>
            <a:r>
              <a:rPr lang="en-US" altLang="en-US" sz="2800" i="0"/>
              <a:t>1</a:t>
            </a:r>
            <a:r>
              <a:rPr lang="en-US" altLang="en-US" sz="2800" i="0" baseline="0"/>
              <a:t> = 1/</a:t>
            </a:r>
            <a:r>
              <a:rPr lang="en-US" altLang="en-US" sz="2800" i="0" baseline="0">
                <a:latin typeface="Symbol" pitchFamily="18" charset="2"/>
              </a:rPr>
              <a:t>Ö</a:t>
            </a:r>
            <a:r>
              <a:rPr lang="en-US" altLang="en-US" sz="2800" i="0" baseline="0"/>
              <a:t>4</a:t>
            </a:r>
            <a:r>
              <a:rPr lang="en-US" altLang="en-US" sz="2800" i="0" baseline="0">
                <a:latin typeface="Symbol" pitchFamily="18" charset="2"/>
              </a:rPr>
              <a:t>y</a:t>
            </a:r>
            <a:r>
              <a:rPr lang="en-US" altLang="en-US" sz="2800" i="0"/>
              <a:t>s</a:t>
            </a:r>
            <a:r>
              <a:rPr lang="en-US" altLang="en-US" sz="2800" i="0" baseline="0"/>
              <a:t> + 1/</a:t>
            </a:r>
            <a:r>
              <a:rPr lang="en-US" altLang="en-US" sz="2800" i="0" baseline="0">
                <a:latin typeface="Symbol" pitchFamily="18" charset="2"/>
              </a:rPr>
              <a:t>Ö</a:t>
            </a:r>
            <a:r>
              <a:rPr lang="en-US" altLang="en-US" sz="2800" i="0" baseline="0"/>
              <a:t>4</a:t>
            </a:r>
            <a:r>
              <a:rPr lang="en-US" altLang="en-US" sz="2800" i="0" baseline="0">
                <a:latin typeface="Symbol" pitchFamily="18" charset="2"/>
              </a:rPr>
              <a:t>y</a:t>
            </a:r>
            <a:r>
              <a:rPr lang="en-US" altLang="en-US" sz="2800" i="0"/>
              <a:t>px</a:t>
            </a:r>
            <a:r>
              <a:rPr lang="en-US" altLang="en-US" sz="2800" i="0" baseline="0"/>
              <a:t> + 1/</a:t>
            </a:r>
            <a:r>
              <a:rPr lang="en-US" altLang="en-US" sz="2800" i="0" baseline="0">
                <a:latin typeface="Symbol" pitchFamily="18" charset="2"/>
              </a:rPr>
              <a:t>Ö</a:t>
            </a:r>
            <a:r>
              <a:rPr lang="en-US" altLang="en-US" sz="2800" i="0" baseline="0"/>
              <a:t>4</a:t>
            </a:r>
            <a:r>
              <a:rPr lang="en-US" altLang="en-US" sz="2800" i="0" baseline="0">
                <a:latin typeface="Symbol" pitchFamily="18" charset="2"/>
              </a:rPr>
              <a:t>y</a:t>
            </a:r>
            <a:r>
              <a:rPr lang="en-US" altLang="en-US" sz="2800" i="0"/>
              <a:t>py</a:t>
            </a:r>
            <a:r>
              <a:rPr lang="en-US" altLang="en-US" sz="2800" i="0" baseline="0"/>
              <a:t> + 1/</a:t>
            </a:r>
            <a:r>
              <a:rPr lang="en-US" altLang="en-US" sz="2800" i="0" baseline="0">
                <a:latin typeface="Symbol" pitchFamily="18" charset="2"/>
              </a:rPr>
              <a:t>Ö</a:t>
            </a:r>
            <a:r>
              <a:rPr lang="en-US" altLang="en-US" sz="2800" i="0" baseline="0"/>
              <a:t>4</a:t>
            </a:r>
            <a:r>
              <a:rPr lang="en-US" altLang="en-US" sz="2800" i="0" baseline="0">
                <a:latin typeface="Symbol" pitchFamily="18" charset="2"/>
              </a:rPr>
              <a:t>y</a:t>
            </a:r>
            <a:r>
              <a:rPr lang="en-US" altLang="en-US" sz="2800" i="0"/>
              <a:t>pz</a:t>
            </a:r>
            <a:r>
              <a:rPr lang="en-US" altLang="en-US" sz="2800" i="0" baseline="0"/>
              <a:t> </a:t>
            </a:r>
            <a:br>
              <a:rPr lang="en-US" altLang="en-US" sz="2800" i="0" baseline="0"/>
            </a:br>
            <a:r>
              <a:rPr lang="en-US" altLang="en-US" sz="2800" i="0" baseline="0">
                <a:latin typeface="Symbol" pitchFamily="18" charset="2"/>
              </a:rPr>
              <a:t>y</a:t>
            </a:r>
            <a:r>
              <a:rPr lang="en-US" altLang="en-US" sz="2800" i="0"/>
              <a:t>2</a:t>
            </a:r>
            <a:r>
              <a:rPr lang="en-US" altLang="en-US" sz="2800" i="0" baseline="0"/>
              <a:t> = 1/</a:t>
            </a:r>
            <a:r>
              <a:rPr lang="en-US" altLang="en-US" sz="2800" i="0" baseline="0">
                <a:latin typeface="Symbol" pitchFamily="18" charset="2"/>
              </a:rPr>
              <a:t>Ö</a:t>
            </a:r>
            <a:r>
              <a:rPr lang="en-US" altLang="en-US" sz="2800" i="0" baseline="0"/>
              <a:t>4</a:t>
            </a:r>
            <a:r>
              <a:rPr lang="en-US" altLang="en-US" sz="2800" i="0" baseline="0">
                <a:latin typeface="Symbol" pitchFamily="18" charset="2"/>
              </a:rPr>
              <a:t>y</a:t>
            </a:r>
            <a:r>
              <a:rPr lang="en-US" altLang="en-US" sz="2800" i="0"/>
              <a:t>s</a:t>
            </a:r>
            <a:r>
              <a:rPr lang="en-US" altLang="en-US" sz="2800" i="0" baseline="0"/>
              <a:t> - 1/</a:t>
            </a:r>
            <a:r>
              <a:rPr lang="en-US" altLang="en-US" sz="2800" i="0" baseline="0">
                <a:latin typeface="Symbol" pitchFamily="18" charset="2"/>
              </a:rPr>
              <a:t>Ö</a:t>
            </a:r>
            <a:r>
              <a:rPr lang="en-US" altLang="en-US" sz="2800" i="0" baseline="0"/>
              <a:t>4</a:t>
            </a:r>
            <a:r>
              <a:rPr lang="en-US" altLang="en-US" sz="2800" i="0" baseline="0">
                <a:latin typeface="Symbol" pitchFamily="18" charset="2"/>
              </a:rPr>
              <a:t>y</a:t>
            </a:r>
            <a:r>
              <a:rPr lang="en-US" altLang="en-US" sz="2800" i="0"/>
              <a:t>px</a:t>
            </a:r>
            <a:r>
              <a:rPr lang="en-US" altLang="en-US" sz="2800" i="0" baseline="0"/>
              <a:t> - 1/</a:t>
            </a:r>
            <a:r>
              <a:rPr lang="en-US" altLang="en-US" sz="2800" i="0" baseline="0">
                <a:latin typeface="Symbol" pitchFamily="18" charset="2"/>
              </a:rPr>
              <a:t>Ö</a:t>
            </a:r>
            <a:r>
              <a:rPr lang="en-US" altLang="en-US" sz="2800" i="0" baseline="0"/>
              <a:t>4</a:t>
            </a:r>
            <a:r>
              <a:rPr lang="en-US" altLang="en-US" sz="2800" i="0" baseline="0">
                <a:latin typeface="Symbol" pitchFamily="18" charset="2"/>
              </a:rPr>
              <a:t>y</a:t>
            </a:r>
            <a:r>
              <a:rPr lang="en-US" altLang="en-US" sz="2800" i="0"/>
              <a:t>py</a:t>
            </a:r>
            <a:r>
              <a:rPr lang="en-US" altLang="en-US" sz="2800" i="0" baseline="0"/>
              <a:t> + 1/</a:t>
            </a:r>
            <a:r>
              <a:rPr lang="en-US" altLang="en-US" sz="2800" i="0" baseline="0">
                <a:latin typeface="Symbol" pitchFamily="18" charset="2"/>
              </a:rPr>
              <a:t>Ö</a:t>
            </a:r>
            <a:r>
              <a:rPr lang="en-US" altLang="en-US" sz="2800" i="0" baseline="0"/>
              <a:t>4</a:t>
            </a:r>
            <a:r>
              <a:rPr lang="en-US" altLang="en-US" sz="2800" i="0" baseline="0">
                <a:latin typeface="Symbol" pitchFamily="18" charset="2"/>
              </a:rPr>
              <a:t>y</a:t>
            </a:r>
            <a:r>
              <a:rPr lang="en-US" altLang="en-US" sz="2800" i="0"/>
              <a:t>pz</a:t>
            </a:r>
            <a:r>
              <a:rPr lang="en-US" altLang="en-US" sz="2800" i="0" baseline="0"/>
              <a:t> </a:t>
            </a:r>
            <a:br>
              <a:rPr lang="en-US" altLang="en-US" sz="2800" i="0" baseline="0"/>
            </a:br>
            <a:r>
              <a:rPr lang="en-US" altLang="en-US" sz="2800" i="0" baseline="0">
                <a:latin typeface="Symbol" pitchFamily="18" charset="2"/>
              </a:rPr>
              <a:t>y</a:t>
            </a:r>
            <a:r>
              <a:rPr lang="en-US" altLang="en-US" sz="2800" i="0"/>
              <a:t>3</a:t>
            </a:r>
            <a:r>
              <a:rPr lang="en-US" altLang="en-US" sz="2800" i="0" baseline="0"/>
              <a:t> = 1/</a:t>
            </a:r>
            <a:r>
              <a:rPr lang="en-US" altLang="en-US" sz="2800" i="0" baseline="0">
                <a:latin typeface="Symbol" pitchFamily="18" charset="2"/>
              </a:rPr>
              <a:t>Ö</a:t>
            </a:r>
            <a:r>
              <a:rPr lang="en-US" altLang="en-US" sz="2800" i="0" baseline="0"/>
              <a:t>4</a:t>
            </a:r>
            <a:r>
              <a:rPr lang="en-US" altLang="en-US" sz="2800" i="0" baseline="0">
                <a:latin typeface="Symbol" pitchFamily="18" charset="2"/>
              </a:rPr>
              <a:t>y</a:t>
            </a:r>
            <a:r>
              <a:rPr lang="en-US" altLang="en-US" sz="2800" i="0"/>
              <a:t>s</a:t>
            </a:r>
            <a:r>
              <a:rPr lang="en-US" altLang="en-US" sz="2800" i="0" baseline="0"/>
              <a:t> + 1/</a:t>
            </a:r>
            <a:r>
              <a:rPr lang="en-US" altLang="en-US" sz="2800" i="0" baseline="0">
                <a:latin typeface="Symbol" pitchFamily="18" charset="2"/>
              </a:rPr>
              <a:t>Ö</a:t>
            </a:r>
            <a:r>
              <a:rPr lang="en-US" altLang="en-US" sz="2800" i="0" baseline="0"/>
              <a:t>4</a:t>
            </a:r>
            <a:r>
              <a:rPr lang="en-US" altLang="en-US" sz="2800" i="0" baseline="0">
                <a:latin typeface="Symbol" pitchFamily="18" charset="2"/>
              </a:rPr>
              <a:t>y</a:t>
            </a:r>
            <a:r>
              <a:rPr lang="en-US" altLang="en-US" sz="2800" i="0"/>
              <a:t>px</a:t>
            </a:r>
            <a:r>
              <a:rPr lang="en-US" altLang="en-US" sz="2800" i="0" baseline="0"/>
              <a:t> - 1/</a:t>
            </a:r>
            <a:r>
              <a:rPr lang="en-US" altLang="en-US" sz="2800" i="0" baseline="0">
                <a:latin typeface="Symbol" pitchFamily="18" charset="2"/>
              </a:rPr>
              <a:t>Ö</a:t>
            </a:r>
            <a:r>
              <a:rPr lang="en-US" altLang="en-US" sz="2800" i="0" baseline="0"/>
              <a:t>4</a:t>
            </a:r>
            <a:r>
              <a:rPr lang="en-US" altLang="en-US" sz="2800" i="0" baseline="0">
                <a:latin typeface="Symbol" pitchFamily="18" charset="2"/>
              </a:rPr>
              <a:t>y</a:t>
            </a:r>
            <a:r>
              <a:rPr lang="en-US" altLang="en-US" sz="2800" i="0"/>
              <a:t>py</a:t>
            </a:r>
            <a:r>
              <a:rPr lang="en-US" altLang="en-US" sz="2800" i="0" baseline="0"/>
              <a:t> - 1/</a:t>
            </a:r>
            <a:r>
              <a:rPr lang="en-US" altLang="en-US" sz="2800" i="0" baseline="0">
                <a:latin typeface="Symbol" pitchFamily="18" charset="2"/>
              </a:rPr>
              <a:t>Ö</a:t>
            </a:r>
            <a:r>
              <a:rPr lang="en-US" altLang="en-US" sz="2800" i="0" baseline="0"/>
              <a:t>4</a:t>
            </a:r>
            <a:r>
              <a:rPr lang="en-US" altLang="en-US" sz="2800" i="0" baseline="0">
                <a:latin typeface="Symbol" pitchFamily="18" charset="2"/>
              </a:rPr>
              <a:t>y</a:t>
            </a:r>
            <a:r>
              <a:rPr lang="en-US" altLang="en-US" sz="2800" i="0"/>
              <a:t>pz</a:t>
            </a:r>
            <a:r>
              <a:rPr lang="en-US" altLang="en-US" sz="2800" i="0" baseline="0"/>
              <a:t> </a:t>
            </a:r>
            <a:br>
              <a:rPr lang="en-US" altLang="en-US" sz="2800" i="0" baseline="0"/>
            </a:br>
            <a:r>
              <a:rPr lang="en-US" altLang="en-US" sz="2800" i="0" baseline="0">
                <a:latin typeface="Symbol" pitchFamily="18" charset="2"/>
              </a:rPr>
              <a:t>y</a:t>
            </a:r>
            <a:r>
              <a:rPr lang="en-US" altLang="en-US" sz="2800" i="0"/>
              <a:t>4</a:t>
            </a:r>
            <a:r>
              <a:rPr lang="en-US" altLang="en-US" sz="2800" i="0" baseline="0"/>
              <a:t> = 1/</a:t>
            </a:r>
            <a:r>
              <a:rPr lang="en-US" altLang="en-US" sz="2800" i="0" baseline="0">
                <a:latin typeface="Symbol" pitchFamily="18" charset="2"/>
              </a:rPr>
              <a:t>Ö</a:t>
            </a:r>
            <a:r>
              <a:rPr lang="en-US" altLang="en-US" sz="2800" i="0" baseline="0"/>
              <a:t>4</a:t>
            </a:r>
            <a:r>
              <a:rPr lang="en-US" altLang="en-US" sz="2800" i="0" baseline="0">
                <a:latin typeface="Symbol" pitchFamily="18" charset="2"/>
              </a:rPr>
              <a:t>y</a:t>
            </a:r>
            <a:r>
              <a:rPr lang="en-US" altLang="en-US" sz="2800" i="0"/>
              <a:t>s</a:t>
            </a:r>
            <a:r>
              <a:rPr lang="en-US" altLang="en-US" sz="2800" i="0" baseline="0"/>
              <a:t> - 1/</a:t>
            </a:r>
            <a:r>
              <a:rPr lang="en-US" altLang="en-US" sz="2800" i="0" baseline="0">
                <a:latin typeface="Symbol" pitchFamily="18" charset="2"/>
              </a:rPr>
              <a:t>Ö</a:t>
            </a:r>
            <a:r>
              <a:rPr lang="en-US" altLang="en-US" sz="2800" i="0" baseline="0"/>
              <a:t>4</a:t>
            </a:r>
            <a:r>
              <a:rPr lang="en-US" altLang="en-US" sz="2800" i="0" baseline="0">
                <a:latin typeface="Symbol" pitchFamily="18" charset="2"/>
              </a:rPr>
              <a:t>y</a:t>
            </a:r>
            <a:r>
              <a:rPr lang="en-US" altLang="en-US" sz="2800" i="0"/>
              <a:t>px</a:t>
            </a:r>
            <a:r>
              <a:rPr lang="en-US" altLang="en-US" sz="2800" i="0" baseline="0"/>
              <a:t> + 1/</a:t>
            </a:r>
            <a:r>
              <a:rPr lang="en-US" altLang="en-US" sz="2800" i="0" baseline="0">
                <a:latin typeface="Symbol" pitchFamily="18" charset="2"/>
              </a:rPr>
              <a:t>Ö</a:t>
            </a:r>
            <a:r>
              <a:rPr lang="en-US" altLang="en-US" sz="2800" i="0" baseline="0"/>
              <a:t>4</a:t>
            </a:r>
            <a:r>
              <a:rPr lang="en-US" altLang="en-US" sz="2800" i="0" baseline="0">
                <a:latin typeface="Symbol" pitchFamily="18" charset="2"/>
              </a:rPr>
              <a:t>y</a:t>
            </a:r>
            <a:r>
              <a:rPr lang="en-US" altLang="en-US" sz="2800" i="0"/>
              <a:t>py</a:t>
            </a:r>
            <a:r>
              <a:rPr lang="en-US" altLang="en-US" sz="2800" i="0" baseline="0"/>
              <a:t> -1/</a:t>
            </a:r>
            <a:r>
              <a:rPr lang="en-US" altLang="en-US" sz="2800" i="0" baseline="0">
                <a:latin typeface="Symbol" pitchFamily="18" charset="2"/>
              </a:rPr>
              <a:t>Ö</a:t>
            </a:r>
            <a:r>
              <a:rPr lang="en-US" altLang="en-US" sz="2800" i="0" baseline="0"/>
              <a:t>4</a:t>
            </a:r>
            <a:r>
              <a:rPr lang="en-US" altLang="en-US" sz="2800" i="0" baseline="0">
                <a:latin typeface="Symbol" pitchFamily="18" charset="2"/>
              </a:rPr>
              <a:t>y</a:t>
            </a:r>
            <a:r>
              <a:rPr lang="en-US" altLang="en-US" sz="2800" i="0"/>
              <a:t>pz</a:t>
            </a:r>
            <a:endParaRPr lang="en-US" altLang="en-US" sz="3600" i="0" baseline="0"/>
          </a:p>
        </p:txBody>
      </p:sp>
    </p:spTree>
    <p:extLst>
      <p:ext uri="{BB962C8B-B14F-4D97-AF65-F5344CB8AC3E}">
        <p14:creationId xmlns:p14="http://schemas.microsoft.com/office/powerpoint/2010/main" val="1141011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Possible hybridizations of s and p</a:t>
            </a:r>
            <a:endParaRPr lang="en-US" dirty="0"/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204788" y="914400"/>
            <a:ext cx="8747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1pPr>
            <a:lvl2pPr marL="742950" indent="-285750"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2pPr>
            <a:lvl3pPr marL="1143000" indent="-228600"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3pPr>
            <a:lvl4pPr marL="1600200" indent="-228600"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4pPr>
            <a:lvl5pPr marL="2057400" indent="-228600"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9pPr>
          </a:lstStyle>
          <a:p>
            <a:pPr algn="l"/>
            <a:r>
              <a:rPr lang="en-US" altLang="en-US" sz="3200" i="0" baseline="0">
                <a:solidFill>
                  <a:srgbClr val="C00000"/>
                </a:solidFill>
              </a:rPr>
              <a:t>sp-hybridization:</a:t>
            </a: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4638" y="2057400"/>
            <a:ext cx="6067425" cy="34242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970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801100" cy="939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C0000"/>
                </a:solidFill>
              </a:rPr>
              <a:t>What are </a:t>
            </a:r>
            <a:r>
              <a:rPr lang="en-US" dirty="0" smtClean="0">
                <a:solidFill>
                  <a:srgbClr val="CC0000"/>
                </a:solidFill>
                <a:latin typeface="Symbol" pitchFamily="18" charset="2"/>
              </a:rPr>
              <a:t>p</a:t>
            </a:r>
            <a:r>
              <a:rPr lang="en-US" dirty="0" smtClean="0">
                <a:solidFill>
                  <a:srgbClr val="CC0000"/>
                </a:solidFill>
              </a:rPr>
              <a:t> and </a:t>
            </a:r>
            <a:r>
              <a:rPr lang="en-US" dirty="0" smtClean="0">
                <a:solidFill>
                  <a:srgbClr val="CC0000"/>
                </a:solidFill>
                <a:latin typeface="Symbol" pitchFamily="18" charset="2"/>
              </a:rPr>
              <a:t>s</a:t>
            </a:r>
            <a:r>
              <a:rPr lang="en-US" dirty="0" smtClean="0">
                <a:solidFill>
                  <a:srgbClr val="CC0000"/>
                </a:solidFill>
              </a:rPr>
              <a:t> bonds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" y="609600"/>
            <a:ext cx="8991600" cy="5638800"/>
          </a:xfrm>
        </p:spPr>
        <p:txBody>
          <a:bodyPr/>
          <a:lstStyle/>
          <a:p>
            <a:pPr marL="5715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sz="3600" dirty="0" smtClean="0">
                <a:solidFill>
                  <a:schemeClr val="accent2"/>
                </a:solidFill>
                <a:latin typeface="Symbol" pitchFamily="18" charset="2"/>
              </a:rPr>
              <a:t>s</a:t>
            </a:r>
            <a:r>
              <a:rPr lang="en-US" sz="3600" dirty="0" smtClean="0">
                <a:solidFill>
                  <a:schemeClr val="accent2"/>
                </a:solidFill>
              </a:rPr>
              <a:t> bonds</a:t>
            </a:r>
            <a:endParaRPr lang="en-US" dirty="0" smtClean="0">
              <a:solidFill>
                <a:schemeClr val="accent2"/>
              </a:solidFill>
            </a:endParaRPr>
          </a:p>
          <a:p>
            <a:pPr marL="5715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 smtClean="0"/>
              <a:t>single bond resulting from head to head overlap of atomic orbital</a:t>
            </a:r>
          </a:p>
          <a:p>
            <a:pPr marL="57150" indent="0" eaLnBrk="1" hangingPunct="1">
              <a:spcBef>
                <a:spcPts val="0"/>
              </a:spcBef>
              <a:buFontTx/>
              <a:buNone/>
              <a:defRPr/>
            </a:pPr>
            <a:endParaRPr lang="en-US" dirty="0" smtClean="0"/>
          </a:p>
          <a:p>
            <a:pPr marL="5715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sz="3600" dirty="0" smtClean="0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 sz="3600" dirty="0" smtClean="0">
                <a:solidFill>
                  <a:schemeClr val="accent2"/>
                </a:solidFill>
              </a:rPr>
              <a:t> bond</a:t>
            </a:r>
            <a:endParaRPr lang="en-US" dirty="0" smtClean="0">
              <a:solidFill>
                <a:schemeClr val="accent2"/>
              </a:solidFill>
            </a:endParaRPr>
          </a:p>
          <a:p>
            <a:pPr marL="5715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 smtClean="0"/>
              <a:t>double and triple bond resulting from lateral or side way overlap of p atomic orbitals</a:t>
            </a:r>
          </a:p>
          <a:p>
            <a:pPr marL="57150" indent="0" eaLnBrk="1" hangingPunct="1">
              <a:spcBef>
                <a:spcPts val="0"/>
              </a:spcBef>
              <a:buFontTx/>
              <a:buNone/>
              <a:defRPr/>
            </a:pPr>
            <a:endParaRPr lang="en-US" dirty="0" smtClean="0"/>
          </a:p>
          <a:p>
            <a:pPr marL="5715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sz="3600" dirty="0" smtClean="0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3600" dirty="0">
                <a:solidFill>
                  <a:schemeClr val="accent2"/>
                </a:solidFill>
              </a:rPr>
              <a:t>bond</a:t>
            </a:r>
            <a:endParaRPr lang="en-US" dirty="0">
              <a:solidFill>
                <a:schemeClr val="accent2"/>
              </a:solidFill>
            </a:endParaRPr>
          </a:p>
          <a:p>
            <a:pPr marL="5715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/>
              <a:t>double and triple bond resulting from lateral or side way overlap of </a:t>
            </a:r>
            <a:r>
              <a:rPr lang="en-US" dirty="0" smtClean="0"/>
              <a:t>d </a:t>
            </a:r>
            <a:r>
              <a:rPr lang="en-US" dirty="0"/>
              <a:t>atomic orbitals</a:t>
            </a:r>
          </a:p>
          <a:p>
            <a:pPr marL="57150" indent="0" eaLnBrk="1" hangingPunct="1">
              <a:lnSpc>
                <a:spcPct val="140000"/>
              </a:lnSpc>
              <a:buFontTx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7197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801100" cy="939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C0000"/>
                </a:solidFill>
              </a:rPr>
              <a:t>What are </a:t>
            </a:r>
            <a:r>
              <a:rPr lang="en-US" dirty="0" smtClean="0">
                <a:solidFill>
                  <a:srgbClr val="CC0000"/>
                </a:solidFill>
                <a:latin typeface="Symbol" pitchFamily="18" charset="2"/>
              </a:rPr>
              <a:t>p</a:t>
            </a:r>
            <a:r>
              <a:rPr lang="en-US" dirty="0" smtClean="0">
                <a:solidFill>
                  <a:srgbClr val="CC0000"/>
                </a:solidFill>
              </a:rPr>
              <a:t> and </a:t>
            </a:r>
            <a:r>
              <a:rPr lang="en-US" dirty="0" smtClean="0">
                <a:solidFill>
                  <a:srgbClr val="CC0000"/>
                </a:solidFill>
                <a:latin typeface="Symbol" pitchFamily="18" charset="2"/>
              </a:rPr>
              <a:t>s</a:t>
            </a:r>
            <a:r>
              <a:rPr lang="en-US" dirty="0" smtClean="0">
                <a:solidFill>
                  <a:srgbClr val="CC0000"/>
                </a:solidFill>
              </a:rPr>
              <a:t> bonds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" y="609600"/>
            <a:ext cx="8991600" cy="5638800"/>
          </a:xfrm>
        </p:spPr>
        <p:txBody>
          <a:bodyPr/>
          <a:lstStyle/>
          <a:p>
            <a:pPr marL="5715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sz="3600" dirty="0" smtClean="0">
                <a:solidFill>
                  <a:schemeClr val="accent2"/>
                </a:solidFill>
                <a:latin typeface="Symbol" pitchFamily="18" charset="2"/>
              </a:rPr>
              <a:t>s</a:t>
            </a:r>
            <a:r>
              <a:rPr lang="en-US" sz="3600" dirty="0" smtClean="0">
                <a:solidFill>
                  <a:schemeClr val="accent2"/>
                </a:solidFill>
              </a:rPr>
              <a:t> bonds</a:t>
            </a:r>
            <a:endParaRPr lang="en-US" dirty="0" smtClean="0">
              <a:solidFill>
                <a:schemeClr val="accent2"/>
              </a:solidFill>
            </a:endParaRPr>
          </a:p>
          <a:p>
            <a:pPr marL="57150" indent="0" eaLnBrk="1" hangingPunct="1">
              <a:spcBef>
                <a:spcPts val="0"/>
              </a:spcBef>
              <a:buFontTx/>
              <a:buNone/>
              <a:defRPr/>
            </a:pPr>
            <a:endParaRPr lang="en-US" dirty="0" smtClean="0"/>
          </a:p>
          <a:p>
            <a:pPr marL="57150" indent="0" eaLnBrk="1" hangingPunct="1">
              <a:spcBef>
                <a:spcPts val="0"/>
              </a:spcBef>
              <a:buFontTx/>
              <a:buNone/>
              <a:defRPr/>
            </a:pPr>
            <a:endParaRPr lang="en-US" dirty="0"/>
          </a:p>
          <a:p>
            <a:pPr marL="57150" indent="0" eaLnBrk="1" hangingPunct="1">
              <a:spcBef>
                <a:spcPts val="0"/>
              </a:spcBef>
              <a:buFontTx/>
              <a:buNone/>
              <a:defRPr/>
            </a:pPr>
            <a:endParaRPr lang="en-US" dirty="0" smtClean="0"/>
          </a:p>
          <a:p>
            <a:pPr marL="5715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sz="3600" dirty="0" smtClean="0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 sz="3600" dirty="0" smtClean="0">
                <a:solidFill>
                  <a:schemeClr val="accent2"/>
                </a:solidFill>
              </a:rPr>
              <a:t> bond</a:t>
            </a:r>
            <a:endParaRPr lang="en-US" dirty="0" smtClean="0">
              <a:solidFill>
                <a:schemeClr val="accent2"/>
              </a:solidFill>
            </a:endParaRPr>
          </a:p>
          <a:p>
            <a:pPr marL="57150" indent="0" eaLnBrk="1" hangingPunct="1">
              <a:spcBef>
                <a:spcPts val="0"/>
              </a:spcBef>
              <a:buFontTx/>
              <a:buNone/>
              <a:defRPr/>
            </a:pPr>
            <a:endParaRPr lang="en-US" dirty="0" smtClean="0"/>
          </a:p>
          <a:p>
            <a:pPr marL="57150" indent="0" eaLnBrk="1" hangingPunct="1">
              <a:spcBef>
                <a:spcPts val="0"/>
              </a:spcBef>
              <a:buFontTx/>
              <a:buNone/>
              <a:defRPr/>
            </a:pPr>
            <a:endParaRPr lang="en-US" dirty="0" smtClean="0"/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781050"/>
            <a:ext cx="5562600" cy="19177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6063" y="3276600"/>
            <a:ext cx="6789737" cy="20208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958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801100" cy="939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C0000"/>
                </a:solidFill>
              </a:rPr>
              <a:t>What are </a:t>
            </a:r>
            <a:r>
              <a:rPr lang="en-US" dirty="0" smtClean="0">
                <a:solidFill>
                  <a:srgbClr val="CC000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CC0000"/>
                </a:solidFill>
              </a:rPr>
              <a:t> bonds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" y="609600"/>
            <a:ext cx="8991600" cy="5638800"/>
          </a:xfrm>
        </p:spPr>
        <p:txBody>
          <a:bodyPr/>
          <a:lstStyle/>
          <a:p>
            <a:pPr marL="57150" indent="0" eaLnBrk="1" hangingPunct="1">
              <a:spcBef>
                <a:spcPts val="0"/>
              </a:spcBef>
              <a:buFontTx/>
              <a:buNone/>
              <a:defRPr/>
            </a:pPr>
            <a:endParaRPr lang="en-US" dirty="0" smtClean="0"/>
          </a:p>
          <a:p>
            <a:pPr marL="5715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sz="3600" dirty="0" smtClean="0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3600" dirty="0">
                <a:solidFill>
                  <a:schemeClr val="accent2"/>
                </a:solidFill>
              </a:rPr>
              <a:t>bond</a:t>
            </a:r>
            <a:endParaRPr lang="en-US" dirty="0">
              <a:solidFill>
                <a:schemeClr val="accent2"/>
              </a:solidFill>
            </a:endParaRPr>
          </a:p>
          <a:p>
            <a:pPr marL="5715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/>
              <a:t>double and triple bond resulting from lateral or side way overlap of </a:t>
            </a:r>
            <a:r>
              <a:rPr lang="en-US" dirty="0" smtClean="0"/>
              <a:t>d </a:t>
            </a:r>
            <a:r>
              <a:rPr lang="en-US" dirty="0"/>
              <a:t>atomic orbitals</a:t>
            </a:r>
          </a:p>
          <a:p>
            <a:pPr marL="57150" indent="0" eaLnBrk="1" hangingPunct="1">
              <a:lnSpc>
                <a:spcPct val="140000"/>
              </a:lnSpc>
              <a:buFontTx/>
              <a:buNone/>
              <a:defRPr/>
            </a:pPr>
            <a:endParaRPr lang="en-US" dirty="0" smtClean="0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773363"/>
            <a:ext cx="8915400" cy="27892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580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355600"/>
            <a:ext cx="8782050" cy="939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Rules of Molecular Orbital Theory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4800600"/>
          </a:xfrm>
        </p:spPr>
        <p:txBody>
          <a:bodyPr/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  <a:buFontTx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 Theory has five basic rules</a:t>
            </a:r>
            <a:r>
              <a:rPr lang="en-US" sz="2400" dirty="0" smtClean="0"/>
              <a:t>: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400" dirty="0" smtClean="0"/>
              <a:t>The number of molecular </a:t>
            </a:r>
            <a:r>
              <a:rPr lang="en-US" sz="2400" dirty="0" err="1" smtClean="0"/>
              <a:t>orbitals</a:t>
            </a:r>
            <a:r>
              <a:rPr lang="en-US" sz="2400" dirty="0" smtClean="0"/>
              <a:t> = the number of atomic </a:t>
            </a:r>
            <a:r>
              <a:rPr lang="en-US" sz="2400" dirty="0" err="1" smtClean="0"/>
              <a:t>orbitals</a:t>
            </a:r>
            <a:r>
              <a:rPr lang="en-US" sz="2400" dirty="0" smtClean="0"/>
              <a:t> combined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400" dirty="0" smtClean="0"/>
              <a:t>Of the two MO's, one is a bonding orbital (lower energy) and one is an anti-bonding orbital (higher energy)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400" dirty="0" smtClean="0"/>
              <a:t>Electrons enter the lowest orbital available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400" dirty="0" smtClean="0"/>
              <a:t>The maximum # of electrons in an orbital is 2 (</a:t>
            </a:r>
            <a:r>
              <a:rPr lang="en-US" sz="2400" dirty="0" smtClean="0">
                <a:solidFill>
                  <a:schemeClr val="accent2"/>
                </a:solidFill>
              </a:rPr>
              <a:t>Pauli Exclusion Principle</a:t>
            </a:r>
            <a:r>
              <a:rPr lang="en-US" sz="2400" dirty="0" smtClean="0"/>
              <a:t>)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400" dirty="0" smtClean="0"/>
              <a:t>Electrons spread out before pairing up (</a:t>
            </a:r>
            <a:r>
              <a:rPr lang="en-US" sz="2400" dirty="0" err="1" smtClean="0">
                <a:solidFill>
                  <a:schemeClr val="accent2"/>
                </a:solidFill>
              </a:rPr>
              <a:t>Hund's</a:t>
            </a:r>
            <a:r>
              <a:rPr lang="en-US" sz="2400" dirty="0" smtClean="0">
                <a:solidFill>
                  <a:schemeClr val="accent2"/>
                </a:solidFill>
              </a:rPr>
              <a:t> Rule</a:t>
            </a:r>
            <a:r>
              <a:rPr lang="en-US" sz="2400" dirty="0" smtClean="0"/>
              <a:t>)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956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0"/>
            <a:ext cx="8293100" cy="939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CC0000"/>
                </a:solidFill>
              </a:rPr>
              <a:t>Molecular Orbital Theory</a:t>
            </a:r>
            <a:r>
              <a:rPr lang="en-US" smtClean="0"/>
              <a:t>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6325"/>
            <a:ext cx="9144000" cy="516255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Molecular orbitals are obtained by combining the atomic orbitals on the atoms in the molecule.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2112963"/>
            <a:ext cx="7129463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244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aseline="4000" smtClean="0">
                <a:solidFill>
                  <a:srgbClr val="CC0000"/>
                </a:solidFill>
              </a:rPr>
              <a:t>Bonding and Anti-bobding Molecular Orbital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br>
              <a:rPr lang="en-US" smtClean="0">
                <a:solidFill>
                  <a:schemeClr val="tx1"/>
                </a:solidFill>
              </a:rPr>
            </a:br>
            <a:endParaRPr lang="en-US" smtClean="0">
              <a:solidFill>
                <a:schemeClr val="tx1"/>
              </a:solidFill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6269038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758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431800"/>
            <a:ext cx="8743950" cy="9398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aseline="4000" smtClean="0">
                <a:solidFill>
                  <a:srgbClr val="CC0000"/>
                </a:solidFill>
              </a:rPr>
              <a:t>Homo Nuclear Diatomic Molecules</a:t>
            </a:r>
            <a:r>
              <a:rPr lang="en-US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991600" cy="5638800"/>
          </a:xfrm>
        </p:spPr>
        <p:txBody>
          <a:bodyPr/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Period 1 Diatomic Molecules: H</a:t>
            </a:r>
            <a:r>
              <a:rPr lang="en-US" baseline="-25000" dirty="0" smtClean="0">
                <a:latin typeface="Times New Roman" pitchFamily="18" charset="0"/>
              </a:rPr>
              <a:t>2 </a:t>
            </a:r>
            <a:r>
              <a:rPr lang="en-US" dirty="0" smtClean="0">
                <a:latin typeface="Times New Roman" pitchFamily="18" charset="0"/>
              </a:rPr>
              <a:t> and He</a:t>
            </a:r>
            <a:r>
              <a:rPr lang="en-US" baseline="-25000" dirty="0" smtClean="0">
                <a:latin typeface="Times New Roman" pitchFamily="18" charset="0"/>
              </a:rPr>
              <a:t>2</a:t>
            </a:r>
            <a:endParaRPr lang="en-US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6630988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4397375"/>
            <a:ext cx="574992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898525" y="4100513"/>
            <a:ext cx="1136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1pPr>
            <a:lvl2pPr marL="742950" indent="-285750"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2pPr>
            <a:lvl3pPr marL="1143000" indent="-228600"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3pPr>
            <a:lvl4pPr marL="1600200" indent="-228600"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4pPr>
            <a:lvl5pPr marL="2057400" indent="-228600"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9pPr>
          </a:lstStyle>
          <a:p>
            <a:endParaRPr lang="en-US" altLang="en-US" sz="2800">
              <a:latin typeface="Arial Rounded MT Bold" pitchFamily="34" charset="0"/>
            </a:endParaRP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669925" y="411956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1pPr>
            <a:lvl2pPr marL="742950" indent="-285750"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2pPr>
            <a:lvl3pPr marL="1143000" indent="-228600"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3pPr>
            <a:lvl4pPr marL="1600200" indent="-228600"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4pPr>
            <a:lvl5pPr marL="2057400" indent="-228600"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accent2"/>
                </a:solidFill>
                <a:latin typeface="Helvetica" pitchFamily="34" charset="0"/>
              </a:defRPr>
            </a:lvl9pPr>
          </a:lstStyle>
          <a:p>
            <a:endParaRPr lang="en-US" altLang="en-US" sz="280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700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6106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600" baseline="4000" dirty="0" smtClean="0">
                <a:solidFill>
                  <a:srgbClr val="CC0000"/>
                </a:solidFill>
              </a:rPr>
              <a:t>Bond Order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Calculating Bond Order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371850"/>
            <a:ext cx="90297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429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CC0000"/>
                </a:solidFill>
              </a:rPr>
              <a:t>What is VSEPR Theory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u="sng" dirty="0" smtClean="0">
                <a:solidFill>
                  <a:schemeClr val="accent2"/>
                </a:solidFill>
              </a:rPr>
              <a:t>V</a:t>
            </a:r>
            <a:r>
              <a:rPr lang="en-US" dirty="0" smtClean="0">
                <a:solidFill>
                  <a:schemeClr val="accent2"/>
                </a:solidFill>
              </a:rPr>
              <a:t>alence </a:t>
            </a:r>
            <a:r>
              <a:rPr lang="en-US" u="sng" dirty="0" smtClean="0">
                <a:solidFill>
                  <a:schemeClr val="accent2"/>
                </a:solidFill>
              </a:rPr>
              <a:t>S</a:t>
            </a:r>
            <a:r>
              <a:rPr lang="en-US" dirty="0" smtClean="0">
                <a:solidFill>
                  <a:schemeClr val="accent2"/>
                </a:solidFill>
              </a:rPr>
              <a:t>hell </a:t>
            </a:r>
            <a:r>
              <a:rPr lang="en-US" u="sng" dirty="0" smtClean="0">
                <a:solidFill>
                  <a:schemeClr val="accent2"/>
                </a:solidFill>
              </a:rPr>
              <a:t>E</a:t>
            </a:r>
            <a:r>
              <a:rPr lang="en-US" dirty="0" smtClean="0">
                <a:solidFill>
                  <a:schemeClr val="accent2"/>
                </a:solidFill>
              </a:rPr>
              <a:t>lectron </a:t>
            </a:r>
            <a:r>
              <a:rPr lang="en-US" u="sng" dirty="0" smtClean="0">
                <a:solidFill>
                  <a:schemeClr val="accent2"/>
                </a:solidFill>
              </a:rPr>
              <a:t>P</a:t>
            </a:r>
            <a:r>
              <a:rPr lang="en-US" dirty="0" smtClean="0">
                <a:solidFill>
                  <a:schemeClr val="accent2"/>
                </a:solidFill>
              </a:rPr>
              <a:t>air </a:t>
            </a:r>
            <a:r>
              <a:rPr lang="en-US" u="sng" dirty="0" smtClean="0">
                <a:solidFill>
                  <a:schemeClr val="accent2"/>
                </a:solidFill>
              </a:rPr>
              <a:t>R</a:t>
            </a:r>
            <a:r>
              <a:rPr lang="en-US" dirty="0" smtClean="0">
                <a:solidFill>
                  <a:schemeClr val="accent2"/>
                </a:solidFill>
              </a:rPr>
              <a:t>epulsion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This theory assumes that the molecular structure is determined by the lone pair and bond pair electron repulsion around the central atom based on the Lewis Structure.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543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73050"/>
            <a:ext cx="8437563" cy="9398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aseline="4000" smtClean="0">
                <a:solidFill>
                  <a:srgbClr val="CC0000"/>
                </a:solidFill>
              </a:rPr>
              <a:t>Homo Nuclear Diatomic Molecules</a:t>
            </a:r>
            <a:r>
              <a:rPr lang="en-US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1065213"/>
            <a:ext cx="6981825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652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533400"/>
            <a:ext cx="8848725" cy="1527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baseline="4000" smtClean="0">
                <a:solidFill>
                  <a:srgbClr val="CC0000"/>
                </a:solidFill>
              </a:rPr>
              <a:t>Molecualr Orbital diagram for </a:t>
            </a:r>
            <a:br>
              <a:rPr lang="en-US" sz="4800" baseline="4000" smtClean="0">
                <a:solidFill>
                  <a:srgbClr val="CC0000"/>
                </a:solidFill>
              </a:rPr>
            </a:br>
            <a:r>
              <a:rPr lang="en-US" sz="4800" baseline="4000" smtClean="0">
                <a:solidFill>
                  <a:srgbClr val="CC0000"/>
                </a:solidFill>
              </a:rPr>
              <a:t>B</a:t>
            </a:r>
            <a:r>
              <a:rPr lang="en-US" sz="4800" baseline="-25000" smtClean="0">
                <a:solidFill>
                  <a:srgbClr val="CC0000"/>
                </a:solidFill>
              </a:rPr>
              <a:t>2</a:t>
            </a:r>
            <a:r>
              <a:rPr lang="en-US" sz="4800" baseline="4000" smtClean="0">
                <a:solidFill>
                  <a:srgbClr val="CC0000"/>
                </a:solidFill>
              </a:rPr>
              <a:t>, C</a:t>
            </a:r>
            <a:r>
              <a:rPr lang="en-US" sz="4800" baseline="-25000" smtClean="0">
                <a:solidFill>
                  <a:srgbClr val="CC0000"/>
                </a:solidFill>
              </a:rPr>
              <a:t>2</a:t>
            </a:r>
            <a:r>
              <a:rPr lang="en-US" sz="4800" baseline="4000" smtClean="0">
                <a:solidFill>
                  <a:srgbClr val="CC0000"/>
                </a:solidFill>
              </a:rPr>
              <a:t> and N</a:t>
            </a:r>
            <a:r>
              <a:rPr lang="en-US" sz="4800" baseline="-25000" smtClean="0">
                <a:solidFill>
                  <a:srgbClr val="CC0000"/>
                </a:solidFill>
              </a:rPr>
              <a:t>2</a:t>
            </a:r>
            <a:r>
              <a:rPr lang="en-US" sz="6600" baseline="-25000" smtClean="0"/>
              <a:t> </a:t>
            </a:r>
            <a:r>
              <a:rPr lang="en-US" sz="6600" baseline="4000" smtClean="0"/>
              <a:t/>
            </a:r>
            <a:br>
              <a:rPr lang="en-US" sz="6600" baseline="4000" smtClean="0"/>
            </a:br>
            <a:endParaRPr lang="en-US" sz="6600" baseline="4000" smtClean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20850"/>
            <a:ext cx="6002338" cy="47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243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261938"/>
            <a:ext cx="8848725" cy="152717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sz="4800" baseline="4000" smtClean="0">
                <a:solidFill>
                  <a:srgbClr val="CC0000"/>
                </a:solidFill>
              </a:rPr>
              <a:t>Molecualr Orbital diagram for </a:t>
            </a:r>
            <a:br>
              <a:rPr lang="en-US" sz="4800" baseline="4000" smtClean="0">
                <a:solidFill>
                  <a:srgbClr val="CC0000"/>
                </a:solidFill>
              </a:rPr>
            </a:br>
            <a:r>
              <a:rPr lang="en-US" sz="4800" baseline="4000" smtClean="0">
                <a:solidFill>
                  <a:srgbClr val="CC0000"/>
                </a:solidFill>
              </a:rPr>
              <a:t>O</a:t>
            </a:r>
            <a:r>
              <a:rPr lang="en-US" sz="4800" baseline="-25000" smtClean="0">
                <a:solidFill>
                  <a:srgbClr val="CC0000"/>
                </a:solidFill>
              </a:rPr>
              <a:t>2</a:t>
            </a:r>
            <a:r>
              <a:rPr lang="en-US" sz="4800" baseline="4000" smtClean="0">
                <a:solidFill>
                  <a:srgbClr val="CC0000"/>
                </a:solidFill>
              </a:rPr>
              <a:t>, F</a:t>
            </a:r>
            <a:r>
              <a:rPr lang="en-US" sz="4800" baseline="-25000" smtClean="0">
                <a:solidFill>
                  <a:srgbClr val="CC0000"/>
                </a:solidFill>
              </a:rPr>
              <a:t>2</a:t>
            </a:r>
            <a:r>
              <a:rPr lang="en-US" sz="4800" baseline="4000" smtClean="0">
                <a:solidFill>
                  <a:srgbClr val="CC0000"/>
                </a:solidFill>
              </a:rPr>
              <a:t> and Ne</a:t>
            </a:r>
            <a:r>
              <a:rPr lang="en-US" sz="4800" baseline="-25000" smtClean="0">
                <a:solidFill>
                  <a:srgbClr val="CC0000"/>
                </a:solidFill>
              </a:rPr>
              <a:t>2</a:t>
            </a:r>
            <a:r>
              <a:rPr lang="en-US" baseline="-25000" smtClean="0"/>
              <a:t> </a:t>
            </a:r>
            <a:r>
              <a:rPr lang="en-US" baseline="4000" smtClean="0"/>
              <a:t/>
            </a:r>
            <a:br>
              <a:rPr lang="en-US" baseline="4000" smtClean="0"/>
            </a:br>
            <a:endParaRPr lang="en-US" sz="2000" smtClean="0">
              <a:solidFill>
                <a:schemeClr val="tx1"/>
              </a:solidFill>
            </a:endParaRPr>
          </a:p>
        </p:txBody>
      </p:sp>
      <p:pic>
        <p:nvPicPr>
          <p:cNvPr id="450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600200"/>
            <a:ext cx="59944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3822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539163" cy="525780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>
                <a:effectLst/>
              </a:rPr>
              <a:t>7. Using </a:t>
            </a:r>
            <a:r>
              <a:rPr lang="en-US" dirty="0">
                <a:effectLst/>
              </a:rPr>
              <a:t>molecular orbital theory and diagrams, explain why, O</a:t>
            </a:r>
            <a:r>
              <a:rPr lang="en-US" baseline="-25000" dirty="0">
                <a:effectLst/>
              </a:rPr>
              <a:t>2</a:t>
            </a:r>
            <a:r>
              <a:rPr lang="en-US" dirty="0">
                <a:effectLst/>
              </a:rPr>
              <a:t> is a paramagnetic whereas N</a:t>
            </a:r>
            <a:r>
              <a:rPr lang="en-US" baseline="-25000" dirty="0">
                <a:effectLst/>
              </a:rPr>
              <a:t>2</a:t>
            </a:r>
            <a:r>
              <a:rPr lang="en-US" dirty="0">
                <a:effectLst/>
              </a:rPr>
              <a:t> is diamagnetic.</a:t>
            </a:r>
          </a:p>
          <a:p>
            <a:pPr eaLnBrk="1" hangingPunct="1">
              <a:defRPr/>
            </a:pPr>
            <a:endParaRPr lang="en-US" dirty="0" smtClean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892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458200" cy="939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solidFill>
                  <a:srgbClr val="CC0000"/>
                </a:solidFill>
              </a:rPr>
              <a:t>Electronic Configuration of molecules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9163" cy="5257800"/>
          </a:xfrm>
        </p:spPr>
        <p:txBody>
          <a:bodyPr/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  <a:buFontTx/>
              <a:buNone/>
              <a:defRPr/>
            </a:pPr>
            <a:r>
              <a:rPr lang="en-US" smtClean="0"/>
              <a:t>When writing the electron configuration of an atom, we usually list the orbitals in the order in which they fill.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Tx/>
              <a:buNone/>
              <a:defRPr/>
            </a:pPr>
            <a:r>
              <a:rPr lang="en-US" smtClean="0"/>
              <a:t>Pb: [Xe] 6</a:t>
            </a:r>
            <a:r>
              <a:rPr lang="en-US" i="1" smtClean="0"/>
              <a:t>s</a:t>
            </a:r>
            <a:r>
              <a:rPr lang="en-US" baseline="30000" smtClean="0"/>
              <a:t>2</a:t>
            </a:r>
            <a:r>
              <a:rPr lang="en-US" smtClean="0"/>
              <a:t> 4</a:t>
            </a:r>
            <a:r>
              <a:rPr lang="en-US" i="1" smtClean="0"/>
              <a:t>f</a:t>
            </a:r>
            <a:r>
              <a:rPr lang="en-US" baseline="30000" smtClean="0"/>
              <a:t>14</a:t>
            </a:r>
            <a:r>
              <a:rPr lang="en-US" smtClean="0"/>
              <a:t> 5</a:t>
            </a:r>
            <a:r>
              <a:rPr lang="en-US" i="1" smtClean="0"/>
              <a:t>d</a:t>
            </a:r>
            <a:r>
              <a:rPr lang="en-US" baseline="30000" smtClean="0"/>
              <a:t>10</a:t>
            </a:r>
            <a:r>
              <a:rPr lang="en-US" smtClean="0"/>
              <a:t> 6</a:t>
            </a:r>
            <a:r>
              <a:rPr lang="en-US" i="1" smtClean="0"/>
              <a:t>p</a:t>
            </a:r>
            <a:r>
              <a:rPr lang="en-US" baseline="30000" smtClean="0"/>
              <a:t>2</a:t>
            </a:r>
            <a:r>
              <a:rPr lang="en-US" smtClean="0"/>
              <a:t>	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Tx/>
              <a:buNone/>
              <a:defRPr/>
            </a:pPr>
            <a:r>
              <a:rPr lang="en-US" smtClean="0"/>
              <a:t>We can write the electron configuration of a molecule by doing the same thing. Concentrating only on the valence orbitals, we write the electron configuration of O</a:t>
            </a:r>
            <a:r>
              <a:rPr lang="en-US" baseline="-25000" smtClean="0"/>
              <a:t>2</a:t>
            </a:r>
            <a:r>
              <a:rPr lang="en-US" smtClean="0"/>
              <a:t> as follows. 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FontTx/>
              <a:buNone/>
              <a:defRPr/>
            </a:pPr>
            <a:r>
              <a:rPr lang="en-US" smtClean="0">
                <a:solidFill>
                  <a:srgbClr val="CC0000"/>
                </a:solidFill>
                <a:latin typeface="Times New Roman" pitchFamily="18" charset="0"/>
              </a:rPr>
              <a:t>O</a:t>
            </a:r>
            <a:r>
              <a:rPr lang="en-US" baseline="-25000" smtClean="0">
                <a:solidFill>
                  <a:srgbClr val="CC0000"/>
                </a:solidFill>
                <a:latin typeface="Times New Roman" pitchFamily="18" charset="0"/>
              </a:rPr>
              <a:t>2</a:t>
            </a:r>
            <a:r>
              <a:rPr lang="en-US" smtClean="0">
                <a:solidFill>
                  <a:srgbClr val="CC0000"/>
                </a:solidFill>
                <a:latin typeface="Times New Roman" pitchFamily="18" charset="0"/>
              </a:rPr>
              <a:t>:</a:t>
            </a:r>
            <a:r>
              <a:rPr lang="en-US" sz="180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mtClean="0">
                <a:solidFill>
                  <a:srgbClr val="CC0000"/>
                </a:solidFill>
                <a:latin typeface="Times New Roman" pitchFamily="18" charset="0"/>
              </a:rPr>
              <a:t>(</a:t>
            </a:r>
            <a:r>
              <a:rPr lang="en-US" sz="3200" smtClean="0">
                <a:solidFill>
                  <a:srgbClr val="CC0000"/>
                </a:solidFill>
                <a:latin typeface="Times New Roman" pitchFamily="18" charset="0"/>
              </a:rPr>
              <a:t>2</a:t>
            </a:r>
            <a:r>
              <a:rPr lang="en-US" sz="3200" i="1" smtClean="0">
                <a:solidFill>
                  <a:srgbClr val="CC0000"/>
                </a:solidFill>
                <a:latin typeface="Symbol" pitchFamily="18" charset="2"/>
              </a:rPr>
              <a:t>s) </a:t>
            </a:r>
            <a:r>
              <a:rPr lang="en-US" sz="3200" baseline="30000" smtClean="0">
                <a:solidFill>
                  <a:srgbClr val="CC0000"/>
                </a:solidFill>
                <a:latin typeface="Times New Roman" pitchFamily="18" charset="0"/>
              </a:rPr>
              <a:t>2</a:t>
            </a:r>
            <a:r>
              <a:rPr lang="en-US" sz="3200" smtClean="0">
                <a:solidFill>
                  <a:srgbClr val="CC0000"/>
                </a:solidFill>
                <a:latin typeface="Times New Roman" pitchFamily="18" charset="0"/>
              </a:rPr>
              <a:t>(2</a:t>
            </a:r>
            <a:r>
              <a:rPr lang="en-US" sz="3200" i="1" smtClean="0">
                <a:solidFill>
                  <a:srgbClr val="CC0000"/>
                </a:solidFill>
                <a:latin typeface="Symbol" pitchFamily="18" charset="2"/>
              </a:rPr>
              <a:t>s</a:t>
            </a:r>
            <a:r>
              <a:rPr lang="en-US" sz="3200" smtClean="0">
                <a:solidFill>
                  <a:srgbClr val="CC0000"/>
                </a:solidFill>
                <a:latin typeface="Times New Roman" pitchFamily="18" charset="0"/>
              </a:rPr>
              <a:t>*) </a:t>
            </a:r>
            <a:r>
              <a:rPr lang="en-US" sz="3200" baseline="30000" smtClean="0">
                <a:solidFill>
                  <a:srgbClr val="CC0000"/>
                </a:solidFill>
                <a:latin typeface="Times New Roman" pitchFamily="18" charset="0"/>
              </a:rPr>
              <a:t>2 </a:t>
            </a:r>
            <a:r>
              <a:rPr lang="en-US" sz="3200" smtClean="0">
                <a:solidFill>
                  <a:srgbClr val="CC0000"/>
                </a:solidFill>
                <a:latin typeface="Times New Roman" pitchFamily="18" charset="0"/>
              </a:rPr>
              <a:t>(2</a:t>
            </a:r>
            <a:r>
              <a:rPr lang="en-US" sz="3200" i="1" smtClean="0">
                <a:solidFill>
                  <a:srgbClr val="CC0000"/>
                </a:solidFill>
                <a:latin typeface="Symbol" pitchFamily="18" charset="2"/>
              </a:rPr>
              <a:t>p) </a:t>
            </a:r>
            <a:r>
              <a:rPr lang="en-US" sz="3200" baseline="30000" smtClean="0">
                <a:solidFill>
                  <a:srgbClr val="CC0000"/>
                </a:solidFill>
                <a:latin typeface="Times New Roman" pitchFamily="18" charset="0"/>
              </a:rPr>
              <a:t>4 </a:t>
            </a:r>
            <a:r>
              <a:rPr lang="en-US" sz="3200" smtClean="0">
                <a:solidFill>
                  <a:srgbClr val="CC0000"/>
                </a:solidFill>
                <a:latin typeface="Times New Roman" pitchFamily="18" charset="0"/>
              </a:rPr>
              <a:t>(2</a:t>
            </a:r>
            <a:r>
              <a:rPr lang="en-US" sz="3200" i="1" smtClean="0">
                <a:solidFill>
                  <a:srgbClr val="CC0000"/>
                </a:solidFill>
                <a:latin typeface="Symbol" pitchFamily="18" charset="2"/>
              </a:rPr>
              <a:t>p</a:t>
            </a:r>
            <a:r>
              <a:rPr lang="en-US" sz="3200" smtClean="0">
                <a:solidFill>
                  <a:srgbClr val="CC0000"/>
                </a:solidFill>
                <a:latin typeface="Times New Roman" pitchFamily="18" charset="0"/>
              </a:rPr>
              <a:t>*</a:t>
            </a:r>
            <a:r>
              <a:rPr lang="en-US" sz="3200" i="1" smtClean="0">
                <a:solidFill>
                  <a:srgbClr val="CC0000"/>
                </a:solidFill>
                <a:latin typeface="Symbol" pitchFamily="18" charset="2"/>
              </a:rPr>
              <a:t>) </a:t>
            </a:r>
            <a:r>
              <a:rPr lang="en-US" sz="3200" baseline="30000" smtClean="0">
                <a:solidFill>
                  <a:srgbClr val="CC0000"/>
                </a:solidFill>
                <a:latin typeface="Times New Roman" pitchFamily="18" charset="0"/>
              </a:rPr>
              <a:t>2</a:t>
            </a:r>
            <a:endParaRPr lang="en-US" sz="1600" smtClean="0">
              <a:solidFill>
                <a:srgbClr val="CC0000"/>
              </a:solidFill>
            </a:endParaRPr>
          </a:p>
          <a:p>
            <a:pPr eaLnBrk="1" hangingPunct="1">
              <a:defRPr/>
            </a:pPr>
            <a:endParaRPr lang="en-US" smtClean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020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355600"/>
            <a:ext cx="8153400" cy="939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Configuration and bond order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991475" cy="394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4848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355600"/>
            <a:ext cx="8153400" cy="939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rgbClr val="CC0000"/>
                </a:solidFill>
              </a:rPr>
              <a:t>Electronic Configuration and bond order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837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86106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CC0000"/>
                </a:solidFill>
              </a:rPr>
              <a:t>What Geometry is Possible around Central Atom?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89916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is Electronic or Basic Structure?</a:t>
            </a:r>
          </a:p>
          <a:p>
            <a:pPr eaLnBrk="1" hangingPunct="1">
              <a:defRPr/>
            </a:pPr>
            <a:r>
              <a:rPr lang="en-US" dirty="0" smtClean="0"/>
              <a:t>Arrangement of electron pairs around the central atom is called the electronic or basic structure</a:t>
            </a:r>
          </a:p>
          <a:p>
            <a:pPr eaLnBrk="1" hangingPunct="1">
              <a:defRPr/>
            </a:pPr>
            <a:r>
              <a:rPr lang="en-US" dirty="0" smtClean="0"/>
              <a:t>What is Molecular Structure?</a:t>
            </a:r>
          </a:p>
          <a:p>
            <a:pPr eaLnBrk="1" hangingPunct="1">
              <a:defRPr/>
            </a:pPr>
            <a:r>
              <a:rPr lang="en-US" dirty="0" smtClean="0"/>
              <a:t>Arrangement of atoms around the central atom is called the molecular structure</a:t>
            </a:r>
          </a:p>
        </p:txBody>
      </p:sp>
    </p:spTree>
    <p:extLst>
      <p:ext uri="{BB962C8B-B14F-4D97-AF65-F5344CB8AC3E}">
        <p14:creationId xmlns:p14="http://schemas.microsoft.com/office/powerpoint/2010/main" val="244664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CC0000"/>
                </a:solidFill>
              </a:rPr>
              <a:t>Possible Molecular Geometry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772400" cy="48768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C00000"/>
                </a:solidFill>
              </a:rPr>
              <a:t>Linear </a:t>
            </a:r>
            <a:r>
              <a:rPr lang="en-US" dirty="0" smtClean="0"/>
              <a:t>(180)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err="1" smtClean="0">
                <a:solidFill>
                  <a:srgbClr val="C00000"/>
                </a:solidFill>
              </a:rPr>
              <a:t>Trigonal</a:t>
            </a:r>
            <a:r>
              <a:rPr lang="en-US" dirty="0" smtClean="0">
                <a:solidFill>
                  <a:srgbClr val="C00000"/>
                </a:solidFill>
              </a:rPr>
              <a:t> Planar </a:t>
            </a:r>
            <a:r>
              <a:rPr lang="en-US" dirty="0" smtClean="0"/>
              <a:t>(120)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C00000"/>
                </a:solidFill>
              </a:rPr>
              <a:t>T-shape</a:t>
            </a:r>
            <a:r>
              <a:rPr lang="en-US" dirty="0" smtClean="0"/>
              <a:t> (90, 180)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C00000"/>
                </a:solidFill>
              </a:rPr>
              <a:t>Tetrahedral</a:t>
            </a:r>
            <a:r>
              <a:rPr lang="en-US" dirty="0" smtClean="0"/>
              <a:t> (109)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Square </a:t>
            </a:r>
            <a:r>
              <a:rPr lang="en-US" dirty="0" err="1" smtClean="0"/>
              <a:t>palnar</a:t>
            </a:r>
            <a:r>
              <a:rPr lang="en-US" dirty="0" smtClean="0"/>
              <a:t> ( 90, 180)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Sea-saw (90, 120, 180)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err="1" smtClean="0"/>
              <a:t>Trigonal</a:t>
            </a:r>
            <a:r>
              <a:rPr lang="en-US" dirty="0" smtClean="0"/>
              <a:t> </a:t>
            </a:r>
            <a:r>
              <a:rPr lang="en-US" dirty="0" err="1" smtClean="0"/>
              <a:t>bipyramid</a:t>
            </a:r>
            <a:r>
              <a:rPr lang="en-US" dirty="0" smtClean="0"/>
              <a:t> (90, 120, 180)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Octahedral (90, 180)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513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5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5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5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5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6106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CC0000"/>
                </a:solidFill>
              </a:rPr>
              <a:t>Molecular Structure from VSEPR</a:t>
            </a:r>
            <a:br>
              <a:rPr lang="en-US" sz="4000" dirty="0" smtClean="0">
                <a:solidFill>
                  <a:srgbClr val="CC0000"/>
                </a:solidFill>
              </a:rPr>
            </a:br>
            <a:r>
              <a:rPr lang="en-US" sz="4000" dirty="0" smtClean="0">
                <a:solidFill>
                  <a:srgbClr val="CC0000"/>
                </a:solidFill>
              </a:rPr>
              <a:t>Theory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9916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eaLnBrk="1" hangingPunct="1">
              <a:defRPr/>
            </a:pPr>
            <a:r>
              <a:rPr lang="en-US" dirty="0" smtClean="0"/>
              <a:t>Bent or angular</a:t>
            </a:r>
          </a:p>
          <a:p>
            <a:pPr eaLnBrk="1" hangingPunct="1">
              <a:defRPr/>
            </a:pPr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Pyramidal</a:t>
            </a:r>
          </a:p>
          <a:p>
            <a:pPr eaLnBrk="1" hangingPunct="1">
              <a:defRPr/>
            </a:pPr>
            <a:r>
              <a:rPr lang="en-US" dirty="0" smtClean="0"/>
              <a:t>CO</a:t>
            </a:r>
            <a:r>
              <a:rPr lang="en-US" baseline="-25000" dirty="0" smtClean="0"/>
              <a:t>2</a:t>
            </a:r>
          </a:p>
          <a:p>
            <a:pPr eaLnBrk="1" hangingPunct="1">
              <a:defRPr/>
            </a:pPr>
            <a:r>
              <a:rPr lang="en-US" dirty="0" smtClean="0"/>
              <a:t>Linear</a:t>
            </a:r>
          </a:p>
          <a:p>
            <a:pPr eaLnBrk="1" hangingPunct="1">
              <a:defRPr/>
            </a:pPr>
            <a:endParaRPr lang="en-US" baseline="-25000" dirty="0" smtClean="0"/>
          </a:p>
          <a:p>
            <a:pPr eaLnBrk="1" hangingPunct="1">
              <a:defRPr/>
            </a:pPr>
            <a:endParaRPr lang="en-US" baseline="-25000" dirty="0" smtClean="0"/>
          </a:p>
          <a:p>
            <a:pPr eaLnBrk="1" hangingPunct="1">
              <a:defRPr/>
            </a:pPr>
            <a:endParaRPr lang="en-US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410980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CC0000"/>
                </a:solidFill>
              </a:rPr>
              <a:t>Molecular Structure from VSEPR Theory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9916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SF</a:t>
            </a:r>
            <a:r>
              <a:rPr lang="en-US" baseline="-25000" dirty="0" smtClean="0"/>
              <a:t>6</a:t>
            </a:r>
          </a:p>
          <a:p>
            <a:pPr eaLnBrk="1" hangingPunct="1">
              <a:defRPr/>
            </a:pPr>
            <a:r>
              <a:rPr lang="en-US" dirty="0" smtClean="0"/>
              <a:t>Octahedral</a:t>
            </a:r>
          </a:p>
          <a:p>
            <a:pPr eaLnBrk="1" hangingPunct="1">
              <a:defRPr/>
            </a:pPr>
            <a:r>
              <a:rPr lang="en-US" dirty="0" smtClean="0"/>
              <a:t>PCl</a:t>
            </a:r>
            <a:r>
              <a:rPr lang="en-US" baseline="-25000" dirty="0" smtClean="0"/>
              <a:t>5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en-US" dirty="0" err="1" smtClean="0"/>
              <a:t>Trigonal</a:t>
            </a:r>
            <a:r>
              <a:rPr lang="en-US" dirty="0" smtClean="0"/>
              <a:t> </a:t>
            </a:r>
            <a:r>
              <a:rPr lang="en-US" dirty="0" err="1" smtClean="0"/>
              <a:t>bipyramidal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XeF</a:t>
            </a:r>
            <a:r>
              <a:rPr lang="en-US" baseline="-25000" dirty="0" smtClean="0"/>
              <a:t>4</a:t>
            </a:r>
          </a:p>
          <a:p>
            <a:pPr eaLnBrk="1" hangingPunct="1">
              <a:defRPr/>
            </a:pPr>
            <a:r>
              <a:rPr lang="en-US" dirty="0" smtClean="0"/>
              <a:t>Square planar</a:t>
            </a:r>
          </a:p>
        </p:txBody>
      </p:sp>
    </p:spTree>
    <p:extLst>
      <p:ext uri="{BB962C8B-B14F-4D97-AF65-F5344CB8AC3E}">
        <p14:creationId xmlns:p14="http://schemas.microsoft.com/office/powerpoint/2010/main" val="125693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CC0000"/>
                </a:solidFill>
              </a:rPr>
              <a:t>What is a Polar Molecule?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Molecules with </a:t>
            </a:r>
            <a:r>
              <a:rPr lang="en-US" dirty="0" smtClean="0">
                <a:solidFill>
                  <a:srgbClr val="C00000"/>
                </a:solidFill>
              </a:rPr>
              <a:t>unbalanced electrical charges</a:t>
            </a:r>
          </a:p>
          <a:p>
            <a:pPr eaLnBrk="1" hangingPunct="1">
              <a:defRPr/>
            </a:pPr>
            <a:r>
              <a:rPr lang="en-US" dirty="0" smtClean="0"/>
              <a:t>Molecules with a </a:t>
            </a:r>
            <a:r>
              <a:rPr lang="en-US" dirty="0" smtClean="0">
                <a:solidFill>
                  <a:srgbClr val="C00000"/>
                </a:solidFill>
              </a:rPr>
              <a:t>dipole moment</a:t>
            </a:r>
          </a:p>
          <a:p>
            <a:pPr eaLnBrk="1" hangingPunct="1">
              <a:defRPr/>
            </a:pPr>
            <a:r>
              <a:rPr lang="en-US" dirty="0" smtClean="0"/>
              <a:t>Molecules </a:t>
            </a:r>
            <a:r>
              <a:rPr lang="en-US" dirty="0" smtClean="0">
                <a:solidFill>
                  <a:srgbClr val="C00000"/>
                </a:solidFill>
              </a:rPr>
              <a:t>without a dipole moment </a:t>
            </a:r>
            <a:r>
              <a:rPr lang="en-US" dirty="0" smtClean="0"/>
              <a:t>are called </a:t>
            </a:r>
            <a:r>
              <a:rPr lang="en-US" dirty="0" smtClean="0">
                <a:solidFill>
                  <a:srgbClr val="C00000"/>
                </a:solidFill>
              </a:rPr>
              <a:t>non-polar molecules</a:t>
            </a:r>
          </a:p>
        </p:txBody>
      </p:sp>
    </p:spTree>
    <p:extLst>
      <p:ext uri="{BB962C8B-B14F-4D97-AF65-F5344CB8AC3E}">
        <p14:creationId xmlns:p14="http://schemas.microsoft.com/office/powerpoint/2010/main" val="167153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CC0000"/>
                </a:solidFill>
              </a:rPr>
              <a:t>How do you a Pick Polar Molecule?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Get the </a:t>
            </a:r>
            <a:r>
              <a:rPr lang="en-US" dirty="0" smtClean="0">
                <a:solidFill>
                  <a:srgbClr val="C00000"/>
                </a:solidFill>
              </a:rPr>
              <a:t>molecular structure </a:t>
            </a:r>
            <a:r>
              <a:rPr lang="en-US" dirty="0" smtClean="0"/>
              <a:t>from </a:t>
            </a:r>
            <a:r>
              <a:rPr lang="en-US" dirty="0" smtClean="0">
                <a:solidFill>
                  <a:srgbClr val="C00000"/>
                </a:solidFill>
              </a:rPr>
              <a:t>VSEPR theory</a:t>
            </a:r>
          </a:p>
          <a:p>
            <a:pPr eaLnBrk="1" hangingPunct="1">
              <a:defRPr/>
            </a:pPr>
            <a:r>
              <a:rPr lang="en-US" dirty="0" smtClean="0"/>
              <a:t>From </a:t>
            </a:r>
            <a:r>
              <a:rPr lang="en-US" dirty="0" smtClean="0">
                <a:solidFill>
                  <a:srgbClr val="C00000"/>
                </a:solidFill>
                <a:latin typeface="Symbol" pitchFamily="18" charset="2"/>
              </a:rPr>
              <a:t>c </a:t>
            </a:r>
            <a:r>
              <a:rPr lang="en-US" dirty="0" smtClean="0">
                <a:solidFill>
                  <a:srgbClr val="C00000"/>
                </a:solidFill>
              </a:rPr>
              <a:t>(electronegativity) </a:t>
            </a:r>
            <a:r>
              <a:rPr lang="en-US" dirty="0" smtClean="0"/>
              <a:t>difference of bonds see whether they are </a:t>
            </a:r>
            <a:r>
              <a:rPr lang="en-US" dirty="0" smtClean="0">
                <a:solidFill>
                  <a:srgbClr val="C00000"/>
                </a:solidFill>
              </a:rPr>
              <a:t>polar-covalent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r>
              <a:rPr lang="en-US" dirty="0" smtClean="0"/>
              <a:t>If the molecule have </a:t>
            </a:r>
            <a:r>
              <a:rPr lang="en-US" dirty="0" smtClean="0">
                <a:solidFill>
                  <a:srgbClr val="C00000"/>
                </a:solidFill>
              </a:rPr>
              <a:t>polar-covalent bond</a:t>
            </a:r>
            <a:r>
              <a:rPr lang="en-US" dirty="0" smtClean="0"/>
              <a:t>, check whether they cancel from </a:t>
            </a:r>
            <a:r>
              <a:rPr lang="en-US" dirty="0" smtClean="0">
                <a:solidFill>
                  <a:srgbClr val="C00000"/>
                </a:solidFill>
              </a:rPr>
              <a:t>a symmetric arrangement.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C00000"/>
                </a:solidFill>
              </a:rPr>
              <a:t>If not </a:t>
            </a:r>
            <a:r>
              <a:rPr lang="en-US" dirty="0" smtClean="0"/>
              <a:t>molecule is </a:t>
            </a:r>
            <a:r>
              <a:rPr lang="en-US" dirty="0" smtClean="0">
                <a:solidFill>
                  <a:srgbClr val="C00000"/>
                </a:solidFill>
              </a:rPr>
              <a:t>polar</a:t>
            </a:r>
          </a:p>
        </p:txBody>
      </p:sp>
    </p:spTree>
    <p:extLst>
      <p:ext uri="{BB962C8B-B14F-4D97-AF65-F5344CB8AC3E}">
        <p14:creationId xmlns:p14="http://schemas.microsoft.com/office/powerpoint/2010/main" val="425974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891</Words>
  <Application>Microsoft Office PowerPoint</Application>
  <PresentationFormat>On-screen Show (4:3)</PresentationFormat>
  <Paragraphs>176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Valence Bond (VB) and Molecular Orbital (MO) Theories</vt:lpstr>
      <vt:lpstr>Molecular structure and bonding </vt:lpstr>
      <vt:lpstr>What is VSEPR Theory</vt:lpstr>
      <vt:lpstr>What Geometry is Possible around Central Atom?</vt:lpstr>
      <vt:lpstr>Possible Molecular Geometry</vt:lpstr>
      <vt:lpstr>Molecular Structure from VSEPR Theory</vt:lpstr>
      <vt:lpstr>Molecular Structure from VSEPR Theory</vt:lpstr>
      <vt:lpstr>What is a Polar Molecule?</vt:lpstr>
      <vt:lpstr>How do you a Pick Polar Molecule?</vt:lpstr>
      <vt:lpstr>Which Molecules are Polar</vt:lpstr>
      <vt:lpstr>What is hybridization?</vt:lpstr>
      <vt:lpstr>What is hybridization?</vt:lpstr>
      <vt:lpstr>What is Valence Bond Theory</vt:lpstr>
      <vt:lpstr>sp2 and sp3 Hybridization</vt:lpstr>
      <vt:lpstr>Cartesian Coordinate </vt:lpstr>
      <vt:lpstr>What is hybridization?</vt:lpstr>
      <vt:lpstr>How do you tell the hybridization of a central atom?</vt:lpstr>
      <vt:lpstr>Kinds of hybrid orbitals</vt:lpstr>
      <vt:lpstr>What is hybridization?</vt:lpstr>
      <vt:lpstr>Possible hybridizations of s and p</vt:lpstr>
      <vt:lpstr>Possible hybridizations of s and p</vt:lpstr>
      <vt:lpstr>What are p and s bonds</vt:lpstr>
      <vt:lpstr>What are p and s bonds</vt:lpstr>
      <vt:lpstr>What are d bonds</vt:lpstr>
      <vt:lpstr>Basic Rules of Molecular Orbital Theory</vt:lpstr>
      <vt:lpstr>Molecular Orbital Theory </vt:lpstr>
      <vt:lpstr>Bonding and Anti-bobding Molecular Orbital  </vt:lpstr>
      <vt:lpstr>Homo Nuclear Diatomic Molecules </vt:lpstr>
      <vt:lpstr>Bond Order  </vt:lpstr>
      <vt:lpstr>Homo Nuclear Diatomic Molecules </vt:lpstr>
      <vt:lpstr>Molecualr Orbital diagram for  B2, C2 and N2  </vt:lpstr>
      <vt:lpstr>Molecualr Orbital diagram for  O2, F2 and Ne2  </vt:lpstr>
      <vt:lpstr>PowerPoint Presentation</vt:lpstr>
      <vt:lpstr>Electronic Configuration of molecules</vt:lpstr>
      <vt:lpstr>Electronic Configuration and bond order</vt:lpstr>
      <vt:lpstr>Electronic Configuration and bond order</vt:lpstr>
    </vt:vector>
  </TitlesOfParts>
  <Company>Louisiana Tech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Valence Bond (VB) and Molecular Orbital (MO) Theories</dc:title>
  <dc:creator>Siriwardane Upali</dc:creator>
  <cp:lastModifiedBy>CTLH-227</cp:lastModifiedBy>
  <cp:revision>8</cp:revision>
  <dcterms:created xsi:type="dcterms:W3CDTF">2015-01-14T19:16:16Z</dcterms:created>
  <dcterms:modified xsi:type="dcterms:W3CDTF">2016-01-21T17:15:49Z</dcterms:modified>
</cp:coreProperties>
</file>