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77"/>
  </p:notesMasterIdLst>
  <p:sldIdLst>
    <p:sldId id="332" r:id="rId2"/>
    <p:sldId id="334" r:id="rId3"/>
    <p:sldId id="335" r:id="rId4"/>
    <p:sldId id="336" r:id="rId5"/>
    <p:sldId id="337" r:id="rId6"/>
    <p:sldId id="338" r:id="rId7"/>
    <p:sldId id="274" r:id="rId8"/>
    <p:sldId id="278" r:id="rId9"/>
    <p:sldId id="339" r:id="rId10"/>
    <p:sldId id="340" r:id="rId11"/>
    <p:sldId id="275" r:id="rId12"/>
    <p:sldId id="344" r:id="rId13"/>
    <p:sldId id="333" r:id="rId14"/>
    <p:sldId id="341" r:id="rId15"/>
    <p:sldId id="342" r:id="rId16"/>
    <p:sldId id="343" r:id="rId17"/>
    <p:sldId id="268" r:id="rId18"/>
    <p:sldId id="269" r:id="rId19"/>
    <p:sldId id="270" r:id="rId20"/>
    <p:sldId id="276" r:id="rId21"/>
    <p:sldId id="277" r:id="rId22"/>
    <p:sldId id="279" r:id="rId23"/>
    <p:sldId id="280" r:id="rId24"/>
    <p:sldId id="281" r:id="rId25"/>
    <p:sldId id="282" r:id="rId26"/>
    <p:sldId id="330" r:id="rId27"/>
    <p:sldId id="283" r:id="rId28"/>
    <p:sldId id="284" r:id="rId29"/>
    <p:sldId id="345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4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49" r:id="rId62"/>
    <p:sldId id="350" r:id="rId63"/>
    <p:sldId id="351" r:id="rId64"/>
    <p:sldId id="352" r:id="rId65"/>
    <p:sldId id="353" r:id="rId66"/>
    <p:sldId id="315" r:id="rId67"/>
    <p:sldId id="348" r:id="rId68"/>
    <p:sldId id="347" r:id="rId69"/>
    <p:sldId id="316" r:id="rId70"/>
    <p:sldId id="317" r:id="rId71"/>
    <p:sldId id="328" r:id="rId72"/>
    <p:sldId id="318" r:id="rId73"/>
    <p:sldId id="319" r:id="rId74"/>
    <p:sldId id="331" r:id="rId75"/>
    <p:sldId id="329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9884A-6CE4-4D65-B77C-1274447D92D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BE90D-20D8-4D72-9D98-528B54058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637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7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3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AFE70C7-D937-495B-AB64-0476DB95B648}" type="datetimeFigureOut">
              <a:rPr lang="en-US" smtClean="0"/>
              <a:t>2/15/2017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1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4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0C7-D937-495B-AB64-0476DB95B648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3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5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2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AED7-BBCD-4D98-8FBD-7D5554BC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pali@l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4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 algn="l">
              <a:spcBef>
                <a:spcPct val="20000"/>
              </a:spcBef>
              <a:buClr>
                <a:srgbClr val="4A829D"/>
              </a:buClr>
              <a:buSzPct val="85000"/>
              <a:buFont typeface="Geneva"/>
              <a:buChar char="•"/>
              <a:defRPr sz="2800" b="1">
                <a:solidFill>
                  <a:srgbClr val="000099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100000"/>
              <a:buFont typeface="Palatino" charset="0"/>
              <a:buChar char="•"/>
              <a:defRPr sz="2400" b="1">
                <a:solidFill>
                  <a:srgbClr val="008000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rgbClr val="FF9900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990033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400" y="846138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algn="l">
              <a:spcBef>
                <a:spcPts val="0"/>
              </a:spcBef>
              <a:defRPr/>
            </a:pPr>
            <a:r>
              <a:rPr lang="en-US" sz="2800" i="0" baseline="0" dirty="0"/>
              <a:t>CTH </a:t>
            </a:r>
            <a:r>
              <a:rPr lang="en-US" sz="2800" i="0" baseline="0" dirty="0" smtClean="0"/>
              <a:t>227 </a:t>
            </a:r>
            <a:r>
              <a:rPr lang="en-US" sz="3200" i="0" baseline="0" dirty="0" smtClean="0"/>
              <a:t> </a:t>
            </a:r>
            <a:r>
              <a:rPr lang="en-US" sz="2800" i="0" baseline="0" dirty="0" smtClean="0"/>
              <a:t> </a:t>
            </a:r>
            <a:r>
              <a:rPr lang="en-US" sz="2800" i="0" baseline="0" dirty="0"/>
              <a:t>10:00-11:15 am</a:t>
            </a:r>
          </a:p>
          <a:p>
            <a:pPr marL="342900" indent="-342900" algn="l">
              <a:spcBef>
                <a:spcPts val="0"/>
              </a:spcBef>
              <a:defRPr/>
            </a:pPr>
            <a:r>
              <a:rPr lang="en-US" sz="3200" i="0" baseline="0" dirty="0"/>
              <a:t>Instructor: Dr. </a:t>
            </a:r>
            <a:r>
              <a:rPr lang="en-US" sz="3200" i="0" baseline="0" dirty="0" err="1"/>
              <a:t>Upali</a:t>
            </a:r>
            <a:r>
              <a:rPr lang="en-US" sz="3200" i="0" baseline="0" dirty="0"/>
              <a:t> </a:t>
            </a:r>
            <a:r>
              <a:rPr lang="en-US" sz="3200" i="0" baseline="0" dirty="0" err="1" smtClean="0"/>
              <a:t>Siriwardane</a:t>
            </a:r>
            <a:endParaRPr lang="en-US" sz="3200" i="0" baseline="0" dirty="0" smtClean="0"/>
          </a:p>
          <a:p>
            <a:pPr marL="342900" indent="-342900" algn="l">
              <a:spcBef>
                <a:spcPts val="0"/>
              </a:spcBef>
              <a:defRPr/>
            </a:pPr>
            <a:endParaRPr lang="en-US" sz="2800" i="0" baseline="0" dirty="0"/>
          </a:p>
          <a:p>
            <a:pPr algn="l">
              <a:defRPr/>
            </a:pPr>
            <a:r>
              <a:rPr lang="en-US" i="0" u="sng" baseline="0" dirty="0">
                <a:solidFill>
                  <a:srgbClr val="A50021"/>
                </a:solidFill>
                <a:hlinkClick r:id="rId3"/>
              </a:rPr>
              <a:t>E-mail</a:t>
            </a:r>
            <a:r>
              <a:rPr lang="en-US" i="0" baseline="0" dirty="0">
                <a:solidFill>
                  <a:srgbClr val="C00000"/>
                </a:solidFill>
              </a:rPr>
              <a:t>:</a:t>
            </a:r>
            <a:r>
              <a:rPr lang="en-US" i="0" baseline="0" dirty="0">
                <a:solidFill>
                  <a:srgbClr val="002060"/>
                </a:solidFill>
              </a:rPr>
              <a:t> </a:t>
            </a:r>
            <a:r>
              <a:rPr lang="en-US" i="0" baseline="0" dirty="0"/>
              <a:t> upali@latech.edu </a:t>
            </a:r>
          </a:p>
          <a:p>
            <a:pPr algn="l">
              <a:defRPr/>
            </a:pPr>
            <a:r>
              <a:rPr lang="en-US" i="0" baseline="0" dirty="0">
                <a:solidFill>
                  <a:srgbClr val="C00000"/>
                </a:solidFill>
              </a:rPr>
              <a:t>Office: </a:t>
            </a:r>
            <a:r>
              <a:rPr lang="en-US" i="0" baseline="0" dirty="0"/>
              <a:t> 311 Carson Taylor Hall ; Phone: 318-257-4941</a:t>
            </a:r>
            <a:r>
              <a:rPr lang="en-US" sz="2400" i="0" baseline="0" dirty="0"/>
              <a:t>;</a:t>
            </a:r>
          </a:p>
          <a:p>
            <a:pPr algn="l">
              <a:defRPr/>
            </a:pPr>
            <a:r>
              <a:rPr lang="en-US" i="0" baseline="0" dirty="0">
                <a:solidFill>
                  <a:srgbClr val="A50021"/>
                </a:solidFill>
              </a:rPr>
              <a:t>Office Hours</a:t>
            </a:r>
            <a:r>
              <a:rPr lang="en-US" i="0" baseline="0" dirty="0"/>
              <a:t>:  MTW 8:00 am - 10:00 am; </a:t>
            </a:r>
          </a:p>
          <a:p>
            <a:pPr algn="l">
              <a:defRPr/>
            </a:pPr>
            <a:r>
              <a:rPr lang="en-US" i="0" baseline="0" dirty="0"/>
              <a:t>TR 8:30 - 9:30 am &amp; 1:00-2:00 pm</a:t>
            </a:r>
            <a:r>
              <a:rPr lang="en-US" i="0" baseline="0" dirty="0" smtClean="0"/>
              <a:t>.</a:t>
            </a:r>
          </a:p>
          <a:p>
            <a:pPr algn="l">
              <a:defRPr/>
            </a:pPr>
            <a:endParaRPr lang="en-US" i="0" baseline="0" dirty="0" smtClean="0"/>
          </a:p>
          <a:p>
            <a:pPr algn="l">
              <a:defRPr/>
            </a:pPr>
            <a:r>
              <a:rPr lang="en-US" sz="2800" i="0" baseline="0" dirty="0" smtClean="0">
                <a:solidFill>
                  <a:srgbClr val="C00000"/>
                </a:solidFill>
              </a:rPr>
              <a:t>Tests</a:t>
            </a:r>
            <a:endParaRPr lang="en-US" sz="2800" i="0" baseline="0" dirty="0"/>
          </a:p>
          <a:p>
            <a:pPr algn="l">
              <a:defRPr/>
            </a:pPr>
            <a:r>
              <a:rPr lang="en-US" i="0" baseline="0" dirty="0"/>
              <a:t>January </a:t>
            </a:r>
            <a:r>
              <a:rPr lang="en-US" i="0" baseline="0" dirty="0" smtClean="0"/>
              <a:t>17, 2017  </a:t>
            </a:r>
            <a:r>
              <a:rPr lang="en-US" i="0" baseline="0" dirty="0">
                <a:solidFill>
                  <a:srgbClr val="C00000"/>
                </a:solidFill>
              </a:rPr>
              <a:t>Test   1</a:t>
            </a:r>
            <a:r>
              <a:rPr lang="en-US" i="0" baseline="0" dirty="0"/>
              <a:t>  (Chapters 1&amp;,2), </a:t>
            </a:r>
          </a:p>
          <a:p>
            <a:pPr algn="l">
              <a:defRPr/>
            </a:pPr>
            <a:r>
              <a:rPr lang="en-US" i="0" baseline="0" dirty="0"/>
              <a:t>February </a:t>
            </a:r>
            <a:r>
              <a:rPr lang="en-US" i="0" baseline="0" dirty="0" smtClean="0"/>
              <a:t>2, 2017 </a:t>
            </a:r>
            <a:r>
              <a:rPr lang="en-US" i="0" baseline="0" dirty="0">
                <a:solidFill>
                  <a:srgbClr val="C00000"/>
                </a:solidFill>
              </a:rPr>
              <a:t>Test   2</a:t>
            </a:r>
            <a:r>
              <a:rPr lang="en-US" i="0" baseline="0" dirty="0"/>
              <a:t> (Chapters 3 &amp;4)</a:t>
            </a:r>
          </a:p>
          <a:p>
            <a:pPr algn="l">
              <a:defRPr/>
            </a:pPr>
            <a:r>
              <a:rPr lang="en-US" i="0" baseline="0" dirty="0"/>
              <a:t>February </a:t>
            </a:r>
            <a:r>
              <a:rPr lang="en-US" i="0" baseline="0" dirty="0" smtClean="0"/>
              <a:t>22, 2017, </a:t>
            </a:r>
            <a:r>
              <a:rPr lang="en-US" i="0" baseline="0" dirty="0">
                <a:solidFill>
                  <a:srgbClr val="C00000"/>
                </a:solidFill>
              </a:rPr>
              <a:t>Test 3</a:t>
            </a:r>
            <a:r>
              <a:rPr lang="en-US" i="0" baseline="0" dirty="0"/>
              <a:t> (Chapters 5 &amp; 6),</a:t>
            </a:r>
          </a:p>
          <a:p>
            <a:pPr algn="l">
              <a:defRPr/>
            </a:pPr>
            <a:r>
              <a:rPr lang="en-US" i="0" baseline="0" dirty="0"/>
              <a:t>Comprehensive </a:t>
            </a:r>
            <a:r>
              <a:rPr lang="en-US" sz="1800" i="0" baseline="0" dirty="0">
                <a:solidFill>
                  <a:srgbClr val="C00000"/>
                </a:solidFill>
              </a:rPr>
              <a:t>Final Make Up Exam</a:t>
            </a:r>
            <a:r>
              <a:rPr lang="en-US" sz="1800" i="0" baseline="0" dirty="0"/>
              <a:t>:  </a:t>
            </a:r>
            <a:endParaRPr lang="en-US" sz="1800" i="0" baseline="0" dirty="0" smtClean="0"/>
          </a:p>
          <a:p>
            <a:pPr algn="l">
              <a:defRPr/>
            </a:pPr>
            <a:r>
              <a:rPr lang="en-US" sz="1800" i="0" baseline="0" dirty="0" smtClean="0"/>
              <a:t>February 23, 2017 10:00-11:15 </a:t>
            </a:r>
            <a:r>
              <a:rPr lang="en-US" sz="1800" i="0" baseline="0" dirty="0"/>
              <a:t>AM, CTH </a:t>
            </a:r>
            <a:r>
              <a:rPr lang="en-US" sz="1800" i="0" baseline="0" dirty="0" smtClean="0"/>
              <a:t>227</a:t>
            </a:r>
            <a:r>
              <a:rPr lang="en-US" sz="1600" i="0" baseline="0" dirty="0" smtClean="0"/>
              <a:t>.</a:t>
            </a:r>
            <a:endParaRPr lang="en-US" sz="3200" i="0" baseline="0" dirty="0"/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800" i="0" dirty="0">
                <a:cs typeface="Times New Roman" pitchFamily="18" charset="0"/>
              </a:rPr>
              <a:t/>
            </a:r>
            <a:br>
              <a:rPr lang="en-US" sz="2800" i="0" dirty="0">
                <a:cs typeface="Times New Roman" pitchFamily="18" charset="0"/>
              </a:rPr>
            </a:br>
            <a:endParaRPr lang="en-US" sz="2800" i="0" dirty="0"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400" dirty="0"/>
              <a:t>	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 281(01) Winter 2017</a:t>
            </a:r>
          </a:p>
        </p:txBody>
      </p:sp>
    </p:spTree>
    <p:extLst>
      <p:ext uri="{BB962C8B-B14F-4D97-AF65-F5344CB8AC3E}">
        <p14:creationId xmlns:p14="http://schemas.microsoft.com/office/powerpoint/2010/main" val="36759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-377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Electrochemical vs </a:t>
            </a:r>
            <a:r>
              <a:rPr lang="en-US" dirty="0" err="1" smtClean="0">
                <a:solidFill>
                  <a:srgbClr val="FF0000"/>
                </a:solidFill>
              </a:rPr>
              <a:t>Electrolytical</a:t>
            </a:r>
            <a:r>
              <a:rPr lang="en-US" dirty="0" smtClean="0">
                <a:solidFill>
                  <a:srgbClr val="FF0000"/>
                </a:solidFill>
              </a:rPr>
              <a:t> cell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676400"/>
            <a:ext cx="74771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6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Cell diagrams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1364"/>
      </p:ext>
    </p:extLst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-377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Electrochemical cell Notations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990600"/>
            <a:ext cx="5934075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733800"/>
            <a:ext cx="511492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356" y="5410200"/>
            <a:ext cx="6315074" cy="7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21" y="274638"/>
            <a:ext cx="6631357" cy="4814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3524" y="5334000"/>
            <a:ext cx="798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MnO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+ 2 e</a:t>
            </a:r>
            <a:r>
              <a:rPr lang="en-US" baseline="30000" dirty="0"/>
              <a:t>−</a:t>
            </a:r>
            <a:r>
              <a:rPr lang="en-US" dirty="0"/>
              <a:t> + 2 NH</a:t>
            </a:r>
            <a:r>
              <a:rPr lang="en-US" baseline="-25000" dirty="0"/>
              <a:t>4</a:t>
            </a:r>
            <a:r>
              <a:rPr lang="en-US" dirty="0"/>
              <a:t>Cl(</a:t>
            </a:r>
            <a:r>
              <a:rPr lang="en-US" i="1" dirty="0" err="1"/>
              <a:t>aq</a:t>
            </a:r>
            <a:r>
              <a:rPr lang="en-US" dirty="0"/>
              <a:t>) → Mn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+ 2 NH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+ H</a:t>
            </a:r>
            <a:r>
              <a:rPr lang="en-US" baseline="-25000" dirty="0"/>
              <a:t>2</a:t>
            </a:r>
            <a:r>
              <a:rPr lang="en-US" dirty="0"/>
              <a:t>O(</a:t>
            </a:r>
            <a:r>
              <a:rPr lang="en-US" i="1" dirty="0"/>
              <a:t>l</a:t>
            </a:r>
            <a:r>
              <a:rPr lang="en-US" dirty="0"/>
              <a:t>) + 2 Cl</a:t>
            </a:r>
            <a:r>
              <a:rPr lang="en-US" baseline="30000" dirty="0"/>
              <a:t>−</a:t>
            </a:r>
            <a:r>
              <a:rPr lang="en-US" dirty="0"/>
              <a:t> [E° ≈ +0.5 V]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222" y="5763140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Zn(</a:t>
            </a:r>
            <a:r>
              <a:rPr lang="en-US" i="1" dirty="0"/>
              <a:t>s</a:t>
            </a:r>
            <a:r>
              <a:rPr lang="en-US" dirty="0"/>
              <a:t>) → Zn</a:t>
            </a:r>
            <a:r>
              <a:rPr lang="en-US" baseline="30000" dirty="0"/>
              <a:t>2+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+ 2 e</a:t>
            </a:r>
            <a:r>
              <a:rPr lang="en-US" baseline="30000" dirty="0"/>
              <a:t>−</a:t>
            </a:r>
            <a:r>
              <a:rPr lang="en-US" dirty="0"/>
              <a:t> [E° = −0.7626 V]</a:t>
            </a:r>
          </a:p>
        </p:txBody>
      </p:sp>
    </p:spTree>
    <p:extLst>
      <p:ext uri="{BB962C8B-B14F-4D97-AF65-F5344CB8AC3E}">
        <p14:creationId xmlns:p14="http://schemas.microsoft.com/office/powerpoint/2010/main" val="56022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9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Rechargeable Dry cells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5" y="1219200"/>
            <a:ext cx="84963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9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Lead Storage Battery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7" y="1447800"/>
            <a:ext cx="2957512" cy="2613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98" y="1600200"/>
            <a:ext cx="5453701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5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Lead Storage Battery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26" y="1524000"/>
            <a:ext cx="7604146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Lead storage battery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9209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Lead storage battery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4992"/>
      </p:ext>
    </p:extLst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 storage battery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43918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Potentials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95400"/>
            <a:ext cx="5410200" cy="5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Cell diagrams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23723"/>
      </p:ext>
    </p:extLst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Electrode potentials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75405"/>
      </p:ext>
    </p:extLst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Electrode potentials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54423"/>
      </p:ext>
    </p:extLst>
  </p:cSld>
  <p:clrMapOvr>
    <a:masterClrMapping/>
  </p:clrMapOvr>
  <p:transition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Electrode potentials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43917"/>
      </p:ext>
    </p:extLst>
  </p:cSld>
  <p:clrMapOvr>
    <a:masterClrMapping/>
  </p:clrMapOvr>
  <p:transition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Half reactions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6165"/>
      </p:ext>
    </p:extLst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Half reactions</a:t>
            </a:r>
            <a:br>
              <a:rPr lang="en-US" smtClean="0"/>
            </a:br>
            <a:r>
              <a:rPr lang="en-US" smtClean="0"/>
              <a:t>standard reduction potentials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9583"/>
      </p:ext>
    </p:extLst>
  </p:cSld>
  <p:clrMapOvr>
    <a:masterClrMapping/>
  </p:clrMapOvr>
  <p:transition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Half reactions</a:t>
            </a:r>
            <a:br>
              <a:rPr lang="en-US" smtClean="0"/>
            </a:br>
            <a:r>
              <a:rPr lang="en-US" smtClean="0"/>
              <a:t>standard reduction potentials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304800"/>
            <a:ext cx="7772400" cy="73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0397"/>
      </p:ext>
    </p:extLst>
  </p:cSld>
  <p:clrMapOvr>
    <a:masterClrMapping/>
  </p:clrMapOvr>
  <p:transition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Cell potentials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3689"/>
      </p:ext>
    </p:extLst>
  </p:cSld>
  <p:clrMapOvr>
    <a:masterClrMapping/>
  </p:clrMapOvr>
  <p:transition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Concentration dependency of </a:t>
            </a:r>
            <a:r>
              <a:rPr lang="en-US" i="1" smtClean="0"/>
              <a:t>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0482"/>
      </p:ext>
    </p:extLst>
  </p:cSld>
  <p:clrMapOvr>
    <a:masterClrMapping/>
  </p:clrMapOvr>
  <p:transition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Derivation of Nernst Equation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295400"/>
            <a:ext cx="58197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5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Potentials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17638"/>
            <a:ext cx="50196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31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Concentration dependency of </a:t>
            </a:r>
            <a:r>
              <a:rPr lang="en-US" i="1" smtClean="0"/>
              <a:t>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6829"/>
      </p:ext>
    </p:extLst>
  </p:cSld>
  <p:clrMapOvr>
    <a:masterClrMapping/>
  </p:clrMapOvr>
  <p:transition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Concentration dependency of </a:t>
            </a:r>
            <a:r>
              <a:rPr lang="en-US" i="1" smtClean="0"/>
              <a:t>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83255"/>
      </p:ext>
    </p:extLst>
  </p:cSld>
  <p:clrMapOvr>
    <a:masterClrMapping/>
  </p:clrMapOvr>
  <p:transition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Concentration dependency of </a:t>
            </a:r>
            <a:r>
              <a:rPr lang="en-US" i="1" smtClean="0"/>
              <a:t>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61"/>
      </p:ext>
    </p:extLst>
  </p:cSld>
  <p:clrMapOvr>
    <a:masterClrMapping/>
  </p:clrMapOvr>
  <p:transition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Concentration dependency of </a:t>
            </a:r>
            <a:r>
              <a:rPr lang="en-US" i="1" smtClean="0"/>
              <a:t>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84245"/>
      </p:ext>
    </p:extLst>
  </p:cSld>
  <p:clrMapOvr>
    <a:masterClrMapping/>
  </p:clrMapOvr>
  <p:transition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Concentration dependency of </a:t>
            </a:r>
            <a:r>
              <a:rPr lang="en-US" i="1" smtClean="0"/>
              <a:t>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4310"/>
      </p:ext>
    </p:extLst>
  </p:cSld>
  <p:clrMapOvr>
    <a:masterClrMapping/>
  </p:clrMapOvr>
  <p:transition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Calculation of cell potentials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0875"/>
      </p:ext>
    </p:extLst>
  </p:cSld>
  <p:clrMapOvr>
    <a:masterClrMapping/>
  </p:clrMapOvr>
  <p:transition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Calculation of cell potentials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3232"/>
      </p:ext>
    </p:extLst>
  </p:cSld>
  <p:clrMapOvr>
    <a:masterClrMapping/>
  </p:clrMapOvr>
  <p:transition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Calculation of cell potentials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35741"/>
      </p:ext>
    </p:extLst>
  </p:cSld>
  <p:clrMapOvr>
    <a:masterClrMapping/>
  </p:clrMapOvr>
  <p:transition>
    <p:pull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Calculation of cell potentials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44262"/>
      </p:ext>
    </p:extLst>
  </p:cSld>
  <p:clrMapOvr>
    <a:masterClrMapping/>
  </p:clrMapOvr>
  <p:transition>
    <p:pull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Cell potential, equilibrium and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i="1" smtClean="0"/>
              <a:t>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3785"/>
      </p:ext>
    </p:extLst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Potentials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14679"/>
            <a:ext cx="44196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0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Equilibrium constants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09221"/>
      </p:ext>
    </p:extLst>
  </p:cSld>
  <p:clrMapOvr>
    <a:masterClrMapping/>
  </p:clrMapOvr>
  <p:transition>
    <p:pull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Free energy and cell potential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922"/>
      </p:ext>
    </p:extLst>
  </p:cSld>
  <p:clrMapOvr>
    <a:masterClrMapping/>
  </p:clrMapOvr>
  <p:transition>
    <p:pull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Concentration cells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857375"/>
            <a:ext cx="46386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51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Corrosion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6075"/>
      </p:ext>
    </p:extLst>
  </p:cSld>
  <p:clrMapOvr>
    <a:masterClrMapping/>
  </p:clrMapOvr>
  <p:transition>
    <p:pull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Rusting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1568"/>
      </p:ext>
    </p:extLst>
  </p:cSld>
  <p:clrMapOvr>
    <a:masterClrMapping/>
  </p:clrMapOvr>
  <p:transition>
    <p:pull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Corrosion prevention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9024"/>
      </p:ext>
    </p:extLst>
  </p:cSld>
  <p:clrMapOvr>
    <a:masterClrMapping/>
  </p:clrMapOvr>
  <p:transition>
    <p:pull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Electrolytic cells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9139"/>
      </p:ext>
    </p:extLst>
  </p:cSld>
  <p:clrMapOvr>
    <a:masterClrMapping/>
  </p:clrMapOvr>
  <p:transition>
    <p:pull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Applying a voltage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3811"/>
      </p:ext>
    </p:extLst>
  </p:cSld>
  <p:clrMapOvr>
    <a:masterClrMapping/>
  </p:clrMapOvr>
  <p:transition>
    <p:pull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Applying a voltage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2510"/>
      </p:ext>
    </p:extLst>
  </p:cSld>
  <p:clrMapOvr>
    <a:masterClrMapping/>
  </p:clrMapOvr>
  <p:transition>
    <p:pull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Overvoltage or overpotential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43866"/>
      </p:ext>
    </p:extLst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Potentials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43910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54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Overvoltage or overpotential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03355"/>
      </p:ext>
    </p:extLst>
  </p:cSld>
  <p:clrMapOvr>
    <a:masterClrMapping/>
  </p:clrMapOvr>
  <p:transition>
    <p:pull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Overvoltage or overpotential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1786"/>
      </p:ext>
    </p:extLst>
  </p:cSld>
  <p:clrMapOvr>
    <a:masterClrMapping/>
  </p:clrMapOvr>
  <p:transition>
    <p:pull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Overvoltage or overpotential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5522"/>
      </p:ext>
    </p:extLst>
  </p:cSld>
  <p:clrMapOvr>
    <a:masterClrMapping/>
  </p:clrMapOvr>
  <p:transition>
    <p:pull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Electrolytic cells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61486"/>
      </p:ext>
    </p:extLst>
  </p:cSld>
  <p:clrMapOvr>
    <a:masterClrMapping/>
  </p:clrMapOvr>
  <p:transition>
    <p:pull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Electrolytic example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914"/>
      </p:ext>
    </p:extLst>
  </p:cSld>
  <p:clrMapOvr>
    <a:masterClrMapping/>
  </p:clrMapOvr>
  <p:transition>
    <p:pull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Electrolytic example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06382"/>
      </p:ext>
    </p:extLst>
  </p:cSld>
  <p:clrMapOvr>
    <a:masterClrMapping/>
  </p:clrMapOvr>
  <p:transition>
    <p:pull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Electrolytic example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60357"/>
      </p:ext>
    </p:extLst>
  </p:cSld>
  <p:clrMapOvr>
    <a:masterClrMapping/>
  </p:clrMapOvr>
  <p:transition>
    <p:pull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Stoichiometry of</a:t>
            </a:r>
            <a:br>
              <a:rPr lang="en-US" smtClean="0"/>
            </a:br>
            <a:r>
              <a:rPr lang="en-US" smtClean="0"/>
              <a:t>electrochemical reactions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1775"/>
      </p:ext>
    </p:extLst>
  </p:cSld>
  <p:clrMapOvr>
    <a:masterClrMapping/>
  </p:clrMapOvr>
  <p:transition>
    <p:pull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Stoichiometry of</a:t>
            </a:r>
            <a:br>
              <a:rPr lang="en-US" smtClean="0"/>
            </a:br>
            <a:r>
              <a:rPr lang="en-US" smtClean="0"/>
              <a:t>electrochemical reactions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12541"/>
      </p:ext>
    </p:extLst>
  </p:cSld>
  <p:clrMapOvr>
    <a:masterClrMapping/>
  </p:clrMapOvr>
  <p:transition>
    <p:pull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Stoichiometry of</a:t>
            </a:r>
            <a:br>
              <a:rPr lang="en-US" smtClean="0"/>
            </a:br>
            <a:r>
              <a:rPr lang="en-US" smtClean="0"/>
              <a:t>electrochemical reactions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0608"/>
      </p:ext>
    </p:extLst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-3773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Electrochemical cell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171575"/>
            <a:ext cx="82867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93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Example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31753"/>
      </p:ext>
    </p:extLst>
  </p:cSld>
  <p:clrMapOvr>
    <a:masterClrMapping/>
  </p:clrMapOvr>
  <p:transition>
    <p:pull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pH electrode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1963"/>
      </p:ext>
    </p:extLst>
  </p:cSld>
  <p:clrMapOvr>
    <a:masterClrMapping/>
  </p:clrMapOvr>
  <p:transition>
    <p:pull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 Electrodes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211682"/>
            <a:ext cx="5934075" cy="55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808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pH electrode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18888"/>
      </p:ext>
    </p:extLst>
  </p:cSld>
  <p:clrMapOvr>
    <a:masterClrMapping/>
  </p:clrMapOvr>
  <p:transition>
    <p:pull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 electrode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97228"/>
      </p:ext>
    </p:extLst>
  </p:cSld>
  <p:clrMapOvr>
    <a:masterClrMapping/>
  </p:clrMapOvr>
  <p:transition>
    <p:pull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 pH electrode works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5773"/>
      </p:ext>
    </p:extLst>
  </p:cSld>
  <p:clrMapOvr>
    <a:masterClrMapping/>
  </p:clrMapOvr>
  <p:transition>
    <p:pull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Extraction of Elements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85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Extraction of Elements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58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Electrometallurgy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2990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Is the </a:t>
            </a:r>
            <a:r>
              <a:rPr lang="en-US" sz="4000" dirty="0"/>
              <a:t>field concerned with the processes of metal electrodeposition. There are four categories of these processes: </a:t>
            </a:r>
            <a:r>
              <a:rPr lang="en-US" sz="4000" dirty="0" err="1"/>
              <a:t>Electrowinning</a:t>
            </a:r>
            <a:r>
              <a:rPr lang="en-US" sz="4000" dirty="0"/>
              <a:t>, the extraction of metal from ores. </a:t>
            </a:r>
            <a:r>
              <a:rPr lang="en-US" sz="4000" dirty="0" err="1"/>
              <a:t>Electrorefining</a:t>
            </a:r>
            <a:r>
              <a:rPr lang="en-US" sz="4000" dirty="0"/>
              <a:t>, the purification of metals</a:t>
            </a:r>
            <a:r>
              <a:rPr lang="en-US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17628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Ellingham Diagrams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Voltaic cells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14086"/>
      </p:ext>
    </p:extLst>
  </p:cSld>
  <p:clrMapOvr>
    <a:masterClrMapping/>
  </p:clrMapOvr>
  <p:transition>
    <p:pull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Extraction of Iron in a Blast Furnace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862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Extraction of Iron in a Blast Furnace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47650"/>
            <a:ext cx="54483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671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22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Bayer process for Aluminum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12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76200"/>
            <a:ext cx="7643812" cy="79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813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Frost and Latimer Diagrams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6933735" cy="552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9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Standard hydrogen electrode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98660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-3773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Electrochemical Standard cell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06586"/>
            <a:ext cx="6929299" cy="55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6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3099</TotalTime>
  <Words>307</Words>
  <Application>Microsoft Office PowerPoint</Application>
  <PresentationFormat>On-screen Show (4:3)</PresentationFormat>
  <Paragraphs>91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Helvetica</vt:lpstr>
      <vt:lpstr>Symbol</vt:lpstr>
      <vt:lpstr>Times New Roman</vt:lpstr>
      <vt:lpstr>Office Theme</vt:lpstr>
      <vt:lpstr>Chemistry 281(01) Winter 2017</vt:lpstr>
      <vt:lpstr>Reduction Potentials</vt:lpstr>
      <vt:lpstr>Reduction Potentials</vt:lpstr>
      <vt:lpstr>Reduction Potentials</vt:lpstr>
      <vt:lpstr>Reduction Potentials</vt:lpstr>
      <vt:lpstr>Electrochemical cell</vt:lpstr>
      <vt:lpstr>Voltaic cells</vt:lpstr>
      <vt:lpstr>Standard hydrogen electrode</vt:lpstr>
      <vt:lpstr>Electrochemical Standard cell</vt:lpstr>
      <vt:lpstr>Electrochemical vs Electrolytical cell</vt:lpstr>
      <vt:lpstr>Cell diagrams</vt:lpstr>
      <vt:lpstr>Electrochemical cell Notations</vt:lpstr>
      <vt:lpstr>PowerPoint Presentation</vt:lpstr>
      <vt:lpstr>Rechargeable Dry cells</vt:lpstr>
      <vt:lpstr>Lead Storage Battery</vt:lpstr>
      <vt:lpstr>Lead Storage Battery</vt:lpstr>
      <vt:lpstr>Lead storage battery</vt:lpstr>
      <vt:lpstr>Lead storage battery</vt:lpstr>
      <vt:lpstr>Lead storage battery</vt:lpstr>
      <vt:lpstr>Cell diagrams</vt:lpstr>
      <vt:lpstr>Electrode potentials</vt:lpstr>
      <vt:lpstr>Electrode potentials</vt:lpstr>
      <vt:lpstr>Electrode potentials</vt:lpstr>
      <vt:lpstr>Half reactions</vt:lpstr>
      <vt:lpstr>Half reactions standard reduction potentials</vt:lpstr>
      <vt:lpstr>Half reactions standard reduction potentials</vt:lpstr>
      <vt:lpstr>Cell potentials</vt:lpstr>
      <vt:lpstr>Concentration dependency of E</vt:lpstr>
      <vt:lpstr>Derivation of Nernst Equation</vt:lpstr>
      <vt:lpstr>Concentration dependency of E</vt:lpstr>
      <vt:lpstr>Concentration dependency of E</vt:lpstr>
      <vt:lpstr>Concentration dependency of E</vt:lpstr>
      <vt:lpstr>Concentration dependency of E</vt:lpstr>
      <vt:lpstr>Concentration dependency of E</vt:lpstr>
      <vt:lpstr>Calculation of cell potentials</vt:lpstr>
      <vt:lpstr>Calculation of cell potentials</vt:lpstr>
      <vt:lpstr>Calculation of cell potentials</vt:lpstr>
      <vt:lpstr>Calculation of cell potentials</vt:lpstr>
      <vt:lpstr>Cell potential, equilibrium and DG</vt:lpstr>
      <vt:lpstr>Equilibrium constants</vt:lpstr>
      <vt:lpstr>Free energy and cell potential</vt:lpstr>
      <vt:lpstr>Concentration cells</vt:lpstr>
      <vt:lpstr>Corrosion</vt:lpstr>
      <vt:lpstr>Rusting</vt:lpstr>
      <vt:lpstr>Corrosion prevention</vt:lpstr>
      <vt:lpstr>Electrolytic cells</vt:lpstr>
      <vt:lpstr>Applying a voltage</vt:lpstr>
      <vt:lpstr>Applying a voltage</vt:lpstr>
      <vt:lpstr>Overvoltage or overpotential</vt:lpstr>
      <vt:lpstr>Overvoltage or overpotential</vt:lpstr>
      <vt:lpstr>Overvoltage or overpotential</vt:lpstr>
      <vt:lpstr>Overvoltage or overpotential</vt:lpstr>
      <vt:lpstr>Electrolytic cells</vt:lpstr>
      <vt:lpstr>Electrolytic example</vt:lpstr>
      <vt:lpstr>Electrolytic example</vt:lpstr>
      <vt:lpstr>Electrolytic example</vt:lpstr>
      <vt:lpstr>Stoichiometry of electrochemical reactions</vt:lpstr>
      <vt:lpstr>Stoichiometry of electrochemical reactions</vt:lpstr>
      <vt:lpstr>Stoichiometry of electrochemical reactions</vt:lpstr>
      <vt:lpstr>Example</vt:lpstr>
      <vt:lpstr>pH electrode</vt:lpstr>
      <vt:lpstr>pH Electrodes</vt:lpstr>
      <vt:lpstr>pH electrode</vt:lpstr>
      <vt:lpstr>pH electrode</vt:lpstr>
      <vt:lpstr>How a pH electrode works</vt:lpstr>
      <vt:lpstr>Extraction of Elements</vt:lpstr>
      <vt:lpstr>Extraction of Elements</vt:lpstr>
      <vt:lpstr>Electrometallurgy </vt:lpstr>
      <vt:lpstr>Ellingham Diagrams</vt:lpstr>
      <vt:lpstr>Extraction of Iron in a Blast Furnace</vt:lpstr>
      <vt:lpstr>Extraction of Iron in a Blast Furnace</vt:lpstr>
      <vt:lpstr>PowerPoint Presentation</vt:lpstr>
      <vt:lpstr>Bayer process for Aluminum</vt:lpstr>
      <vt:lpstr>PowerPoint Presentation</vt:lpstr>
      <vt:lpstr>Frost and Latimer Diagrams</vt:lpstr>
    </vt:vector>
  </TitlesOfParts>
  <Company>Louisiana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281(01) Winter 2011</dc:title>
  <dc:creator>Upali</dc:creator>
  <cp:lastModifiedBy>Dr.Upali</cp:lastModifiedBy>
  <cp:revision>19</cp:revision>
  <dcterms:created xsi:type="dcterms:W3CDTF">2011-02-17T14:25:20Z</dcterms:created>
  <dcterms:modified xsi:type="dcterms:W3CDTF">2017-02-15T22:57:59Z</dcterms:modified>
</cp:coreProperties>
</file>