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</p:sldMasterIdLst>
  <p:notesMasterIdLst>
    <p:notesMasterId r:id="rId27"/>
  </p:notesMasterIdLst>
  <p:handoutMasterIdLst>
    <p:handoutMasterId r:id="rId28"/>
  </p:handoutMasterIdLst>
  <p:sldIdLst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1" autoAdjust="0"/>
    <p:restoredTop sz="86372" autoAdjust="0"/>
  </p:normalViewPr>
  <p:slideViewPr>
    <p:cSldViewPr>
      <p:cViewPr varScale="1">
        <p:scale>
          <a:sx n="57" d="100"/>
          <a:sy n="57" d="100"/>
        </p:scale>
        <p:origin x="-186" y="-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2EC65315-B2A7-451E-B7D6-8C76BEF624B0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A7CFC2C6-BEC7-4D77-A070-58594676D4D7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88278EE-ECB3-4D66-A1EF-251E92DE2F93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8AC6CBC-453A-4323-8849-FDA7C7A02F74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D44C3AD-A39D-4003-A3A7-607444836965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12BE2C9-D90A-4370-8AB9-ED719CB32309}" type="slidenum">
              <a:rPr lang="en-US"/>
              <a:pPr/>
              <a:t>12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F0E459C-F44E-499E-BD6E-3804A8672787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821D0F3-5927-4380-AC9E-3C4AC63C9116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F80FB15-A7E5-4A06-AF34-E8A0AA7CC083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46FA529-9DE1-4501-83BB-9E792856CC2F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3109700-2D24-4A13-990E-7E7C264FB443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28DA6DE-64AE-4962-9BE0-DFA0E3D5F81F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0C88760-C4A9-4E4E-9CF7-1CC216FA7FCB}" type="slidenum">
              <a:rPr lang="en-US"/>
              <a:pPr/>
              <a:t>19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59788A9-8481-48EE-86E5-95372F80EEB9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7965BEE-BA6F-42B6-B941-4EDE69C686F0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AA0CC70-16F7-40BC-8945-4D264E9B6800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E951D923-9B8A-4645-A1FD-10B5AC3948E0}" type="slidenum">
              <a:rPr lang="en-US"/>
              <a:pPr/>
              <a:t>22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248E0C5-2465-4E2E-BA78-E316EDF5995E}" type="slidenum">
              <a:rPr lang="en-US"/>
              <a:pPr/>
              <a:t>3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2BB2A27-EAA1-4EFB-9828-6BA8C67D6651}" type="slidenum">
              <a:rPr lang="en-US"/>
              <a:pPr/>
              <a:t>4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19A7B8D-E56F-4555-9DE6-EA423FCCBB4C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D15110D9-B9E4-427D-ABED-95D282BDEB3F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770DA19-A8BC-4383-98D2-F37D785B9A14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3723DF5-B8B6-4A6F-A3F7-1D32EF596084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9686FF71-F455-40A6-BA30-1794058EE4E1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186-F07A-480C-B749-15FAB239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8511-32A6-4459-A06D-C3049F9D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A7A2-489F-415E-94B9-BA41E563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A1B9-C422-41C3-B937-8C25D5F2B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5DC6-5A00-41A0-AAD0-302412F3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CC9A-B954-4175-9B7E-D8ADC951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56F8-18FA-4E32-89AB-2244DA9B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A73E-CF78-4B9E-AFE4-2754483E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F2BE-338F-42D2-B32A-FA8ACD2D9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D0F5-182F-4E57-909E-C4B39E94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CAA-B0F9-4CE2-A446-9E8E32CE3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B1B2-04EE-442B-8B07-26368B471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736C-1C1D-451D-82CE-BC6646D8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B65F-B9EE-4248-92E3-C3DAA156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0E-EF8D-4C42-86F1-CDEAE0A7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8863-17D8-4BD1-8579-7778C140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B09B-5200-40C7-881C-A2048103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DDF8-081C-4243-B5B3-8947064F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CE70-43A9-4276-AE7B-8F57BF57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788C-E186-407E-8DF8-5E920D4D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DCB9-CD08-4CEC-BF46-359CE750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A94A-F0F1-4E28-A7D8-FEE01E83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11B-A060-47C6-BB92-0678E4501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412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solidFill>
                  <a:srgbClr val="000099"/>
                </a:solidFill>
              </a:rPr>
              <a:t>Chapter </a:t>
            </a:r>
            <a:r>
              <a:rPr lang="en-US" altLang="en-US" sz="1200" i="0" dirty="0" smtClean="0">
                <a:solidFill>
                  <a:srgbClr val="000099"/>
                </a:solidFill>
              </a:rPr>
              <a:t>9-</a:t>
            </a:r>
            <a:fld id="{56FE4139-39C9-4AF4-B6CE-57014F9DDF9D}" type="slidenum">
              <a:rPr lang="en-US" altLang="en-US" sz="1200" i="0" smtClean="0">
                <a:solidFill>
                  <a:srgbClr val="000099"/>
                </a:solidFill>
              </a:rPr>
              <a:pPr algn="l">
                <a:defRPr/>
              </a:pPr>
              <a:t>‹#›</a:t>
            </a:fld>
            <a:endParaRPr lang="en-US" altLang="en-US" sz="1200" i="0" dirty="0">
              <a:solidFill>
                <a:srgbClr val="000099"/>
              </a:solidFill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latin typeface="Geneva"/>
              </a:rPr>
              <a:t>Chemistry </a:t>
            </a:r>
            <a:r>
              <a:rPr lang="en-US" altLang="en-US" sz="1200" i="0" dirty="0">
                <a:latin typeface="Geneva"/>
              </a:rPr>
              <a:t>120  Online LA </a:t>
            </a:r>
            <a:r>
              <a:rPr lang="en-US" altLang="en-US" sz="1200" i="0" dirty="0">
                <a:latin typeface="Geneva"/>
              </a:rPr>
              <a:t>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73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Chapter 22-</a:t>
            </a:r>
            <a:fld id="{CC20A7E8-8DAC-42B4-81A6-48379137B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1A3C8A-94D3-43ED-853D-EDA01D85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589804-B4C7-4DEB-AD81-D01F77160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3124200" cy="1470025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Nine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743200"/>
            <a:ext cx="4800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Chemical Reactions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0" y="3429000"/>
            <a:ext cx="6858000" cy="1295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CC 9.2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Corrosion of metal is </a:t>
            </a:r>
            <a:r>
              <a:rPr lang="en-US" dirty="0" err="1" smtClean="0"/>
              <a:t>redox</a:t>
            </a:r>
            <a:endParaRPr lang="en-US" sz="2400" dirty="0"/>
          </a:p>
        </p:txBody>
      </p:sp>
      <p:pic>
        <p:nvPicPr>
          <p:cNvPr id="49193" name="Picture 41" descr="c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448300" cy="4386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2004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9.5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Rubbing a match head against a rough surface provides the activation energy needed for the match to ignite.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Activation Energy</a:t>
            </a:r>
            <a:endParaRPr lang="en-US" sz="2800" dirty="0"/>
          </a:p>
        </p:txBody>
      </p:sp>
      <p:pic>
        <p:nvPicPr>
          <p:cNvPr id="34820" name="Picture 4" descr="354230_p_0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1529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5344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9.6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most favorable collision orientation is one that puts an O atom from NO</a:t>
            </a:r>
            <a:r>
              <a:rPr lang="en-US" sz="2000" baseline="-25000"/>
              <a:t>2</a:t>
            </a:r>
            <a:r>
              <a:rPr lang="en-US" sz="2000"/>
              <a:t> in close proximity to the C atom of CO.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Collisions orientation matters</a:t>
            </a:r>
            <a:endParaRPr lang="en-US" sz="2800" dirty="0"/>
          </a:p>
        </p:txBody>
      </p:sp>
      <p:pic>
        <p:nvPicPr>
          <p:cNvPr id="35844" name="Picture 4" descr="354230_la_09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70925" cy="295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25146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9.7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Energy graphs showing the difference between an exothermic and an endothermic reaction.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Energy graphs: Exothermic or Endothermic</a:t>
            </a:r>
            <a:endParaRPr lang="en-US" sz="2000" dirty="0"/>
          </a:p>
        </p:txBody>
      </p:sp>
      <p:pic>
        <p:nvPicPr>
          <p:cNvPr id="36868" name="Picture 4" descr="354230_la_09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6461125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0"/>
            <a:ext cx="7772400" cy="1371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Figs. 9.8a-d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 fire (a) is a much faster reaction than the ripening of fruit (b), which is much faster than the process of rusting (c), which is much faster than the process of aging (d).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Rates of reactions are different</a:t>
            </a:r>
            <a:endParaRPr lang="en-US" sz="2800" dirty="0"/>
          </a:p>
        </p:txBody>
      </p:sp>
      <p:pic>
        <p:nvPicPr>
          <p:cNvPr id="37897" name="Picture 9" descr="354230_p_09_0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13" y="2057400"/>
            <a:ext cx="1949450" cy="1976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10" descr="354230_p_09_0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662113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9" name="Picture 11" descr="354230_p_09_08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2057400"/>
            <a:ext cx="194945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900" name="Picture 12" descr="354230_p_09_08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0863" y="2057400"/>
            <a:ext cx="194945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Vince Streano/Getty Images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Myrleen Ferguson Cate/PhotoEdit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2672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Sam Fried/Photo Researchers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2860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© Cecile Brunswick/ Peter Arnold,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9.9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Catalysts lowers the activation energy for chemical reactions.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Catalysts lowers activation energy</a:t>
            </a:r>
            <a:endParaRPr lang="en-US" sz="2400" dirty="0"/>
          </a:p>
        </p:txBody>
      </p:sp>
      <p:pic>
        <p:nvPicPr>
          <p:cNvPr id="38916" name="Picture 4" descr="354230_la_0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24025"/>
            <a:ext cx="5638800" cy="4295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Factors affecting chemical </a:t>
            </a:r>
            <a:r>
              <a:rPr lang="en-US" sz="3200" dirty="0" err="1" smtClean="0"/>
              <a:t>c</a:t>
            </a:r>
            <a:r>
              <a:rPr lang="en-US" sz="3200" dirty="0" err="1" smtClean="0"/>
              <a:t>eactions</a:t>
            </a:r>
            <a:endParaRPr lang="en-US" sz="2800" dirty="0"/>
          </a:p>
        </p:txBody>
      </p:sp>
      <p:pic>
        <p:nvPicPr>
          <p:cNvPr id="45062" name="Picture 6" descr="354230_fla_0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286000"/>
            <a:ext cx="8823325" cy="322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962400" y="1752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000066"/>
                </a:solidFill>
              </a:rPr>
              <a:t>CC 9.3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 dirty="0"/>
              <a:t>Fig. 9.10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Graphs showing how reaction rates and reactant concentration vary with time.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R</a:t>
            </a:r>
            <a:r>
              <a:rPr lang="en-US" sz="3200" dirty="0" smtClean="0"/>
              <a:t>eaction rates and reactant concentration</a:t>
            </a:r>
            <a:endParaRPr lang="en-US" sz="2000" dirty="0"/>
          </a:p>
        </p:txBody>
      </p:sp>
      <p:pic>
        <p:nvPicPr>
          <p:cNvPr id="39940" name="Picture 4" descr="354230_la_0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8610600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Smog is caused by automobile-emissions</a:t>
            </a:r>
            <a:endParaRPr lang="en-US" sz="20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219200"/>
            <a:ext cx="7391400" cy="4800600"/>
            <a:chOff x="1248" y="1138"/>
            <a:chExt cx="3206" cy="2170"/>
          </a:xfrm>
        </p:grpSpPr>
        <p:pic>
          <p:nvPicPr>
            <p:cNvPr id="46086" name="Picture 6" descr="354230_fp_09_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6" y="1138"/>
              <a:ext cx="3148" cy="20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248" y="3168"/>
              <a:ext cx="312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0"/>
                <a:t>Tom McHugh/Photo Researchers</a:t>
              </a:r>
            </a:p>
          </p:txBody>
        </p:sp>
      </p:grp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239000" y="2971800"/>
            <a:ext cx="1905000" cy="1828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←"/>
            </a:pPr>
            <a:r>
              <a:rPr lang="en-US" sz="2000" b="1" dirty="0"/>
              <a:t>CC 9.3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/>
              <a:t>	Los Angeles Smog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848600" cy="685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Table 9.2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What does equilibrium constant 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eq</a:t>
            </a:r>
            <a:r>
              <a:rPr lang="en-US" sz="2400" dirty="0" smtClean="0"/>
              <a:t> means?</a:t>
            </a:r>
            <a:endParaRPr lang="en-US" sz="1600" dirty="0"/>
          </a:p>
        </p:txBody>
      </p:sp>
      <p:pic>
        <p:nvPicPr>
          <p:cNvPr id="40996" name="Picture 36" descr="TABL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63000" cy="2952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2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58975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Jeff Hunter/Getty Images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Fire Works are Chemical </a:t>
            </a:r>
            <a:r>
              <a:rPr lang="en-US" dirty="0"/>
              <a:t>Reactions</a:t>
            </a:r>
          </a:p>
        </p:txBody>
      </p:sp>
      <p:pic>
        <p:nvPicPr>
          <p:cNvPr id="8208" name="Picture 16" descr="354230_cop_09_01 firewor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1628775"/>
            <a:ext cx="5876925" cy="431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4800" y="33528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 b="1" i="0">
                <a:solidFill>
                  <a:srgbClr val="000066"/>
                </a:solidFill>
              </a:rPr>
              <a:t> CO 9.1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9.11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Henri Louis </a:t>
            </a:r>
            <a:r>
              <a:rPr lang="en-US" sz="2000" dirty="0" err="1"/>
              <a:t>Chatelier</a:t>
            </a:r>
            <a:r>
              <a:rPr lang="en-US" sz="2000" dirty="0"/>
              <a:t> was amazingly diverse in his interests.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Louis </a:t>
            </a:r>
            <a:r>
              <a:rPr lang="en-US" sz="4000" dirty="0" err="1" smtClean="0"/>
              <a:t>Chatelier</a:t>
            </a:r>
            <a:r>
              <a:rPr lang="en-US" sz="4000" dirty="0" smtClean="0"/>
              <a:t> Principle</a:t>
            </a:r>
            <a:endParaRPr lang="en-US" sz="2800" dirty="0"/>
          </a:p>
        </p:txBody>
      </p:sp>
      <p:pic>
        <p:nvPicPr>
          <p:cNvPr id="50180" name="Picture 4" descr="354230_p_09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1600200"/>
            <a:ext cx="2962275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267200" y="5791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Edgar Fahs Smith Collection, University of Pennsylvania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467600" cy="838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9.12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Concentration changes that result when H</a:t>
            </a:r>
            <a:r>
              <a:rPr lang="en-US" sz="2000" baseline="-25000" dirty="0"/>
              <a:t>2</a:t>
            </a:r>
            <a:r>
              <a:rPr lang="en-US" sz="2000" dirty="0"/>
              <a:t> is added to an equilibrium mixture.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Shifts in equilibrium</a:t>
            </a:r>
            <a:endParaRPr lang="en-US" sz="2400" dirty="0"/>
          </a:p>
        </p:txBody>
      </p:sp>
      <p:pic>
        <p:nvPicPr>
          <p:cNvPr id="41988" name="Picture 4" descr="354230_la_09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010400" cy="46831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3200400" cy="144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9.13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Equilibrium mixtures changing color with difference in temperatures.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Temperature can shift the equilibrium</a:t>
            </a:r>
            <a:endParaRPr lang="en-US" sz="2000" dirty="0"/>
          </a:p>
        </p:txBody>
      </p:sp>
      <p:pic>
        <p:nvPicPr>
          <p:cNvPr id="43012" name="Picture 4" descr="354230_p_09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4997450" cy="4211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2819400"/>
            <a:ext cx="32004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9.1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When a hot nail is stuck into a pile of zinc and sulfur, a fiery combination reaction occurs and zinc sulfide forms.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Zinc reacts with sulfur</a:t>
            </a:r>
            <a:endParaRPr lang="en-US" sz="2800" dirty="0"/>
          </a:p>
        </p:txBody>
      </p:sp>
      <p:pic>
        <p:nvPicPr>
          <p:cNvPr id="10256" name="Picture 16" descr="354230_p_0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3644900" cy="394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3200400" cy="2209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9.2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A double-replacement </a:t>
            </a:r>
            <a:r>
              <a:rPr lang="en-US" sz="2000" dirty="0"/>
              <a:t>reaction involving solutions of potassium and lead nitrate produces yellow, insoluble lead iodide as one of the products.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  <a:noFill/>
          <a:ln/>
        </p:spPr>
        <p:txBody>
          <a:bodyPr/>
          <a:lstStyle/>
          <a:p>
            <a:r>
              <a:rPr lang="en-US" sz="3200" dirty="0" smtClean="0"/>
              <a:t>Precipitation of lead iodide In solution</a:t>
            </a:r>
            <a:endParaRPr lang="en-US" sz="2000" dirty="0"/>
          </a:p>
        </p:txBody>
      </p:sp>
      <p:pic>
        <p:nvPicPr>
          <p:cNvPr id="30725" name="Picture 5" descr="354230_p_0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1243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038600" y="58975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James Scherer/Houghton Mifflin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200400" cy="2209800"/>
          </a:xfrm>
        </p:spPr>
        <p:txBody>
          <a:bodyPr/>
          <a:lstStyle/>
          <a:p>
            <a:pPr>
              <a:buFont typeface="Arial" charset="0"/>
              <a:buChar char="→"/>
            </a:pPr>
            <a:r>
              <a:rPr lang="en-US" sz="2000" b="1" dirty="0"/>
              <a:t>CC 9.1</a:t>
            </a:r>
          </a:p>
          <a:p>
            <a:pPr>
              <a:buFontTx/>
              <a:buNone/>
            </a:pPr>
            <a:r>
              <a:rPr lang="en-US" sz="2000" dirty="0"/>
              <a:t>	Combustion reaction and global warming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Combustion reaction and CO</a:t>
            </a:r>
            <a:r>
              <a:rPr lang="en-US" baseline="-25000" dirty="0" smtClean="0"/>
              <a:t>2</a:t>
            </a:r>
            <a:endParaRPr lang="en-US" sz="2400" baseline="-25000" dirty="0"/>
          </a:p>
        </p:txBody>
      </p:sp>
      <p:pic>
        <p:nvPicPr>
          <p:cNvPr id="47146" name="Picture 42" descr="c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5486400" cy="3319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47" name="Picture 43" descr="cc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36888"/>
            <a:ext cx="3200400" cy="298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smtClean="0"/>
              <a:t>Types of Chemical Reactions</a:t>
            </a:r>
            <a:endParaRPr lang="en-US" sz="2000" dirty="0"/>
          </a:p>
        </p:txBody>
      </p:sp>
      <p:pic>
        <p:nvPicPr>
          <p:cNvPr id="31750" name="Picture 6" descr="354230_fla_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775325" cy="4151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76200" y="2133600"/>
            <a:ext cx="1905000" cy="1905000"/>
          </a:xfrm>
          <a:noFill/>
          <a:ln/>
        </p:spPr>
        <p:txBody>
          <a:bodyPr/>
          <a:lstStyle/>
          <a:p>
            <a:pPr>
              <a:buFont typeface="Arial" charset="0"/>
              <a:buChar char="→"/>
            </a:pPr>
            <a:r>
              <a:rPr lang="en-US" sz="2000"/>
              <a:t>Aluminum reacting with iodine (purple smoke)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-76200" y="4343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→"/>
            </a:pPr>
            <a:r>
              <a:rPr lang="en-US" sz="2000" i="0" dirty="0">
                <a:solidFill>
                  <a:srgbClr val="000066"/>
                </a:solidFill>
              </a:rPr>
              <a:t>Formation of copper and zinc sulfate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239000" y="2057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←"/>
            </a:pPr>
            <a:r>
              <a:rPr lang="en-US" sz="2000" i="0" dirty="0">
                <a:solidFill>
                  <a:srgbClr val="000066"/>
                </a:solidFill>
              </a:rPr>
              <a:t>Mercury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oxide </a:t>
            </a:r>
            <a:r>
              <a:rPr lang="en-US" sz="1600" b="1" i="0" dirty="0">
                <a:solidFill>
                  <a:srgbClr val="000066"/>
                </a:solidFill>
              </a:rPr>
              <a:t>decomposing</a:t>
            </a:r>
            <a:r>
              <a:rPr lang="en-US" sz="2000" i="0" dirty="0">
                <a:solidFill>
                  <a:srgbClr val="000066"/>
                </a:solidFill>
              </a:rPr>
              <a:t>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(orange </a:t>
            </a:r>
            <a:br>
              <a:rPr lang="en-US" sz="2000" i="0" dirty="0">
                <a:solidFill>
                  <a:srgbClr val="000066"/>
                </a:solidFill>
              </a:rPr>
            </a:br>
            <a:r>
              <a:rPr lang="en-US" sz="2000" i="0" dirty="0">
                <a:solidFill>
                  <a:srgbClr val="000066"/>
                </a:solidFill>
              </a:rPr>
              <a:t>solid)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7239000" y="4267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←"/>
            </a:pPr>
            <a:r>
              <a:rPr lang="en-US" sz="2000" i="0" dirty="0">
                <a:solidFill>
                  <a:srgbClr val="000066"/>
                </a:solidFill>
              </a:rPr>
              <a:t>Formation of silver chloride and sodium nitrate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build="p"/>
      <p:bldP spid="31752" grpId="0" build="p"/>
      <p:bldP spid="31753" grpId="0" build="p"/>
      <p:bldP spid="317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3263" y="32004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9.3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burning of calcium metal in chlorine is a redox reaction.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err="1" smtClean="0"/>
              <a:t>Redox</a:t>
            </a:r>
            <a:r>
              <a:rPr lang="en-US" sz="3200" dirty="0" smtClean="0"/>
              <a:t> Reactions: Electron transfer</a:t>
            </a:r>
            <a:endParaRPr lang="en-US" sz="2000" dirty="0"/>
          </a:p>
        </p:txBody>
      </p:sp>
      <p:pic>
        <p:nvPicPr>
          <p:cNvPr id="32772" name="Picture 4" descr="354230_p_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675" y="1600200"/>
            <a:ext cx="39973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58975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/>
              <a:t>James Scherer/Houghton Mifflin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267200"/>
            <a:ext cx="68580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9.4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An increase in oxidation number is associated with the process of oxidation, a decrease with the process of reduction.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Oxidation Number</a:t>
            </a:r>
            <a:endParaRPr lang="en-US" sz="2000" dirty="0"/>
          </a:p>
        </p:txBody>
      </p:sp>
      <p:pic>
        <p:nvPicPr>
          <p:cNvPr id="33796" name="Picture 4" descr="354230_la_0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6842125" cy="184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029200"/>
            <a:ext cx="68580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Table 9.1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Redox</a:t>
            </a:r>
            <a:r>
              <a:rPr lang="en-US" dirty="0" smtClean="0"/>
              <a:t> terminology</a:t>
            </a:r>
            <a:endParaRPr lang="en-US" sz="2400" dirty="0"/>
          </a:p>
        </p:txBody>
      </p:sp>
      <p:pic>
        <p:nvPicPr>
          <p:cNvPr id="48151" name="Picture 23" descr="tabl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7250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1143000"/>
            <a:ext cx="4942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C00000"/>
                </a:solidFill>
              </a:rPr>
              <a:t>LEO</a:t>
            </a:r>
            <a:r>
              <a:rPr lang="en-US" sz="3200" i="0" dirty="0"/>
              <a:t> the Lion goes </a:t>
            </a:r>
            <a:r>
              <a:rPr lang="en-US" sz="3200" i="0" dirty="0">
                <a:solidFill>
                  <a:srgbClr val="C00000"/>
                </a:solidFill>
              </a:rPr>
              <a:t>GER</a:t>
            </a:r>
            <a:r>
              <a:rPr lang="en-US" sz="3200" i="0" dirty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1952</TotalTime>
  <Pages>24</Pages>
  <Words>237</Words>
  <Application>Microsoft PowerPoint 4.0</Application>
  <PresentationFormat>Letter Paper (8.5x11 in)</PresentationFormat>
  <Paragraphs>95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Helvetica</vt:lpstr>
      <vt:lpstr>Arial</vt:lpstr>
      <vt:lpstr>Geneva</vt:lpstr>
      <vt:lpstr>Palatino</vt:lpstr>
      <vt:lpstr>Times</vt:lpstr>
      <vt:lpstr>Calibri</vt:lpstr>
      <vt:lpstr>Symbol</vt:lpstr>
      <vt:lpstr>untitled 1</vt:lpstr>
      <vt:lpstr>2_Custom Design</vt:lpstr>
      <vt:lpstr>1_Custom Design</vt:lpstr>
      <vt:lpstr>Custom Design</vt:lpstr>
      <vt:lpstr>Chapter Nine</vt:lpstr>
      <vt:lpstr>Fire Works are Chemical Reactions</vt:lpstr>
      <vt:lpstr>Zinc reacts with sulfur</vt:lpstr>
      <vt:lpstr>Precipitation of lead iodide In solution</vt:lpstr>
      <vt:lpstr>Combustion reaction and CO2</vt:lpstr>
      <vt:lpstr>Types of Chemical Reactions</vt:lpstr>
      <vt:lpstr>Redox Reactions: Electron transfer</vt:lpstr>
      <vt:lpstr>Oxidation Number</vt:lpstr>
      <vt:lpstr>Redox terminology</vt:lpstr>
      <vt:lpstr>Corrosion of metal is redox</vt:lpstr>
      <vt:lpstr>Activation Energy</vt:lpstr>
      <vt:lpstr>Collisions orientation matters</vt:lpstr>
      <vt:lpstr>Energy graphs: Exothermic or Endothermic</vt:lpstr>
      <vt:lpstr>Rates of reactions are different</vt:lpstr>
      <vt:lpstr>Catalysts lowers activation energy</vt:lpstr>
      <vt:lpstr>Factors affecting chemical ceactions</vt:lpstr>
      <vt:lpstr>Reaction rates and reactant concentration</vt:lpstr>
      <vt:lpstr>Smog is caused by automobile-emissions</vt:lpstr>
      <vt:lpstr>What does equilibrium constant  Keq means?</vt:lpstr>
      <vt:lpstr>Louis Chatelier Principle</vt:lpstr>
      <vt:lpstr>Shifts in equilibrium</vt:lpstr>
      <vt:lpstr>Temperature can shift the equilibrium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Dr. UPALI</cp:lastModifiedBy>
  <cp:revision>239</cp:revision>
  <cp:lastPrinted>1997-09-13T13:07:07Z</cp:lastPrinted>
  <dcterms:created xsi:type="dcterms:W3CDTF">1998-02-07T08:33:40Z</dcterms:created>
  <dcterms:modified xsi:type="dcterms:W3CDTF">2009-04-30T23:11:32Z</dcterms:modified>
</cp:coreProperties>
</file>