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75" r:id="rId2"/>
    <p:sldMasterId id="2147483672" r:id="rId3"/>
    <p:sldMasterId id="2147483660" r:id="rId4"/>
  </p:sldMasterIdLst>
  <p:notesMasterIdLst>
    <p:notesMasterId r:id="rId27"/>
  </p:notesMasterIdLst>
  <p:handoutMasterIdLst>
    <p:handoutMasterId r:id="rId28"/>
  </p:handoutMasterIdLst>
  <p:sldIdLst>
    <p:sldId id="390" r:id="rId5"/>
    <p:sldId id="391" r:id="rId6"/>
    <p:sldId id="392" r:id="rId7"/>
    <p:sldId id="393" r:id="rId8"/>
    <p:sldId id="394" r:id="rId9"/>
    <p:sldId id="395" r:id="rId10"/>
    <p:sldId id="396" r:id="rId11"/>
    <p:sldId id="397" r:id="rId12"/>
    <p:sldId id="398" r:id="rId13"/>
    <p:sldId id="399" r:id="rId14"/>
    <p:sldId id="400" r:id="rId15"/>
    <p:sldId id="401" r:id="rId16"/>
    <p:sldId id="402" r:id="rId17"/>
    <p:sldId id="403" r:id="rId18"/>
    <p:sldId id="404" r:id="rId19"/>
    <p:sldId id="405" r:id="rId20"/>
    <p:sldId id="406" r:id="rId21"/>
    <p:sldId id="407" r:id="rId22"/>
    <p:sldId id="408" r:id="rId23"/>
    <p:sldId id="409" r:id="rId24"/>
    <p:sldId id="410" r:id="rId25"/>
    <p:sldId id="411" r:id="rId26"/>
  </p:sldIdLst>
  <p:sldSz cx="9144000" cy="6858000" type="letter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accent2"/>
        </a:solidFill>
        <a:latin typeface="Helvetic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accent2"/>
        </a:solidFill>
        <a:latin typeface="Helvetic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accent2"/>
        </a:solidFill>
        <a:latin typeface="Helvetic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accent2"/>
        </a:solidFill>
        <a:latin typeface="Helvetic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accent2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2400" b="1" i="1" kern="1200">
        <a:solidFill>
          <a:schemeClr val="accent2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2400" b="1" i="1" kern="1200">
        <a:solidFill>
          <a:schemeClr val="accent2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2400" b="1" i="1" kern="1200">
        <a:solidFill>
          <a:schemeClr val="accent2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2400" b="1" i="1" kern="1200">
        <a:solidFill>
          <a:schemeClr val="accent2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0099"/>
    <a:srgbClr val="008000"/>
    <a:srgbClr val="C0FEF9"/>
    <a:srgbClr val="F76681"/>
    <a:srgbClr val="000066"/>
    <a:srgbClr val="FF9900"/>
    <a:srgbClr val="CC00CC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31" autoAdjust="0"/>
    <p:restoredTop sz="86372" autoAdjust="0"/>
  </p:normalViewPr>
  <p:slideViewPr>
    <p:cSldViewPr>
      <p:cViewPr varScale="1">
        <p:scale>
          <a:sx n="60" d="100"/>
          <a:sy n="60" d="100"/>
        </p:scale>
        <p:origin x="-396" y="-96"/>
      </p:cViewPr>
      <p:guideLst>
        <p:guide orient="horz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-1806" y="-10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811876" y="9187816"/>
            <a:ext cx="428818" cy="3257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654" tIns="46988" rIns="95654" bIns="46988" anchor="ctr">
            <a:spAutoFit/>
          </a:bodyPr>
          <a:lstStyle/>
          <a:p>
            <a:pPr algn="r">
              <a:defRPr/>
            </a:pPr>
            <a:fld id="{2EC65315-B2A7-451E-B7D6-8C76BEF624B0}" type="slidenum">
              <a:rPr lang="en-US" sz="1500" b="0" i="0">
                <a:solidFill>
                  <a:schemeClr val="tx1"/>
                </a:solidFill>
              </a:rPr>
              <a:pPr algn="r">
                <a:defRPr/>
              </a:pPr>
              <a:t>‹#›</a:t>
            </a:fld>
            <a:endParaRPr lang="en-US" sz="1500" b="0" i="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654" tIns="46988" rIns="95654" bIns="469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01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7075"/>
            <a:ext cx="4781550" cy="3586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811876" y="9187816"/>
            <a:ext cx="428818" cy="3257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654" tIns="46988" rIns="95654" bIns="46988" anchor="ctr">
            <a:spAutoFit/>
          </a:bodyPr>
          <a:lstStyle/>
          <a:p>
            <a:pPr algn="r">
              <a:defRPr/>
            </a:pPr>
            <a:fld id="{A7CFC2C6-BEC7-4D77-A070-58594676D4D7}" type="slidenum">
              <a:rPr lang="en-US" sz="1500" b="0" i="0">
                <a:solidFill>
                  <a:schemeClr val="tx1"/>
                </a:solidFill>
              </a:rPr>
              <a:pPr algn="r">
                <a:defRPr/>
              </a:pPr>
              <a:t>‹#›</a:t>
            </a:fld>
            <a:endParaRPr lang="en-US" sz="1500" b="0" i="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C88278EE-ECB3-4D66-A1EF-251E92DE2F93}" type="slidenum">
              <a:rPr lang="en-US"/>
              <a:pPr/>
              <a:t>1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78AC6CBC-453A-4323-8849-FDA7C7A02F74}" type="slidenum">
              <a:rPr lang="en-US"/>
              <a:pPr/>
              <a:t>10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6D44C3AD-A39D-4003-A3A7-607444836965}" type="slidenum">
              <a:rPr lang="en-US"/>
              <a:pPr/>
              <a:t>11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F12BE2C9-D90A-4370-8AB9-ED719CB32309}" type="slidenum">
              <a:rPr lang="en-US"/>
              <a:pPr/>
              <a:t>12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3F0E459C-F44E-499E-BD6E-3804A8672787}" type="slidenum">
              <a:rPr lang="en-US"/>
              <a:pPr/>
              <a:t>13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5821D0F3-5927-4380-AC9E-3C4AC63C9116}" type="slidenum">
              <a:rPr lang="en-US"/>
              <a:pPr/>
              <a:t>14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6F80FB15-A7E5-4A06-AF34-E8A0AA7CC083}" type="slidenum">
              <a:rPr lang="en-US"/>
              <a:pPr/>
              <a:t>15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A46FA529-9DE1-4501-83BB-9E792856CC2F}" type="slidenum">
              <a:rPr lang="en-US"/>
              <a:pPr/>
              <a:t>16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13109700-2D24-4A13-990E-7E7C264FB443}" type="slidenum">
              <a:rPr lang="en-US"/>
              <a:pPr/>
              <a:t>17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728DA6DE-64AE-4962-9BE0-DFA0E3D5F81F}" type="slidenum">
              <a:rPr lang="en-US"/>
              <a:pPr/>
              <a:t>18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C0C88760-C4A9-4E4E-9CF7-1CC216FA7FCB}" type="slidenum">
              <a:rPr lang="en-US"/>
              <a:pPr/>
              <a:t>19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559788A9-8481-48EE-86E5-95372F80EEB9}" type="slidenum">
              <a:rPr lang="en-US"/>
              <a:pPr/>
              <a:t>2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F7965BEE-BA6F-42B6-B941-4EDE69C686F0}" type="slidenum">
              <a:rPr lang="en-US"/>
              <a:pPr/>
              <a:t>20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0AA0CC70-16F7-40BC-8945-4D264E9B6800}" type="slidenum">
              <a:rPr lang="en-US"/>
              <a:pPr/>
              <a:t>21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E951D923-9B8A-4645-A1FD-10B5AC3948E0}" type="slidenum">
              <a:rPr lang="en-US"/>
              <a:pPr/>
              <a:t>22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3248E0C5-2465-4E2E-BA78-E316EDF5995E}" type="slidenum">
              <a:rPr lang="en-US"/>
              <a:pPr/>
              <a:t>3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72BB2A27-EAA1-4EFB-9828-6BA8C67D6651}" type="slidenum">
              <a:rPr lang="en-US"/>
              <a:pPr/>
              <a:t>4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319A7B8D-E56F-4555-9DE6-EA423FCCBB4C}" type="slidenum">
              <a:rPr lang="en-US"/>
              <a:pPr/>
              <a:t>5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D15110D9-B9E4-427D-ABED-95D282BDEB3F}" type="slidenum">
              <a:rPr lang="en-US"/>
              <a:pPr/>
              <a:t>6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5770DA19-A8BC-4383-98D2-F37D785B9A14}" type="slidenum">
              <a:rPr lang="en-US"/>
              <a:pPr/>
              <a:t>7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83723DF5-B8B6-4A6F-A3F7-1D32EF596084}" type="slidenum">
              <a:rPr lang="en-US"/>
              <a:pPr/>
              <a:t>8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9686FF71-F455-40A6-BA30-1794058EE4E1}" type="slidenum">
              <a:rPr lang="en-US"/>
              <a:pPr/>
              <a:t>9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152400"/>
            <a:ext cx="22479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152400"/>
            <a:ext cx="65913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EF186-F07A-480C-B749-15FAB239D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58511-32A6-4459-A06D-C3049F9D0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2A7A2-489F-415E-94B9-BA41E5636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3A1B9-C422-41C3-B937-8C25D5F2B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05DC6-5A00-41A0-AAD0-302412F3B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CCC9A-B954-4175-9B7E-D8ADC951A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A56F8-18FA-4E32-89AB-2244DA9BD0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2A73E-CF78-4B9E-AFE4-2754483EA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1F2BE-338F-42D2-B32A-FA8ACD2D9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1D0F5-182F-4E57-909E-C4B39E941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20CAA-B0F9-4CE2-A446-9E8E32CE3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FB1B2-04EE-442B-8B07-26368B471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7736C-1C1D-451D-82CE-BC6646D83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2B65F-B9EE-4248-92E3-C3DAA1565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66F0E-EF8D-4C42-86F1-CDEAE0A73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F8863-17D8-4BD1-8579-7778C1404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AB09B-5200-40C7-881C-A204810357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9DDF8-081C-4243-B5B3-8947064F8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ACE70-43A9-4276-AE7B-8F57BF577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2788C-E186-407E-8DF8-5E920D4D2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9DCB9-CD08-4CEC-BF46-359CE7508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7A94A-F0F1-4E28-A7D8-FEE01E831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F411B-A060-47C6-BB92-0678E45017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838200"/>
            <a:ext cx="4419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419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495800" y="6248400"/>
            <a:ext cx="2209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58200" cy="4127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14400"/>
            <a:ext cx="8229600" cy="5211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7"/>
          <p:cNvGrpSpPr>
            <a:grpSpLocks/>
          </p:cNvGrpSpPr>
          <p:nvPr/>
        </p:nvGrpSpPr>
        <p:grpSpPr bwMode="auto">
          <a:xfrm>
            <a:off x="0" y="0"/>
            <a:ext cx="9131300" cy="6845300"/>
            <a:chOff x="0" y="0"/>
            <a:chExt cx="5752" cy="4312"/>
          </a:xfrm>
        </p:grpSpPr>
        <p:grpSp>
          <p:nvGrpSpPr>
            <p:cNvPr id="1033" name="Group 35"/>
            <p:cNvGrpSpPr>
              <a:grpSpLocks/>
            </p:cNvGrpSpPr>
            <p:nvPr/>
          </p:nvGrpSpPr>
          <p:grpSpPr bwMode="auto">
            <a:xfrm>
              <a:off x="0" y="0"/>
              <a:ext cx="5752" cy="4312"/>
              <a:chOff x="0" y="0"/>
              <a:chExt cx="5752" cy="4312"/>
            </a:xfrm>
          </p:grpSpPr>
          <p:sp>
            <p:nvSpPr>
              <p:cNvPr id="2" name="Rectangle 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49" cy="43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36" name="Group 34"/>
              <p:cNvGrpSpPr>
                <a:grpSpLocks/>
              </p:cNvGrpSpPr>
              <p:nvPr/>
            </p:nvGrpSpPr>
            <p:grpSpPr bwMode="auto">
              <a:xfrm>
                <a:off x="0" y="0"/>
                <a:ext cx="5752" cy="4312"/>
                <a:chOff x="0" y="0"/>
                <a:chExt cx="5752" cy="4312"/>
              </a:xfrm>
            </p:grpSpPr>
            <p:sp>
              <p:nvSpPr>
                <p:cNvPr id="1027" name="Line 3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32" cy="13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28" name="Line 4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420" cy="42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29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720" cy="72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30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044" cy="104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31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368" cy="136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32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716" cy="1716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2052" cy="205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2388" cy="238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35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2724" cy="27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3084" cy="308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3432" cy="343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38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3768" cy="376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39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0" y="12"/>
                  <a:ext cx="4092" cy="409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0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16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1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428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2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728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3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1052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4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1385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5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716" y="276"/>
                  <a:ext cx="4036" cy="4036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6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2040" y="600"/>
                  <a:ext cx="3712" cy="37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7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2364" y="924"/>
                  <a:ext cx="3388" cy="338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8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2700" y="1260"/>
                  <a:ext cx="3052" cy="305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9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3051" y="1611"/>
                  <a:ext cx="2695" cy="2695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0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3396" y="1956"/>
                  <a:ext cx="2356" cy="2356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1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3732" y="2292"/>
                  <a:ext cx="2020" cy="202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2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4068" y="2628"/>
                  <a:ext cx="1684" cy="168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3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4392" y="2952"/>
                  <a:ext cx="1360" cy="136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4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4728" y="3288"/>
                  <a:ext cx="1024" cy="10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5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5028" y="3588"/>
                  <a:ext cx="724" cy="7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6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5340" y="3900"/>
                  <a:ext cx="412" cy="4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7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5628" y="4188"/>
                  <a:ext cx="124" cy="1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1060" name="Rectangle 36"/>
            <p:cNvSpPr>
              <a:spLocks noChangeArrowheads="1"/>
            </p:cNvSpPr>
            <p:nvPr/>
          </p:nvSpPr>
          <p:spPr bwMode="auto">
            <a:xfrm>
              <a:off x="288" y="288"/>
              <a:ext cx="5184" cy="37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62" name="Rectangle 38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6106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63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609600"/>
            <a:ext cx="8991600" cy="563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</a:t>
            </a:r>
          </a:p>
          <a:p>
            <a:pPr lvl="4"/>
            <a:r>
              <a:rPr lang="en-US" altLang="en-US" dirty="0" smtClean="0"/>
              <a:t> level</a:t>
            </a:r>
          </a:p>
        </p:txBody>
      </p:sp>
      <p:sp>
        <p:nvSpPr>
          <p:cNvPr id="1065" name="Line 41"/>
          <p:cNvSpPr>
            <a:spLocks noChangeShapeType="1"/>
          </p:cNvSpPr>
          <p:nvPr/>
        </p:nvSpPr>
        <p:spPr bwMode="auto">
          <a:xfrm>
            <a:off x="266700" y="152400"/>
            <a:ext cx="8610600" cy="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66" name="Rectangle 42"/>
          <p:cNvSpPr>
            <a:spLocks noChangeArrowheads="1"/>
          </p:cNvSpPr>
          <p:nvPr/>
        </p:nvSpPr>
        <p:spPr bwMode="auto">
          <a:xfrm>
            <a:off x="7239000" y="6324600"/>
            <a:ext cx="19050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altLang="en-US" sz="1200" i="0" dirty="0">
                <a:solidFill>
                  <a:srgbClr val="000099"/>
                </a:solidFill>
              </a:rPr>
              <a:t>Chapter </a:t>
            </a:r>
            <a:r>
              <a:rPr lang="en-US" altLang="en-US" sz="1200" i="0" dirty="0" smtClean="0">
                <a:solidFill>
                  <a:srgbClr val="000099"/>
                </a:solidFill>
              </a:rPr>
              <a:t>9-</a:t>
            </a:r>
            <a:fld id="{56FE4139-39C9-4AF4-B6CE-57014F9DDF9D}" type="slidenum">
              <a:rPr lang="en-US" altLang="en-US" sz="1200" i="0" smtClean="0">
                <a:solidFill>
                  <a:srgbClr val="000099"/>
                </a:solidFill>
              </a:rPr>
              <a:pPr algn="l">
                <a:defRPr/>
              </a:pPr>
              <a:t>‹#›</a:t>
            </a:fld>
            <a:endParaRPr lang="en-US" altLang="en-US" sz="1200" i="0" dirty="0">
              <a:solidFill>
                <a:srgbClr val="000099"/>
              </a:solidFill>
            </a:endParaRPr>
          </a:p>
        </p:txBody>
      </p:sp>
      <p:sp>
        <p:nvSpPr>
          <p:cNvPr id="1067" name="Line 43"/>
          <p:cNvSpPr>
            <a:spLocks noChangeShapeType="1"/>
          </p:cNvSpPr>
          <p:nvPr/>
        </p:nvSpPr>
        <p:spPr bwMode="auto">
          <a:xfrm>
            <a:off x="266700" y="6705600"/>
            <a:ext cx="8610600" cy="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auto">
          <a:xfrm>
            <a:off x="381000" y="6324600"/>
            <a:ext cx="284162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altLang="en-US" sz="1200" i="0" dirty="0">
                <a:latin typeface="Geneva"/>
              </a:rPr>
              <a:t>Chemistry 120  Online LA Tech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73" r:id="rId7"/>
    <p:sldLayoutId id="2147483857" r:id="rId8"/>
    <p:sldLayoutId id="2147483858" r:id="rId9"/>
    <p:sldLayoutId id="2147483859" r:id="rId10"/>
    <p:sldLayoutId id="2147483860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A829D"/>
        </a:buClr>
        <a:buSzPct val="85000"/>
        <a:buFont typeface="Geneva"/>
        <a:buChar char="•"/>
        <a:defRPr sz="28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Palatino" pitchFamily="18" charset="0"/>
        <a:buChar char="•"/>
        <a:defRPr sz="2400" b="1">
          <a:solidFill>
            <a:srgbClr val="008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FF9900"/>
          </a:solidFill>
          <a:effectLst>
            <a:outerShdw blurRad="38100" dist="38100" dir="2700000" algn="tl">
              <a:srgbClr val="C0C0C0"/>
            </a:outerShdw>
          </a:effectLst>
          <a:latin typeface="Times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0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baseline="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en-US"/>
              <a:t>Chapter 22-</a:t>
            </a:r>
            <a:fld id="{CC20A7E8-8DAC-42B4-81A6-48379137B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E1A3C8A-94D3-43ED-853D-EDA01D85CD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D589804-B4C7-4DEB-AD81-D01F771602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0"/>
            <a:ext cx="3124200" cy="1470025"/>
          </a:xfrm>
        </p:spPr>
        <p:txBody>
          <a:bodyPr/>
          <a:lstStyle/>
          <a:p>
            <a:r>
              <a:rPr lang="en-US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Chapter Nine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2743200"/>
            <a:ext cx="48006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Chemical Reactions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5000" y="3429000"/>
            <a:ext cx="6858000" cy="129540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 typeface="Arial" charset="0"/>
              <a:buChar char="←"/>
            </a:pPr>
            <a:r>
              <a:rPr lang="en-US" sz="2000" b="1" dirty="0"/>
              <a:t>CC 9.2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sz="2000" dirty="0"/>
              <a:t>	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Corrosion of metal is </a:t>
            </a:r>
            <a:r>
              <a:rPr lang="en-US" dirty="0" err="1" smtClean="0"/>
              <a:t>redox</a:t>
            </a:r>
            <a:endParaRPr lang="en-US" sz="2400" dirty="0"/>
          </a:p>
        </p:txBody>
      </p:sp>
      <p:pic>
        <p:nvPicPr>
          <p:cNvPr id="49193" name="Picture 41" descr="cc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76400"/>
            <a:ext cx="5448300" cy="43862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2819400"/>
            <a:ext cx="3200400" cy="19812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Char char="→"/>
            </a:pPr>
            <a:r>
              <a:rPr lang="en-US" sz="2000" b="1"/>
              <a:t>Fig. 9.5</a:t>
            </a:r>
            <a:r>
              <a:rPr lang="en-US" sz="200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	Rubbing a match head against a rough surface provides the activation energy needed for the match to ignite.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 dirty="0" smtClean="0"/>
              <a:t>Activation Energy</a:t>
            </a:r>
            <a:endParaRPr lang="en-US" sz="2800" dirty="0"/>
          </a:p>
        </p:txBody>
      </p:sp>
      <p:pic>
        <p:nvPicPr>
          <p:cNvPr id="34820" name="Picture 4" descr="354230_p_09_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676400"/>
            <a:ext cx="4152900" cy="4419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4800600"/>
            <a:ext cx="8534400" cy="9906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000" b="1"/>
              <a:t>Fig. 9.6</a:t>
            </a:r>
            <a:r>
              <a:rPr lang="en-US" sz="200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	The most favorable collision orientation is one that puts an O atom from NO</a:t>
            </a:r>
            <a:r>
              <a:rPr lang="en-US" sz="2000" baseline="-25000"/>
              <a:t>2</a:t>
            </a:r>
            <a:r>
              <a:rPr lang="en-US" sz="2000"/>
              <a:t> in close proximity to the C atom of CO.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2800" dirty="0" smtClean="0"/>
              <a:t>Collisions orientation matters</a:t>
            </a:r>
            <a:endParaRPr lang="en-US" sz="2800" dirty="0"/>
          </a:p>
        </p:txBody>
      </p:sp>
      <p:pic>
        <p:nvPicPr>
          <p:cNvPr id="35844" name="Picture 4" descr="354230_la_09_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76400"/>
            <a:ext cx="8670925" cy="2955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2514600" cy="21336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Char char="→"/>
            </a:pPr>
            <a:r>
              <a:rPr lang="en-US" sz="2000" b="1" dirty="0"/>
              <a:t>Fig. 9.7</a:t>
            </a:r>
            <a:r>
              <a:rPr lang="en-US" sz="20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	Energy graphs showing the difference between an exothermic and an endothermic reaction.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200" dirty="0" smtClean="0"/>
              <a:t>Energy graphs: Exothermic or Endothermic</a:t>
            </a:r>
            <a:endParaRPr lang="en-US" sz="2000" dirty="0"/>
          </a:p>
        </p:txBody>
      </p:sp>
      <p:pic>
        <p:nvPicPr>
          <p:cNvPr id="36868" name="Picture 4" descr="354230_la_09_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828800"/>
            <a:ext cx="6461125" cy="3740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4572000"/>
            <a:ext cx="7772400" cy="13716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000" b="1"/>
              <a:t>Figs. 9.8a-d</a:t>
            </a:r>
            <a:r>
              <a:rPr lang="en-US" sz="200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	A fire (a) is a much faster reaction than the ripening of fruit (b), which is much faster than the process of rusting (c), which is much faster than the process of aging (d).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 dirty="0" smtClean="0"/>
              <a:t>Rates of reactions are different</a:t>
            </a:r>
            <a:endParaRPr lang="en-US" sz="2800" dirty="0"/>
          </a:p>
        </p:txBody>
      </p:sp>
      <p:pic>
        <p:nvPicPr>
          <p:cNvPr id="37897" name="Picture 9" descr="354230_p_09_08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6513" y="2057400"/>
            <a:ext cx="1949450" cy="19764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7898" name="Picture 10" descr="354230_p_09_08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057400"/>
            <a:ext cx="1662113" cy="1981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7899" name="Picture 11" descr="354230_p_09_08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47913" y="2057400"/>
            <a:ext cx="1949450" cy="1981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7900" name="Picture 12" descr="354230_p_09_08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60863" y="2057400"/>
            <a:ext cx="1949450" cy="1981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533400" y="3962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0"/>
              <a:t>Vince Streano/Getty Images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6324600" y="3962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0"/>
              <a:t>Myrleen Ferguson Cate/PhotoEdit</a:t>
            </a:r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4267200" y="3962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0"/>
              <a:t>Sam Fried/Photo Researchers</a:t>
            </a:r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2286000" y="3962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0"/>
              <a:t>© Cecile Brunswick/ Peter Arnold, Inc.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0"/>
            <a:ext cx="3200400" cy="12192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Char char="→"/>
            </a:pPr>
            <a:r>
              <a:rPr lang="en-US" sz="2000" b="1"/>
              <a:t>Fig. 9.9</a:t>
            </a:r>
            <a:r>
              <a:rPr lang="en-US" sz="200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	Catalysts lowers the activation energy for chemical reactions.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Catalysts lowers activation energy</a:t>
            </a:r>
            <a:endParaRPr lang="en-US" sz="2400" dirty="0"/>
          </a:p>
        </p:txBody>
      </p:sp>
      <p:pic>
        <p:nvPicPr>
          <p:cNvPr id="38916" name="Picture 4" descr="354230_la_09_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724025"/>
            <a:ext cx="5638800" cy="42957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200" dirty="0" smtClean="0"/>
              <a:t>Factors affecting chemical </a:t>
            </a:r>
            <a:r>
              <a:rPr lang="en-US" sz="3200" dirty="0" err="1" smtClean="0"/>
              <a:t>ceactions</a:t>
            </a:r>
            <a:endParaRPr lang="en-US" sz="2800" dirty="0"/>
          </a:p>
        </p:txBody>
      </p:sp>
      <p:pic>
        <p:nvPicPr>
          <p:cNvPr id="45062" name="Picture 6" descr="354230_fla_09_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275" y="2286000"/>
            <a:ext cx="8823325" cy="322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3962400" y="1752600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0">
                <a:solidFill>
                  <a:srgbClr val="000066"/>
                </a:solidFill>
              </a:rPr>
              <a:t>CC 9.3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763000" cy="9906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000" b="1" dirty="0"/>
              <a:t>Fig. 9.10</a:t>
            </a:r>
            <a:r>
              <a:rPr lang="en-US" sz="20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	Graphs showing how reaction rates and reactant concentration vary with time.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200" dirty="0" smtClean="0"/>
              <a:t>Reaction rates and reactant concentration</a:t>
            </a:r>
            <a:endParaRPr lang="en-US" sz="2000" dirty="0"/>
          </a:p>
        </p:txBody>
      </p:sp>
      <p:pic>
        <p:nvPicPr>
          <p:cNvPr id="39940" name="Picture 4" descr="354230_la_09_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590800"/>
            <a:ext cx="8610600" cy="3467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200" dirty="0" smtClean="0"/>
              <a:t>Smog is caused by automobile-emissions</a:t>
            </a:r>
            <a:endParaRPr lang="en-US" sz="2000" dirty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1219200"/>
            <a:ext cx="7391400" cy="4800600"/>
            <a:chOff x="1248" y="1138"/>
            <a:chExt cx="3206" cy="2170"/>
          </a:xfrm>
        </p:grpSpPr>
        <p:pic>
          <p:nvPicPr>
            <p:cNvPr id="46086" name="Picture 6" descr="354230_fp_09_0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06" y="1138"/>
              <a:ext cx="3148" cy="204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6087" name="Text Box 7"/>
            <p:cNvSpPr txBox="1">
              <a:spLocks noChangeArrowheads="1"/>
            </p:cNvSpPr>
            <p:nvPr/>
          </p:nvSpPr>
          <p:spPr bwMode="auto">
            <a:xfrm>
              <a:off x="1248" y="3168"/>
              <a:ext cx="3120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i="0"/>
                <a:t>Tom McHugh/Photo Researchers</a:t>
              </a:r>
            </a:p>
          </p:txBody>
        </p:sp>
      </p:grpSp>
      <p:sp>
        <p:nvSpPr>
          <p:cNvPr id="460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239000" y="2971800"/>
            <a:ext cx="1905000" cy="1828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Char char="←"/>
            </a:pPr>
            <a:r>
              <a:rPr lang="en-US" sz="2000" b="1" dirty="0"/>
              <a:t>CC 9.3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000" dirty="0"/>
              <a:t>	Los Angeles Smog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6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6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5181600"/>
            <a:ext cx="7848600" cy="6858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000" b="1"/>
              <a:t>Table 9.2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2400" dirty="0" smtClean="0"/>
              <a:t>What does equilibrium constant  </a:t>
            </a:r>
            <a:r>
              <a:rPr lang="en-US" sz="2400" dirty="0" err="1" smtClean="0"/>
              <a:t>K</a:t>
            </a:r>
            <a:r>
              <a:rPr lang="en-US" sz="2400" baseline="-25000" dirty="0" err="1" smtClean="0"/>
              <a:t>eq</a:t>
            </a:r>
            <a:r>
              <a:rPr lang="en-US" sz="2400" dirty="0" smtClean="0"/>
              <a:t> means?</a:t>
            </a:r>
            <a:endParaRPr lang="en-US" sz="1600" dirty="0"/>
          </a:p>
        </p:txBody>
      </p:sp>
      <p:pic>
        <p:nvPicPr>
          <p:cNvPr id="40996" name="Picture 36" descr="TABLE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057400"/>
            <a:ext cx="8763000" cy="29527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char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0962">
                                            <p:txEl>
                                              <p:char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524000" y="5897563"/>
            <a:ext cx="4953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0"/>
              <a:t>Jeff Hunter/Getty Images</a:t>
            </a:r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Fire Works are Chemical </a:t>
            </a:r>
            <a:r>
              <a:rPr lang="en-US" dirty="0"/>
              <a:t>Reactions</a:t>
            </a:r>
          </a:p>
        </p:txBody>
      </p:sp>
      <p:pic>
        <p:nvPicPr>
          <p:cNvPr id="8208" name="Picture 16" descr="354230_cop_09_01 firewor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0675" y="1628775"/>
            <a:ext cx="5876925" cy="4314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304800" y="3352800"/>
            <a:ext cx="117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 3" pitchFamily="18" charset="2"/>
              <a:buChar char=""/>
            </a:pPr>
            <a:r>
              <a:rPr lang="en-US" b="1" i="0">
                <a:solidFill>
                  <a:srgbClr val="000066"/>
                </a:solidFill>
              </a:rPr>
              <a:t> CO 9.1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0600" y="3276600"/>
            <a:ext cx="3200400" cy="12192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Char char="→"/>
            </a:pPr>
            <a:r>
              <a:rPr lang="en-US" sz="2000" b="1" dirty="0"/>
              <a:t>Fig. 9.11</a:t>
            </a:r>
            <a:r>
              <a:rPr lang="en-US" sz="20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	Henri Louis </a:t>
            </a:r>
            <a:r>
              <a:rPr lang="en-US" sz="2000" dirty="0" err="1"/>
              <a:t>Chatelier</a:t>
            </a:r>
            <a:r>
              <a:rPr lang="en-US" sz="2000" dirty="0"/>
              <a:t> was amazingly diverse in his interests.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 dirty="0" smtClean="0"/>
              <a:t>Louis </a:t>
            </a:r>
            <a:r>
              <a:rPr lang="en-US" sz="4000" dirty="0" err="1" smtClean="0"/>
              <a:t>Chatelier</a:t>
            </a:r>
            <a:r>
              <a:rPr lang="en-US" sz="4000" dirty="0" smtClean="0"/>
              <a:t> Principle</a:t>
            </a:r>
            <a:endParaRPr lang="en-US" sz="2800" dirty="0"/>
          </a:p>
        </p:txBody>
      </p:sp>
      <p:pic>
        <p:nvPicPr>
          <p:cNvPr id="50180" name="Picture 4" descr="354230_p_09_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9588" y="1600200"/>
            <a:ext cx="2962275" cy="419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4267200" y="57912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0"/>
              <a:t>Edgar Fahs Smith Collection, University of Pennsylvania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7467600" cy="8382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Char char="←"/>
            </a:pPr>
            <a:r>
              <a:rPr lang="en-US" sz="2000" b="1" dirty="0"/>
              <a:t>Fig. 9.12</a:t>
            </a:r>
            <a:r>
              <a:rPr lang="en-US" sz="20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	Concentration changes that result when H</a:t>
            </a:r>
            <a:r>
              <a:rPr lang="en-US" sz="2000" baseline="-25000" dirty="0"/>
              <a:t>2</a:t>
            </a:r>
            <a:r>
              <a:rPr lang="en-US" sz="2000" dirty="0"/>
              <a:t> is added to an equilibrium mixture.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Shifts in equilibrium</a:t>
            </a:r>
            <a:endParaRPr lang="en-US" sz="2400" dirty="0"/>
          </a:p>
        </p:txBody>
      </p:sp>
      <p:pic>
        <p:nvPicPr>
          <p:cNvPr id="41988" name="Picture 4" descr="354230_la_09_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524000"/>
            <a:ext cx="7010400" cy="468313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819400"/>
            <a:ext cx="3200400" cy="14478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Char char="→"/>
            </a:pPr>
            <a:r>
              <a:rPr lang="en-US" sz="2000" b="1"/>
              <a:t>Fig. 9.13</a:t>
            </a:r>
            <a:r>
              <a:rPr lang="en-US" sz="200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	Equilibrium mixtures changing color with difference in temperatures.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200" dirty="0" smtClean="0"/>
              <a:t>Temperature can shift the equilibrium</a:t>
            </a:r>
            <a:endParaRPr lang="en-US" sz="2000" dirty="0"/>
          </a:p>
        </p:txBody>
      </p:sp>
      <p:pic>
        <p:nvPicPr>
          <p:cNvPr id="43012" name="Picture 4" descr="354230_p_09_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752600"/>
            <a:ext cx="4997450" cy="4211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9200" y="2819400"/>
            <a:ext cx="3200400" cy="19812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Char char="←"/>
            </a:pPr>
            <a:r>
              <a:rPr lang="en-US" sz="2000" b="1"/>
              <a:t>Fig. 9.1</a:t>
            </a:r>
            <a:r>
              <a:rPr lang="en-US" sz="200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	When a hot nail is stuck into a pile of zinc and sulfur, a fiery combination reaction occurs and zinc sulfide forms.</a:t>
            </a:r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 dirty="0" smtClean="0"/>
              <a:t>Zinc reacts with sulfur</a:t>
            </a:r>
            <a:endParaRPr lang="en-US" sz="2800" dirty="0"/>
          </a:p>
        </p:txBody>
      </p:sp>
      <p:pic>
        <p:nvPicPr>
          <p:cNvPr id="10256" name="Picture 16" descr="354230_p_09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905000"/>
            <a:ext cx="3644900" cy="3946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2819400"/>
            <a:ext cx="3200400" cy="22098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Char char="→"/>
            </a:pPr>
            <a:r>
              <a:rPr lang="en-US" sz="2000" b="1" dirty="0"/>
              <a:t>Fig. 9.2</a:t>
            </a:r>
            <a:r>
              <a:rPr lang="en-US" sz="20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	</a:t>
            </a:r>
            <a:r>
              <a:rPr lang="en-US" sz="2000" dirty="0">
                <a:solidFill>
                  <a:srgbClr val="C00000"/>
                </a:solidFill>
              </a:rPr>
              <a:t>A double-replacement </a:t>
            </a:r>
            <a:r>
              <a:rPr lang="en-US" sz="2000" dirty="0"/>
              <a:t>reaction involving solutions of potassium and lead nitrate produces yellow, insoluble lead iodide as one of the products.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838200"/>
          </a:xfrm>
          <a:noFill/>
          <a:ln/>
        </p:spPr>
        <p:txBody>
          <a:bodyPr/>
          <a:lstStyle/>
          <a:p>
            <a:r>
              <a:rPr lang="en-US" sz="3200" dirty="0" smtClean="0"/>
              <a:t>Precipitation of lead iodide In solution</a:t>
            </a:r>
            <a:endParaRPr lang="en-US" sz="2000" dirty="0"/>
          </a:p>
        </p:txBody>
      </p:sp>
      <p:pic>
        <p:nvPicPr>
          <p:cNvPr id="30725" name="Picture 5" descr="354230_p_09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600200"/>
            <a:ext cx="4124325" cy="4327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4038600" y="5897563"/>
            <a:ext cx="3429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0"/>
              <a:t>James Scherer/Houghton Mifflin Company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3200400" cy="2209800"/>
          </a:xfrm>
        </p:spPr>
        <p:txBody>
          <a:bodyPr/>
          <a:lstStyle/>
          <a:p>
            <a:pPr>
              <a:buFont typeface="Arial" charset="0"/>
              <a:buChar char="→"/>
            </a:pPr>
            <a:r>
              <a:rPr lang="en-US" sz="2000" b="1" dirty="0"/>
              <a:t>CC 9.1</a:t>
            </a:r>
          </a:p>
          <a:p>
            <a:pPr>
              <a:buFontTx/>
              <a:buNone/>
            </a:pPr>
            <a:r>
              <a:rPr lang="en-US" sz="2000" dirty="0"/>
              <a:t>	Combustion reaction and global warming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Combustion reaction and CO</a:t>
            </a:r>
            <a:r>
              <a:rPr lang="en-US" baseline="-25000" dirty="0" smtClean="0"/>
              <a:t>2</a:t>
            </a:r>
            <a:endParaRPr lang="en-US" sz="2400" baseline="-25000" dirty="0"/>
          </a:p>
        </p:txBody>
      </p:sp>
      <p:pic>
        <p:nvPicPr>
          <p:cNvPr id="47146" name="Picture 42" descr="cc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752600"/>
            <a:ext cx="5486400" cy="33194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7147" name="Picture 43" descr="cc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036888"/>
            <a:ext cx="3200400" cy="29829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609600"/>
          </a:xfrm>
          <a:noFill/>
          <a:ln/>
        </p:spPr>
        <p:txBody>
          <a:bodyPr/>
          <a:lstStyle/>
          <a:p>
            <a:r>
              <a:rPr lang="en-US" sz="3200" dirty="0" smtClean="0"/>
              <a:t>Types of Chemical Reactions</a:t>
            </a:r>
            <a:endParaRPr lang="en-US" sz="2000" dirty="0"/>
          </a:p>
        </p:txBody>
      </p:sp>
      <p:pic>
        <p:nvPicPr>
          <p:cNvPr id="31750" name="Picture 6" descr="354230_fla_09_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828800"/>
            <a:ext cx="5775325" cy="4151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7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-76200" y="2133600"/>
            <a:ext cx="1905000" cy="1905000"/>
          </a:xfrm>
          <a:noFill/>
          <a:ln/>
        </p:spPr>
        <p:txBody>
          <a:bodyPr/>
          <a:lstStyle/>
          <a:p>
            <a:pPr>
              <a:buFont typeface="Arial" charset="0"/>
              <a:buChar char="→"/>
            </a:pPr>
            <a:r>
              <a:rPr lang="en-US" sz="2000"/>
              <a:t>Aluminum reacting with iodine (purple smoke)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-76200" y="4343400"/>
            <a:ext cx="1905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→"/>
            </a:pPr>
            <a:r>
              <a:rPr lang="en-US" sz="2000" i="0" dirty="0">
                <a:solidFill>
                  <a:srgbClr val="000066"/>
                </a:solidFill>
              </a:rPr>
              <a:t>Formation of copper and zinc sulfate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7239000" y="2057400"/>
            <a:ext cx="2209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←"/>
            </a:pPr>
            <a:r>
              <a:rPr lang="en-US" sz="2000" i="0" dirty="0">
                <a:solidFill>
                  <a:srgbClr val="000066"/>
                </a:solidFill>
              </a:rPr>
              <a:t>Mercury </a:t>
            </a:r>
            <a:br>
              <a:rPr lang="en-US" sz="2000" i="0" dirty="0">
                <a:solidFill>
                  <a:srgbClr val="000066"/>
                </a:solidFill>
              </a:rPr>
            </a:br>
            <a:r>
              <a:rPr lang="en-US" sz="2000" i="0" dirty="0">
                <a:solidFill>
                  <a:srgbClr val="000066"/>
                </a:solidFill>
              </a:rPr>
              <a:t>oxide </a:t>
            </a:r>
            <a:r>
              <a:rPr lang="en-US" sz="1600" b="1" i="0" dirty="0">
                <a:solidFill>
                  <a:srgbClr val="000066"/>
                </a:solidFill>
              </a:rPr>
              <a:t>decomposing</a:t>
            </a:r>
            <a:r>
              <a:rPr lang="en-US" sz="2000" i="0" dirty="0">
                <a:solidFill>
                  <a:srgbClr val="000066"/>
                </a:solidFill>
              </a:rPr>
              <a:t> </a:t>
            </a:r>
            <a:br>
              <a:rPr lang="en-US" sz="2000" i="0" dirty="0">
                <a:solidFill>
                  <a:srgbClr val="000066"/>
                </a:solidFill>
              </a:rPr>
            </a:br>
            <a:r>
              <a:rPr lang="en-US" sz="2000" i="0" dirty="0">
                <a:solidFill>
                  <a:srgbClr val="000066"/>
                </a:solidFill>
              </a:rPr>
              <a:t>(orange </a:t>
            </a:r>
            <a:br>
              <a:rPr lang="en-US" sz="2000" i="0" dirty="0">
                <a:solidFill>
                  <a:srgbClr val="000066"/>
                </a:solidFill>
              </a:rPr>
            </a:br>
            <a:r>
              <a:rPr lang="en-US" sz="2000" i="0" dirty="0">
                <a:solidFill>
                  <a:srgbClr val="000066"/>
                </a:solidFill>
              </a:rPr>
              <a:t>solid)</a:t>
            </a: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7239000" y="4267200"/>
            <a:ext cx="1905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←"/>
            </a:pPr>
            <a:r>
              <a:rPr lang="en-US" sz="2000" i="0" dirty="0">
                <a:solidFill>
                  <a:srgbClr val="000066"/>
                </a:solidFill>
              </a:rPr>
              <a:t>Formation of silver chloride and sodium nitrate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31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 build="p"/>
      <p:bldP spid="31752" grpId="0" build="p"/>
      <p:bldP spid="31753" grpId="0" build="p"/>
      <p:bldP spid="3175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3263" y="3200400"/>
            <a:ext cx="3200400" cy="12192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Char char="→"/>
            </a:pPr>
            <a:r>
              <a:rPr lang="en-US" sz="2000" b="1"/>
              <a:t>Fig. 9.3</a:t>
            </a:r>
            <a:r>
              <a:rPr lang="en-US" sz="200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	The burning of calcium metal in chlorine is a redox reaction.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610600" cy="609600"/>
          </a:xfrm>
          <a:noFill/>
          <a:ln/>
        </p:spPr>
        <p:txBody>
          <a:bodyPr/>
          <a:lstStyle/>
          <a:p>
            <a:r>
              <a:rPr lang="en-US" sz="3200" dirty="0" err="1" smtClean="0"/>
              <a:t>Redox</a:t>
            </a:r>
            <a:r>
              <a:rPr lang="en-US" sz="3200" dirty="0" smtClean="0"/>
              <a:t> Reactions: Electron transfer</a:t>
            </a:r>
            <a:endParaRPr lang="en-US" sz="2000" dirty="0"/>
          </a:p>
        </p:txBody>
      </p:sp>
      <p:pic>
        <p:nvPicPr>
          <p:cNvPr id="32772" name="Picture 4" descr="354230_p_09_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3675" y="1600200"/>
            <a:ext cx="3997325" cy="4327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962400" y="5897563"/>
            <a:ext cx="3429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0"/>
              <a:t>James Scherer/Houghton Mifflin Company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4267200"/>
            <a:ext cx="6858000" cy="12954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000" b="1"/>
              <a:t>Fig. 9.4</a:t>
            </a:r>
            <a:r>
              <a:rPr lang="en-US" sz="200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	An increase in oxidation number is associated with the process of oxidation, a decrease with the process of reduction.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200" dirty="0" smtClean="0"/>
              <a:t>Oxidation Number</a:t>
            </a:r>
            <a:endParaRPr lang="en-US" sz="2000" dirty="0"/>
          </a:p>
        </p:txBody>
      </p:sp>
      <p:pic>
        <p:nvPicPr>
          <p:cNvPr id="33796" name="Picture 4" descr="354230_la_09_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286000"/>
            <a:ext cx="6842125" cy="184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5029200"/>
            <a:ext cx="6858000" cy="12954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000" b="1"/>
              <a:t>Table 9.1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err="1" smtClean="0"/>
              <a:t>Redox</a:t>
            </a:r>
            <a:r>
              <a:rPr lang="en-US" dirty="0" smtClean="0"/>
              <a:t> terminology</a:t>
            </a:r>
            <a:endParaRPr lang="en-US" sz="2400" dirty="0"/>
          </a:p>
        </p:txBody>
      </p:sp>
      <p:pic>
        <p:nvPicPr>
          <p:cNvPr id="48151" name="Picture 23" descr="table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09800"/>
            <a:ext cx="8572500" cy="2743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00200" y="1143000"/>
            <a:ext cx="49423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0" dirty="0">
                <a:solidFill>
                  <a:srgbClr val="C00000"/>
                </a:solidFill>
              </a:rPr>
              <a:t>LEO</a:t>
            </a:r>
            <a:r>
              <a:rPr lang="en-US" sz="3200" i="0" dirty="0"/>
              <a:t> the Lion goes </a:t>
            </a:r>
            <a:r>
              <a:rPr lang="en-US" sz="3200" i="0" dirty="0">
                <a:solidFill>
                  <a:srgbClr val="C00000"/>
                </a:solidFill>
              </a:rPr>
              <a:t>GER</a:t>
            </a:r>
            <a:r>
              <a:rPr lang="en-US" sz="3200" i="0" dirty="0"/>
              <a:t>!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build="p"/>
    </p:bldLst>
  </p:timing>
</p:sld>
</file>

<file path=ppt/theme/theme1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2CD"/>
      </a:lt1>
      <a:dk2>
        <a:srgbClr val="3C0023"/>
      </a:dk2>
      <a:lt2>
        <a:srgbClr val="006C62"/>
      </a:lt2>
      <a:accent1>
        <a:srgbClr val="6E0043"/>
      </a:accent1>
      <a:accent2>
        <a:srgbClr val="00279F"/>
      </a:accent2>
      <a:accent3>
        <a:srgbClr val="FFF7E3"/>
      </a:accent3>
      <a:accent4>
        <a:srgbClr val="000000"/>
      </a:accent4>
      <a:accent5>
        <a:srgbClr val="BAAAB0"/>
      </a:accent5>
      <a:accent6>
        <a:srgbClr val="002290"/>
      </a:accent6>
      <a:hlink>
        <a:srgbClr val="3C0023"/>
      </a:hlink>
      <a:folHlink>
        <a:srgbClr val="004E47"/>
      </a:folHlink>
    </a:clrScheme>
    <a:fontScheme name="untitled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HD:Microsoft PowerPoint:Templates:Color Overheads:OC 2/e 17 esters-2</Template>
  <TotalTime>1952</TotalTime>
  <Pages>24</Pages>
  <Words>237</Words>
  <Application>Microsoft PowerPoint 4.0</Application>
  <PresentationFormat>Letter Paper (8.5x11 in)</PresentationFormat>
  <Paragraphs>95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untitled 1</vt:lpstr>
      <vt:lpstr>2_Custom Design</vt:lpstr>
      <vt:lpstr>1_Custom Design</vt:lpstr>
      <vt:lpstr>Custom Design</vt:lpstr>
      <vt:lpstr>Chapter Nine</vt:lpstr>
      <vt:lpstr>Fire Works are Chemical Reactions</vt:lpstr>
      <vt:lpstr>Zinc reacts with sulfur</vt:lpstr>
      <vt:lpstr>Precipitation of lead iodide In solution</vt:lpstr>
      <vt:lpstr>Combustion reaction and CO2</vt:lpstr>
      <vt:lpstr>Types of Chemical Reactions</vt:lpstr>
      <vt:lpstr>Redox Reactions: Electron transfer</vt:lpstr>
      <vt:lpstr>Oxidation Number</vt:lpstr>
      <vt:lpstr>Redox terminology</vt:lpstr>
      <vt:lpstr>Corrosion of metal is redox</vt:lpstr>
      <vt:lpstr>Activation Energy</vt:lpstr>
      <vt:lpstr>Collisions orientation matters</vt:lpstr>
      <vt:lpstr>Energy graphs: Exothermic or Endothermic</vt:lpstr>
      <vt:lpstr>Rates of reactions are different</vt:lpstr>
      <vt:lpstr>Catalysts lowers activation energy</vt:lpstr>
      <vt:lpstr>Factors affecting chemical ceactions</vt:lpstr>
      <vt:lpstr>Reaction rates and reactant concentration</vt:lpstr>
      <vt:lpstr>Smog is caused by automobile-emissions</vt:lpstr>
      <vt:lpstr>What does equilibrium constant  Keq means?</vt:lpstr>
      <vt:lpstr>Louis Chatelier Principle</vt:lpstr>
      <vt:lpstr>Shifts in equilibrium</vt:lpstr>
      <vt:lpstr>Temperature can shift the equilibrium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 1</dc:title>
  <dc:subject>Biochemistry by Mary Campbell</dc:subject>
  <dc:creator>Bill Brown</dc:creator>
  <cp:keywords/>
  <dc:description>Draft from 2/e</dc:description>
  <cp:lastModifiedBy>upali</cp:lastModifiedBy>
  <cp:revision>239</cp:revision>
  <cp:lastPrinted>1997-09-13T13:07:07Z</cp:lastPrinted>
  <dcterms:created xsi:type="dcterms:W3CDTF">1998-02-07T08:33:40Z</dcterms:created>
  <dcterms:modified xsi:type="dcterms:W3CDTF">2009-10-13T22:23:55Z</dcterms:modified>
</cp:coreProperties>
</file>