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  <p:sldMasterId id="2147483837" r:id="rId5"/>
    <p:sldMasterId id="2147483840" r:id="rId6"/>
    <p:sldMasterId id="2147483841" r:id="rId7"/>
    <p:sldMasterId id="2147483842" r:id="rId8"/>
    <p:sldMasterId id="2147483843" r:id="rId9"/>
    <p:sldMasterId id="2147483844" r:id="rId10"/>
    <p:sldMasterId id="2147483845" r:id="rId11"/>
    <p:sldMasterId id="2147483846" r:id="rId12"/>
    <p:sldMasterId id="2147483847" r:id="rId13"/>
    <p:sldMasterId id="2147483848" r:id="rId14"/>
    <p:sldMasterId id="2147483849" r:id="rId15"/>
    <p:sldMasterId id="2147483850" r:id="rId16"/>
  </p:sldMasterIdLst>
  <p:notesMasterIdLst>
    <p:notesMasterId r:id="rId47"/>
  </p:notesMasterIdLst>
  <p:handoutMasterIdLst>
    <p:handoutMasterId r:id="rId48"/>
  </p:handoutMasterIdLst>
  <p:sldIdLst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0" autoAdjust="0"/>
    <p:restoredTop sz="94600" autoAdjust="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7" rIns="95654" bIns="46987" anchor="ctr">
            <a:spAutoFit/>
          </a:bodyPr>
          <a:lstStyle/>
          <a:p>
            <a:pPr algn="r" defTabSz="966788" eaLnBrk="0" fontAlgn="base" hangingPunct="0">
              <a:spcBef>
                <a:spcPct val="0"/>
              </a:spcBef>
              <a:spcAft>
                <a:spcPct val="0"/>
              </a:spcAft>
            </a:pPr>
            <a:fld id="{6A746640-4EBB-40D6-BB83-6B9559674AD7}" type="slidenum">
              <a:rPr lang="en-US" sz="1500">
                <a:latin typeface="Helvetica" pitchFamily="34" charset="0"/>
              </a:rPr>
              <a:pPr algn="r" defTabSz="9667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500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54" tIns="46987" rIns="95654" bIns="46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3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7" rIns="95654" bIns="46987" anchor="ctr">
            <a:spAutoFit/>
          </a:bodyPr>
          <a:lstStyle/>
          <a:p>
            <a:pPr algn="r" defTabSz="966788" eaLnBrk="0" fontAlgn="base" hangingPunct="0">
              <a:spcBef>
                <a:spcPct val="0"/>
              </a:spcBef>
              <a:spcAft>
                <a:spcPct val="0"/>
              </a:spcAft>
            </a:pPr>
            <a:fld id="{BCD0C865-40A2-4A75-A190-5ED70476DD6A}" type="slidenum">
              <a:rPr lang="en-US" sz="1500">
                <a:latin typeface="Helvetica" pitchFamily="34" charset="0"/>
              </a:rPr>
              <a:pPr algn="r" defTabSz="9667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500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8F533-2DF2-424C-8A13-0A351D22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5E73-B3F3-47C9-BC75-871AF1707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6256D-D2E4-4ABB-B8CB-7013CE3DE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09962-DE3B-4E94-8B22-7DEDC0986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E0C99-CDA2-4127-A1B4-A342EF8EA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D1A64-4040-488D-A768-502B2E34E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D3AF-BAE9-4F59-AEA2-8907B911C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6BC4-0B39-4C21-BBC5-6C1CA78F3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AA3C-C935-4699-A7ED-B2C22CEFF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1491F-8846-4CA2-9872-0CFC301CE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087C9-2A72-4E7A-B5F0-08D46EE76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DF7DB-A698-4D1F-923C-E72F49176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E93A-151E-4B90-B9D1-25430EB9F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8E6A-4EE9-427A-A921-E0D2ADA7D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20A0-43C6-47FD-97C1-9133A692A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B924-A1D9-4F06-8F72-54D78C53B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C3E99-6C99-4063-B872-633863CF2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4071A-B53E-4129-B3E8-554F20E64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9BF9B-5962-4C2E-AD11-6A32E21D1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A4BA-ECF1-4FB2-A420-34BB3949D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97FD8809-9A2D-4AD6-8256-D783E9290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37967-03F2-4128-9AEE-F460B9DBA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ED65-D347-4B18-B753-4F5BF5BDB4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46604-2E04-4877-B691-28C9C0547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A65E5-D437-48B8-A729-769E0A064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22E8F-6326-43FF-AF7F-F5A2D76C1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39B3B-45F7-411C-9122-17FA47B0F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61198-3FF2-420C-85F6-CE93803581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96F35-DA34-4831-A6E1-506BDF9FE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9EC2E-8502-4ED8-8C45-8AAADEA8C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68346-B6F3-49C6-8338-1BEF155B9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A93DDDD4-AD15-4DE8-AEE3-EE231CEDC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C32B4-7D43-4416-ACEC-814448139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BA8B9-A75C-4C05-918C-4A3180428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D0B04-4AD6-41A0-9096-2E89888C5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89405-D391-48C8-A141-6A28B131C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9AD84-4B67-4621-B01C-314298100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76142-B7F6-4AD7-AD12-DC3C2D4C4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5F2E1-DDC8-491B-A120-0987CD06F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BA7B-6EA8-4028-B4EF-A91C7B48A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C296E-95FF-420D-9848-73933A680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7920-6900-4D00-9D77-4971438B0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9AD98146-1A2C-4CB0-88B8-B73718FC3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4479A-6332-4710-AF5A-590F64311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7D97-32FA-483F-9B44-ACE410AFA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7F3AC-E579-4BA7-985C-F641C3697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0B430-8063-498A-928F-47BC6A730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48F0A-B8AB-45F6-BCA7-227CD601C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39C02-1E79-4192-BC12-72B5DD0E9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21EC6-C2F2-438B-AA5B-7C84D68F2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17473-3B7D-45A1-9049-345367D9C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43DDB-5B99-43F4-98A6-9E07B800A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23971-F64D-43A6-B586-B07E3806E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7AF79831-8C81-4139-838C-E637E4D73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592E-8B8D-43F1-938A-0489A8456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CF99C-8AAE-4B8E-9EC5-A7A60A6CE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84ABA-16E2-497A-9C38-2A54380BE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2BF44-F659-403B-890B-B7062E46F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20108-9FEF-4DDA-828C-5F4EAA113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F9A8D-6E0A-4570-98E5-3EA10D730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FAC7-FA21-4998-9893-4875E4832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D8F7C-9653-44AD-A735-C8C3D11C4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597D9-42B2-40BD-B4AF-0B8A4E4C4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2D0F9-7609-4A7F-A968-56B8911C6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3F356022-E493-424B-BDB3-E1C9EC58DE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90036-A712-4A10-87E4-E544CE0EA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1E214-A77E-46A6-9EAD-BC3F9D5CE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65137-9891-447E-A9D8-776090E68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54963-68CD-4121-B93D-D6D3FBB51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23AA-588A-4F99-B859-A78E70C99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5594F-476A-4A34-ACF7-93C6B7C87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6069-820C-4605-B24F-139A17364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F347-BC68-4BEB-BB59-E76CA3285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7ABE6-2A05-42D2-8F87-619F72A0B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11292-8D14-4D2C-8FC5-AFEA23EAA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CDBF951B-601C-4C1B-98BB-3056205AF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8946F-9572-4EC3-89C3-3482795C9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5A4C-4E78-442A-96BF-B8808E30F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F530-2C15-45FE-8BD7-97DFAAA59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1549-0F0B-4512-9B9C-748B6973E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A15B7-2F29-4B81-9762-C8A2DAAEB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0B6A5-E5A7-4091-A1C0-360EB3808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D5F92-0C17-48CA-B2B0-0C68CEE16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A0F3D1D8-BF3E-452C-A75A-79FD007CD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62218402-B740-402A-9C23-E9F96597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15A4940F-E1E6-4B34-B5CC-2EA63B0A2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514068F8-C45E-4939-9C6F-3E90C7E04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DAEA1170-DCC0-4664-A8EC-E0285FF72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CE398-6462-44D2-BA26-4AEEB5303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A7F00-512B-478C-97B2-AEDE355B80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DA263-BF02-42DA-BFC3-85B4D75C9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DEB-9948-4A4C-9102-6224A5DEA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7B6B-E5B3-4101-A042-732C57B1E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67D6A-35D8-47C1-B545-11047EA60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9AE8C-DF0A-4108-A828-FE0ECF768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0B742-98C6-4A91-A97C-B0AE7E4E4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F2D55-12E0-4998-837D-74321E57F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E0468-25A2-4847-AF9C-E64F5FB59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E84C2-4317-4D48-92F4-E8E058311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3B5E7-3B6F-4C1A-893D-A936FA6E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05FB1-23B1-4F84-AC1F-68C229D6B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03C1D-BDCA-47AF-B1E2-6EEE023C1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26A2-C301-47C2-B5EA-8BD0DD022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AE614-C7D6-49B9-B973-3187AFF53A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F9DBE-0663-450F-97B5-E53FEC9CB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3A64-5852-49DE-978E-B7EEFFBB5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2D77-8CA8-4F21-8739-CD04C09A5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42EDB-48DF-4C0B-B4C3-B6633A8AC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F8DE-A1E2-41FD-A947-715B80C58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9A07D-35AD-434B-8394-4648D685F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DAC07-56FF-45D1-847B-C8A682DA3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28D9-BB13-4071-9FA2-431A3CAD8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CBF61-1E5B-466E-84F5-5FA9E4A32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3CDB-E992-4EA6-9C28-9337F90AD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28677-2185-4EDB-A3E3-8EBE2F63B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79ED-CC57-4641-AB34-3CCCE4AF0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6CF6D-F835-4058-8299-608A25C0C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0FA4B-1EB3-4FDF-AE2D-90B6832C2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22C73-189C-4303-B087-DDDAD7F58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C20CD-DCD5-4509-9C12-EAA1F47D9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63367-04CC-475E-941E-C4F42E0F4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7DC6E-5B58-4BBC-BF19-B4C1C07FB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DDB6D-203F-4AEB-BA49-C2C993F05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DA3E2-EEBB-43B3-92CB-4EE395DBD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9F576-BED5-4DA7-ABB8-B19FF65E3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F4C0-D75E-4A5C-9988-8DC0A6067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F04E-86A4-44FC-9DA8-3B00825DE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08774-7C9B-4F92-8114-76FA1B8AD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F4057-0916-43AD-B8E0-DC7CB04F7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CC5D-8269-45FA-B69B-78E23DB43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3242D-8B88-46AB-ABD0-319690358F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2CB0B-20B1-4A1C-9B6A-7E671A303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5A0F9-9884-4EA7-BC94-68A64B0C3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12DE8-10C4-4655-B4C4-0ED8ED9D4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009C-D5B1-47C0-BFEB-B50058B10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B9992-E767-47E5-BBC1-F5EBBC7D9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7CC8-E5DB-4774-9804-A6DAEC9F3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882BD-7E38-4F30-A546-B6EB910F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620C-0405-45FB-A17B-04CA2663E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EC955-CCF1-424C-935E-40AC0724F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9D6E-80B2-4FCB-A075-F570EB2F7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5CCD6-B321-49DF-BF5B-968869013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3325-3169-40EA-A11F-433FDE1EF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49833-EE33-4E37-9776-EC3208B32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FE1B3-B2EF-49D6-ADC7-EF6C549A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611A7-7914-4F4C-92B3-290840A9C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0EA1-D588-4E69-B4A7-51C5721A0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85A9C-BFD3-492E-BF75-35586EA9C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63110-2B54-4308-A3E5-97D4BF240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208E-56DA-49D4-9F95-DA48F6854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1631D-8D0B-4698-B5A2-E9643A532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7DB41-E7C9-4FAE-B999-F36E43D0B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F26D-DA5D-4F43-9122-CA12F4065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41827-6AD7-469E-BA23-21705FD9F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3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4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</a:t>
            </a:r>
          </a:p>
          <a:p>
            <a:pPr lvl="4"/>
            <a:r>
              <a:rPr lang="en-US" smtClean="0"/>
              <a:t> level</a:t>
            </a:r>
          </a:p>
        </p:txBody>
      </p:sp>
      <p:sp>
        <p:nvSpPr>
          <p:cNvPr id="1029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99"/>
                </a:solidFill>
                <a:latin typeface="Helvetica" pitchFamily="34" charset="0"/>
              </a:rPr>
              <a:t>Chapter 8-</a:t>
            </a:r>
            <a:fld id="{F2B3C90B-010B-4D47-ACC6-BD57FE8EACF1}" type="slidenum">
              <a:rPr lang="en-US" sz="1200" b="1">
                <a:solidFill>
                  <a:srgbClr val="000099"/>
                </a:solidFill>
                <a:latin typeface="Helvetic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31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chemeClr val="accent2"/>
                </a:solidFill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FF9900"/>
          </a:solidFill>
          <a:latin typeface="Times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Times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2293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2294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95062FA6-EB2B-4AC5-BEF3-C0892E9122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CFD78541-F005-42A5-9962-8E4E89A5FB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677A2ED1-E8A9-46FA-ACD5-DAA2F29104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94484DEB-C0C1-4121-858D-CEEC92968A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3F284F39-FBEE-4879-B3C7-3864C95CE6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0636BAB7-3023-4D52-8FEB-9F67EDA165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61D981F1-5AFE-4DAC-9DF2-36676F447B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n-US"/>
              <a:t>Chapter 22-</a:t>
            </a:r>
            <a:fld id="{6C33FB60-8A39-459B-B17D-A353353530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fld id="{B1B8B354-735E-4266-81AA-EE30D9EEF0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fld id="{3B96557C-2D05-4999-8122-D646ACC6D4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130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513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3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5134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5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6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31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99"/>
                </a:solidFill>
                <a:latin typeface="Helvetica" pitchFamily="34" charset="0"/>
              </a:rPr>
              <a:t>Chapter 3-</a:t>
            </a:r>
            <a:fld id="{8D39F944-BE07-4C77-B848-DDAECDC12AD8}" type="slidenum">
              <a:rPr lang="en-US" sz="1200" b="1">
                <a:solidFill>
                  <a:srgbClr val="000099"/>
                </a:solidFill>
                <a:latin typeface="Helvetic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5125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chemeClr val="accent2"/>
                </a:solidFill>
                <a:latin typeface="Geneva"/>
              </a:rPr>
              <a:t>Chemistry 120  Online LA Tech</a:t>
            </a:r>
          </a:p>
        </p:txBody>
      </p:sp>
      <p:sp>
        <p:nvSpPr>
          <p:cNvPr id="51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</a:t>
            </a:r>
          </a:p>
          <a:p>
            <a:pPr lvl="4"/>
            <a:r>
              <a:rPr lang="en-US" smtClean="0"/>
              <a:t> level</a:t>
            </a:r>
          </a:p>
        </p:txBody>
      </p:sp>
      <p:sp>
        <p:nvSpPr>
          <p:cNvPr id="5129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495800" y="6248400"/>
            <a:ext cx="220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FF9900"/>
          </a:solidFill>
          <a:latin typeface="Times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Times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3CA9AC6C-E5B2-464A-BA36-91C989E336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D2395F34-2D6C-402F-92B8-A6F23E760A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2F5561D9-CDDE-41CA-9BD8-8513A2992A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898989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fld id="{39AC86E3-D0D5-4FCD-86FF-1A2BE263DF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359025"/>
            <a:ext cx="8229600" cy="1470025"/>
          </a:xfrm>
        </p:spPr>
        <p:txBody>
          <a:bodyPr/>
          <a:lstStyle/>
          <a:p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Chapter 8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2819400"/>
            <a:ext cx="4953000" cy="1752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Geneva"/>
              <a:buNone/>
            </a:pPr>
            <a:r>
              <a:rPr lang="en-US" sz="3200"/>
              <a:t>Solutions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Immiscible liquids can be separated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5050" y="1749425"/>
            <a:ext cx="3371850" cy="36068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8.6</a:t>
            </a:r>
            <a:r>
              <a:rPr lang="en-US" sz="2000"/>
              <a:t>                               Oil spills can be contained to some extent by using trawlers and a boom apparatus because oil and water, having different polarities, are relatively insoluble in each other.</a:t>
            </a:r>
            <a:endParaRPr lang="en-US" sz="2000" b="0"/>
          </a:p>
        </p:txBody>
      </p:sp>
      <p:pic>
        <p:nvPicPr>
          <p:cNvPr id="297988" name="Picture 4" descr="354230_p_08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600200"/>
            <a:ext cx="2968625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4419600" y="5973763"/>
            <a:ext cx="281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latin typeface="Arial" charset="0"/>
              </a:rPr>
              <a:t>David Woodfall/Getty Images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Solubility rules for ionic solids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0400" y="3124200"/>
            <a:ext cx="7239000" cy="16002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Table 8.2</a:t>
            </a:r>
          </a:p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/>
              <a:t>	</a:t>
            </a:r>
          </a:p>
        </p:txBody>
      </p:sp>
      <p:pic>
        <p:nvPicPr>
          <p:cNvPr id="300036" name="Picture 4" descr="tabl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35138"/>
            <a:ext cx="6858000" cy="4352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Solubility of vitamins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5675" y="893763"/>
            <a:ext cx="7626350" cy="474662"/>
          </a:xfrm>
          <a:noFill/>
          <a:ln/>
        </p:spPr>
        <p:txBody>
          <a:bodyPr/>
          <a:lstStyle/>
          <a:p>
            <a:pPr algn="ctr"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CC 8.2 </a:t>
            </a:r>
            <a:r>
              <a:rPr lang="en-US" sz="2000"/>
              <a:t>Solubility of Vitamins</a:t>
            </a:r>
          </a:p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/>
              <a:t>.</a:t>
            </a:r>
          </a:p>
        </p:txBody>
      </p:sp>
      <p:pic>
        <p:nvPicPr>
          <p:cNvPr id="302084" name="Picture 4" descr="cc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85344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Total volume don’t add up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4713" y="4786313"/>
            <a:ext cx="7626350" cy="123507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8.7</a:t>
            </a:r>
            <a:r>
              <a:rPr lang="en-US" sz="2000"/>
              <a:t>                                                                                 When volumes of two different liquids are combined, the volumes are not additive.</a:t>
            </a:r>
            <a:endParaRPr lang="en-US" sz="2000" b="0"/>
          </a:p>
        </p:txBody>
      </p:sp>
      <p:pic>
        <p:nvPicPr>
          <p:cNvPr id="304132" name="Picture 4" descr="354230_p_08_0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500"/>
            <a:ext cx="3886200" cy="3165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33" name="Picture 5" descr="354230_p_08_0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16088"/>
            <a:ext cx="3886200" cy="3151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Measuring volume of solutions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1463675"/>
            <a:ext cx="3371850" cy="389255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8.8</a:t>
            </a:r>
            <a:r>
              <a:rPr lang="en-US" sz="2000"/>
              <a:t>                               Identical volumetric flasks are filled to the 50.0-mL mark with ethanol and with water. When the two liquids are poured into a 100mL volumetric flask, the volume is seen to be less.</a:t>
            </a:r>
            <a:endParaRPr lang="en-US" sz="2000" b="0"/>
          </a:p>
        </p:txBody>
      </p:sp>
      <p:pic>
        <p:nvPicPr>
          <p:cNvPr id="306180" name="Picture 4" descr="354230_p_08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5" y="1676400"/>
            <a:ext cx="4479925" cy="434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Orange juice is it a homogenous solutions?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91188" y="2128838"/>
            <a:ext cx="3371850" cy="2468562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8.9</a:t>
            </a:r>
            <a:r>
              <a:rPr lang="en-US" sz="2000"/>
              <a:t>                               Frozen orange juice concentrate is diluted with water prior to drinking.</a:t>
            </a:r>
            <a:endParaRPr lang="en-US" sz="2000" b="0"/>
          </a:p>
        </p:txBody>
      </p:sp>
      <p:pic>
        <p:nvPicPr>
          <p:cNvPr id="308228" name="Picture 4" descr="354230_p_08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92275"/>
            <a:ext cx="4403725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Concentration of drugs in solution</a:t>
            </a:r>
          </a:p>
        </p:txBody>
      </p:sp>
      <p:pic>
        <p:nvPicPr>
          <p:cNvPr id="310275" name="Picture 3" descr="354230_fla_08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30363"/>
            <a:ext cx="5334000" cy="4502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457200" y="32766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"/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 CC 8.3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Different types of solutions</a:t>
            </a:r>
          </a:p>
        </p:txBody>
      </p:sp>
      <p:pic>
        <p:nvPicPr>
          <p:cNvPr id="312323" name="Picture 3" descr="354230_fla_08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85800"/>
            <a:ext cx="6553200" cy="556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304800" y="33528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"/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 CAG 8.1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Does the light pass through solutions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738" y="2224088"/>
            <a:ext cx="3371850" cy="284797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8.10</a:t>
            </a:r>
            <a:r>
              <a:rPr lang="en-US" sz="2000"/>
              <a:t>                               A beam of light travels through a true solution without being scattered. This is not the case for a colloidal dispersion.</a:t>
            </a:r>
            <a:endParaRPr lang="en-US" sz="2000" b="0"/>
          </a:p>
        </p:txBody>
      </p:sp>
      <p:pic>
        <p:nvPicPr>
          <p:cNvPr id="314372" name="Picture 4" descr="354230_p_08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667000"/>
            <a:ext cx="4997450" cy="2493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Solute lowers the vapor pressure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5338" y="4691063"/>
            <a:ext cx="7705725" cy="133032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8.11</a:t>
            </a:r>
            <a:r>
              <a:rPr lang="en-US" sz="2000"/>
              <a:t>                                                                               Close-ups of the surface of a liquid solvent before and after solute has been added.</a:t>
            </a:r>
            <a:endParaRPr lang="en-US" sz="2000" b="0"/>
          </a:p>
        </p:txBody>
      </p:sp>
      <p:pic>
        <p:nvPicPr>
          <p:cNvPr id="316420" name="Picture 4" descr="354230_la_08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981200"/>
            <a:ext cx="8426450" cy="2847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3048000" y="5973763"/>
            <a:ext cx="495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latin typeface="Arial" charset="0"/>
              </a:rPr>
              <a:t>Steve Allen/Peter Arnold, Inc.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8991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800"/>
              <a:t>Water that makes the most common solutions</a:t>
            </a:r>
          </a:p>
        </p:txBody>
      </p:sp>
      <p:pic>
        <p:nvPicPr>
          <p:cNvPr id="281604" name="Picture 4" descr="354230_cop_08_01 wa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00200"/>
            <a:ext cx="5953125" cy="4370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16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00400"/>
            <a:ext cx="3200400" cy="137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CO 8.1</a:t>
            </a:r>
          </a:p>
          <a:p>
            <a:pPr>
              <a:lnSpc>
                <a:spcPct val="9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/>
              <a:t>	Ocean water is a solution in which many different substances are dissolved.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Solute lowers the freezing point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2317750"/>
            <a:ext cx="3371850" cy="246856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8.12</a:t>
            </a:r>
            <a:r>
              <a:rPr lang="en-US" sz="2000"/>
              <a:t>                               A water-antifreeze mixture has a higher boiling point and lower freezing point than pure water.</a:t>
            </a:r>
            <a:endParaRPr lang="en-US" sz="2000" b="0"/>
          </a:p>
        </p:txBody>
      </p:sp>
      <p:pic>
        <p:nvPicPr>
          <p:cNvPr id="318468" name="Picture 4" descr="354230_p_08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92275"/>
            <a:ext cx="3790950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Solute increase the osmotic pressure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5257800"/>
            <a:ext cx="7848600" cy="12192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8.13</a:t>
            </a:r>
            <a:r>
              <a:rPr lang="en-US" sz="2000"/>
              <a:t>                                                                                            (a) Osmosis can be observed with this apparatus. (b) The liquid level in the tube rises until equilibrium is reached.</a:t>
            </a:r>
            <a:endParaRPr lang="en-US" sz="2000" b="0"/>
          </a:p>
        </p:txBody>
      </p:sp>
      <p:pic>
        <p:nvPicPr>
          <p:cNvPr id="320516" name="Picture 4" descr="354220_la_08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6096000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Semi permeable memebreane only allows the solvent molecules to pass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3075" y="5167313"/>
            <a:ext cx="8589963" cy="1042987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8.14</a:t>
            </a:r>
            <a:r>
              <a:rPr lang="en-US" sz="2000"/>
              <a:t>                                                                                       Enlarged views of a semi-permeable membrane separating (a) pure water and a salt-water solution, and (b) a dilute salt-water solution.</a:t>
            </a:r>
            <a:endParaRPr lang="en-US" sz="2000" b="0"/>
          </a:p>
        </p:txBody>
      </p:sp>
      <p:pic>
        <p:nvPicPr>
          <p:cNvPr id="322564" name="Picture 4" descr="354220_la_08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04975"/>
            <a:ext cx="7467600" cy="3552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Osmotic pressure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2128838"/>
            <a:ext cx="3371850" cy="3227387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8.15</a:t>
            </a:r>
            <a:r>
              <a:rPr lang="en-US" sz="2000"/>
              <a:t>                               Osmotic pressure is the amount of pressure needed to prevent the solution in the tube from rising as a result of the process of osmosis.</a:t>
            </a:r>
            <a:endParaRPr lang="en-US" sz="2000" b="0"/>
          </a:p>
        </p:txBody>
      </p:sp>
      <p:pic>
        <p:nvPicPr>
          <p:cNvPr id="324612" name="Picture 4" descr="354230_la_08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3201988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Water can move up through capillary action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49838" y="2128838"/>
            <a:ext cx="3371850" cy="275272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8.16</a:t>
            </a:r>
            <a:r>
              <a:rPr lang="en-US" sz="2000"/>
              <a:t>                               The dissolved substances in tree sap create a more concentrated solution than the surrounding ground water.</a:t>
            </a:r>
            <a:endParaRPr lang="en-US" sz="2000" b="0"/>
          </a:p>
        </p:txBody>
      </p:sp>
      <p:pic>
        <p:nvPicPr>
          <p:cNvPr id="326660" name="Picture 4" descr="354230_p_08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2897188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1752600" y="59436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latin typeface="Arial" charset="0"/>
              </a:rPr>
              <a:t>John Mead/Photo Researchers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Would the blood cell survive?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191000"/>
            <a:ext cx="2590800" cy="4572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(a) </a:t>
            </a:r>
            <a:r>
              <a:rPr lang="en-US" sz="2000"/>
              <a:t>Hyptonic solution</a:t>
            </a:r>
            <a:endParaRPr lang="en-US" sz="2000" b="0"/>
          </a:p>
        </p:txBody>
      </p:sp>
      <p:pic>
        <p:nvPicPr>
          <p:cNvPr id="328708" name="Picture 4" descr="354230_p_08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8648700" cy="1677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3200400" y="4191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Font typeface="Arial" charset="0"/>
              <a:buNone/>
            </a:pPr>
            <a:r>
              <a:rPr lang="en-US" sz="2000">
                <a:solidFill>
                  <a:srgbClr val="000099"/>
                </a:solidFill>
                <a:latin typeface="Helvetica" pitchFamily="34" charset="0"/>
              </a:rPr>
              <a:t>(b) </a:t>
            </a:r>
            <a:r>
              <a:rPr lang="en-US" sz="2000" b="1">
                <a:solidFill>
                  <a:srgbClr val="000099"/>
                </a:solidFill>
                <a:latin typeface="Helvetica" pitchFamily="34" charset="0"/>
              </a:rPr>
              <a:t>Crenation in concentrated sodium chloride solution.</a:t>
            </a:r>
            <a:endParaRPr lang="en-US" sz="200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6324600" y="4191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Font typeface="Arial" charset="0"/>
              <a:buNone/>
            </a:pPr>
            <a:r>
              <a:rPr lang="en-US" sz="2000">
                <a:solidFill>
                  <a:srgbClr val="000099"/>
                </a:solidFill>
                <a:latin typeface="Helvetica" pitchFamily="34" charset="0"/>
              </a:rPr>
              <a:t>(c) </a:t>
            </a:r>
            <a:r>
              <a:rPr lang="en-US" sz="2000" b="1">
                <a:solidFill>
                  <a:srgbClr val="000099"/>
                </a:solidFill>
                <a:latin typeface="Helvetica" pitchFamily="34" charset="0"/>
              </a:rPr>
              <a:t>Cells neither swell nor shrink in physiological saline solution.</a:t>
            </a:r>
            <a:endParaRPr lang="en-US" sz="200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152400" y="3840163"/>
            <a:ext cx="426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latin typeface="Arial" charset="0"/>
              </a:rPr>
              <a:t>Copyright David M. Phillips/Visuals Unlimited</a:t>
            </a:r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152400" y="18430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Figs. 8.17 a-c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09" grpId="0" build="p"/>
      <p:bldP spid="3287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Three types of solutions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3075" y="4406900"/>
            <a:ext cx="8589963" cy="104457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Table 8.3</a:t>
            </a:r>
          </a:p>
          <a:p>
            <a:pPr>
              <a:buClr>
                <a:srgbClr val="000066"/>
              </a:buClr>
              <a:buFont typeface="Arial" charset="0"/>
              <a:buNone/>
            </a:pPr>
            <a:endParaRPr lang="en-US" sz="2000"/>
          </a:p>
        </p:txBody>
      </p:sp>
      <p:pic>
        <p:nvPicPr>
          <p:cNvPr id="330756" name="Picture 4" descr="tabl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46350"/>
            <a:ext cx="8877300" cy="1873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Colligative properties of solutions</a:t>
            </a:r>
          </a:p>
        </p:txBody>
      </p:sp>
      <p:pic>
        <p:nvPicPr>
          <p:cNvPr id="332803" name="Picture 3" descr="354230_fla_08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6537325" cy="4437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457200" y="32766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"/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 CAG 8.2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How does dialysis work?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029200"/>
            <a:ext cx="7543800" cy="11430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8.18</a:t>
            </a:r>
            <a:r>
              <a:rPr lang="en-US" sz="2000"/>
              <a:t>                                                                                        In dialysis, there is a net movement of ions from a region of higher concentration to a region of lower concentration.</a:t>
            </a:r>
            <a:endParaRPr lang="en-US" sz="2000" b="0"/>
          </a:p>
        </p:txBody>
      </p:sp>
      <p:pic>
        <p:nvPicPr>
          <p:cNvPr id="334852" name="Picture 4" descr="354220_la_08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27188"/>
            <a:ext cx="6629400" cy="3402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Removing impurities through dialysis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2224088"/>
            <a:ext cx="3371850" cy="246697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8.19</a:t>
            </a:r>
            <a:r>
              <a:rPr lang="en-US" sz="2000"/>
              <a:t>                               Impurities can be removed from a colloidal dispersion by using a dialysis procedure.</a:t>
            </a:r>
            <a:endParaRPr lang="en-US" sz="2000" b="0"/>
          </a:p>
        </p:txBody>
      </p:sp>
      <p:pic>
        <p:nvPicPr>
          <p:cNvPr id="336900" name="Picture 4" descr="354230_la_08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76400"/>
            <a:ext cx="4460875" cy="447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4976813"/>
            <a:ext cx="7786688" cy="104457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8.1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The colored crystals are the solute, and the clear liquid is the solvent. Stirring produces the solution.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9154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800"/>
              <a:t>Solutions keep properties of both:</a:t>
            </a:r>
            <a:br>
              <a:rPr lang="en-US" sz="2800"/>
            </a:br>
            <a:r>
              <a:rPr lang="en-US" sz="2800"/>
              <a:t>Solvent and the solute</a:t>
            </a:r>
            <a:endParaRPr lang="en-US" sz="1800"/>
          </a:p>
        </p:txBody>
      </p:sp>
      <p:pic>
        <p:nvPicPr>
          <p:cNvPr id="283652" name="Picture 4" descr="354230_p_08_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473450" cy="324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3653" name="Picture 5" descr="354230_p_08_0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3473450" cy="3281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Dialysis machine a life saver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2224088"/>
            <a:ext cx="3371850" cy="246697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CC 8.4</a:t>
            </a:r>
            <a:endParaRPr lang="en-US" sz="2000"/>
          </a:p>
        </p:txBody>
      </p:sp>
      <p:pic>
        <p:nvPicPr>
          <p:cNvPr id="338948" name="Picture 4" descr="cc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700213"/>
            <a:ext cx="3521075" cy="4319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Solutions could be sold solutions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95388" y="2317750"/>
            <a:ext cx="3371850" cy="246856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8.2</a:t>
            </a:r>
            <a:r>
              <a:rPr lang="en-US" sz="2000"/>
              <a:t>                               Jewelry often involves solid solutions in which one metal has been dissolved in another metal.</a:t>
            </a:r>
            <a:endParaRPr lang="en-US" sz="2000" b="0"/>
          </a:p>
        </p:txBody>
      </p:sp>
      <p:pic>
        <p:nvPicPr>
          <p:cNvPr id="285700" name="Picture 4" descr="354230_p_08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1600200"/>
            <a:ext cx="2643187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4495800" y="5897563"/>
            <a:ext cx="281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latin typeface="Helvetica"/>
              </a:rPr>
              <a:t>©</a:t>
            </a:r>
            <a:r>
              <a:rPr lang="en-US" sz="1200">
                <a:latin typeface="Arial" charset="0"/>
              </a:rPr>
              <a:t> Coco McCoy/Rainbow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Solubility is different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5257800"/>
            <a:ext cx="3200400" cy="19812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Table 8.1</a:t>
            </a:r>
          </a:p>
        </p:txBody>
      </p:sp>
      <p:pic>
        <p:nvPicPr>
          <p:cNvPr id="287748" name="Picture 4" descr="tabl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03425"/>
            <a:ext cx="8877300" cy="3178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Saturated solutions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72150" y="2128838"/>
            <a:ext cx="3371850" cy="2468562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8.3</a:t>
            </a:r>
            <a:r>
              <a:rPr lang="en-US" sz="2000"/>
              <a:t>                               In a saturated solution, the dissolved solute is in dynamic equilibrium with the undissolved solute.</a:t>
            </a:r>
          </a:p>
          <a:p>
            <a:pPr>
              <a:buClr>
                <a:srgbClr val="000066"/>
              </a:buClr>
              <a:buFont typeface="Arial" charset="0"/>
              <a:buChar char="←"/>
            </a:pPr>
            <a:endParaRPr lang="en-US" sz="2000" b="0"/>
          </a:p>
        </p:txBody>
      </p:sp>
      <p:pic>
        <p:nvPicPr>
          <p:cNvPr id="289796" name="Picture 4" descr="fig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752600"/>
            <a:ext cx="3992562" cy="419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 Gas in liquids: solutions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1138" y="2128838"/>
            <a:ext cx="3371850" cy="2468562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C.C. 8.1</a:t>
            </a:r>
            <a:r>
              <a:rPr lang="en-US" sz="2000"/>
              <a:t>                               Carbon dioxide escaping from an opened bottle of a carbonated beverage.</a:t>
            </a:r>
            <a:endParaRPr lang="en-US" sz="2000" b="0"/>
          </a:p>
        </p:txBody>
      </p:sp>
      <p:pic>
        <p:nvPicPr>
          <p:cNvPr id="291844" name="Picture 4" descr="354230_fp_08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28800"/>
            <a:ext cx="3622675" cy="409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Concentrated vs. dilute olutions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3363" y="989013"/>
            <a:ext cx="3371850" cy="512762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8.4</a:t>
            </a:r>
            <a:r>
              <a:rPr lang="en-US" sz="2000"/>
              <a:t>                               Both solutions contain the same amount of solute. A concentrated solution (left) contains a relatively large amount that could dissolve. A dilute solution contains a relatively small amount of solute compared with the amount that could dissolve.</a:t>
            </a:r>
            <a:endParaRPr lang="en-US" sz="2000" b="0"/>
          </a:p>
        </p:txBody>
      </p:sp>
      <p:pic>
        <p:nvPicPr>
          <p:cNvPr id="293892" name="Picture 4" descr="354230_p_08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133600"/>
            <a:ext cx="4997450" cy="3617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Ionic solids breaks into ions in solutions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62600" y="2819400"/>
            <a:ext cx="3429000" cy="19812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8.5</a:t>
            </a:r>
            <a:r>
              <a:rPr lang="en-US" sz="2000"/>
              <a:t>                               When an ionic solid, such as sodium chloride, dissolves in water, the water molecules hydrate the ions.</a:t>
            </a:r>
            <a:endParaRPr lang="en-US" sz="2000" b="0"/>
          </a:p>
        </p:txBody>
      </p:sp>
      <p:pic>
        <p:nvPicPr>
          <p:cNvPr id="295940" name="Picture 4" descr="354230_la_08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24063"/>
            <a:ext cx="5334000" cy="3690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bldLvl="5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9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0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1841</TotalTime>
  <Words>674</Words>
  <Application>Microsoft Office PowerPoint</Application>
  <PresentationFormat>Letter Paper (8.5x11 in)</PresentationFormat>
  <Paragraphs>72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Helvetica</vt:lpstr>
      <vt:lpstr>Arial</vt:lpstr>
      <vt:lpstr>Geneva</vt:lpstr>
      <vt:lpstr>Palatino</vt:lpstr>
      <vt:lpstr>Times</vt:lpstr>
      <vt:lpstr>Calibri</vt:lpstr>
      <vt:lpstr>Wingdings 3</vt:lpstr>
      <vt:lpstr>untitled 1</vt:lpstr>
      <vt:lpstr>2_Custom Design</vt:lpstr>
      <vt:lpstr>1_Custom Design</vt:lpstr>
      <vt:lpstr>Custom Design</vt:lpstr>
      <vt:lpstr>1_untitled 1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Chapter 8</vt:lpstr>
      <vt:lpstr>Water that makes the most common solutions</vt:lpstr>
      <vt:lpstr>Solutions keep properties of both: Solvent and the solute</vt:lpstr>
      <vt:lpstr>Solutions could be sold solutions</vt:lpstr>
      <vt:lpstr>Solubility is different</vt:lpstr>
      <vt:lpstr>Saturated solutions</vt:lpstr>
      <vt:lpstr> Gas in liquids: solutions</vt:lpstr>
      <vt:lpstr>Concentrated vs. dilute olutions</vt:lpstr>
      <vt:lpstr>Ionic solids breaks into ions in solutions</vt:lpstr>
      <vt:lpstr>Immiscible liquids can be separated</vt:lpstr>
      <vt:lpstr>Solubility rules for ionic solids</vt:lpstr>
      <vt:lpstr>Solubility of vitamins</vt:lpstr>
      <vt:lpstr>Total volume don’t add up</vt:lpstr>
      <vt:lpstr>Measuring volume of solutions</vt:lpstr>
      <vt:lpstr>Orange juice is it a homogenous solutions?</vt:lpstr>
      <vt:lpstr>Concentration of drugs in solution</vt:lpstr>
      <vt:lpstr>Different types of solutions</vt:lpstr>
      <vt:lpstr>Does the light pass through solutions</vt:lpstr>
      <vt:lpstr>Solute lowers the vapor pressure</vt:lpstr>
      <vt:lpstr>Solute lowers the freezing point</vt:lpstr>
      <vt:lpstr>Solute increase the osmotic pressure</vt:lpstr>
      <vt:lpstr>Semi permeable memebreane only allows the solvent molecules to pass</vt:lpstr>
      <vt:lpstr>Osmotic pressure</vt:lpstr>
      <vt:lpstr>Water can move up through capillary action</vt:lpstr>
      <vt:lpstr>Would the blood cell survive?</vt:lpstr>
      <vt:lpstr>Three types of solutions</vt:lpstr>
      <vt:lpstr>Colligative properties of solutions</vt:lpstr>
      <vt:lpstr>How does dialysis work?</vt:lpstr>
      <vt:lpstr>Removing impurities through dialysis</vt:lpstr>
      <vt:lpstr>Dialysis machine a life saver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120</dc:title>
  <dc:subject>Biochemistry by Mary Campbell</dc:subject>
  <dc:creator/>
  <cp:lastModifiedBy>upali</cp:lastModifiedBy>
  <cp:revision>227</cp:revision>
  <cp:lastPrinted>1997-09-13T13:07:07Z</cp:lastPrinted>
  <dcterms:created xsi:type="dcterms:W3CDTF">1998-02-07T08:33:40Z</dcterms:created>
  <dcterms:modified xsi:type="dcterms:W3CDTF">2009-10-13T22:37:16Z</dcterms:modified>
</cp:coreProperties>
</file>