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5" r:id="rId2"/>
    <p:sldMasterId id="2147483672" r:id="rId3"/>
    <p:sldMasterId id="2147483660" r:id="rId4"/>
    <p:sldMasterId id="2147483837" r:id="rId5"/>
    <p:sldMasterId id="2147483840" r:id="rId6"/>
    <p:sldMasterId id="2147483841" r:id="rId7"/>
    <p:sldMasterId id="2147483842" r:id="rId8"/>
    <p:sldMasterId id="2147483843" r:id="rId9"/>
    <p:sldMasterId id="2147483844" r:id="rId10"/>
    <p:sldMasterId id="2147483845" r:id="rId11"/>
    <p:sldMasterId id="2147483846" r:id="rId12"/>
    <p:sldMasterId id="2147483847" r:id="rId13"/>
    <p:sldMasterId id="2147483848" r:id="rId14"/>
    <p:sldMasterId id="2147483849" r:id="rId15"/>
    <p:sldMasterId id="2147483850" r:id="rId16"/>
  </p:sldMasterIdLst>
  <p:notesMasterIdLst>
    <p:notesMasterId r:id="rId52"/>
  </p:notesMasterIdLst>
  <p:handoutMasterIdLst>
    <p:handoutMasterId r:id="rId53"/>
  </p:handoutMasterIdLst>
  <p:sldIdLst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41" r:id="rId44"/>
    <p:sldId id="334" r:id="rId45"/>
    <p:sldId id="335" r:id="rId46"/>
    <p:sldId id="336" r:id="rId47"/>
    <p:sldId id="337" r:id="rId48"/>
    <p:sldId id="338" r:id="rId49"/>
    <p:sldId id="339" r:id="rId50"/>
    <p:sldId id="340" r:id="rId51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chemeClr val="tx1"/>
    </p:penClr>
  </p:showPr>
  <p:clrMru>
    <a:srgbClr val="000099"/>
    <a:srgbClr val="008000"/>
    <a:srgbClr val="C0FEF9"/>
    <a:srgbClr val="F76681"/>
    <a:srgbClr val="000066"/>
    <a:srgbClr val="FF9900"/>
    <a:srgbClr val="CC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 autoAdjust="0"/>
    <p:restoredTop sz="94600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1698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16725" y="9185275"/>
            <a:ext cx="423863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4" tIns="46987" rIns="95654" bIns="46987" anchor="ctr">
            <a:spAutoFit/>
          </a:bodyPr>
          <a:lstStyle/>
          <a:p>
            <a:pPr algn="r" defTabSz="966788"/>
            <a:fld id="{D26A6D4D-8CDD-4AF8-85F6-33C82385559B}" type="slidenum">
              <a:rPr lang="en-US" sz="1500" b="0" i="0">
                <a:solidFill>
                  <a:schemeClr val="tx1"/>
                </a:solidFill>
              </a:rPr>
              <a:pPr algn="r" defTabSz="966788"/>
              <a:t>‹#›</a:t>
            </a:fld>
            <a:endParaRPr lang="en-US" sz="15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54" tIns="46987" rIns="95654" bIns="46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39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816725" y="9185275"/>
            <a:ext cx="423863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4" tIns="46987" rIns="95654" bIns="46987" anchor="ctr">
            <a:spAutoFit/>
          </a:bodyPr>
          <a:lstStyle/>
          <a:p>
            <a:pPr algn="r" defTabSz="966788"/>
            <a:fld id="{645749CB-3BD1-47AC-B80C-9E9EB041A990}" type="slidenum">
              <a:rPr lang="en-US" sz="1500" b="0" i="0">
                <a:solidFill>
                  <a:schemeClr val="tx1"/>
                </a:solidFill>
              </a:rPr>
              <a:pPr algn="r" defTabSz="966788"/>
              <a:t>‹#›</a:t>
            </a:fld>
            <a:endParaRPr lang="en-US" sz="15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CCB02-1E95-48DC-889D-9B38CFDC7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4A1FC-6E80-44C5-B65D-B126BECE6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61CDF-801E-4EAB-9AE4-F85E82D4F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FE707-9ED5-44FC-8750-AD0FD4AA8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1BC7A-C4C1-4F79-8019-DB4957077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2C86B-373F-441B-AACA-D8DD089F6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944A-75A0-4AC0-8DAC-EAD95301D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641AD-6103-4ECD-A0EB-DF5228BF1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9BA8E-B43B-45AA-9048-2229DD75B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731A3-149C-4715-A135-5D1D00105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9C610-8FA8-45C3-885C-80E42E264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4FEC5-14D2-423B-987E-09EC83866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1E783-83A3-418E-BC31-B403E6B66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2796F-D4BA-483D-82B5-80C7BCC83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26376-BD17-4031-B8B0-D970A4316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57B10-708C-43EE-B18D-27BAFFCE7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8ACE0-FBF1-4DC4-BB44-6DDE7CAB2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E4B25-30ED-43F7-8783-031C99A8B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E5B69-4660-4068-B268-AE5AD7FF0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D0A2A-D399-426B-8158-634FF0A56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5EB5A9D0-300D-47A1-B9DB-099EB7D43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4C8F5-8BC8-4464-9C2A-DABEE13BC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385D4-F448-4F36-BADD-D7621297E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430BB-1347-4697-A806-9FD36417BF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7CCE2-3733-4B7B-935E-EF638449F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5C6E7-3E20-42C0-A372-7D94F33D0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DBD05-C529-4276-97A9-E5857ECE4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87D9-6613-41A5-8D4E-AB632D14B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672F9-6436-4645-BDA0-7C8EEBBC6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59FA-F25B-49CE-A96F-38AF2A8C1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763ED-1F48-4F2E-934F-15AC7CA00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5C6635D5-4E62-4490-A3F2-A68C2C325E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9065E-3E96-4807-8DCA-D88C70013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FC705-9DC1-4718-AAB7-528F549AC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83343-6716-414B-A73F-28894CBCA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BC2E8-437F-459B-8743-4F7145CA6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D2D25-A38C-4041-9D6D-6F33B29E5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192BD-1603-4F53-9B71-3166EE81E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14D68-2AE5-463D-BC9E-31F5C06A3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FCD4-4EB8-40C2-9D94-A4CDF3596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A5F25-58B8-474B-BA7E-8DC62BD54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DF78D-6A2D-46AC-9F82-9C28410A3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46FAFCBC-FE10-4FDD-B1A1-3DCF19015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C493-49B3-4BF2-9C65-575F333035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7B6C2-9DCD-4E2B-8BB5-47707E071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AA592-5E35-46DD-83FD-9AB407704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5D928-58F5-4877-BBD9-0213365896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905D8-A8D5-4CBC-967A-19449C626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7185E-8C15-486F-BA87-95A9ACBC1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1CDFB-4FA5-4BE8-91B3-F2D1E53415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A1D87-1291-4B70-A64B-A0B42F553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E9275-CEA8-4426-8337-6CEA444AF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D8C24-6A98-450A-A37E-2F308B02C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B4AA3324-7D83-4DAE-8CC5-6E2057C5F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29F05-28B8-4B6E-BE00-0285F9FF4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2A882-BD33-409B-B486-FF95253A83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5488C-93A1-4C05-8B63-F8AC593F8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A23C2-C547-420B-9194-167167046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2F716-B146-46E1-AAB1-090A61D18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02861-F40F-485A-8C83-1C6F36E92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73FA6-C8CA-46B8-B63E-272B9BBBE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75844-8325-4C1D-89E8-7CFBC6C40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E1A46-F221-41A5-B681-85B041182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BD21B-B041-4A21-842C-DCF5DB2EE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032F3194-781B-4BB7-973E-0B7C460481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35C5C-6A46-451B-A4CF-9E99E731B6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0DBB-7341-4319-AF80-801C5C11D1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460C7-4D97-41AB-A0E7-77F59BCA2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B1BC0-9ED3-44B0-8149-F6DDD9237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99B03-2C8F-47D5-BE3E-8985D4AC0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1067E-0F80-4925-9E8C-EA5B86B63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1D54E-AD14-4E56-AA0E-E91C12078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865EF-E6E8-4F56-B346-25D355A6E4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4423B-E569-4A10-8678-B9A12DEAB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203AC-4E57-4932-B03C-03AF81177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4F73814D-FB99-439E-8961-5BB60B49E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25DD-FC8D-4CC0-9A7E-14A3C3A28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343BE-F1DD-41EB-8B5A-28B2BEFE7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C60E8-AFDF-4FC8-86C9-F8D5304551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161D-06DD-45C3-A1C2-6CC4AE81A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A8981-77E2-479B-A2FD-A588A4507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68306-B6BB-44CD-B8E1-3C426849C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EE5EE-A768-4AC8-99E6-26573B1CD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F694EE3F-2B4D-43FA-9D53-3D0BF8CF2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2A71012A-EE52-4EAC-B912-710444D53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4F047176-A95C-4EF2-A2F3-A64B7CB34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41BB4B4D-0258-41B1-B635-4628973C8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84303D80-5B54-4A98-9E8C-0485CF94A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89A6B-2078-4BA9-9E8D-CF31E0AD9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4C518-69F7-450C-85FA-E22DB5E15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994DB-76F2-47C2-83BE-3F3290707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F5E30-E0FA-4FD1-80CA-385774E618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79F77-1AAC-4D64-83EB-89E3B7DE5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B337B-F24B-4C1C-A55B-9EDF4CF34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5B665-9DA5-4BE7-9844-7487B08F6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9D488-ED6F-4D92-BCB6-99803AAC3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47EDE-E979-4237-A960-2D6AAABDB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5AB2D-91F3-412E-97BD-E65CD4040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D58AA-AFA4-4DBC-8B71-C73E3100F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833AD-DB06-4F79-AF78-AA5A00FC0C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69AD1-8754-4540-A30C-7C5331DA1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2DF7C-231E-4BF2-AA42-1967E2C4C2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D2411-C5C1-4C5C-84D0-4FE8C6307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ECD50-9210-409D-BA68-DD280F897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1C8B2-2E25-4A58-BE6C-FF8D82E4B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D2EBE-DE49-4038-9C29-4E9AB4DFC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49856-B306-48A1-A20E-5CB61388B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01944-F75A-4144-876B-3AB9DD3E5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457D9-A43D-46C3-B0D8-4A42B32E83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6CA28-2C82-4F88-B3E7-C0F480A00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4B48F-229A-4472-AC16-1730EFEB8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AD088-0254-48D9-B851-1CB03D116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8461-411B-4752-893A-834086500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8D874-620C-4890-8C2C-62941B5B9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97CA9-5A8A-4798-AA41-7CC80D750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463BE-6815-44B7-9DC6-E76FD5ECF6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3D62C-863D-42FE-AE34-A33E32715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03F76-BBA1-4F39-9E76-79F3C3AE2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155DB-E28D-49BF-998A-77B3F4346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8FFA6-323A-444B-8534-BB53EE01C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D382-7A0C-4F3D-B396-B8E6AC1E9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D5539-105A-46F4-8848-FAB534096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D812A-0A61-4D8E-B8E4-472A621D2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BE516-6D30-48B5-B693-5F6C9FE14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F35E0-E45D-4ADF-8167-4BAEF4C4D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60F54-2E9D-4031-AB2A-2F2E1BB40D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B09E1-C325-4BF7-8E82-03A6D8DCC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56ECB-F284-4F2F-B29A-F152690C9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4B1C6-3D85-44D4-BEB2-A988B06B3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5FE9F-30C0-42BE-957F-996FC6913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9F88-B46C-4117-96B0-42478582F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2720-A272-4F83-B2C4-AE57144E1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C120E-0AC9-4053-85DF-CFFD060BD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E5F61-CFD9-4787-AFBA-CEA2D344B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01163-01FF-4300-8475-E500F4476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7667-2FB5-4116-B654-8203E7745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F1620-1E41-4E71-8280-6EBA388F8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4367D-229A-4E26-8352-401B74252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B2EB6-4965-45B3-93C5-BFD606B79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85AD4-6DC6-4BA9-8761-A9DB65033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205E1-717B-4782-A863-E43B145247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8E573-B99A-47C9-9A50-A630EDC06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F695-7709-45E6-8E44-9C1EB33BCC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6CD35-7A3E-4077-981D-164E1B734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FE960-9DD3-4AC9-B488-B77A6A4BF4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C5358-7CD9-4C28-9599-B9BB223E8D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4D821-DF96-4CE3-9085-2BF74C850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CD2A1-9DA5-4000-875F-BBE088200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9D871-BC4D-44F5-84FD-122F5902E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C0BD1-1DDB-4C7F-9F67-4FA2CCA92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8249B-1A3E-4FDD-8D90-946914709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282E-6184-4AA9-8224-F3AE05527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7B0DF-8C77-41CD-B95B-F200AB326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FEE0C-DE63-45E3-9C6A-34B2FFFBA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3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6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37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4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</a:t>
            </a:r>
          </a:p>
          <a:p>
            <a:pPr lvl="4"/>
            <a:r>
              <a:rPr lang="en-US" smtClean="0"/>
              <a:t> level</a:t>
            </a:r>
          </a:p>
        </p:txBody>
      </p:sp>
      <p:sp>
        <p:nvSpPr>
          <p:cNvPr id="1029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solidFill>
                  <a:srgbClr val="000099"/>
                </a:solidFill>
              </a:rPr>
              <a:t>Chapter 7-</a:t>
            </a:r>
            <a:fld id="{91A5CAFD-5CCD-4955-B4AE-02B9E55A0B2F}" type="slidenum">
              <a:rPr lang="en-US" sz="1200" i="0">
                <a:solidFill>
                  <a:srgbClr val="000099"/>
                </a:solidFill>
              </a:rPr>
              <a:pPr algn="l"/>
              <a:t>‹#›</a:t>
            </a:fld>
            <a:endParaRPr lang="en-US" sz="1200" i="0">
              <a:solidFill>
                <a:srgbClr val="000099"/>
              </a:solidFill>
            </a:endParaRPr>
          </a:p>
        </p:txBody>
      </p:sp>
      <p:sp>
        <p:nvSpPr>
          <p:cNvPr id="1031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latin typeface="Geneva"/>
              </a:rPr>
              <a:t>Chemistry 120  Online LA 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 pitchFamily="18" charset="0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2293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2294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FCEA6E4A-A9E2-4951-B6A5-9EE4830904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34D27EF5-0363-4EEA-9952-1BDBBAC0DB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53C9DDB6-7614-4274-80DE-53144EFB3F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DAA4A249-864A-40C5-980C-AF0C086814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639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65AFEFF2-3E01-4D3A-8395-5923106FE4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25B7FF6D-FE6B-4558-8E8A-A38B98B65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DB81846D-C005-4BEE-8AB1-9599E342F5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r>
              <a:rPr lang="en-US"/>
              <a:t>Chapter 22-</a:t>
            </a:r>
            <a:fld id="{D8E48725-C767-40CC-9CA0-CE3100B0DC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B04769A-B47D-4637-85C7-9004DEEC28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09E1C54-3A9D-40F5-814C-5FCB2864FD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130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5132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33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5134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5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6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5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31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solidFill>
                  <a:srgbClr val="000099"/>
                </a:solidFill>
              </a:rPr>
              <a:t>Chapter 3-</a:t>
            </a:r>
            <a:fld id="{352ADC3B-253C-4B7A-8E7C-1FE9E1E55C3B}" type="slidenum">
              <a:rPr lang="en-US" sz="1200" i="0">
                <a:solidFill>
                  <a:srgbClr val="000099"/>
                </a:solidFill>
              </a:rPr>
              <a:pPr algn="l"/>
              <a:t>‹#›</a:t>
            </a:fld>
            <a:endParaRPr lang="en-US" sz="1200" i="0">
              <a:solidFill>
                <a:srgbClr val="000099"/>
              </a:solidFill>
            </a:endParaRPr>
          </a:p>
        </p:txBody>
      </p:sp>
      <p:sp>
        <p:nvSpPr>
          <p:cNvPr id="5125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latin typeface="Geneva"/>
              </a:rPr>
              <a:t>Chemistry 120  Online LA Tech</a:t>
            </a:r>
          </a:p>
        </p:txBody>
      </p:sp>
      <p:sp>
        <p:nvSpPr>
          <p:cNvPr id="5127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</a:t>
            </a:r>
          </a:p>
          <a:p>
            <a:pPr lvl="4"/>
            <a:r>
              <a:rPr lang="en-US" smtClean="0"/>
              <a:t> level</a:t>
            </a:r>
          </a:p>
        </p:txBody>
      </p:sp>
      <p:sp>
        <p:nvSpPr>
          <p:cNvPr id="5129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495800" y="6248400"/>
            <a:ext cx="2209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 pitchFamily="18" charset="0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EAE18163-DA75-4D4F-94A5-A2DC3C4D0A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CD55CF7F-8835-455F-A25C-628C712966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C948CDFB-9A13-4122-ABCA-1867ED45E5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3457BFDD-7D12-4104-A2DB-D849033E8B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3733800" cy="1470025"/>
          </a:xfrm>
        </p:spPr>
        <p:txBody>
          <a:bodyPr/>
          <a:lstStyle/>
          <a:p>
            <a:r>
              <a:rPr lang="en-US" u="sng">
                <a:effectLst>
                  <a:outerShdw blurRad="38100" dist="38100" dir="2700000" algn="tl">
                    <a:srgbClr val="C0C0C0"/>
                  </a:outerShdw>
                </a:effectLst>
              </a:rPr>
              <a:t>Chapter 7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200400"/>
            <a:ext cx="7315200" cy="175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/>
              <a:t>Gases, Liquids, and Solids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2224088"/>
            <a:ext cx="3532188" cy="2373312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7.6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The essential components of a mercury barometer are a graduated glass tube, a glass dish, and liquid mercury.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800"/>
              <a:t>Barometer: Measuring the Pressure of gases</a:t>
            </a:r>
            <a:endParaRPr lang="en-US" sz="1800"/>
          </a:p>
        </p:txBody>
      </p:sp>
      <p:pic>
        <p:nvPicPr>
          <p:cNvPr id="225284" name="Picture 4" descr="354230_la_07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0" y="1600200"/>
            <a:ext cx="2468563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2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25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Boyle and the gas Laws</a:t>
            </a:r>
            <a:endParaRPr lang="en-US" sz="280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33588"/>
            <a:ext cx="3933825" cy="2563812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7.7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Robert Boyle was self-taught. Through his efforts, the true value of experimental investigation was first recognized.</a:t>
            </a:r>
          </a:p>
        </p:txBody>
      </p:sp>
      <p:pic>
        <p:nvPicPr>
          <p:cNvPr id="227332" name="Picture 4" descr="354230_p_07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888" y="1676400"/>
            <a:ext cx="3592512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4038600" y="5943600"/>
            <a:ext cx="403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Edgar Fahs Smith Collection, University of Pennsylvania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38800" y="3124200"/>
            <a:ext cx="3276600" cy="15240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7.8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Data illustrating the inverse proportionality associated with Boyle’s law.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Boyles’ Law:</a:t>
            </a:r>
            <a:endParaRPr lang="en-US" sz="2800"/>
          </a:p>
        </p:txBody>
      </p:sp>
      <p:pic>
        <p:nvPicPr>
          <p:cNvPr id="229380" name="Picture 4" descr="354230_la_07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19350"/>
            <a:ext cx="5334000" cy="2719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29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29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Charles Law</a:t>
            </a:r>
            <a:endParaRPr lang="en-US" sz="280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181600"/>
            <a:ext cx="8305800" cy="9906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7.9</a:t>
            </a:r>
            <a:r>
              <a:rPr lang="en-US" sz="2000"/>
              <a:t>      When the volume of a gas at constant temperature decreases by half, the average number of times a molecule hits the container walls is doubled.</a:t>
            </a:r>
          </a:p>
        </p:txBody>
      </p:sp>
      <p:pic>
        <p:nvPicPr>
          <p:cNvPr id="231428" name="Picture 4" descr="354220_la_07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82750"/>
            <a:ext cx="6781800" cy="3498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4988" y="2698750"/>
            <a:ext cx="4014787" cy="151765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7.10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Filling a syringe with a liquid is an application of Boyle’s law.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Application of Boyle’s Law</a:t>
            </a:r>
            <a:endParaRPr lang="en-US" sz="2800"/>
          </a:p>
        </p:txBody>
      </p:sp>
      <p:pic>
        <p:nvPicPr>
          <p:cNvPr id="233476" name="Picture 4" descr="354230_la_07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08150"/>
            <a:ext cx="2379663" cy="438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33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Charles and gas laws</a:t>
            </a:r>
            <a:endParaRPr lang="en-US" sz="280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843088"/>
            <a:ext cx="4094162" cy="2943225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7.11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Jacques Charles in the process of working with hot-air balloons made the observations that led to the formulation of what is now known as Charles’s law.</a:t>
            </a:r>
          </a:p>
        </p:txBody>
      </p:sp>
      <p:pic>
        <p:nvPicPr>
          <p:cNvPr id="235524" name="Picture 4" descr="354230_p_07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0" y="1600200"/>
            <a:ext cx="3213100" cy="419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343400" y="5791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Edgar Fahs Smith Collection, University of Pennsylvania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43600" y="3124200"/>
            <a:ext cx="2971800" cy="15240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7.12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Data illustrating the direct proportionality associated with Charles’s law.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Charles Law</a:t>
            </a:r>
            <a:endParaRPr lang="en-US" sz="2800"/>
          </a:p>
        </p:txBody>
      </p:sp>
      <p:pic>
        <p:nvPicPr>
          <p:cNvPr id="237572" name="Picture 4" descr="354230_la_07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84425"/>
            <a:ext cx="5410200" cy="271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37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Dalton and the Partial Pressure</a:t>
            </a:r>
            <a:endParaRPr lang="en-US" sz="280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2603500"/>
            <a:ext cx="4014787" cy="1519238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7.13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John Dalton had an interest in the study of weather.</a:t>
            </a:r>
          </a:p>
        </p:txBody>
      </p:sp>
      <p:pic>
        <p:nvPicPr>
          <p:cNvPr id="239620" name="Picture 4" descr="354230_p_07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713" y="1676400"/>
            <a:ext cx="3392487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9906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7.14</a:t>
            </a:r>
            <a:r>
              <a:rPr lang="en-US" sz="2000"/>
              <a:t> 	                                                                                              A set of four containers can be used to illustrate Dalton’s law of partial pressures. The pressure in the fourth container equals the sum of the first three.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Dalton’s law of partial pressures</a:t>
            </a:r>
          </a:p>
        </p:txBody>
      </p:sp>
      <p:pic>
        <p:nvPicPr>
          <p:cNvPr id="241668" name="Picture 4" descr="354230_la_07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667000"/>
            <a:ext cx="67818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Blood gases and their solubilty</a:t>
            </a:r>
            <a:endParaRPr lang="en-US" sz="2800"/>
          </a:p>
        </p:txBody>
      </p:sp>
      <p:pic>
        <p:nvPicPr>
          <p:cNvPr id="243715" name="Picture 3" descr="354220_fla_07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00200"/>
            <a:ext cx="4105275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838200" y="3276600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 typeface="Wingdings 3" pitchFamily="18" charset="2"/>
              <a:buChar char=""/>
            </a:pPr>
            <a:r>
              <a:rPr lang="en-US" sz="2000" i="0">
                <a:solidFill>
                  <a:srgbClr val="000066"/>
                </a:solidFill>
                <a:latin typeface="Arial" charset="0"/>
              </a:rPr>
              <a:t> CC 7.2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3505200" y="5791200"/>
            <a:ext cx="495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© Steven Fuller/Peter Arnold, Inc.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Gases, Liquids, and Solids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28600" y="3365500"/>
            <a:ext cx="3276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fontAlgn="t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→"/>
            </a:pPr>
            <a:r>
              <a:rPr lang="en-US" sz="2000" b="0" i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000" i="0">
                <a:solidFill>
                  <a:srgbClr val="000066"/>
                </a:solidFill>
                <a:latin typeface="Arial" charset="0"/>
                <a:cs typeface="Arial" charset="0"/>
              </a:rPr>
              <a:t>CO 7.1</a:t>
            </a:r>
          </a:p>
          <a:p>
            <a:pPr algn="l" eaLnBrk="1" fontAlgn="t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0" i="0">
                <a:solidFill>
                  <a:srgbClr val="000066"/>
                </a:solidFill>
                <a:latin typeface="Arial" charset="0"/>
              </a:rPr>
              <a:t>Ice, water, and mist are simultaneously present in this winter scene in Yellowstone National Park.</a:t>
            </a:r>
          </a:p>
        </p:txBody>
      </p:sp>
      <p:pic>
        <p:nvPicPr>
          <p:cNvPr id="208901" name="Picture 5" descr="354230_cop_07_01 statesofma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828800"/>
            <a:ext cx="5419725" cy="3978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Summary of gas laws</a:t>
            </a:r>
            <a:endParaRPr lang="en-US" sz="2800"/>
          </a:p>
        </p:txBody>
      </p:sp>
      <p:pic>
        <p:nvPicPr>
          <p:cNvPr id="245763" name="Picture 3" descr="354230_fla_07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33538"/>
            <a:ext cx="5775325" cy="4538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228600" y="3276600"/>
            <a:ext cx="146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 typeface="Wingdings 3" pitchFamily="18" charset="2"/>
              <a:buChar char=""/>
            </a:pPr>
            <a:r>
              <a:rPr lang="en-US" sz="2000" i="0">
                <a:solidFill>
                  <a:srgbClr val="000066"/>
                </a:solidFill>
                <a:latin typeface="Arial" charset="0"/>
              </a:rPr>
              <a:t> CAG 7.1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Changes of states</a:t>
            </a:r>
            <a:endParaRPr lang="en-US" sz="280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2033588"/>
            <a:ext cx="3211512" cy="189865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7.15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There are six changes of state possible for substances.</a:t>
            </a:r>
          </a:p>
        </p:txBody>
      </p:sp>
      <p:pic>
        <p:nvPicPr>
          <p:cNvPr id="247812" name="Picture 4" descr="354230_la_07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905000"/>
            <a:ext cx="4997450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Sublimation of Iodine</a:t>
            </a:r>
            <a:endParaRPr lang="en-US" sz="2800"/>
          </a:p>
        </p:txBody>
      </p:sp>
      <p:pic>
        <p:nvPicPr>
          <p:cNvPr id="249859" name="Picture 3" descr="354220_p_07_16b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186113" cy="3549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9860" name="Picture 4" descr="354220_p_07_16a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238" y="1676400"/>
            <a:ext cx="3027362" cy="3549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9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54038" y="5260975"/>
            <a:ext cx="4013200" cy="892175"/>
          </a:xfrm>
          <a:noFill/>
          <a:ln/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lphaLcParenBoth"/>
            </a:pPr>
            <a:r>
              <a:rPr lang="en-US" sz="2000"/>
              <a:t>The beaker contains iodine crystals.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4648200" y="5303838"/>
            <a:ext cx="3810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81000" indent="-381000" algn="l">
              <a:lnSpc>
                <a:spcPct val="90000"/>
              </a:lnSpc>
              <a:spcBef>
                <a:spcPct val="20000"/>
              </a:spcBef>
              <a:buClr>
                <a:srgbClr val="4A829D"/>
              </a:buClr>
              <a:buSzPct val="85000"/>
              <a:buFont typeface="Geneva"/>
              <a:buNone/>
            </a:pPr>
            <a:r>
              <a:rPr lang="en-US" sz="2000" i="0">
                <a:solidFill>
                  <a:srgbClr val="000099"/>
                </a:solidFill>
              </a:rPr>
              <a:t>(b) Iodine has an appreciable vapor pressure even below its melting point.</a:t>
            </a:r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3733800" y="57912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 i="0">
                <a:solidFill>
                  <a:srgbClr val="000066"/>
                </a:solidFill>
                <a:latin typeface="Arial" charset="0"/>
              </a:rPr>
              <a:t>Fig. 7.15</a:t>
            </a:r>
            <a:r>
              <a:rPr lang="en-US" sz="1800" b="0" i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9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 build="p"/>
      <p:bldP spid="2498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Vapor pressure and equilibrium</a:t>
            </a:r>
            <a:endParaRPr lang="en-US" sz="280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8" y="4502150"/>
            <a:ext cx="8108950" cy="170815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7.17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(a) the liquid level drops for a time, (b) then becomes constant. At that point a state of equilibrium has been reached in which (c) the rate of evaporation equals the rate of condensations.</a:t>
            </a:r>
          </a:p>
        </p:txBody>
      </p:sp>
      <p:pic>
        <p:nvPicPr>
          <p:cNvPr id="251908" name="Picture 4" descr="354220_la_07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9575"/>
            <a:ext cx="6858000" cy="3044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Boiling point of liquids</a:t>
            </a:r>
            <a:endParaRPr lang="en-US" sz="2800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2603500"/>
            <a:ext cx="4014787" cy="2468563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7.18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Bubbles of vapor form within a liquid when the temperature of the liquid reaches the liquid’s boiling point.</a:t>
            </a:r>
          </a:p>
        </p:txBody>
      </p:sp>
      <p:pic>
        <p:nvPicPr>
          <p:cNvPr id="253956" name="Picture 4" descr="354230_p_07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1768475"/>
            <a:ext cx="3576637" cy="4175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86400" y="3124200"/>
            <a:ext cx="3505200" cy="19050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7.19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The converse of the pressure cooker “phenomenon” is that food cooks more slowly at reduced pressure.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How you cook? Low or high pressure</a:t>
            </a:r>
            <a:endParaRPr lang="en-US" sz="2400"/>
          </a:p>
        </p:txBody>
      </p:sp>
      <p:pic>
        <p:nvPicPr>
          <p:cNvPr id="256004" name="Picture 4" descr="354230_p_07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2057400"/>
            <a:ext cx="4997450" cy="368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304800" y="5715000"/>
            <a:ext cx="502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Brian Bailey/Network Aspen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6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56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Intermolecular forces: Dipole-dipole</a:t>
            </a:r>
            <a:endParaRPr lang="en-US" sz="240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2603500"/>
            <a:ext cx="4014787" cy="2087563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7.20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There are many dipole-dipole interactions possible between randomly arranged CIF molecules.</a:t>
            </a:r>
          </a:p>
        </p:txBody>
      </p:sp>
      <p:pic>
        <p:nvPicPr>
          <p:cNvPr id="258052" name="Picture 4" descr="354230_la_07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92275"/>
            <a:ext cx="3060700" cy="440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Vapor pressure and the temperature</a:t>
            </a:r>
            <a:endParaRPr lang="en-US" sz="200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410200"/>
            <a:ext cx="3810000" cy="1676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Table 7.2 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endParaRPr lang="en-US" sz="2000"/>
          </a:p>
        </p:txBody>
      </p:sp>
      <p:pic>
        <p:nvPicPr>
          <p:cNvPr id="260100" name="Picture 4" descr="tabl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267700" cy="3630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Pressure cooker: how does it work?</a:t>
            </a:r>
            <a:endParaRPr lang="en-US" sz="240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410200"/>
            <a:ext cx="3810000" cy="1676400"/>
          </a:xfrm>
          <a:noFill/>
          <a:ln/>
        </p:spPr>
        <p:txBody>
          <a:bodyPr lIns="91440" tIns="45720" rIns="91440" bIns="45720"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Table 7.4</a:t>
            </a:r>
            <a:r>
              <a:rPr lang="en-US" sz="2000"/>
              <a:t> 	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endParaRPr lang="en-US" sz="2000"/>
          </a:p>
        </p:txBody>
      </p:sp>
      <p:pic>
        <p:nvPicPr>
          <p:cNvPr id="276484" name="Picture 4" descr="tabl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674938"/>
            <a:ext cx="8648700" cy="2430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Boiling point and Eelvation</a:t>
            </a:r>
            <a:endParaRPr lang="en-US" sz="280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410200"/>
            <a:ext cx="5334000" cy="1676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Table 7.3 </a:t>
            </a:r>
          </a:p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endParaRPr lang="en-US" sz="2000"/>
          </a:p>
        </p:txBody>
      </p:sp>
      <p:pic>
        <p:nvPicPr>
          <p:cNvPr id="262148" name="Picture 4" descr="tabl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8686800" cy="31877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70513" y="2508250"/>
            <a:ext cx="3211512" cy="189865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7.1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The water in the lake behind the dam has potential energy as a result of its position.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609600"/>
          </a:xfrm>
          <a:noFill/>
          <a:ln/>
        </p:spPr>
        <p:txBody>
          <a:bodyPr lIns="91440" tIns="45720" rIns="91440" bIns="45720"/>
          <a:lstStyle/>
          <a:p>
            <a:r>
              <a:rPr lang="en-US" sz="4000"/>
              <a:t>Hydro-power from potential energy</a:t>
            </a:r>
            <a:endParaRPr lang="en-US" sz="2800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990600" y="59436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Betty Weiser/Photo Researchers</a:t>
            </a:r>
          </a:p>
        </p:txBody>
      </p:sp>
      <p:pic>
        <p:nvPicPr>
          <p:cNvPr id="210949" name="Picture 5" descr="354230_p_07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92275"/>
            <a:ext cx="4084638" cy="4251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p" bldLvl="5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0" y="3124200"/>
            <a:ext cx="2971800" cy="15240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7.21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Depiction of hydrogen bonding among the water molecules.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609600"/>
          </a:xfrm>
          <a:noFill/>
          <a:ln/>
        </p:spPr>
        <p:txBody>
          <a:bodyPr lIns="91440" tIns="45720" rIns="91440" bIns="45720"/>
          <a:lstStyle/>
          <a:p>
            <a:r>
              <a:rPr lang="en-US" sz="2800"/>
              <a:t>Strongest intermolecular force: </a:t>
            </a:r>
            <a:br>
              <a:rPr lang="en-US" sz="2800"/>
            </a:br>
            <a:r>
              <a:rPr lang="en-US" sz="2800"/>
              <a:t>The hydrogen bonding</a:t>
            </a:r>
            <a:endParaRPr lang="en-US" sz="1800"/>
          </a:p>
        </p:txBody>
      </p:sp>
      <p:pic>
        <p:nvPicPr>
          <p:cNvPr id="264196" name="Picture 4" descr="354220_la_07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1793875"/>
            <a:ext cx="5927725" cy="4225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6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64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Three types of hydrogen bonding</a:t>
            </a:r>
            <a:endParaRPr lang="en-US" sz="280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603500"/>
            <a:ext cx="3773488" cy="170815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7.22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Diagrams of hydrogen bonding involving selected simple molecules.</a:t>
            </a:r>
          </a:p>
        </p:txBody>
      </p:sp>
      <p:pic>
        <p:nvPicPr>
          <p:cNvPr id="266244" name="Picture 4" descr="354220_la_07_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057400"/>
            <a:ext cx="4997450" cy="3652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Hydrogen bonding in ice</a:t>
            </a:r>
            <a:endParaRPr lang="en-US" sz="2800"/>
          </a:p>
        </p:txBody>
      </p:sp>
      <p:pic>
        <p:nvPicPr>
          <p:cNvPr id="268291" name="Picture 3" descr="354230_fla_07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7070725" cy="4305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381000" y="3352800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 typeface="Wingdings 3" pitchFamily="18" charset="2"/>
              <a:buChar char=""/>
            </a:pPr>
            <a:r>
              <a:rPr lang="en-US" sz="2000" i="0">
                <a:solidFill>
                  <a:srgbClr val="000066"/>
                </a:solidFill>
                <a:latin typeface="Arial" charset="0"/>
              </a:rPr>
              <a:t> CC 7.3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72200" y="2819400"/>
            <a:ext cx="2971800" cy="2209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7.23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If there were no hydrogen bonding between water molecules, the boiling point of water would be approximately </a:t>
            </a:r>
            <a:br>
              <a:rPr lang="en-US" sz="2000"/>
            </a:br>
            <a:r>
              <a:rPr lang="en-US" sz="2000"/>
              <a:t>-80C.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800"/>
              <a:t>How does hydrogen bonding affect properties</a:t>
            </a:r>
            <a:endParaRPr lang="en-US" sz="1800"/>
          </a:p>
        </p:txBody>
      </p:sp>
      <p:pic>
        <p:nvPicPr>
          <p:cNvPr id="270340" name="Picture 4" descr="354220_la_07_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" y="2206625"/>
            <a:ext cx="5927725" cy="3355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7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London Dispersion Forces:</a:t>
            </a:r>
            <a:endParaRPr lang="en-US" sz="280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2603500"/>
            <a:ext cx="4013200" cy="189865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7.24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Nonpolar molecules can develop instantaneous dipoles and induced dipoles.</a:t>
            </a:r>
          </a:p>
        </p:txBody>
      </p:sp>
      <p:pic>
        <p:nvPicPr>
          <p:cNvPr id="272388" name="Picture 4" descr="354220_la_07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475" y="1600200"/>
            <a:ext cx="2701925" cy="454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Summary of intermolecular forces</a:t>
            </a:r>
            <a:endParaRPr lang="en-US" sz="2800"/>
          </a:p>
        </p:txBody>
      </p:sp>
      <p:pic>
        <p:nvPicPr>
          <p:cNvPr id="274435" name="Picture 3" descr="354230_fla_07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76400"/>
            <a:ext cx="5394325" cy="445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1066800" y="3276600"/>
            <a:ext cx="146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 typeface="Wingdings 3" pitchFamily="18" charset="2"/>
              <a:buChar char=""/>
            </a:pPr>
            <a:r>
              <a:rPr lang="en-US" sz="2000" i="0">
                <a:solidFill>
                  <a:srgbClr val="000066"/>
                </a:solidFill>
                <a:latin typeface="Arial" charset="0"/>
              </a:rPr>
              <a:t> CAG 7.2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Kinetic Energy and Collisions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228600" y="5257800"/>
            <a:ext cx="8686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i="0">
                <a:solidFill>
                  <a:srgbClr val="000066"/>
                </a:solidFill>
                <a:latin typeface="Arial" charset="0"/>
              </a:rPr>
              <a:t>Fig. 7.2</a:t>
            </a:r>
            <a:r>
              <a:rPr lang="en-US" sz="2000" b="0" i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0" i="0">
                <a:solidFill>
                  <a:srgbClr val="000066"/>
                </a:solidFill>
                <a:latin typeface="Arial" charset="0"/>
              </a:rPr>
              <a:t>	Upon release, the steel ball on the left transmits its kinetic energy 	through a series of elastic collisions to the ball on the right.</a:t>
            </a:r>
          </a:p>
        </p:txBody>
      </p:sp>
      <p:pic>
        <p:nvPicPr>
          <p:cNvPr id="212996" name="Picture 4" descr="354220_p_07_02le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936750"/>
            <a:ext cx="4419600" cy="316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2997" name="Picture 5" descr="354220_p_07_02r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444750"/>
            <a:ext cx="4419600" cy="2660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5029200"/>
            <a:ext cx="7696200" cy="1219200"/>
          </a:xfrm>
        </p:spPr>
        <p:txBody>
          <a:bodyPr/>
          <a:lstStyle/>
          <a:p>
            <a:pPr fontAlgn="t">
              <a:spcBef>
                <a:spcPct val="0"/>
              </a:spcBef>
              <a:buFont typeface="Geneva"/>
              <a:buNone/>
            </a:pPr>
            <a:r>
              <a:rPr lang="en-US" sz="2000" b="0">
                <a:solidFill>
                  <a:srgbClr val="006699"/>
                </a:solidFill>
              </a:rPr>
              <a:t>	</a:t>
            </a:r>
            <a:r>
              <a:rPr lang="en-US" sz="2000" b="0">
                <a:solidFill>
                  <a:schemeClr val="accent2"/>
                </a:solidFill>
              </a:rPr>
              <a:t>Table 7.1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Properties of Gases, Liquids, and Solids</a:t>
            </a:r>
            <a:endParaRPr lang="en-US" sz="2000"/>
          </a:p>
        </p:txBody>
      </p:sp>
      <p:pic>
        <p:nvPicPr>
          <p:cNvPr id="215044" name="Picture 4" descr="tabl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8801100" cy="2640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5029200"/>
            <a:ext cx="7696200" cy="121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7.3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(a) In a solid, the particles are close together. (b) In a liquid, the particles slide freely over one another. (c) In a gas, the particles are in random motion.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Arrangement of Particles in three States</a:t>
            </a:r>
            <a:endParaRPr lang="en-US" sz="2000"/>
          </a:p>
        </p:txBody>
      </p:sp>
      <p:pic>
        <p:nvPicPr>
          <p:cNvPr id="217092" name="Picture 4" descr="354220_la_07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696200" cy="3263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Gases in random motion</a:t>
            </a:r>
            <a:endParaRPr lang="en-US" sz="2000"/>
          </a:p>
        </p:txBody>
      </p:sp>
      <p:pic>
        <p:nvPicPr>
          <p:cNvPr id="219139" name="Picture 3" descr="354230_la_07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47925"/>
            <a:ext cx="5607050" cy="2713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9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743200"/>
            <a:ext cx="3048000" cy="20574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7.4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Gas molecules can be compared to billiard balls in random motion, bouncing off one another.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Popping into different states</a:t>
            </a:r>
            <a:endParaRPr lang="en-US" sz="2400"/>
          </a:p>
        </p:txBody>
      </p:sp>
      <p:pic>
        <p:nvPicPr>
          <p:cNvPr id="221187" name="Picture 3" descr="354230_fp_07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7239000" cy="4273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914400" y="594360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Phil Degginger/Color-Pic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152400" y="3276600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 typeface="Wingdings 3" pitchFamily="18" charset="2"/>
              <a:buChar char=""/>
            </a:pPr>
            <a:r>
              <a:rPr lang="en-US" sz="2000" i="0">
                <a:solidFill>
                  <a:srgbClr val="000066"/>
                </a:solidFill>
                <a:latin typeface="Arial" charset="0"/>
              </a:rPr>
              <a:t> CC 7.1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4000"/>
              <a:t>Compressibility of gases</a:t>
            </a:r>
            <a:endParaRPr lang="en-US" sz="280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2033588"/>
            <a:ext cx="3211512" cy="2563812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7.5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When a gas is compressed, the amount of empty space in the container is decreased.</a:t>
            </a:r>
          </a:p>
        </p:txBody>
      </p:sp>
      <p:pic>
        <p:nvPicPr>
          <p:cNvPr id="223236" name="Picture 4" descr="354230_la_07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17663"/>
            <a:ext cx="4556125" cy="4478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8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9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0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1821</TotalTime>
  <Words>357</Words>
  <Application>Microsoft Office PowerPoint</Application>
  <PresentationFormat>Letter Paper (8.5x11 in)</PresentationFormat>
  <Paragraphs>101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35</vt:i4>
      </vt:variant>
    </vt:vector>
  </HeadingPairs>
  <TitlesOfParts>
    <vt:vector size="58" baseType="lpstr">
      <vt:lpstr>Helvetica</vt:lpstr>
      <vt:lpstr>Arial</vt:lpstr>
      <vt:lpstr>Geneva</vt:lpstr>
      <vt:lpstr>Palatino</vt:lpstr>
      <vt:lpstr>Times</vt:lpstr>
      <vt:lpstr>Calibri</vt:lpstr>
      <vt:lpstr>Wingdings 3</vt:lpstr>
      <vt:lpstr>untitled 1</vt:lpstr>
      <vt:lpstr>2_Custom Design</vt:lpstr>
      <vt:lpstr>1_Custom Design</vt:lpstr>
      <vt:lpstr>Custom Design</vt:lpstr>
      <vt:lpstr>1_untitled 1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Chapter 7</vt:lpstr>
      <vt:lpstr>Gases, Liquids, and Solids</vt:lpstr>
      <vt:lpstr>Hydro-power from potential energy</vt:lpstr>
      <vt:lpstr>Kinetic Energy and Collisions</vt:lpstr>
      <vt:lpstr>Properties of Gases, Liquids, and Solids</vt:lpstr>
      <vt:lpstr>Arrangement of Particles in three States</vt:lpstr>
      <vt:lpstr>Gases in random motion</vt:lpstr>
      <vt:lpstr>Popping into different states</vt:lpstr>
      <vt:lpstr>Compressibility of gases</vt:lpstr>
      <vt:lpstr>Barometer: Measuring the Pressure of gases</vt:lpstr>
      <vt:lpstr>Boyle and the gas Laws</vt:lpstr>
      <vt:lpstr>Boyles’ Law:</vt:lpstr>
      <vt:lpstr>Charles Law</vt:lpstr>
      <vt:lpstr>Application of Boyle’s Law</vt:lpstr>
      <vt:lpstr>Charles and gas laws</vt:lpstr>
      <vt:lpstr>Charles Law</vt:lpstr>
      <vt:lpstr>Dalton and the Partial Pressure</vt:lpstr>
      <vt:lpstr>Dalton’s law of partial pressures</vt:lpstr>
      <vt:lpstr>Blood gases and their solubilty</vt:lpstr>
      <vt:lpstr>Summary of gas laws</vt:lpstr>
      <vt:lpstr>Changes of states</vt:lpstr>
      <vt:lpstr>Sublimation of Iodine</vt:lpstr>
      <vt:lpstr>Vapor pressure and equilibrium</vt:lpstr>
      <vt:lpstr>Boiling point of liquids</vt:lpstr>
      <vt:lpstr>How you cook? Low or high pressure</vt:lpstr>
      <vt:lpstr>Intermolecular forces: Dipole-dipole</vt:lpstr>
      <vt:lpstr>Vapor pressure and the temperature</vt:lpstr>
      <vt:lpstr>Pressure cooker: how does it work?</vt:lpstr>
      <vt:lpstr>Boiling point and Eelvation</vt:lpstr>
      <vt:lpstr>Strongest intermolecular force:  The hydrogen bonding</vt:lpstr>
      <vt:lpstr>Three types of hydrogen bonding</vt:lpstr>
      <vt:lpstr>Hydrogen bonding in ice</vt:lpstr>
      <vt:lpstr>How does hydrogen bonding affect properties</vt:lpstr>
      <vt:lpstr>London Dispersion Forces:</vt:lpstr>
      <vt:lpstr>Summary of intermolecular forces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120</dc:title>
  <dc:subject>Biochemistry by Mary Campbell</dc:subject>
  <dc:creator/>
  <cp:lastModifiedBy>upali</cp:lastModifiedBy>
  <cp:revision>225</cp:revision>
  <cp:lastPrinted>1997-09-13T13:07:07Z</cp:lastPrinted>
  <dcterms:created xsi:type="dcterms:W3CDTF">1998-02-07T08:33:40Z</dcterms:created>
  <dcterms:modified xsi:type="dcterms:W3CDTF">2009-10-13T22:20:23Z</dcterms:modified>
</cp:coreProperties>
</file>