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  <p:sldMasterId id="2147483837" r:id="rId5"/>
    <p:sldMasterId id="2147483840" r:id="rId6"/>
    <p:sldMasterId id="2147483841" r:id="rId7"/>
    <p:sldMasterId id="2147483842" r:id="rId8"/>
    <p:sldMasterId id="2147483843" r:id="rId9"/>
    <p:sldMasterId id="2147483844" r:id="rId10"/>
    <p:sldMasterId id="2147483845" r:id="rId11"/>
    <p:sldMasterId id="2147483846" r:id="rId12"/>
    <p:sldMasterId id="2147483847" r:id="rId13"/>
    <p:sldMasterId id="2147483848" r:id="rId14"/>
    <p:sldMasterId id="2147483849" r:id="rId15"/>
    <p:sldMasterId id="2147483850" r:id="rId16"/>
  </p:sldMasterIdLst>
  <p:notesMasterIdLst>
    <p:notesMasterId r:id="rId31"/>
  </p:notesMasterIdLst>
  <p:handoutMasterIdLst>
    <p:handoutMasterId r:id="rId32"/>
  </p:handoutMasterIdLst>
  <p:sldIdLst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2" autoAdjust="0"/>
    <p:restoredTop sz="9465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8" rIns="95654" bIns="46988" anchor="ctr">
            <a:spAutoFit/>
          </a:bodyPr>
          <a:lstStyle/>
          <a:p>
            <a:pPr algn="r" defTabSz="966788"/>
            <a:fld id="{2D29E4B0-9D7F-46C0-B34E-E438AC5DD780}" type="slidenum">
              <a:rPr lang="en-US" sz="1500" b="0" i="0">
                <a:solidFill>
                  <a:schemeClr val="tx1"/>
                </a:solidFill>
              </a:rPr>
              <a:pPr algn="r" defTabSz="966788"/>
              <a:t>‹#›</a:t>
            </a:fld>
            <a:endParaRPr lang="en-US" sz="15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8" rIns="95654" bIns="46988" anchor="ctr">
            <a:spAutoFit/>
          </a:bodyPr>
          <a:lstStyle/>
          <a:p>
            <a:pPr algn="r" defTabSz="966788"/>
            <a:fld id="{D9DB1E84-6C9C-4607-A50C-141984D7B9F5}" type="slidenum">
              <a:rPr lang="en-US" sz="1500" b="0" i="0">
                <a:solidFill>
                  <a:schemeClr val="tx1"/>
                </a:solidFill>
              </a:rPr>
              <a:pPr algn="r" defTabSz="966788"/>
              <a:t>‹#›</a:t>
            </a:fld>
            <a:endParaRPr lang="en-US" sz="15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E7420-3027-4FC2-9FAF-D5792AAB7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31C2-B0F4-43AC-B148-E2AD1B45D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8F18C-57DF-4D61-B2C2-8F89D39B2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F7A39-EE06-408A-9B69-031EA81C7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67775-498F-4641-8CF6-E1D00B84A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9875-02C3-4044-8124-D3A41C75F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85FF7-6064-4BAE-887C-33E49437E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F1E9-1E59-4032-B925-83DC1B0F0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E8A9-4346-47D3-9564-B407A9865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BE5F8-29CD-4981-ABA4-AF7106266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FCEC-5D26-4F65-A643-7DF61C92A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5637-E816-45E1-9345-1162620A0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6490F-3A8D-48B6-BB8B-8CBF483B4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3D789-920E-4293-82B5-465AD3FFB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A64AE-0851-44DC-90A4-04F04B61B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5580-9BF2-4B61-B387-AC9CBBFDD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B8005-3BED-485C-97D4-379B93BA2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9C48-BE71-4AB9-8F80-84A3678CB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1C01-6BD9-4089-870B-4B3D0662C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F633-5A24-4AB7-B113-66FDF002A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1E284957-A951-4F1E-9199-39A515DF7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75FF-845C-45A5-9B3F-D14A8B5C8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42407-A17E-43B4-B231-75300F3A2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514DB-3DB1-4421-8601-09EB40914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6C64-51D8-48C5-9EEB-DCFDF074D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0C13B-23B5-42C8-87F4-F56601E77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751D9-8521-40D8-9360-E94CC1FBE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D31C2-EB8C-4E4E-9F9D-E767034A3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FA734-83F4-41AF-BB95-30994B809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EC84-B20B-42E7-AAF2-659FF317E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CC22E-0D5D-47FE-83E4-1CAD7DF8B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2F562325-CCE5-44D3-A33C-4D4A79481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7D906-55D5-4EA9-92E9-414EC4701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A0DAE-2E50-4526-94D8-55F9E0543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5782-F082-4C58-947D-D819C5EB1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595B4-239F-4F55-9C90-A2FAC4385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C71E3-6909-4361-9A0F-C3EA0263E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0BF1-DA33-4A04-880A-5506D3E39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B65-95EC-44D4-B7FE-9357C607F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D1BC-7993-48DB-AD4C-C60AA8112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2E4D0-0B6C-4064-9E91-168F24C1F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DA05-D3F5-4372-98D3-77CFD6B73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E19BEB8B-4CB3-4511-BA8D-D19B01B52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F8C8F-2833-46D7-8F0C-1AC32387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F41F0-DE82-4FE4-B4E8-B70462B29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CC67-0108-4CB4-995A-E39855F0A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AA2E1-3D7E-4F68-90C4-5CA0BFBF2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8424-F1B6-4BCB-BEF6-F95BCA65C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34CC8-0A60-45F6-8319-953F8F794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77624-0662-40B9-9EEE-8AA538D5A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4334-F3FB-4681-BF45-9DC78EBF8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2E34C-34BA-4727-AA3A-0159700FA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95D3D-9423-43ED-8013-556FE0DB4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75B27BC3-584F-4F8C-B9D7-B1210EF7C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D74C4-3F8C-46ED-B683-0FD52DEB0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B655-82DA-4148-826B-E521ED67F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48C93-53EF-4E54-8C5A-879C4B7BE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B4F9-FEF5-45F1-ADCB-8405C0204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39797-03C5-40A7-9954-342FD0C72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7B2EC-A38D-4C51-9C02-C7DFD59AF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7E98C-383D-462C-AB95-0468CE8E9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0E18F-71C8-40C9-A506-EC585383C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D4C8-CE7F-4CAC-B3FD-67AF6AC0E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A8A0-534D-41FA-A6DE-8C061AB74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083C1E2F-6134-45BF-BEB6-A5F8B3B25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9E3B3-3791-4218-B090-6EF9ECA27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E7614-27D6-44A9-9537-4655491F9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00AC8-8571-4B7C-BA85-B51DF07FE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EDB2F-10A9-409C-A65C-7305919DB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21402-2BB7-42FC-819B-10483DD05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740FA-45E9-4FF2-9F52-C6717F8B4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BCA37-F298-4756-8A8C-42D117683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E6789-80F4-41A0-8B09-F04E56179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4D459-CBCB-41FB-8F04-1D77387EC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75714-89E3-4A0C-B00D-D72F2DD7C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B992A2F5-E27C-4E6B-A83E-9B5D77049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56433-30B7-4B8D-8121-A49E55A77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AB15-D8FE-4C45-9338-904CD6C58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9635-7F01-4040-A696-15E7F3FDD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AE1EF-1094-47BE-9D6A-DF9CCC10B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47F56-F3A5-48A0-8CF5-70CB71E9B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A412-0FD0-4CDC-8B94-C30622471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457AD-B7FE-4CE6-AAEB-83E8E931A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16FE8B49-1DF9-44CB-8C98-AA7E98ABD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812F5E8B-49CE-4AE8-A1F7-A98A45DF1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5D93DB6B-A777-4C2A-8406-3F7E310B1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124DAB7D-BDFE-4743-AA0F-E5DAE0CAE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AEB48C15-266E-4796-8886-3F3E2E465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2C92E-7E92-4507-9629-FC16F0182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C203E-3AA3-4B28-82CB-6A95D1BD7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CDB1E-7536-4FB4-B0B4-EB2075B1F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3139-826E-4289-A1D0-1E082429D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EAA7F-4306-414A-83F1-57B9FB104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66A8E-2133-4BC6-A279-3A5F5FD0F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86D5-E6C3-410F-86FF-29F6F4125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8F1D-0E6C-400F-9C17-4644D82FB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D38F2-BD04-4166-BD16-947BF2830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1AEDB-6A50-480D-BDCB-F08AD566D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481CB-FB64-46BE-94CE-E5961F06E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C2657-1CE1-464D-9B17-E3B31838B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5799-D11C-4168-BB58-883B1B72A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BC0C-2C17-4981-9DAF-4DA3775E5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42529-365C-4777-99FE-198EF8605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E29B-9738-4C59-8EEF-4BC59B9AA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3BF4-9B71-471C-BA48-5994FBAEA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4B8B8-3B90-4666-93E7-B084E6C7D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A9AF8-E2F9-411B-93CE-6A620F2DF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969E3-F943-4652-B501-0442A4E29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CDFA3-B4A0-428E-A0F6-A3E841518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6E34E-2BE5-4091-A3BE-C5D817644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ACAA1-D42E-4F59-AD46-F663A0B76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BEA3-E95F-41C1-B290-189418FE9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398F5-47A5-43F1-B2B9-85604F95A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192FA-3455-4AE5-80EE-C6DCC6ADD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6557-653E-4DCB-A946-FEBD77B04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01187-EA83-41C7-9B9E-54F6D6BC1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9EA7-6159-4FFC-BF28-0EDE2EAA1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A39E6-3DAF-4D18-A956-783E3624C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E72E1-C89E-4038-AA68-92306B445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DC23C-1391-454C-9CC8-6F3E382B7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15DFE-9F6C-40CE-BE3C-33625E31C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DAEDB-4377-47EE-816F-6A46EFB79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FE670-5253-479A-8BD2-4AE4BBB50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8EDAB-4CAB-48CA-B21C-5BD8FFA6A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06654-53B4-4B2A-B7BC-23094B91C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EEE3-E9F6-4830-9780-7F2EBCDAC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8499-0DA8-4C1B-B356-D029D77E3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A53A7-7CA6-4525-BB27-AD88EC84E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EAD9C-EFE7-4853-9B1F-9E7743A10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8698E-7049-4F53-9C90-C5D99895E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842A-7B77-4453-9F8E-92F26EA67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01317-3581-4445-8F14-FC2BC68D9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656E-BCBE-4694-B4D0-15B0DCDDB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602C7-629E-48EB-BBFB-5A45C68E5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8ACE-A37F-4273-B1AF-C60DA98EC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78969-CF3A-4AEF-B4FD-C55772F71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F63F-CE25-4FC7-8EA0-F280770A7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7ECCA-EEE5-4A66-B254-0E578812D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D5422-E80A-4199-AB87-321957CDB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0E350-2FBF-45FD-92BA-3D4E06DBA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7D275-B418-4A56-B536-93B71C6AE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B85B-F377-4571-8D8B-9D9FDE600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5FC24-B9DA-4DCD-80CA-656487948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84D8B-79CF-4274-AB70-974E7C6F2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475F-763E-4481-9675-C7F176D55A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24BCB-3AC2-4F11-B4F9-F82B9AABA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EF2A8-BBA8-4877-8854-875034FED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416EF-6736-4DC0-AA5A-21BF42862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9200B-C07C-4306-A3EF-D41D398BF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A13A9-B26A-4272-98D5-8634FDEC1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7A7B4-8287-4FBC-B7B1-1C65AB85D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31B7-A7F9-4BB5-930F-9010E33BE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2A97E-8679-4D11-93CF-1ECB75364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BB49-88A5-40C6-A5AE-363394D76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3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4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1029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solidFill>
                  <a:srgbClr val="000099"/>
                </a:solidFill>
              </a:rPr>
              <a:t>Chapter 6-</a:t>
            </a:r>
            <a:fld id="{F1947004-D27F-4BE5-BE49-EBD8FDAA5415}" type="slidenum">
              <a:rPr lang="en-US" sz="1200" i="0">
                <a:solidFill>
                  <a:srgbClr val="000099"/>
                </a:solidFill>
              </a:rPr>
              <a:pPr algn="l"/>
              <a:t>‹#›</a:t>
            </a:fld>
            <a:endParaRPr lang="en-US" sz="1200" i="0">
              <a:solidFill>
                <a:srgbClr val="000099"/>
              </a:solidFill>
            </a:endParaRPr>
          </a:p>
        </p:txBody>
      </p:sp>
      <p:sp>
        <p:nvSpPr>
          <p:cNvPr id="1031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2293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2294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4A7880DA-A6BE-4F02-B865-E831414953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703A8362-4C95-4F6D-9B41-53AE7C5CF3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CE4C997D-417C-44D6-BB94-2EF7436C8F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A91DC771-1C3D-4984-8F70-F54C57D15C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0EA8C35E-DA92-4827-BEE9-1821338EC6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5AA55EA3-08FF-4FAD-AF11-613EDFA812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85B83431-8D83-4498-AB54-0FC5973465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r>
              <a:rPr lang="en-US"/>
              <a:t>Chapter 22-</a:t>
            </a:r>
            <a:fld id="{9E77F745-0692-4882-A2E3-158E9BE528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B2A753-8FE4-4AD4-B9AF-12BF6C2D73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5D6099-4C9B-4437-8E40-C8BB2B2168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513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3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5134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5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31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solidFill>
                  <a:srgbClr val="000099"/>
                </a:solidFill>
              </a:rPr>
              <a:t>Chapter 3-</a:t>
            </a:r>
            <a:fld id="{44E4B090-C985-4E58-A674-262E9E19DBE3}" type="slidenum">
              <a:rPr lang="en-US" sz="1200" i="0">
                <a:solidFill>
                  <a:srgbClr val="000099"/>
                </a:solidFill>
              </a:rPr>
              <a:pPr algn="l"/>
              <a:t>‹#›</a:t>
            </a:fld>
            <a:endParaRPr lang="en-US" sz="1200" i="0">
              <a:solidFill>
                <a:srgbClr val="000099"/>
              </a:solidFill>
            </a:endParaRPr>
          </a:p>
        </p:txBody>
      </p:sp>
      <p:sp>
        <p:nvSpPr>
          <p:cNvPr id="5125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latin typeface="Geneva"/>
              </a:rPr>
              <a:t>Chemistry 120  Online LA Tech</a:t>
            </a:r>
          </a:p>
        </p:txBody>
      </p:sp>
      <p:sp>
        <p:nvSpPr>
          <p:cNvPr id="51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5129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495800" y="6248400"/>
            <a:ext cx="220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CF16158E-A352-4171-817A-A723346F63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E4FA5107-C199-4F43-A98F-74CF1CE021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1D7F2032-A346-4BFF-9CEB-E9FE174A07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958C28CF-F6E7-48E4-85D1-ABE1713488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81200"/>
            <a:ext cx="6553200" cy="1470025"/>
          </a:xfrm>
        </p:spPr>
        <p:txBody>
          <a:bodyPr/>
          <a:lstStyle/>
          <a:p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Chapter 6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/>
              <a:t>Calculations:</a:t>
            </a:r>
          </a:p>
          <a:p>
            <a:pPr algn="l">
              <a:lnSpc>
                <a:spcPct val="90000"/>
              </a:lnSpc>
            </a:pPr>
            <a:r>
              <a:rPr lang="en-US" sz="3200"/>
              <a:t>Formula Masses, Moles, and Chemical Equations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4038" y="893763"/>
            <a:ext cx="8027987" cy="142398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6.8</a:t>
            </a:r>
            <a:endParaRPr lang="en-US" sz="2000"/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When 16.90g of the compound CaS is decomposed into its constituent elements, the Ca and S produced has an identical mass of 16.90g.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Law of conservation of mass/atoms</a:t>
            </a:r>
            <a:endParaRPr lang="en-US" sz="2000"/>
          </a:p>
        </p:txBody>
      </p:sp>
      <p:pic>
        <p:nvPicPr>
          <p:cNvPr id="196612" name="Picture 4" descr="fig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2971800"/>
            <a:ext cx="6515100" cy="2965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400"/>
              <a:t>Conversion factors in chemical calculations: Stoichiometry</a:t>
            </a:r>
          </a:p>
        </p:txBody>
      </p:sp>
      <p:pic>
        <p:nvPicPr>
          <p:cNvPr id="198659" name="Picture 3" descr="354230_fla_0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7543800" cy="518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3352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1800" i="0">
                <a:solidFill>
                  <a:srgbClr val="000066"/>
                </a:solidFill>
                <a:latin typeface="Arial" charset="0"/>
              </a:rPr>
              <a:t> CAG 6.1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5181600"/>
            <a:ext cx="7086600" cy="914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6.9</a:t>
            </a:r>
            <a:r>
              <a:rPr lang="en-US" sz="2000"/>
              <a:t> In solving chemical-equation-based problems, the only “transitions” allowed are those between quantities (boxes) connected by arrows.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Mole conversion to grams and particles</a:t>
            </a:r>
          </a:p>
        </p:txBody>
      </p:sp>
      <p:pic>
        <p:nvPicPr>
          <p:cNvPr id="200708" name="Picture 4" descr="354230_la_06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7375525" cy="3127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304800" y="722313"/>
            <a:ext cx="8534400" cy="1220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i="0"/>
              <a:t>Moles multiplied by Avogadro's number gives number of atoms and molecules</a:t>
            </a:r>
            <a:r>
              <a:rPr lang="en-US" sz="1800" i="0">
                <a:solidFill>
                  <a:srgbClr val="A50021"/>
                </a:solidFill>
              </a:rPr>
              <a:t>( mole x N = particles)</a:t>
            </a:r>
          </a:p>
          <a:p>
            <a:pPr algn="l">
              <a:buFontTx/>
              <a:buChar char="•"/>
            </a:pPr>
            <a:r>
              <a:rPr lang="en-US" sz="1800" i="0"/>
              <a:t>Mole multiplied formula mass gives grams</a:t>
            </a:r>
            <a:r>
              <a:rPr lang="en-US" sz="2000" i="0"/>
              <a:t>. </a:t>
            </a:r>
            <a:r>
              <a:rPr lang="en-US" sz="1600" i="0"/>
              <a:t>( mole x F.M.  = grams)</a:t>
            </a:r>
          </a:p>
          <a:p>
            <a:pPr algn="l">
              <a:buFontTx/>
              <a:buChar char="•"/>
            </a:pPr>
            <a:r>
              <a:rPr lang="en-US" sz="1800" i="0"/>
              <a:t>Grams divided by formula mass gives moles. </a:t>
            </a:r>
            <a:r>
              <a:rPr lang="en-US" sz="1600" i="0"/>
              <a:t>( grams </a:t>
            </a:r>
            <a:r>
              <a:rPr lang="en-US" sz="1600" i="0">
                <a:sym typeface="MT Symbol" pitchFamily="82" charset="2"/>
              </a:rPr>
              <a:t></a:t>
            </a:r>
            <a:r>
              <a:rPr lang="en-US" sz="1600" i="0"/>
              <a:t> F.M.  = mole)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What does 16-20-0 means in fertilizer?</a:t>
            </a:r>
          </a:p>
        </p:txBody>
      </p:sp>
      <p:pic>
        <p:nvPicPr>
          <p:cNvPr id="202755" name="Picture 3" descr="354230_fp_0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75" y="1676400"/>
            <a:ext cx="6003925" cy="4421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28600" y="33528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1800" i="0">
                <a:solidFill>
                  <a:srgbClr val="000066"/>
                </a:solidFill>
                <a:latin typeface="Arial" charset="0"/>
              </a:rPr>
              <a:t> CC 6.1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4298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chemeClr val="tx1"/>
                </a:solidFill>
              </a:rPr>
              <a:t>NITROGEN 16.0% PHOSPHATE 20.0%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1238" y="2698750"/>
            <a:ext cx="3371850" cy="16129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6.10</a:t>
            </a:r>
            <a:endParaRPr lang="en-US" sz="2000"/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Testing apparatus for measuring the effects of air bag deployment.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400"/>
              <a:t>Air bag should have right amount reactants to produce gas or baby will crush.</a:t>
            </a:r>
          </a:p>
        </p:txBody>
      </p:sp>
      <p:pic>
        <p:nvPicPr>
          <p:cNvPr id="204804" name="Picture 4" descr="354230_p_06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46238"/>
            <a:ext cx="2686050" cy="425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828800" y="5897563"/>
            <a:ext cx="495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Courtesy of Daimler Chrysler Corporation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3352800" y="57150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© Foto Kormann/zefa/Corbis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800"/>
              <a:t>Diamond is a covalent  compound with many carbon atoms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0" y="362585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→"/>
            </a:pPr>
            <a:r>
              <a:rPr lang="en-US" sz="2000" b="0" i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i="0">
                <a:solidFill>
                  <a:srgbClr val="000066"/>
                </a:solidFill>
                <a:latin typeface="Arial" charset="0"/>
              </a:rPr>
              <a:t>CO 6.1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0" i="0">
                <a:solidFill>
                  <a:srgbClr val="000066"/>
                </a:solidFill>
                <a:latin typeface="Arial" charset="0"/>
              </a:rPr>
              <a:t>     Close-up of cut diamonds</a:t>
            </a:r>
          </a:p>
        </p:txBody>
      </p:sp>
      <p:pic>
        <p:nvPicPr>
          <p:cNvPr id="180229" name="Picture 5" descr="354230_cop_06_01 diamo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5638800" cy="3794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11813" y="2508250"/>
            <a:ext cx="3371850" cy="15192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6.1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Oranges may be bought in units of mass or units of amount.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Molar mass: The mass units</a:t>
            </a:r>
          </a:p>
        </p:txBody>
      </p:sp>
      <p:pic>
        <p:nvPicPr>
          <p:cNvPr id="182276" name="Picture 4" descr="354230_p_06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1692275"/>
            <a:ext cx="3997325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2508250"/>
            <a:ext cx="3371850" cy="1803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6.2</a:t>
            </a:r>
            <a:endParaRPr lang="en-US" sz="2000"/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A basic process in chemical laboratory work is determining the mass of a substance.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First chemical compound need to be weighed</a:t>
            </a:r>
          </a:p>
        </p:txBody>
      </p:sp>
      <p:pic>
        <p:nvPicPr>
          <p:cNvPr id="184324" name="Picture 4" descr="354230_p_06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825" y="1616075"/>
            <a:ext cx="4346575" cy="455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11813" y="2508250"/>
            <a:ext cx="3371850" cy="15192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6.3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Everyday counting units.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Mole is a counting unit used by chemists</a:t>
            </a:r>
          </a:p>
        </p:txBody>
      </p:sp>
      <p:pic>
        <p:nvPicPr>
          <p:cNvPr id="186372" name="Picture 4" descr="354230_p_06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3854450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3363" y="2508250"/>
            <a:ext cx="3771900" cy="1803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6.4</a:t>
            </a:r>
            <a:endParaRPr lang="en-US" sz="2000"/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Amadeo Avogadro was the first scientist to distinguish between atoms and molecules.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Unlike a dozen Avogadro’s  number is large: 6.0022 x 10</a:t>
            </a:r>
            <a:r>
              <a:rPr lang="en-US" sz="2400" baseline="30000"/>
              <a:t>23</a:t>
            </a:r>
          </a:p>
        </p:txBody>
      </p:sp>
      <p:pic>
        <p:nvPicPr>
          <p:cNvPr id="188420" name="Picture 4" descr="354230_p_06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1600200"/>
            <a:ext cx="3473450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191000" y="5791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Edgar Fahs Smith Collection, University of Pennsylvania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17650" y="5072063"/>
            <a:ext cx="6261100" cy="8540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6.5</a:t>
            </a:r>
            <a:endParaRPr lang="en-US" sz="2000"/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The mass of a mole depends on the substance.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10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800"/>
              <a:t>Formula Masses in grams gives a Mole of a chemical compound</a:t>
            </a:r>
            <a:endParaRPr lang="en-US" sz="1800"/>
          </a:p>
        </p:txBody>
      </p:sp>
      <p:pic>
        <p:nvPicPr>
          <p:cNvPr id="190468" name="Picture 4" descr="354230_p_06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75" y="1981200"/>
            <a:ext cx="6156325" cy="3101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30850" y="2508250"/>
            <a:ext cx="3371850" cy="1803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6.6</a:t>
            </a:r>
            <a:endParaRPr lang="en-US" sz="2000"/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A computer-generated model of the molecular compound N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4</a:t>
            </a:r>
            <a:r>
              <a:rPr lang="en-US" sz="2000"/>
              <a:t>.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10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800"/>
              <a:t>To get the Formula Masse first find the types of atoms in the compound</a:t>
            </a:r>
            <a:endParaRPr lang="en-US" sz="1800"/>
          </a:p>
        </p:txBody>
      </p:sp>
      <p:pic>
        <p:nvPicPr>
          <p:cNvPr id="192516" name="Picture 4" descr="354230_p_06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4708525" cy="4335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4953000"/>
            <a:ext cx="7086600" cy="121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6.7</a:t>
            </a:r>
            <a:endParaRPr lang="en-US" sz="2000"/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In solving chemical-formula-based problems, the only “transitions” allowed are those between quantities (boxes) connected by arrows.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10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400"/>
              <a:t>Moles multiplied by Avogadro's number gives number of atoms and molecules</a:t>
            </a:r>
          </a:p>
        </p:txBody>
      </p:sp>
      <p:pic>
        <p:nvPicPr>
          <p:cNvPr id="194564" name="Picture 4" descr="354230_la_06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752600"/>
            <a:ext cx="7283450" cy="3089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 bldLvl="5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9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0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1798</TotalTime>
  <Words>266</Words>
  <Application>Microsoft Office PowerPoint</Application>
  <PresentationFormat>Letter Paper (8.5x11 in)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38" baseType="lpstr">
      <vt:lpstr>Helvetica</vt:lpstr>
      <vt:lpstr>Arial</vt:lpstr>
      <vt:lpstr>Geneva</vt:lpstr>
      <vt:lpstr>Palatino</vt:lpstr>
      <vt:lpstr>Times</vt:lpstr>
      <vt:lpstr>Calibri</vt:lpstr>
      <vt:lpstr>Wingdings 3</vt:lpstr>
      <vt:lpstr>MT Symbol</vt:lpstr>
      <vt:lpstr>untitled 1</vt:lpstr>
      <vt:lpstr>2_Custom Design</vt:lpstr>
      <vt:lpstr>1_Custom Design</vt:lpstr>
      <vt:lpstr>Custom Design</vt:lpstr>
      <vt:lpstr>1_untitled 1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Chapter 6</vt:lpstr>
      <vt:lpstr>Diamond is a covalent  compound with many carbon atoms</vt:lpstr>
      <vt:lpstr>Molar mass: The mass units</vt:lpstr>
      <vt:lpstr>First chemical compound need to be weighed</vt:lpstr>
      <vt:lpstr>Mole is a counting unit used by chemists</vt:lpstr>
      <vt:lpstr>Unlike a dozen Avogadro’s  number is large: 6.0022 x 1023</vt:lpstr>
      <vt:lpstr>Formula Masses in grams gives a Mole of a chemical compound</vt:lpstr>
      <vt:lpstr>To get the Formula Masse first find the types of atoms in the compound</vt:lpstr>
      <vt:lpstr>Moles multiplied by Avogadro's number gives number of atoms and molecules</vt:lpstr>
      <vt:lpstr>Law of conservation of mass/atoms</vt:lpstr>
      <vt:lpstr>Conversion factors in chemical calculations: Stoichiometry</vt:lpstr>
      <vt:lpstr>Mole conversion to grams and particles</vt:lpstr>
      <vt:lpstr>What does 16-20-0 means in fertilizer?</vt:lpstr>
      <vt:lpstr>Air bag should have right amount reactants to produce gas or baby will crush.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120</dc:title>
  <dc:subject>Biochemistry by Mary Campbell</dc:subject>
  <dc:creator/>
  <dc:description/>
  <cp:lastModifiedBy>upali</cp:lastModifiedBy>
  <cp:revision>223</cp:revision>
  <cp:lastPrinted>1997-09-13T13:07:07Z</cp:lastPrinted>
  <dcterms:created xsi:type="dcterms:W3CDTF">1998-02-07T08:33:40Z</dcterms:created>
  <dcterms:modified xsi:type="dcterms:W3CDTF">2009-10-13T22:18:13Z</dcterms:modified>
</cp:coreProperties>
</file>