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5" r:id="rId2"/>
    <p:sldMasterId id="2147483672" r:id="rId3"/>
    <p:sldMasterId id="2147483660" r:id="rId4"/>
    <p:sldMasterId id="2147483837" r:id="rId5"/>
    <p:sldMasterId id="2147483840" r:id="rId6"/>
    <p:sldMasterId id="2147483841" r:id="rId7"/>
    <p:sldMasterId id="2147483842" r:id="rId8"/>
    <p:sldMasterId id="2147483843" r:id="rId9"/>
    <p:sldMasterId id="2147483844" r:id="rId10"/>
    <p:sldMasterId id="2147483845" r:id="rId11"/>
    <p:sldMasterId id="2147483846" r:id="rId12"/>
    <p:sldMasterId id="2147483847" r:id="rId13"/>
    <p:sldMasterId id="2147483848" r:id="rId14"/>
    <p:sldMasterId id="2147483849" r:id="rId15"/>
    <p:sldMasterId id="2147483850" r:id="rId16"/>
  </p:sldMasterIdLst>
  <p:notesMasterIdLst>
    <p:notesMasterId r:id="rId39"/>
  </p:notesMasterIdLst>
  <p:handoutMasterIdLst>
    <p:handoutMasterId r:id="rId40"/>
  </p:handoutMasterIdLst>
  <p:sldIdLst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accent2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chemeClr val="tx1"/>
    </p:penClr>
  </p:showPr>
  <p:clrMru>
    <a:srgbClr val="000099"/>
    <a:srgbClr val="008000"/>
    <a:srgbClr val="C0FEF9"/>
    <a:srgbClr val="F76681"/>
    <a:srgbClr val="000066"/>
    <a:srgbClr val="FF9900"/>
    <a:srgbClr val="CC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2" autoAdjust="0"/>
    <p:restoredTop sz="94650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16725" y="9185275"/>
            <a:ext cx="423863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5654" tIns="46988" rIns="95654" bIns="46988" anchor="ctr">
            <a:spAutoFit/>
          </a:bodyPr>
          <a:lstStyle/>
          <a:p>
            <a:pPr algn="r" defTabSz="966788"/>
            <a:fld id="{F09F020C-3E4B-40B7-A0F1-A69697F8B0C0}" type="slidenum">
              <a:rPr lang="en-US" sz="1500" b="0" i="0">
                <a:solidFill>
                  <a:schemeClr val="tx1"/>
                </a:solidFill>
              </a:rPr>
              <a:pPr algn="r" defTabSz="966788"/>
              <a:t>‹#›</a:t>
            </a:fld>
            <a:endParaRPr lang="en-US" sz="15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39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816725" y="9185275"/>
            <a:ext cx="423863" cy="32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5654" tIns="46988" rIns="95654" bIns="46988" anchor="ctr">
            <a:spAutoFit/>
          </a:bodyPr>
          <a:lstStyle/>
          <a:p>
            <a:pPr algn="r" defTabSz="966788"/>
            <a:fld id="{6395CCFB-FE07-4325-9834-9485EB7E8472}" type="slidenum">
              <a:rPr lang="en-US" sz="1500" b="0" i="0">
                <a:solidFill>
                  <a:schemeClr val="tx1"/>
                </a:solidFill>
              </a:rPr>
              <a:pPr algn="r" defTabSz="966788"/>
              <a:t>‹#›</a:t>
            </a:fld>
            <a:endParaRPr lang="en-US" sz="15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83DA-8A4B-4EF0-8751-B9E5CD83B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4DA96-5F1B-45C2-B6EC-3FD03C220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C9A67-C8E2-491C-AEAE-191A28863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44D3C-19AF-4C01-8068-383824D22B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16349-C720-41E5-A5C4-2A5D6D2FF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D5D56-9842-4309-85ED-BD7CC88C7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470F8-B2AB-4EF0-A0DB-0380D9179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AE016-AE72-4FA1-980A-9A866D844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3BC5A-CA1A-408B-A0B6-5624456C4A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FA1BB-A3EA-45ED-866E-DA1A98EBE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4E57-4952-4673-97E2-D015A41D5D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02E45-8A30-45DB-B1D3-0BB8F0E31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85C3-3A8B-41A9-A6E7-55C7D817B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A31DB-BC0B-49B3-B277-C83E1E38A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4D59E-E447-4F22-9D76-A37FED073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360E1-5EFC-4586-9EDB-622BAD273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8C73F-AB67-488C-9660-E0BCB8AE1E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58375-E66E-4E5C-BD78-47EE6C1AA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FE1C2-AA3D-4803-91D7-BC8EC64807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972CC-16A9-49D9-B2E1-EB6EE097F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B9CCBDF2-6F2A-46BD-9BC6-6C2D749BA6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EF321-AFB6-463F-9F64-ECF858650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8B728-BB67-4DC6-B25C-63E3B44CD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F985A-D49B-46B9-96F4-3D0F7481FC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E44FC-385B-4C10-84B8-6B2B091C7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87EBF-F20C-4B61-AE9C-463CF4188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86167-E730-4397-A146-AC9F8CE02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9E3CB-371F-42A8-B1D1-2592CFC0E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E3FC8-FB38-4925-A25C-2ED467ED1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9239B-9CCB-441B-833A-50D168CB22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7BF5E-CD9C-449C-9619-75CE8F0A6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D334E022-2FA6-4CC1-9615-52B61A465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F3D4B-AACB-4AC0-A6EF-C47FD9961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9B118-D1F6-4BED-B756-013880292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C8AE2-3AE7-40A9-BC20-940E8044F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C0FFB-74F3-4EF9-B064-518018AFCD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35A56-1DE6-4F25-8BA6-75F0FE893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87AEA-55E5-4723-8AEC-8A3B519FC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15A09-5FEA-46A4-A4E3-469A25F16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037FC-E61F-4876-8C24-39347DC74A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5E9A8-A9CD-4AB7-A990-A3264D800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A32E5-E35D-4678-A079-7DA6B81F7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014CC7CA-2239-457C-9722-515C5848E9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8E3AD-37B3-4F25-A0F2-53886C03A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4E4BB-1409-409B-B585-F46D7355D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D7CF0-FFF6-46CF-AE1C-EC71E3B85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BEE71-EAEA-40EE-A677-B47E2DCD0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0DEC8-314A-4A75-BB88-82E9165F3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E3035-4FCA-47BC-8D1F-CBEC46D73F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3AE4B-FBA2-4A4D-82B5-BFE0B3F21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61C7C-F714-4EF8-8334-E9066C810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54DCD-2B0A-4567-B12F-CE09FA9D3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360D8-AF06-456B-8D8F-51B841C199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7BC50A77-2920-452C-A8A7-7368A23D7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804F3-FF1F-4834-A0D5-42B392288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C1E7A-9F34-434A-BEAD-FA34F1A7B1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E7843-1C79-4EBA-A940-B67D6F6AF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908F1-06BC-43DD-AD46-CD84284E9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6844-70E9-4BBE-86F2-2118CCD32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EE827-CDE8-4BA8-BF29-FB4E1702B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C7FD7-7B33-4B77-A4C8-D8BC3AEC51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AA6B-EF27-44E6-BCCF-98DC9C8A5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2DC3E-F3AC-4FAB-810F-7839A2221E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742B-E99B-4F11-A798-1212D37A6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BAA7D3C7-0E58-4118-925F-7BF7D9C80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013B2-5E4E-4053-A86A-741E28D89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D55A6-DFE1-4839-B9B8-A1FD13B29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87433-C9A9-4285-B69E-5B7B4FDB7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2E131-E3EF-40A4-A9B7-439CC38A94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59F69-43BB-443C-816C-A119964C1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BE97-7B43-4F18-8D60-162DD3151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18FD8-C5DA-4411-9BB5-F78BC36E4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2D4C-AE80-417F-8F5E-DD588FA00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DC20F-E34A-468A-A764-577AF8ACA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66F92-10D5-402A-84EF-8BAC5660A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A998475C-F41A-49DC-B23E-932E0FC8D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5DBE-768A-4C40-959E-DF9D118A8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E8156-0B7A-47F1-92D5-94714D897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3E3AC-54C4-4A06-98A8-803460656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B00AC-B7E5-4CD1-AE1F-8EA0D535C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B3B6E-F089-419C-A25E-B0C9AA01E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F742-8030-409A-BD12-FD49EA385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F6969-54F0-426C-90B5-ADF36E1E7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8E701D37-3D28-487F-BEB2-5D8FF0F1EC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0CFC5760-CF97-45BE-A861-C31D8086B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F84BA6B6-5CB1-4482-B315-F41415DB1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EC1F29F0-AA25-4A61-BECE-E406B809B2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22-</a:t>
            </a:r>
            <a:fld id="{89CD91AD-2E47-4128-8F5E-40A1DB9EC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26DC6-BE9D-4CD3-8530-40CAFD8065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EA24E-F23C-4F7D-8C46-D0732A717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15334-5988-433D-8476-E4F2C7A0C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34438-D7FD-4946-ACC6-3F12FDA9F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0419F-A318-4C71-B72C-C477B5A14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8B6B6-7FC2-4291-B58D-491D25EEE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57304-7E16-4E12-A23C-1AB113825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34424-4531-460C-93E0-6950BE656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81106-A15F-4D60-9A29-4483D8F2FC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87009-23D3-4E9A-8D23-F83509B01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654A-6095-4C06-B46C-771CC0E85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3FC1E-93DA-4195-85CB-2F850DF32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CDE6A-8115-4C2D-9F54-15E38D400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610EC-0457-4DC7-9E19-0A447B8359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7391F-B36A-45DC-917B-57A85AD97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25C4D-482C-4D0B-B846-182B40397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B5C33-EC29-4325-A28D-A02A18403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2B4B8-8C15-4260-97A9-9F94E7A6F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A1725-AC4D-4F33-BD84-6D94BBBC2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418DF-9829-4898-83D5-CB942DF72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0D16-7996-466F-A526-DA91CCAE6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2CAE4-536A-4768-843E-406405DCB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DFB97-1AB8-4154-A970-0695B71FE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B536-4E9C-47C1-9E29-48CBA2718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55C44-B323-4EAA-849D-E31EEEFA3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E0F68-7ECE-445C-BB81-F35BD73E6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6FB82-AF70-4584-A942-4906E49493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F0DDE-2E11-456F-A02C-FC9479926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C6623-36B4-4112-9F01-457ACAEB1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A7706-6861-47FA-B54E-DC0FCEEE0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E1E9B-3D84-463C-BD9D-CC2EAA0AB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CD818-3508-4893-B40D-FFEF79A95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F9EE9-5FEF-458B-8883-490822FFE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75DF4-35D1-4A7A-9313-1DE76AF20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AEF59-1081-4AE2-AEAA-848BB2D9A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C2F8C-24FA-44E8-8301-487145C9D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FD344-58B8-4A69-BC65-3C1AE7128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79CE0-23E0-4DE6-8ABF-6F327F197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050E7-E886-4489-864B-C6E0202AE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77048-C254-4C89-9D49-40DF1C21AC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209C1-295F-46B5-A86A-BAF852B6B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3298F-A269-442A-9870-C6F93934E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62A1-D85D-4ECA-A76A-BECF6E7E1B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804C9-27DD-4097-9F3F-37B8CA563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9DD5F-958F-418A-87C8-CF69C43A01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A456C-BD53-4C4F-8E37-EF1B605BF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39F8A-493E-4113-BB22-DA557B7A6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99C60-E836-408C-AA12-30B363467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CB70E-0E04-4E8E-9097-79D67B1B8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399E8-11D0-4C6E-9D21-155D2BD6C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B98CE-41AC-4166-86E7-2BCB4ED0C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54C3C-B5E7-41E3-883F-BFB3213499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640B2-F608-4743-98DA-831C917A1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8EFF7-6A92-48F2-A703-BD55BA143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DA194-E18D-4845-B645-B267DC048D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9AF63-91DE-40DB-BBF1-DA155B1E9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39E67-D3C0-406C-96DD-7925A8ADD7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6730A-3228-46F5-9A31-78CF91B83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E2D0A-7A65-4B02-896F-B420A95F12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905D-0D19-4A88-B520-A08969827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386C5-3CD3-400B-8D06-2569F8BF2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393E4-C5F6-430B-8417-B151B3940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A8976-8FC7-47E5-8858-41E906548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BAD63-1CA1-4FDB-AE41-6B9B4BB80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F94ED-78B0-4B7C-8893-F450966815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885C8-B84A-42C0-AFBA-2BAA5EB4B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033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6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37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4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</a:t>
            </a:r>
          </a:p>
          <a:p>
            <a:pPr lvl="4"/>
            <a:r>
              <a:rPr lang="en-US" smtClean="0"/>
              <a:t> level</a:t>
            </a:r>
          </a:p>
        </p:txBody>
      </p:sp>
      <p:sp>
        <p:nvSpPr>
          <p:cNvPr id="1029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42"/>
          <p:cNvSpPr>
            <a:spLocks noChangeArrowheads="1"/>
          </p:cNvSpPr>
          <p:nvPr/>
        </p:nvSpPr>
        <p:spPr bwMode="auto">
          <a:xfrm>
            <a:off x="7239000" y="6324600"/>
            <a:ext cx="19050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200" i="0">
                <a:solidFill>
                  <a:srgbClr val="000099"/>
                </a:solidFill>
              </a:rPr>
              <a:t>Chapter 5-</a:t>
            </a:r>
            <a:fld id="{BAF5C8D5-E6FD-49B9-A847-552BE47D3D1F}" type="slidenum">
              <a:rPr lang="en-US" sz="1200" i="0">
                <a:solidFill>
                  <a:srgbClr val="000099"/>
                </a:solidFill>
              </a:rPr>
              <a:pPr algn="l"/>
              <a:t>‹#›</a:t>
            </a:fld>
            <a:endParaRPr lang="en-US" sz="1200" i="0">
              <a:solidFill>
                <a:srgbClr val="000099"/>
              </a:solidFill>
            </a:endParaRPr>
          </a:p>
        </p:txBody>
      </p:sp>
      <p:sp>
        <p:nvSpPr>
          <p:cNvPr id="1031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45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200" i="0">
                <a:latin typeface="Geneva"/>
              </a:rPr>
              <a:t>Chemistry 120  Online LA 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 pitchFamily="18" charset="0"/>
        <a:buChar char="•"/>
        <a:defRPr sz="2400" b="1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9900"/>
          </a:solidFill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2293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2294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87DFF6FE-04E9-45A3-8B48-27A6B311E9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A3748904-D785-4CA0-8878-BABEE5213E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4AC8DB04-4B0C-483E-BC01-9E9D26CFBC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0EE6DC3F-2A25-4516-B88E-FAA40BC975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639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D597440B-0AC0-4556-B141-BB67C8CDAB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DF750B43-3903-4241-8F72-4CFB6EB829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1DA17DBC-C13F-47C1-ABB5-B02B1105D6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r>
              <a:rPr lang="en-US"/>
              <a:t>Chapter 22-</a:t>
            </a:r>
            <a:fld id="{7FE6E527-E831-457F-BA49-FC76E89900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A0E21C2-9008-4B80-9395-556C4469A4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0B96497-8224-4305-978C-E9D0787319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7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130" name="Group 35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5132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33" name="Group 34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5134" name="Line 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5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6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9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1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3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0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2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4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5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6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7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0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31" name="Rectangle 36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Line 41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2"/>
          <p:cNvSpPr>
            <a:spLocks noChangeArrowheads="1"/>
          </p:cNvSpPr>
          <p:nvPr/>
        </p:nvSpPr>
        <p:spPr bwMode="auto">
          <a:xfrm>
            <a:off x="7239000" y="6324600"/>
            <a:ext cx="19050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200" i="0">
                <a:solidFill>
                  <a:srgbClr val="000099"/>
                </a:solidFill>
              </a:rPr>
              <a:t>Chapter 3-</a:t>
            </a:r>
            <a:fld id="{6173125C-FECC-4A30-9641-ABA7CA80EC4D}" type="slidenum">
              <a:rPr lang="en-US" sz="1200" i="0">
                <a:solidFill>
                  <a:srgbClr val="000099"/>
                </a:solidFill>
              </a:rPr>
              <a:pPr algn="l"/>
              <a:t>‹#›</a:t>
            </a:fld>
            <a:endParaRPr lang="en-US" sz="1200" i="0">
              <a:solidFill>
                <a:srgbClr val="000099"/>
              </a:solidFill>
            </a:endParaRPr>
          </a:p>
        </p:txBody>
      </p:sp>
      <p:sp>
        <p:nvSpPr>
          <p:cNvPr id="5125" name="Line 43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45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200" i="0">
                <a:latin typeface="Geneva"/>
              </a:rPr>
              <a:t>Chemistry 120  Online LA Tech</a:t>
            </a:r>
          </a:p>
        </p:txBody>
      </p:sp>
      <p:sp>
        <p:nvSpPr>
          <p:cNvPr id="5127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8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</a:t>
            </a:r>
          </a:p>
          <a:p>
            <a:pPr lvl="4"/>
            <a:r>
              <a:rPr lang="en-US" smtClean="0"/>
              <a:t> level</a:t>
            </a:r>
          </a:p>
        </p:txBody>
      </p:sp>
      <p:sp>
        <p:nvSpPr>
          <p:cNvPr id="5129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495800" y="6248400"/>
            <a:ext cx="2209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 pitchFamily="18" charset="0"/>
        <a:buChar char="•"/>
        <a:defRPr sz="2400" b="1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9900"/>
          </a:solidFill>
          <a:latin typeface="Times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Times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9122F96B-4F93-4384-A84C-EE3564D4D8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B69CFE04-CDD2-4423-BDCD-D7461DE3BC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190984B7-9026-4E3A-88B4-59BEFE7F95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99"/>
                </a:solidFill>
              </a:defRPr>
            </a:lvl1pPr>
          </a:lstStyle>
          <a:p>
            <a:r>
              <a:rPr lang="en-US"/>
              <a:t>Chemistry 121 Winter 2009</a:t>
            </a:r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2060"/>
                </a:solidFill>
              </a:defRPr>
            </a:lvl1pPr>
          </a:lstStyle>
          <a:p>
            <a:fld id="{FCD9B7CD-B211-45B7-B234-ABA886FE31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339975"/>
            <a:ext cx="8229600" cy="1470025"/>
          </a:xfrm>
        </p:spPr>
        <p:txBody>
          <a:bodyPr/>
          <a:lstStyle/>
          <a:p>
            <a:r>
              <a:rPr lang="en-US" u="sng">
                <a:effectLst>
                  <a:outerShdw blurRad="38100" dist="38100" dir="2700000" algn="tl">
                    <a:srgbClr val="C0C0C0"/>
                  </a:outerShdw>
                </a:effectLst>
              </a:rPr>
              <a:t>Chapter 5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8839200" cy="1752600"/>
          </a:xfrm>
        </p:spPr>
        <p:txBody>
          <a:bodyPr/>
          <a:lstStyle/>
          <a:p>
            <a:pPr algn="l"/>
            <a:r>
              <a:rPr lang="en-US" sz="3200"/>
              <a:t>Chemical Bonding: The Covalent Bond Model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Polyatomic ions held by covalent bonds</a:t>
            </a:r>
            <a:endParaRPr lang="en-US" sz="200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6350" y="2224088"/>
            <a:ext cx="2489200" cy="2373312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5.7</a:t>
            </a:r>
          </a:p>
          <a:p>
            <a:pPr>
              <a:buFont typeface="Geneva"/>
              <a:buNone/>
            </a:pPr>
            <a:r>
              <a:rPr lang="en-US" sz="2000"/>
              <a:t>	The sulfate ion.</a:t>
            </a:r>
          </a:p>
        </p:txBody>
      </p:sp>
      <p:pic>
        <p:nvPicPr>
          <p:cNvPr id="151556" name="Picture 4" descr="354230_p_05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828800"/>
            <a:ext cx="3983038" cy="409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Electron pair repulsions</a:t>
            </a:r>
            <a:endParaRPr lang="en-US" sz="2400"/>
          </a:p>
        </p:txBody>
      </p:sp>
      <p:pic>
        <p:nvPicPr>
          <p:cNvPr id="153603" name="Picture 3" descr="354220_la_05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0650" y="1616075"/>
            <a:ext cx="1758950" cy="4556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48200" y="2317750"/>
            <a:ext cx="4254500" cy="2849563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5.8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Arrangement of valence electron pairs about a central atom that minimize repulsions between the pairs.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400"/>
              <a:t>Where you find covalent molecules?</a:t>
            </a:r>
          </a:p>
        </p:txBody>
      </p:sp>
      <p:pic>
        <p:nvPicPr>
          <p:cNvPr id="155651" name="Picture 3" descr="354220_fp_05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11313"/>
            <a:ext cx="5410200" cy="4538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457200" y="32766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 typeface="Wingdings 3" pitchFamily="18" charset="2"/>
              <a:buChar char=""/>
            </a:pPr>
            <a:r>
              <a:rPr lang="en-US" sz="1800" i="0">
                <a:solidFill>
                  <a:srgbClr val="000066"/>
                </a:solidFill>
                <a:latin typeface="Arial" charset="0"/>
              </a:rPr>
              <a:t> CC 5.2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Space filling models</a:t>
            </a:r>
            <a:endParaRPr lang="en-US" sz="240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953000"/>
            <a:ext cx="8763000" cy="114300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5.9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(a) Acetylene molecule. (b) Hydrogen peroxide molecule. (c) Hydrogen azidde molecule.</a:t>
            </a:r>
          </a:p>
        </p:txBody>
      </p:sp>
      <p:pic>
        <p:nvPicPr>
          <p:cNvPr id="157700" name="Picture 4" descr="354220_p_05_09a-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1927225"/>
            <a:ext cx="8953500" cy="287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10600" cy="609600"/>
          </a:xfrm>
          <a:noFill/>
          <a:ln/>
        </p:spPr>
        <p:txBody>
          <a:bodyPr lIns="91440" tIns="45720" rIns="91440" bIns="45720"/>
          <a:lstStyle/>
          <a:p>
            <a:r>
              <a:rPr lang="en-US" sz="2400"/>
              <a:t>VSEPR theory and molecular geometry</a:t>
            </a:r>
          </a:p>
        </p:txBody>
      </p:sp>
      <p:pic>
        <p:nvPicPr>
          <p:cNvPr id="159747" name="Picture 3" descr="354220_agla_05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838200"/>
            <a:ext cx="3995738" cy="533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Linus Pauling and Electronegativity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2317750"/>
            <a:ext cx="4254500" cy="2849563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5.10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Linus Pauling received the Nobel Prize in chemistry in 1954 for his work on the nature of the chemical bond.</a:t>
            </a:r>
          </a:p>
        </p:txBody>
      </p:sp>
      <p:pic>
        <p:nvPicPr>
          <p:cNvPr id="161796" name="Picture 4" descr="354230_p_05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1763" y="1616075"/>
            <a:ext cx="3170237" cy="440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1295400" y="5973763"/>
            <a:ext cx="259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0" i="0">
                <a:solidFill>
                  <a:schemeClr val="tx1"/>
                </a:solidFill>
                <a:latin typeface="Arial" charset="0"/>
              </a:rPr>
              <a:t>© Bettman/CORBIS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Electronegativity Trends</a:t>
            </a:r>
            <a:endParaRPr lang="en-US" sz="240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2317750"/>
            <a:ext cx="3852862" cy="2849563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5.11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Abbreviated periodic table showing Pauling electronegativity values for selected representative elements.</a:t>
            </a:r>
          </a:p>
        </p:txBody>
      </p:sp>
      <p:pic>
        <p:nvPicPr>
          <p:cNvPr id="163844" name="Picture 4" descr="354230_la_05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0350" y="1981200"/>
            <a:ext cx="4997450" cy="3736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800"/>
              <a:t>Polarity in heteonuclear diatomic molecules</a:t>
            </a:r>
            <a:endParaRPr lang="en-US" sz="180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2514600"/>
            <a:ext cx="3810000" cy="297180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5.12</a:t>
            </a:r>
            <a:endParaRPr lang="en-US" sz="2000"/>
          </a:p>
          <a:p>
            <a:pPr>
              <a:buFont typeface="Geneva"/>
              <a:buNone/>
            </a:pPr>
            <a:r>
              <a:rPr lang="en-US" sz="2000"/>
              <a:t>	(a) In the nonpolar covalent bond present, there is a symmetrical distribution of electron density. (b) In the polar covalent bond present, electron density is displaced because of its electronegativity.</a:t>
            </a:r>
          </a:p>
        </p:txBody>
      </p:sp>
      <p:pic>
        <p:nvPicPr>
          <p:cNvPr id="165892" name="Picture 4" descr="354220_la_05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27313"/>
            <a:ext cx="5257800" cy="234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Types of covalent bond</a:t>
            </a:r>
            <a:endParaRPr lang="en-US" sz="2400"/>
          </a:p>
        </p:txBody>
      </p:sp>
      <p:pic>
        <p:nvPicPr>
          <p:cNvPr id="167939" name="Picture 3" descr="354220_agla_05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066800"/>
            <a:ext cx="6172200" cy="5419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57200" y="33528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 typeface="Wingdings 3" pitchFamily="18" charset="2"/>
              <a:buChar char=""/>
            </a:pPr>
            <a:r>
              <a:rPr lang="en-US" sz="1800" i="0">
                <a:solidFill>
                  <a:srgbClr val="000066"/>
                </a:solidFill>
                <a:latin typeface="Arial" charset="0"/>
              </a:rPr>
              <a:t> CAG 5.2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Predicting polarity of molecule</a:t>
            </a:r>
            <a:endParaRPr lang="en-US" sz="240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17750"/>
            <a:ext cx="3852863" cy="218440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5.13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(a) Methane is a nonpolar tetrahedral molecule.       (b) Methyl chloride is a polar tetrahedral molecule.</a:t>
            </a:r>
          </a:p>
        </p:txBody>
      </p:sp>
      <p:pic>
        <p:nvPicPr>
          <p:cNvPr id="169988" name="Picture 4" descr="354220_la_05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981200"/>
            <a:ext cx="4997450" cy="3852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3048000" y="597376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0" i="0">
                <a:solidFill>
                  <a:schemeClr val="tx1"/>
                </a:solidFill>
                <a:latin typeface="Arial" charset="0"/>
              </a:rPr>
              <a:t>NASA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What’s the fuel in space shuttle?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52400" y="33655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→"/>
            </a:pPr>
            <a:r>
              <a:rPr lang="en-US" sz="2000" b="0" i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i="0">
                <a:solidFill>
                  <a:srgbClr val="000066"/>
                </a:solidFill>
                <a:latin typeface="Arial" charset="0"/>
              </a:rPr>
              <a:t>CO 5.1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0" i="0">
                <a:solidFill>
                  <a:srgbClr val="000066"/>
                </a:solidFill>
                <a:latin typeface="Arial" charset="0"/>
              </a:rPr>
              <a:t>     Space Shuttle liftoff</a:t>
            </a:r>
          </a:p>
        </p:txBody>
      </p:sp>
      <p:pic>
        <p:nvPicPr>
          <p:cNvPr id="135173" name="Picture 5" descr="354230_cop_05_01 shu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00200"/>
            <a:ext cx="5943600" cy="4357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Prefixes for naming covalent compounds</a:t>
            </a:r>
            <a:endParaRPr lang="en-US" sz="200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17750"/>
            <a:ext cx="3852863" cy="2184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Table 5.1 </a:t>
            </a:r>
          </a:p>
          <a:p>
            <a:pPr>
              <a:lnSpc>
                <a:spcPct val="90000"/>
              </a:lnSpc>
              <a:buFont typeface="Geneva"/>
              <a:buNone/>
            </a:pPr>
            <a:r>
              <a:rPr lang="en-US" sz="2000"/>
              <a:t>	</a:t>
            </a:r>
          </a:p>
        </p:txBody>
      </p:sp>
      <p:pic>
        <p:nvPicPr>
          <p:cNvPr id="172036" name="Picture 4" descr="tabl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76400"/>
            <a:ext cx="3849688" cy="4419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Common names of covalent compunds</a:t>
            </a:r>
            <a:endParaRPr lang="en-US" sz="200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17750"/>
            <a:ext cx="3852863" cy="2468563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Table 5.2 </a:t>
            </a:r>
          </a:p>
          <a:p>
            <a:pPr>
              <a:buFont typeface="Geneva"/>
              <a:buNone/>
            </a:pPr>
            <a:r>
              <a:rPr lang="en-US" sz="2000"/>
              <a:t>	</a:t>
            </a:r>
            <a:endParaRPr lang="en-US"/>
          </a:p>
        </p:txBody>
      </p:sp>
      <p:pic>
        <p:nvPicPr>
          <p:cNvPr id="174084" name="Picture 4" descr="tabl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066800"/>
            <a:ext cx="6172200" cy="5006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Naming covalent compounds</a:t>
            </a:r>
            <a:endParaRPr lang="en-US" sz="240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9838" y="2317750"/>
            <a:ext cx="3211512" cy="1519238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5.14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The tetraphosphorous decoxide molecule.</a:t>
            </a:r>
          </a:p>
        </p:txBody>
      </p:sp>
      <p:pic>
        <p:nvPicPr>
          <p:cNvPr id="176132" name="Picture 4" descr="354230_p_05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68475"/>
            <a:ext cx="3468688" cy="4251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5072063"/>
            <a:ext cx="7948613" cy="104457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5.1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 typeface="Geneva"/>
              <a:buNone/>
            </a:pPr>
            <a:r>
              <a:rPr lang="en-US" sz="2000"/>
              <a:t>	Electron sharing can occur only when electron orbitals from two different atoms overlap.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800"/>
              <a:t>Hydrogen molecule: A covalent bond</a:t>
            </a:r>
          </a:p>
        </p:txBody>
      </p:sp>
      <p:pic>
        <p:nvPicPr>
          <p:cNvPr id="137220" name="Picture 4" descr="354230_la_05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1828800"/>
            <a:ext cx="7527925" cy="3213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400"/>
              <a:t>Number of covalent bonds and Lewis symbol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9838" y="1843088"/>
            <a:ext cx="3371850" cy="3703637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5.2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The number of covalent bonds formed by a nonmetallic element is directly correlated with the number of electrons it must share in order to obtain an octet of electrons.</a:t>
            </a:r>
          </a:p>
        </p:txBody>
      </p:sp>
      <p:pic>
        <p:nvPicPr>
          <p:cNvPr id="139268" name="Picture 4" descr="354220_la_05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25" y="1600200"/>
            <a:ext cx="3813175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3200"/>
              <a:t>Covalent and Coordinate covalent  Bond</a:t>
            </a:r>
            <a:endParaRPr lang="en-US" sz="2000"/>
          </a:p>
        </p:txBody>
      </p:sp>
      <p:pic>
        <p:nvPicPr>
          <p:cNvPr id="141315" name="Picture 3" descr="354220_la_05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39888"/>
            <a:ext cx="6324600" cy="3389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5105400"/>
            <a:ext cx="8382000" cy="1143000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None/>
            </a:pPr>
            <a:r>
              <a:rPr lang="en-US" sz="2000" b="0"/>
              <a:t>Fig. 5.3   </a:t>
            </a:r>
            <a:r>
              <a:rPr lang="en-US" sz="2000"/>
              <a:t>(a) A “regular” covalent single bond is the result of overlap of two half-filled orbitals. (b) A coordinate covalent single bond is the result of overlap of a filled and a vacant orbital.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Molecular structure</a:t>
            </a:r>
            <a:endParaRPr lang="en-US" sz="240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2698750"/>
            <a:ext cx="2809875" cy="2373313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5.4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The sulfur dioxide molecule.</a:t>
            </a:r>
          </a:p>
        </p:txBody>
      </p:sp>
      <p:pic>
        <p:nvPicPr>
          <p:cNvPr id="143364" name="Picture 4" descr="354220_p_05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09800"/>
            <a:ext cx="3946525" cy="3417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2400"/>
              <a:t>Pyramidal molecule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713" y="2698750"/>
            <a:ext cx="2809875" cy="2373313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→"/>
            </a:pPr>
            <a:r>
              <a:rPr lang="en-US" sz="2000" b="0"/>
              <a:t>Fig. 5.5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The phosphorus trifluoride molecule. </a:t>
            </a:r>
          </a:p>
          <a:p>
            <a:pPr>
              <a:buFont typeface="Geneva"/>
              <a:buNone/>
            </a:pPr>
            <a:r>
              <a:rPr lang="en-US" sz="2000"/>
              <a:t>	</a:t>
            </a:r>
          </a:p>
        </p:txBody>
      </p:sp>
      <p:pic>
        <p:nvPicPr>
          <p:cNvPr id="145412" name="Picture 4" descr="figur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752600"/>
            <a:ext cx="4953000" cy="43132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Linear Molecule</a:t>
            </a:r>
            <a:endParaRPr lang="en-US" sz="240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8813" y="2508250"/>
            <a:ext cx="3371850" cy="2373313"/>
          </a:xfrm>
          <a:noFill/>
          <a:ln/>
        </p:spPr>
        <p:txBody>
          <a:bodyPr/>
          <a:lstStyle/>
          <a:p>
            <a:pPr>
              <a:buClr>
                <a:srgbClr val="000066"/>
              </a:buClr>
              <a:buFont typeface="Arial" charset="0"/>
              <a:buChar char="←"/>
            </a:pPr>
            <a:r>
              <a:rPr lang="en-US" sz="2000" b="0"/>
              <a:t>Fig. 5.6</a:t>
            </a:r>
            <a:r>
              <a:rPr lang="en-US" sz="2000"/>
              <a:t> </a:t>
            </a:r>
          </a:p>
          <a:p>
            <a:pPr>
              <a:buFont typeface="Geneva"/>
              <a:buNone/>
            </a:pPr>
            <a:r>
              <a:rPr lang="en-US" sz="2000"/>
              <a:t>	The hydrogen cyanide molecule.</a:t>
            </a:r>
          </a:p>
        </p:txBody>
      </p:sp>
      <p:pic>
        <p:nvPicPr>
          <p:cNvPr id="147460" name="Picture 4" descr="354230_p_05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4997450" cy="328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/>
              <a:t>Unpaired electrons</a:t>
            </a:r>
            <a:endParaRPr lang="en-US" sz="2400"/>
          </a:p>
        </p:txBody>
      </p:sp>
      <p:pic>
        <p:nvPicPr>
          <p:cNvPr id="149507" name="Picture 3" descr="354230_fp_05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5675" y="1676400"/>
            <a:ext cx="4632325" cy="441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914400" y="32766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 typeface="Wingdings 3" pitchFamily="18" charset="2"/>
              <a:buChar char="g"/>
            </a:pPr>
            <a:r>
              <a:rPr lang="en-US" sz="1800" i="0">
                <a:solidFill>
                  <a:srgbClr val="000066"/>
                </a:solidFill>
                <a:latin typeface="Arial" charset="0"/>
              </a:rPr>
              <a:t> CC 5.1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7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8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9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0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3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PowerPoint:Templates:Color Overheads:OC 2/e 17 esters-2</Template>
  <TotalTime>1763</TotalTime>
  <Words>203</Words>
  <Application>Microsoft Office PowerPoint</Application>
  <PresentationFormat>Letter Paper (8.5x11 in)</PresentationFormat>
  <Paragraphs>62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Helvetica</vt:lpstr>
      <vt:lpstr>Arial</vt:lpstr>
      <vt:lpstr>Geneva</vt:lpstr>
      <vt:lpstr>Palatino</vt:lpstr>
      <vt:lpstr>Times</vt:lpstr>
      <vt:lpstr>Calibri</vt:lpstr>
      <vt:lpstr>Wingdings 3</vt:lpstr>
      <vt:lpstr>untitled 1</vt:lpstr>
      <vt:lpstr>2_Custom Design</vt:lpstr>
      <vt:lpstr>1_Custom Design</vt:lpstr>
      <vt:lpstr>Custom Design</vt:lpstr>
      <vt:lpstr>1_untitled 1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Chapter 5</vt:lpstr>
      <vt:lpstr>What’s the fuel in space shuttle?</vt:lpstr>
      <vt:lpstr>Hydrogen molecule: A covalent bond</vt:lpstr>
      <vt:lpstr>Number of covalent bonds and Lewis symbol</vt:lpstr>
      <vt:lpstr>Covalent and Coordinate covalent  Bond</vt:lpstr>
      <vt:lpstr>Molecular structure</vt:lpstr>
      <vt:lpstr>Pyramidal molecule</vt:lpstr>
      <vt:lpstr>Linear Molecule</vt:lpstr>
      <vt:lpstr>Unpaired electrons</vt:lpstr>
      <vt:lpstr>Polyatomic ions held by covalent bonds</vt:lpstr>
      <vt:lpstr>Electron pair repulsions</vt:lpstr>
      <vt:lpstr>Where you find covalent molecules?</vt:lpstr>
      <vt:lpstr>Space filling models</vt:lpstr>
      <vt:lpstr>VSEPR theory and molecular geometry</vt:lpstr>
      <vt:lpstr>Linus Pauling and Electronegativity</vt:lpstr>
      <vt:lpstr>Electronegativity Trends</vt:lpstr>
      <vt:lpstr>Polarity in heteonuclear diatomic molecules</vt:lpstr>
      <vt:lpstr>Types of covalent bond</vt:lpstr>
      <vt:lpstr>Predicting polarity of molecule</vt:lpstr>
      <vt:lpstr>Prefixes for naming covalent compounds</vt:lpstr>
      <vt:lpstr>Common names of covalent compunds</vt:lpstr>
      <vt:lpstr>Naming covalent compounds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1</dc:title>
  <dc:subject>Biochemistry by Mary Campbell</dc:subject>
  <dc:creator>Bill Brown</dc:creator>
  <dc:description>Draft from 2/e</dc:description>
  <cp:lastModifiedBy>upali</cp:lastModifiedBy>
  <cp:revision>222</cp:revision>
  <cp:lastPrinted>1997-09-13T13:07:07Z</cp:lastPrinted>
  <dcterms:created xsi:type="dcterms:W3CDTF">1998-02-07T08:33:40Z</dcterms:created>
  <dcterms:modified xsi:type="dcterms:W3CDTF">2009-10-13T22:21:10Z</dcterms:modified>
</cp:coreProperties>
</file>