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0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>
              <a:defRPr/>
            </a:pPr>
            <a:fld id="{FBA37AC4-68F6-4400-BCEB-AC5F64A8BA98}" type="slidenum">
              <a:rPr lang="en-US" sz="1400" b="0" i="0">
                <a:solidFill>
                  <a:schemeClr val="tx1"/>
                </a:solidFill>
                <a:latin typeface="Helvetica" pitchFamily="34" charset="0"/>
              </a:rPr>
              <a:pPr algn="r">
                <a:defRPr/>
              </a:pPr>
              <a:t>‹#›</a:t>
            </a:fld>
            <a:endParaRPr lang="en-US" sz="1400" b="0" i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>
              <a:defRPr/>
            </a:pPr>
            <a:fld id="{C7BFBB3D-74F1-4998-B166-20DA29CA2172}" type="slidenum">
              <a:rPr lang="en-US" sz="1400" b="0" i="0">
                <a:solidFill>
                  <a:schemeClr val="tx1"/>
                </a:solidFill>
                <a:latin typeface="Helvetica" pitchFamily="34" charset="0"/>
              </a:rPr>
              <a:pPr algn="r">
                <a:defRPr/>
              </a:pPr>
              <a:t>‹#›</a:t>
            </a:fld>
            <a:endParaRPr lang="en-US" sz="1400" b="0" i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8BC11DA-F79B-4C41-9BFF-92EDF8E8B62B}" type="slidenum">
              <a:rPr lang="en-US"/>
              <a:pPr/>
              <a:t>1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8377FC9-BCA3-4CDE-A8F2-4750A697EC47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F15711C-45B6-4193-9E1F-DAC2EA797C5B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6C92799-39EF-473A-8945-80770B0A9213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C6FCAA-C5CC-4DD6-93DB-CA8EF615E1A3}" type="slidenum">
              <a:rPr lang="en-US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6D94702-E762-416E-9BBD-2120689BC07E}" type="slidenum">
              <a:rPr lang="en-US"/>
              <a:pPr/>
              <a:t>14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65EC4C6-06CD-454B-9586-3A9EA1560AE0}" type="slidenum">
              <a:rPr lang="en-US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7ACF04E-F097-4876-B955-FFB5171CCFA2}" type="slidenum">
              <a:rPr lang="en-US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BA02A78-47CB-4437-A5FC-E2B8BA227062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40C543-FE86-43B1-A339-0FAD44EDBF4C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89A0DA-7B74-4EC5-94D2-040A4365FD19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3E91789-4CF8-4AD8-83EB-B73B7D2A884B}" type="slidenum">
              <a:rPr lang="en-US"/>
              <a:pPr/>
              <a:t>2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36DBD09-92D0-4396-999E-8BE3C044241A}" type="slidenum">
              <a:rPr lang="en-US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A9EBDFA-B52F-41DC-8902-7C9D557A5F1A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C07A166-DF78-4A0A-A6DB-2AE193B4A369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CEDAA29-9891-48AB-8868-FA6435047400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FD0DD9E-7CBD-4D87-BC13-E60EA2AE9DD4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F4EE360-D922-436C-9F7D-64C70FC230BB}" type="slidenum">
              <a:rPr lang="en-US"/>
              <a:pPr/>
              <a:t>7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0CD4A0A-CD55-4990-9E56-41C48C79D34A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19F3B34-6391-48F9-BB2E-B1A0A48F155B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04800" y="6457950"/>
            <a:ext cx="5562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705600" y="64579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3 | </a:t>
            </a:r>
            <a:fld id="{010BE631-0B83-4D20-B66F-E2A88D565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57950"/>
            <a:ext cx="5562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Copyright © Houghton Mifflin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4579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3 | </a:t>
            </a:r>
            <a:fld id="{067B5873-8935-4715-89F8-2FD5F197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8FE4-5E3C-46B8-A038-01EB8670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9C00-6EFC-4927-9092-DE0F345A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2916-2FB0-4D9C-99E5-05B808208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6208-D8A7-4D23-8488-6B52CB8AB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674E-5685-4E3A-B756-E75DC0207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8261-4CE9-4620-A4E0-D91E5A46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DDC67-E150-4079-B7D0-39A75409A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9824-DF5A-4397-AADE-94F4F9802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7F95-ADBC-4996-924F-7A683F065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55CA-566C-4799-B7D0-8A3CCCA1B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D9C8-2276-4542-9CCA-4F944002F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2AEF-E0A7-4285-8113-C558460D1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3263-7379-414C-98E9-0BA61239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95BF-597D-45E5-8319-7DEE0422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0586-3B8A-43A7-AB08-2A35E7A5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80A3-B681-4280-9CC3-0D24B035B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9A5A-25E5-4D45-998A-42A427B89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FA14-69B6-4974-B7C5-9BAC297FD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1E15-E5CF-44F3-9FA9-5704486A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FD5A-9E5A-4A27-B5A5-2C5266EE5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50A1-FDE5-49EB-9215-654AF4607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8F84-59AA-4E75-A503-0F825C1A8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DEE2-A4AE-47A5-AD90-DD313CB05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958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412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pitchFamily="34" charset="0"/>
                </a:endParaRPr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pitchFamily="34" charset="0"/>
                  </a:endParaRPr>
                </a:p>
              </p:txBody>
            </p:sp>
          </p:grpSp>
        </p:grp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34" charset="0"/>
              </a:endParaRPr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solidFill>
                  <a:srgbClr val="000099"/>
                </a:solidFill>
                <a:latin typeface="Helvetica" pitchFamily="34" charset="0"/>
              </a:rPr>
              <a:t>Chapter </a:t>
            </a:r>
            <a:r>
              <a:rPr lang="en-US" altLang="en-US" sz="1200" i="0" dirty="0">
                <a:solidFill>
                  <a:srgbClr val="000099"/>
                </a:solidFill>
                <a:latin typeface="Helvetica" pitchFamily="34" charset="0"/>
              </a:rPr>
              <a:t>3-</a:t>
            </a:r>
            <a:fld id="{BD18E530-6D9E-464D-AB20-6A64C2DA0D5F}" type="slidenum">
              <a:rPr lang="en-US" altLang="en-US" sz="1200" i="0">
                <a:solidFill>
                  <a:srgbClr val="000099"/>
                </a:solidFill>
                <a:latin typeface="Helvetica" pitchFamily="34" charset="0"/>
              </a:rPr>
              <a:pPr algn="l">
                <a:defRPr/>
              </a:pPr>
              <a:t>‹#›</a:t>
            </a:fld>
            <a:endParaRPr lang="en-US" altLang="en-US" sz="1200" i="0" dirty="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latin typeface="Geneva"/>
              </a:rPr>
              <a:t>Chemistry </a:t>
            </a:r>
            <a:r>
              <a:rPr lang="en-US" altLang="en-US" sz="1200" i="0" dirty="0">
                <a:latin typeface="Geneva"/>
              </a:rPr>
              <a:t>120  Online LA </a:t>
            </a:r>
            <a:r>
              <a:rPr lang="en-US" altLang="en-US" sz="1200" i="0" dirty="0">
                <a:latin typeface="Geneva"/>
              </a:rPr>
              <a:t>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73" r:id="rId7"/>
    <p:sldLayoutId id="2147483857" r:id="rId8"/>
    <p:sldLayoutId id="2147483858" r:id="rId9"/>
    <p:sldLayoutId id="2147483859" r:id="rId10"/>
    <p:sldLayoutId id="2147483860" r:id="rId11"/>
    <p:sldLayoutId id="2147483874" r:id="rId12"/>
    <p:sldLayoutId id="214748387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Chapter 22-</a:t>
            </a:r>
            <a:fld id="{101A2C75-8D7C-4684-9CF2-E275F6E8A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7CE75470-2DDB-4D17-A8A1-8EC0F89B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523A25FC-F7B4-4704-AF0B-F151633AD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3733800" cy="1470025"/>
          </a:xfrm>
        </p:spPr>
        <p:txBody>
          <a:bodyPr/>
          <a:lstStyle/>
          <a:p>
            <a:r>
              <a:rPr lang="en-US" u="sng" smtClean="0"/>
              <a:t>Chapter 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00400"/>
            <a:ext cx="8458200" cy="17526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Atomic Structure and </a:t>
            </a:r>
            <a:r>
              <a:rPr lang="en-US" sz="3200" dirty="0" smtClean="0"/>
              <a:t>the Periodic </a:t>
            </a:r>
            <a:r>
              <a:rPr lang="en-US" sz="3200" dirty="0"/>
              <a:t>Table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Differences between Metals/Non-metals</a:t>
            </a:r>
            <a:endParaRPr lang="en-US" sz="2000" dirty="0"/>
          </a:p>
        </p:txBody>
      </p:sp>
      <p:pic>
        <p:nvPicPr>
          <p:cNvPr id="28676" name="Picture 23" descr="table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905000"/>
            <a:ext cx="8686800" cy="3802063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Boarder Line between Metals</a:t>
            </a:r>
            <a:endParaRPr lang="en-US" sz="2400" dirty="0"/>
          </a:p>
        </p:txBody>
      </p:sp>
      <p:pic>
        <p:nvPicPr>
          <p:cNvPr id="29699" name="Picture 3" descr="354230_la_03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0050"/>
            <a:ext cx="5105400" cy="442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62600" y="3124200"/>
            <a:ext cx="3505200" cy="152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	This portion of the periodic table shows the dividing line between metals and nonmetals.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37338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→"/>
              <a:defRPr/>
            </a:pP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The number of </a:t>
            </a:r>
            <a:r>
              <a:rPr lang="en-US" sz="2000" dirty="0" err="1"/>
              <a:t>subshells</a:t>
            </a:r>
            <a:r>
              <a:rPr lang="en-US" sz="2000" dirty="0"/>
              <a:t> within a shell is equal to the shell number.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Electronic Shells </a:t>
            </a:r>
            <a:r>
              <a:rPr lang="en-US" sz="4000" dirty="0" err="1" smtClean="0"/>
              <a:t>sn</a:t>
            </a:r>
            <a:r>
              <a:rPr lang="en-US" sz="4000" dirty="0" smtClean="0"/>
              <a:t> Sub-shells</a:t>
            </a:r>
            <a:endParaRPr lang="en-US" sz="4000" dirty="0"/>
          </a:p>
        </p:txBody>
      </p:sp>
      <p:pic>
        <p:nvPicPr>
          <p:cNvPr id="30724" name="Picture 10" descr="354230_la_03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4457700" cy="541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/>
              <a:t>Atomic </a:t>
            </a:r>
            <a:r>
              <a:rPr lang="en-US" dirty="0" err="1" smtClean="0"/>
              <a:t>Orbitals</a:t>
            </a:r>
            <a:r>
              <a:rPr lang="en-US" dirty="0" smtClean="0"/>
              <a:t> in a Sub-Shell</a:t>
            </a:r>
            <a:endParaRPr lang="en-US" sz="2400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" y="19050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	</a:t>
            </a:r>
            <a:r>
              <a:rPr lang="en-US" sz="2000" b="0" i="0"/>
              <a:t>An s orbital has spherical shape; a p orbital has two lobes; a d orbital has four lobes; and an f orbital has eight lobes.</a:t>
            </a:r>
          </a:p>
        </p:txBody>
      </p:sp>
      <p:pic>
        <p:nvPicPr>
          <p:cNvPr id="31748" name="Picture 11" descr="354220_la_03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08300"/>
            <a:ext cx="8382000" cy="295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p- atomic </a:t>
            </a:r>
            <a:r>
              <a:rPr lang="en-US" sz="2800" dirty="0" err="1" smtClean="0"/>
              <a:t>Orbitals</a:t>
            </a:r>
            <a:r>
              <a:rPr lang="en-US" sz="2800" dirty="0" smtClean="0"/>
              <a:t> and their Orientation in Space</a:t>
            </a:r>
            <a:endParaRPr lang="en-US" sz="2800" dirty="0"/>
          </a:p>
        </p:txBody>
      </p:sp>
      <p:pic>
        <p:nvPicPr>
          <p:cNvPr id="32771" name="Picture 10" descr="354220_la_03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305800" cy="320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524000" y="52578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	</a:t>
            </a:r>
            <a:r>
              <a:rPr lang="en-US" sz="2000" b="0" i="0"/>
              <a:t>Orbitals within a subshell differ mainly in orientation.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Shell, Sub-shell and Orbital Arrangement </a:t>
            </a:r>
            <a:endParaRPr lang="en-US" sz="2800" dirty="0"/>
          </a:p>
        </p:txBody>
      </p:sp>
      <p:pic>
        <p:nvPicPr>
          <p:cNvPr id="33795" name="Picture 11" descr="354230_fla_0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6019800" cy="4983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Order of Filling of Various Atomic Subs-hells</a:t>
            </a:r>
            <a:endParaRPr lang="en-US" sz="2400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53000" y="3124200"/>
            <a:ext cx="3962400" cy="144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The order of filling various electron </a:t>
            </a:r>
            <a:r>
              <a:rPr lang="en-US" sz="2000" dirty="0" err="1"/>
              <a:t>subshells</a:t>
            </a:r>
            <a:r>
              <a:rPr lang="en-US" sz="2000" dirty="0"/>
              <a:t>. </a:t>
            </a:r>
            <a:r>
              <a:rPr lang="en-US" sz="2000" dirty="0" err="1"/>
              <a:t>Subshells</a:t>
            </a:r>
            <a:r>
              <a:rPr lang="en-US" sz="2000" dirty="0"/>
              <a:t> of different shells “overlap.”</a:t>
            </a:r>
          </a:p>
        </p:txBody>
      </p:sp>
      <p:pic>
        <p:nvPicPr>
          <p:cNvPr id="34820" name="Picture 8" descr="354230_la_03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3778250" cy="495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Filling Order of Atomic </a:t>
            </a:r>
            <a:r>
              <a:rPr lang="en-US" dirty="0" err="1" smtClean="0"/>
              <a:t>Orbitals</a:t>
            </a:r>
            <a:endParaRPr lang="en-US" sz="2400" dirty="0"/>
          </a:p>
        </p:txBody>
      </p:sp>
      <p:pic>
        <p:nvPicPr>
          <p:cNvPr id="35843" name="Picture 10" descr="354230_la_03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16075"/>
            <a:ext cx="3106738" cy="455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3962400" cy="2057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	The order of filling various electron </a:t>
            </a:r>
            <a:r>
              <a:rPr lang="en-US" sz="2000" dirty="0" err="1"/>
              <a:t>subshells</a:t>
            </a:r>
            <a:r>
              <a:rPr lang="en-US" sz="2000" dirty="0"/>
              <a:t> with electrons follows the same order given by the arrows in this diagram.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Color comes from Electron Jumps</a:t>
            </a:r>
            <a:endParaRPr lang="en-US" sz="2400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29200" y="3048000"/>
            <a:ext cx="3810000" cy="1524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/>
              <a:t>	The different colors of fireworks result when heat excites the electrons of different kinds of metal atoms.</a:t>
            </a:r>
          </a:p>
        </p:txBody>
      </p:sp>
      <p:pic>
        <p:nvPicPr>
          <p:cNvPr id="36868" name="Picture 8" descr="354230_fp_03_02 C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3352800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1752600" y="59436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William S. Helsel/Getty Images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Orbital Blocks of the Periodic Table</a:t>
            </a:r>
            <a:endParaRPr lang="en-US" sz="2400" dirty="0"/>
          </a:p>
        </p:txBody>
      </p:sp>
      <p:pic>
        <p:nvPicPr>
          <p:cNvPr id="37891" name="Picture 7" descr="354230_la_03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95400"/>
            <a:ext cx="5943600" cy="4618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2743200" cy="144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	Electron configuration   and the positions of the elements in the periodic table.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3276600" y="58674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Novastock/PhotoEdit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Periodicity of Element Properties</a:t>
            </a:r>
            <a:endParaRPr lang="en-US" sz="2400" dirty="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2400" y="3089275"/>
            <a:ext cx="3124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→"/>
            </a:pPr>
            <a:r>
              <a:rPr lang="en-US" sz="200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b="0" i="0"/>
              <a:t>Music consists of a series of tones that build octave after octave. Similarly, elements have properties that recur period after period.</a:t>
            </a:r>
          </a:p>
          <a:p>
            <a:pPr>
              <a:spcBef>
                <a:spcPct val="50000"/>
              </a:spcBef>
            </a:pPr>
            <a:endParaRPr lang="en-US" sz="2000" b="0" i="0">
              <a:solidFill>
                <a:schemeClr val="tx1"/>
              </a:solidFill>
            </a:endParaRPr>
          </a:p>
        </p:txBody>
      </p:sp>
      <p:pic>
        <p:nvPicPr>
          <p:cNvPr id="20485" name="Picture 14" descr="354230_cop_03_01 piano ke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1676400"/>
            <a:ext cx="5734050" cy="4200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Element Types and Electronic Configuration</a:t>
            </a:r>
            <a:endParaRPr lang="en-US" sz="1800" dirty="0"/>
          </a:p>
        </p:txBody>
      </p:sp>
      <p:pic>
        <p:nvPicPr>
          <p:cNvPr id="38915" name="Picture 7" descr="354230_fla_03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96988"/>
            <a:ext cx="7086600" cy="4672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-304800" y="3200400"/>
            <a:ext cx="1905000" cy="2438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A classification </a:t>
            </a:r>
            <a:r>
              <a:rPr lang="en-US" sz="1600" dirty="0"/>
              <a:t>scheme for the elements based on their electron configurations.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2819400"/>
            <a:ext cx="3581400" cy="236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The protons and neutrons of an atom are found in the central nuclear region, or nucleus, and the electrons are found in an electron cloud outside the nucleus.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Nuclear Atom</a:t>
            </a:r>
            <a:endParaRPr lang="en-US" sz="3200" dirty="0"/>
          </a:p>
        </p:txBody>
      </p:sp>
      <p:pic>
        <p:nvPicPr>
          <p:cNvPr id="21508" name="Picture 16" descr="354230_la_03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44196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/>
              <a:t>Atomic </a:t>
            </a:r>
            <a:r>
              <a:rPr lang="en-US" dirty="0" smtClean="0"/>
              <a:t>and the Subatomic Particles</a:t>
            </a:r>
            <a:endParaRPr lang="en-US" sz="2400" dirty="0"/>
          </a:p>
        </p:txBody>
      </p:sp>
      <p:pic>
        <p:nvPicPr>
          <p:cNvPr id="22531" name="Picture 21" descr="354230_fla_03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5334000" cy="5157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Isotopes and their Abundances</a:t>
            </a:r>
            <a:endParaRPr lang="en-US" sz="2400" dirty="0"/>
          </a:p>
        </p:txBody>
      </p:sp>
      <p:pic>
        <p:nvPicPr>
          <p:cNvPr id="23555" name="Picture 15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67500" y="2616200"/>
            <a:ext cx="152400" cy="152400"/>
          </a:xfrm>
          <a:noFill/>
        </p:spPr>
      </p:pic>
      <p:pic>
        <p:nvPicPr>
          <p:cNvPr id="23556" name="Picture 101" descr="tab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447800"/>
            <a:ext cx="5943600" cy="4810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Mendeleev the Founder of Periodic Table</a:t>
            </a:r>
            <a:endParaRPr lang="en-US" sz="2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  <a:defRPr/>
            </a:pP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dirty="0"/>
              <a:t>	Mendeleev constructed a periodic table as part of his effort to systemize chemistry.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0386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Edgar Fahs Smith Collection, University of Pennsylvania Library</a:t>
            </a:r>
          </a:p>
        </p:txBody>
      </p:sp>
      <p:pic>
        <p:nvPicPr>
          <p:cNvPr id="24581" name="Picture 5" descr="354230_p_03_02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5" y="1600200"/>
            <a:ext cx="3000375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Modern Periodic Table</a:t>
            </a:r>
            <a:endParaRPr lang="en-US" sz="2400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81800" y="2743200"/>
            <a:ext cx="2438400" cy="2514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	The periodic table of the elements is a graphical way    to show relationships among the elements.</a:t>
            </a:r>
          </a:p>
        </p:txBody>
      </p:sp>
      <p:pic>
        <p:nvPicPr>
          <p:cNvPr id="25604" name="Picture 7" descr="354230_la_03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17663"/>
            <a:ext cx="6477000" cy="4554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Very Long form of Periodic table</a:t>
            </a:r>
            <a:endParaRPr lang="en-US" sz="2400" dirty="0"/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10600" cy="114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/>
              <a:t>	In this periodic table, elements 58 through 71 and 90 through 103 are shown in their proper positions.</a:t>
            </a:r>
          </a:p>
        </p:txBody>
      </p:sp>
      <p:pic>
        <p:nvPicPr>
          <p:cNvPr id="26628" name="Picture 18" descr="354230_la_03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0425"/>
            <a:ext cx="8915400" cy="2327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Metals and Non-metals</a:t>
            </a:r>
            <a:endParaRPr lang="en-US" sz="2400" dirty="0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5303838"/>
            <a:ext cx="3810000" cy="1020762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lphaLcParenBoth"/>
              <a:defRPr/>
            </a:pPr>
            <a:r>
              <a:rPr lang="en-US" sz="2000"/>
              <a:t>Some familiar metals are aluminum, lead, tin, and zinc.</a:t>
            </a:r>
          </a:p>
        </p:txBody>
      </p:sp>
      <p:pic>
        <p:nvPicPr>
          <p:cNvPr id="27652" name="Picture 14" descr="354220_p_03_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9725"/>
            <a:ext cx="3657600" cy="364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3" name="Picture 15" descr="354220_p_03_0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090738"/>
            <a:ext cx="3886200" cy="3167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953000" y="5303838"/>
            <a:ext cx="3810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</a:pPr>
            <a:r>
              <a:rPr lang="en-US" sz="2000" b="0"/>
              <a:t>(b) Some familiar nonmetals   are sulfur, phosphorus,    and bromine.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build="p"/>
      <p:bldP spid="15376" grpId="0" build="p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2CD"/>
      </a:lt1>
      <a:dk2>
        <a:srgbClr val="3C0023"/>
      </a:dk2>
      <a:lt2>
        <a:srgbClr val="006C62"/>
      </a:lt2>
      <a:accent1>
        <a:srgbClr val="6E0043"/>
      </a:accent1>
      <a:accent2>
        <a:srgbClr val="00279F"/>
      </a:accent2>
      <a:accent3>
        <a:srgbClr val="FFF7E3"/>
      </a:accent3>
      <a:accent4>
        <a:srgbClr val="000000"/>
      </a:accent4>
      <a:accent5>
        <a:srgbClr val="BAAAB0"/>
      </a:accent5>
      <a:accent6>
        <a:srgbClr val="002290"/>
      </a:accent6>
      <a:hlink>
        <a:srgbClr val="3C0023"/>
      </a:hlink>
      <a:folHlink>
        <a:srgbClr val="004E47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1739</TotalTime>
  <Pages>24</Pages>
  <Words>189</Words>
  <Application>Microsoft PowerPoint 4.0</Application>
  <PresentationFormat>Letter Paper (8.5x11 in)</PresentationFormat>
  <Paragraphs>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Helvetica</vt:lpstr>
      <vt:lpstr>Arial</vt:lpstr>
      <vt:lpstr>Geneva</vt:lpstr>
      <vt:lpstr>Palatino</vt:lpstr>
      <vt:lpstr>Times</vt:lpstr>
      <vt:lpstr>Calibri</vt:lpstr>
      <vt:lpstr>untitled 1</vt:lpstr>
      <vt:lpstr>2_Custom Design</vt:lpstr>
      <vt:lpstr>1_Custom Design</vt:lpstr>
      <vt:lpstr>Custom Design</vt:lpstr>
      <vt:lpstr>Chapter 3</vt:lpstr>
      <vt:lpstr>Periodicity of Element Properties</vt:lpstr>
      <vt:lpstr>Nuclear Atom</vt:lpstr>
      <vt:lpstr>Atomic and the Subatomic Particles</vt:lpstr>
      <vt:lpstr>Isotopes and their Abundances</vt:lpstr>
      <vt:lpstr>Mendeleev the Founder of Periodic Table</vt:lpstr>
      <vt:lpstr>Modern Periodic Table</vt:lpstr>
      <vt:lpstr>Very Long form of Periodic table</vt:lpstr>
      <vt:lpstr>Metals and Non-metals</vt:lpstr>
      <vt:lpstr>Differences between Metals/Non-metals</vt:lpstr>
      <vt:lpstr>Boarder Line between Metals</vt:lpstr>
      <vt:lpstr>Electronic Shells sn Sub-shells</vt:lpstr>
      <vt:lpstr>Atomic Orbitals in a Sub-Shell</vt:lpstr>
      <vt:lpstr>p- atomic Orbitals and their Orientation in Space</vt:lpstr>
      <vt:lpstr>Shell, Sub-shell and Orbital Arrangement </vt:lpstr>
      <vt:lpstr>The Order of Filling of Various Atomic Subs-hells</vt:lpstr>
      <vt:lpstr>Filling Order of Atomic Orbitals</vt:lpstr>
      <vt:lpstr>Color comes from Electron Jumps</vt:lpstr>
      <vt:lpstr>Orbital Blocks of the Periodic Table</vt:lpstr>
      <vt:lpstr>Element Types and Electronic Configuration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cp:keywords/>
  <dc:description>Draft from 2/e</dc:description>
  <cp:lastModifiedBy>upali</cp:lastModifiedBy>
  <cp:revision>218</cp:revision>
  <cp:lastPrinted>1997-09-13T13:07:07Z</cp:lastPrinted>
  <dcterms:created xsi:type="dcterms:W3CDTF">1998-02-07T08:33:40Z</dcterms:created>
  <dcterms:modified xsi:type="dcterms:W3CDTF">2009-09-10T18:45:12Z</dcterms:modified>
</cp:coreProperties>
</file>