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75" r:id="rId2"/>
    <p:sldMasterId id="2147483672" r:id="rId3"/>
    <p:sldMasterId id="2147483660" r:id="rId4"/>
  </p:sldMasterIdLst>
  <p:notesMasterIdLst>
    <p:notesMasterId r:id="rId24"/>
  </p:notesMasterIdLst>
  <p:handoutMasterIdLst>
    <p:handoutMasterId r:id="rId25"/>
  </p:handoutMasterIdLst>
  <p:sldIdLst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accent2"/>
        </a:solidFill>
        <a:latin typeface="Helvetica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accent2"/>
        </a:solidFill>
        <a:latin typeface="Helvetica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accent2"/>
        </a:solidFill>
        <a:latin typeface="Helvetica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accent2"/>
        </a:solidFill>
        <a:latin typeface="Helvetic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99"/>
    <a:srgbClr val="008000"/>
    <a:srgbClr val="C0FEF9"/>
    <a:srgbClr val="F76681"/>
    <a:srgbClr val="000066"/>
    <a:srgbClr val="FF9900"/>
    <a:srgbClr val="CC00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80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>
              <a:defRPr/>
            </a:pPr>
            <a:fld id="{ABEB1FF3-5233-49D9-BE8A-5AE7C70D3FA0}" type="slidenum">
              <a:rPr lang="en-US" sz="1400" b="0" i="0">
                <a:solidFill>
                  <a:schemeClr val="tx1"/>
                </a:solidFill>
                <a:latin typeface="Helvetica" pitchFamily="34" charset="0"/>
              </a:rPr>
              <a:pPr algn="r">
                <a:defRPr/>
              </a:pPr>
              <a:t>‹#›</a:t>
            </a:fld>
            <a:endParaRPr lang="en-US" sz="1400" b="0" i="0">
              <a:solidFill>
                <a:schemeClr val="tx1"/>
              </a:solidFill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67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>
              <a:defRPr/>
            </a:pPr>
            <a:fld id="{13D980E5-918A-4217-ADFA-10ECC0E1FD9F}" type="slidenum">
              <a:rPr lang="en-US" sz="1400" b="0" i="0">
                <a:solidFill>
                  <a:schemeClr val="tx1"/>
                </a:solidFill>
                <a:latin typeface="Helvetica" pitchFamily="34" charset="0"/>
              </a:rPr>
              <a:pPr algn="r">
                <a:defRPr/>
              </a:pPr>
              <a:t>‹#›</a:t>
            </a:fld>
            <a:endParaRPr lang="en-US" sz="1400" b="0" i="0">
              <a:solidFill>
                <a:schemeClr val="tx1"/>
              </a:solidFill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3BACAC3-8525-4ED3-BC17-D5B29869AA1A}" type="slidenum">
              <a:rPr lang="en-US"/>
              <a:pPr/>
              <a:t>1</a:t>
            </a:fld>
            <a:endParaRPr lang="en-US"/>
          </a:p>
        </p:txBody>
      </p:sp>
      <p:sp>
        <p:nvSpPr>
          <p:cNvPr id="37891" name="Rectangle 102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E7BB630-78C1-478E-9427-629937760FC7}" type="slidenum">
              <a:rPr lang="en-US"/>
              <a:pPr/>
              <a:t>10</a:t>
            </a:fld>
            <a:endParaRPr lang="en-US"/>
          </a:p>
        </p:txBody>
      </p:sp>
      <p:sp>
        <p:nvSpPr>
          <p:cNvPr id="47107" name="Rectangle 102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9AD62C6-63BA-4211-8E79-42536A36C35A}" type="slidenum">
              <a:rPr lang="en-US"/>
              <a:pPr/>
              <a:t>11</a:t>
            </a:fld>
            <a:endParaRPr 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8924289-AC01-4B98-A789-CAD4B6FA2833}" type="slidenum">
              <a:rPr lang="en-US"/>
              <a:pPr/>
              <a:t>12</a:t>
            </a:fld>
            <a:endParaRPr lang="en-US"/>
          </a:p>
        </p:txBody>
      </p:sp>
      <p:sp>
        <p:nvSpPr>
          <p:cNvPr id="49155" name="Rectangle 102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EF9608D-BBD2-46D4-BAF6-E76F149C7D02}" type="slidenum">
              <a:rPr lang="en-US"/>
              <a:pPr/>
              <a:t>13</a:t>
            </a:fld>
            <a:endParaRPr 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14955B3-F63B-40B5-8FFE-D51C80F62382}" type="slidenum">
              <a:rPr lang="en-US"/>
              <a:pPr/>
              <a:t>14</a:t>
            </a:fld>
            <a:endParaRPr 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A8BE931-9E53-494E-91B6-E5FA722F494B}" type="slidenum">
              <a:rPr lang="en-US"/>
              <a:pPr/>
              <a:t>15</a:t>
            </a:fld>
            <a:endParaRPr 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D6CB0B2-6FF6-4E59-AE7A-A343D3DB8B0A}" type="slidenum">
              <a:rPr lang="en-US"/>
              <a:pPr/>
              <a:t>16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300E3A0-F9F3-4CC4-B07E-A428E76C80C3}" type="slidenum">
              <a:rPr lang="en-US"/>
              <a:pPr/>
              <a:t>17</a:t>
            </a:fld>
            <a:endParaRPr 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94A8278-5087-406B-BDB9-4FEECB60ED08}" type="slidenum">
              <a:rPr lang="en-US"/>
              <a:pPr/>
              <a:t>18</a:t>
            </a:fld>
            <a:endParaRPr 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6958D54-F1D6-4DEF-BEE8-87091D9F0889}" type="slidenum">
              <a:rPr lang="en-US"/>
              <a:pPr/>
              <a:t>19</a:t>
            </a:fld>
            <a:endParaRPr 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A422371-22A0-489C-8138-C2F4C62E7E34}" type="slidenum">
              <a:rPr lang="en-US"/>
              <a:pPr/>
              <a:t>2</a:t>
            </a:fld>
            <a:endParaRPr 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EDCE6AF-83A6-4320-9260-198DE0E106A7}" type="slidenum">
              <a:rPr lang="en-US"/>
              <a:pPr/>
              <a:t>3</a:t>
            </a:fld>
            <a:endParaRPr lang="en-US"/>
          </a:p>
        </p:txBody>
      </p:sp>
      <p:sp>
        <p:nvSpPr>
          <p:cNvPr id="39939" name="Rectangle 102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543F04A-FC51-439F-B61F-5A3BBAD6BB6D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102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9A12837-721F-4749-8CDD-75658061D446}" type="slidenum">
              <a:rPr lang="en-US"/>
              <a:pPr/>
              <a:t>5</a:t>
            </a:fld>
            <a:endParaRPr lang="en-US"/>
          </a:p>
        </p:txBody>
      </p:sp>
      <p:sp>
        <p:nvSpPr>
          <p:cNvPr id="41987" name="Rectangle 102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2CECF7-6AB2-42D8-A70C-8E092BA5A58B}" type="slidenum">
              <a:rPr lang="en-US"/>
              <a:pPr/>
              <a:t>6</a:t>
            </a:fld>
            <a:endParaRPr lang="en-US"/>
          </a:p>
        </p:txBody>
      </p:sp>
      <p:sp>
        <p:nvSpPr>
          <p:cNvPr id="43011" name="Rectangle 102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ACD27D7-9CA4-429E-8A59-365D29998CD2}" type="slidenum">
              <a:rPr lang="en-US"/>
              <a:pPr/>
              <a:t>7</a:t>
            </a:fld>
            <a:endParaRPr lang="en-US"/>
          </a:p>
        </p:txBody>
      </p:sp>
      <p:sp>
        <p:nvSpPr>
          <p:cNvPr id="44035" name="Rectangle 102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70CAF0E-4738-4CCE-9303-F542032ECC09}" type="slidenum">
              <a:rPr lang="en-US"/>
              <a:pPr/>
              <a:t>8</a:t>
            </a:fld>
            <a:endParaRPr 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7731076-8856-4CD2-AB94-C00EAAD41C9E}" type="slidenum">
              <a:rPr lang="en-US"/>
              <a:pPr/>
              <a:t>9</a:t>
            </a:fld>
            <a:endParaRPr lang="en-US"/>
          </a:p>
        </p:txBody>
      </p:sp>
      <p:sp>
        <p:nvSpPr>
          <p:cNvPr id="46083" name="Rectangle 102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2479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5913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BF0E-C4C7-446B-A8EE-09EF14384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857B-CA54-45ED-8B9A-BFE175098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5512-CCD3-425E-8CF6-83D58F555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670D-5CAE-44D9-A711-6976E800B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3681B-244C-4D5C-8A6D-6585CF342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A4955-833F-481A-94E6-75649A23A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5E3B-81E0-40C4-9EB4-8027873EA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46ED-0586-47C2-A922-F64C57618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93E6C-5B34-4F2C-8F12-E880ED82B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ED47-55E9-42B9-9171-A495FB6AC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6F8EF-BA28-41AE-90A9-FBD6E96F8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7BE3-8296-4966-8683-AC7A3B657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0A2BC-CEA1-4B54-88FB-EAE6D511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69A48-F11C-4A65-90ED-BE7E82A87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2DF8-2C8A-4B69-9247-A148A9846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B5F0-52EA-4927-867D-25B2A35A8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1F00-DCFA-4E61-AEFB-40FB68A40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4530-9344-464D-A5AF-DA4D6FC2E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097EF-E887-4DAB-8474-82436BA64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CA16-591A-45A8-B234-07E37CF7A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6FC0-1217-4242-90E8-7AC436429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A335-A43C-4E40-BDC3-7F0C01947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F45C-2B13-4AE3-8E33-129733E030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958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412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7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033" name="Group 35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pitchFamily="34" charset="0"/>
                </a:endParaRPr>
              </a:p>
            </p:txBody>
          </p:sp>
          <p:grpSp>
            <p:nvGrpSpPr>
              <p:cNvPr id="1036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27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28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3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</p:grpSp>
        </p:grp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34" charset="0"/>
              </a:endParaRPr>
            </a:p>
          </p:txBody>
        </p:sp>
      </p:grpSp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</a:t>
            </a:r>
          </a:p>
          <a:p>
            <a:pPr lvl="4"/>
            <a:r>
              <a:rPr lang="en-US" altLang="en-US" dirty="0" smtClean="0"/>
              <a:t> level</a:t>
            </a:r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34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7239000" y="6324600"/>
            <a:ext cx="1905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altLang="en-US" sz="1200" i="0" dirty="0">
                <a:solidFill>
                  <a:srgbClr val="000099"/>
                </a:solidFill>
                <a:latin typeface="Helvetica" pitchFamily="34" charset="0"/>
              </a:rPr>
              <a:t>Chapter </a:t>
            </a:r>
            <a:r>
              <a:rPr lang="en-US" altLang="en-US" sz="1200" i="0" dirty="0">
                <a:solidFill>
                  <a:srgbClr val="000099"/>
                </a:solidFill>
                <a:latin typeface="Helvetica" pitchFamily="34" charset="0"/>
              </a:rPr>
              <a:t>2-</a:t>
            </a:r>
            <a:fld id="{40713261-D99C-409D-950F-60000710D514}" type="slidenum">
              <a:rPr lang="en-US" altLang="en-US" sz="1200" i="0">
                <a:solidFill>
                  <a:srgbClr val="000099"/>
                </a:solidFill>
                <a:latin typeface="Helvetica" pitchFamily="34" charset="0"/>
              </a:rPr>
              <a:pPr algn="l">
                <a:defRPr/>
              </a:pPr>
              <a:t>‹#›</a:t>
            </a:fld>
            <a:endParaRPr lang="en-US" altLang="en-US" sz="1200" i="0" dirty="0">
              <a:solidFill>
                <a:srgbClr val="000099"/>
              </a:solidFill>
              <a:latin typeface="Helvetica" pitchFamily="34" charset="0"/>
            </a:endParaRPr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34" charset="0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altLang="en-US" sz="1200" i="0" dirty="0">
                <a:latin typeface="Geneva"/>
              </a:rPr>
              <a:t>Chemistry 120  Online LA Tech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915" r:id="rId7"/>
    <p:sldLayoutId id="2147483899" r:id="rId8"/>
    <p:sldLayoutId id="2147483900" r:id="rId9"/>
    <p:sldLayoutId id="2147483901" r:id="rId10"/>
    <p:sldLayoutId id="214748390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/>
        <a:buChar char="•"/>
        <a:defRPr sz="2400" b="1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0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Chapter 22-</a:t>
            </a:r>
            <a:fld id="{E5328775-BD35-4C02-82B1-51EC2E4A4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F4EC784E-CDAE-46AE-AF55-74B51E08C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AAB0FD8B-585B-46BA-93A0-ACCCCEFF2F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3733800" cy="1470025"/>
          </a:xfrm>
        </p:spPr>
        <p:txBody>
          <a:bodyPr/>
          <a:lstStyle/>
          <a:p>
            <a:r>
              <a:rPr lang="en-US" u="sng" smtClean="0"/>
              <a:t>Chapter 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76600"/>
            <a:ext cx="7467600" cy="1752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Measurements </a:t>
            </a:r>
            <a:r>
              <a:rPr lang="en-US" sz="3200" dirty="0"/>
              <a:t>In Chemistry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3048000" cy="182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	The digital readout on an electronic calculator usually shows more digits than are needed.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Rounding off from </a:t>
            </a:r>
            <a:r>
              <a:rPr lang="en-US" dirty="0" smtClean="0"/>
              <a:t>C</a:t>
            </a:r>
            <a:r>
              <a:rPr lang="en-US" dirty="0" smtClean="0"/>
              <a:t>alculator Answer</a:t>
            </a:r>
            <a:endParaRPr lang="en-US" sz="2400" dirty="0"/>
          </a:p>
        </p:txBody>
      </p:sp>
      <p:pic>
        <p:nvPicPr>
          <p:cNvPr id="26628" name="Picture 9" descr="354230_p_02_06 calcula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3000375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Conversions</a:t>
            </a:r>
            <a:endParaRPr lang="en-US" sz="2400" dirty="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257800" y="289560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0" dirty="0"/>
              <a:t>	</a:t>
            </a:r>
            <a:r>
              <a:rPr lang="en-US" sz="2000" b="0" i="0" dirty="0"/>
              <a:t>It is experimentally determined that 1 inch equals 2.54 cm, or 1 cm equals 0.394 inch</a:t>
            </a:r>
          </a:p>
        </p:txBody>
      </p:sp>
      <p:pic>
        <p:nvPicPr>
          <p:cNvPr id="27652" name="Picture 10" descr="354230_la_02_07 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4103688" cy="454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Conversion Factors</a:t>
            </a:r>
            <a:endParaRPr lang="en-US" sz="2400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010400" y="2895600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←"/>
            </a:pPr>
            <a:r>
              <a:rPr lang="en-US" sz="2000"/>
              <a:t>Table 2.2</a:t>
            </a:r>
            <a:br>
              <a:rPr lang="en-US" sz="2000"/>
            </a:br>
            <a:endParaRPr lang="en-US" sz="2000" b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←"/>
            </a:pPr>
            <a:endParaRPr lang="en-US" sz="2000" b="0"/>
          </a:p>
        </p:txBody>
      </p:sp>
      <p:pic>
        <p:nvPicPr>
          <p:cNvPr id="28676" name="Picture 5" descr="tabl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20738"/>
            <a:ext cx="6705600" cy="5464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Common Conversion Factors</a:t>
            </a:r>
            <a:endParaRPr lang="en-US" sz="2400" dirty="0"/>
          </a:p>
        </p:txBody>
      </p:sp>
      <p:pic>
        <p:nvPicPr>
          <p:cNvPr id="29699" name="Picture 8" descr="354220_agla_02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8686800" cy="5192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396875" y="3352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®"/>
            </a:pPr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Densities and Masses</a:t>
            </a:r>
            <a:endParaRPr lang="en-US" sz="2400" dirty="0"/>
          </a:p>
        </p:txBody>
      </p:sp>
      <p:pic>
        <p:nvPicPr>
          <p:cNvPr id="30723" name="Picture 9" descr="354230_p_02_08 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00200"/>
            <a:ext cx="4510088" cy="4556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3048000" cy="2209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/>
              <a:t>	Both of these items have a mass of 23 grams, but they have very different volumes; therefore, their densities are different as well.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Properties of Gases, Liquids and Solids</a:t>
            </a:r>
            <a:endParaRPr lang="en-US" sz="2400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2286000" cy="2209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  <a:defRPr/>
            </a:pPr>
            <a:r>
              <a:rPr lang="en-US" sz="2000"/>
              <a:t>Table 2.3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/>
              <a:t>	</a:t>
            </a:r>
          </a:p>
        </p:txBody>
      </p:sp>
      <p:pic>
        <p:nvPicPr>
          <p:cNvPr id="31748" name="Picture 6" descr="tabl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914399"/>
            <a:ext cx="7467600" cy="462208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char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80">
                                            <p:txEl>
                                              <p:char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the Coin floats on Mercury?</a:t>
            </a:r>
            <a:endParaRPr lang="en-US" sz="2400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953000" y="2895600"/>
            <a:ext cx="3581400" cy="1447800"/>
          </a:xfrm>
        </p:spPr>
        <p:txBody>
          <a:bodyPr/>
          <a:lstStyle/>
          <a:p>
            <a:pPr>
              <a:buFont typeface="Arial" charset="0"/>
              <a:buChar char="←"/>
              <a:defRPr/>
            </a:pPr>
            <a:r>
              <a:rPr lang="en-US" sz="2000"/>
              <a:t>Fig. 2.9</a:t>
            </a:r>
          </a:p>
          <a:p>
            <a:pPr>
              <a:buFontTx/>
              <a:buNone/>
              <a:defRPr/>
            </a:pPr>
            <a:r>
              <a:rPr lang="en-US" sz="2000"/>
              <a:t>	The penny is less dense than the mercury it floats on.</a:t>
            </a:r>
          </a:p>
        </p:txBody>
      </p:sp>
      <p:pic>
        <p:nvPicPr>
          <p:cNvPr id="32772" name="Picture 7" descr="354230_p_02_09 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3425825" cy="440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Measurements of Body Density</a:t>
            </a:r>
            <a:endParaRPr lang="en-US" sz="2400" dirty="0"/>
          </a:p>
        </p:txBody>
      </p:sp>
      <p:pic>
        <p:nvPicPr>
          <p:cNvPr id="33795" name="Picture 9" descr="354220_fp_02_01 giantsc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95400"/>
            <a:ext cx="3027363" cy="454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Specific Heat of Substances</a:t>
            </a:r>
            <a:endParaRPr lang="en-US" sz="2400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3124200" cy="2514600"/>
          </a:xfrm>
        </p:spPr>
        <p:txBody>
          <a:bodyPr/>
          <a:lstStyle/>
          <a:p>
            <a:pPr>
              <a:buFont typeface="Arial" charset="0"/>
              <a:buChar char="→"/>
              <a:defRPr/>
            </a:pPr>
            <a:r>
              <a:rPr lang="en-US" sz="2000"/>
              <a:t>Table 2.4 </a:t>
            </a:r>
          </a:p>
          <a:p>
            <a:pPr>
              <a:buFont typeface="Arial" charset="0"/>
              <a:buNone/>
              <a:defRPr/>
            </a:pPr>
            <a:r>
              <a:rPr lang="en-US" sz="2000"/>
              <a:t>					</a:t>
            </a:r>
          </a:p>
        </p:txBody>
      </p:sp>
      <p:pic>
        <p:nvPicPr>
          <p:cNvPr id="34820" name="Picture 9" descr="tabl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219200"/>
            <a:ext cx="4548188" cy="4953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Temperature Scales</a:t>
            </a:r>
            <a:endParaRPr lang="en-US" sz="24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2667000"/>
            <a:ext cx="3124200" cy="25146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→"/>
              <a:defRPr/>
            </a:pPr>
            <a:r>
              <a:rPr lang="en-US" sz="2000"/>
              <a:t>Fig 2.10  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/>
              <a:t>	The relationships among the Celsius, Kelvin, and Fahrenheit temperature scales are determined by the degree sizes and the reference point values.</a:t>
            </a:r>
          </a:p>
        </p:txBody>
      </p:sp>
      <p:pic>
        <p:nvPicPr>
          <p:cNvPr id="35844" name="Picture 4" descr="354230_la_02_10 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11313"/>
            <a:ext cx="6172200" cy="4271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3419475" y="5867400"/>
            <a:ext cx="495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</a:rPr>
              <a:t>© Richard Hamilton Smith/Corbis Outline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Measurements </a:t>
            </a:r>
            <a:r>
              <a:rPr lang="en-US" dirty="0" smtClean="0"/>
              <a:t>are not exact</a:t>
            </a:r>
            <a:endParaRPr lang="en-US" sz="2400" dirty="0"/>
          </a:p>
        </p:txBody>
      </p:sp>
      <p:pic>
        <p:nvPicPr>
          <p:cNvPr id="18436" name="Picture 11" descr="354230_cop_02_01 carpe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5675" y="1752600"/>
            <a:ext cx="5572125" cy="4090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28600" y="3594100"/>
            <a:ext cx="3124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→"/>
            </a:pPr>
            <a:r>
              <a:rPr lang="en-US" sz="2000" b="0"/>
              <a:t>  </a:t>
            </a:r>
            <a:endParaRPr lang="en-US" sz="2000"/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 b="0"/>
              <a:t>Measurements can never be exact; there is always some uncertainty.</a:t>
            </a:r>
          </a:p>
          <a:p>
            <a:pPr>
              <a:spcBef>
                <a:spcPct val="50000"/>
              </a:spcBef>
            </a:pPr>
            <a:endParaRPr lang="en-US" sz="2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600" y="3124200"/>
            <a:ext cx="3200400" cy="1447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/>
              <a:t>	Metric system units are becoming increasingly evident on highway signs.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Metric System</a:t>
            </a:r>
            <a:endParaRPr lang="en-US" sz="2400" dirty="0"/>
          </a:p>
        </p:txBody>
      </p:sp>
      <p:pic>
        <p:nvPicPr>
          <p:cNvPr id="19460" name="Picture 14" descr="354230_p_02_01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5638800" cy="4137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943600" y="3124200"/>
            <a:ext cx="3200400" cy="1447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Symbol" pitchFamily="18" charset="2"/>
              <a:buChar char="¬"/>
              <a:defRPr/>
            </a:pPr>
            <a:r>
              <a:rPr lang="en-US" sz="1800"/>
              <a:t>Table 2.1  </a:t>
            </a:r>
            <a:br>
              <a:rPr lang="en-US" sz="1800"/>
            </a:br>
            <a:endParaRPr lang="en-US" sz="1800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Metric Prefixes</a:t>
            </a:r>
            <a:endParaRPr lang="en-US" sz="2400" dirty="0"/>
          </a:p>
        </p:txBody>
      </p:sp>
      <p:pic>
        <p:nvPicPr>
          <p:cNvPr id="20484" name="Picture 20" descr="tabl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0"/>
            <a:ext cx="5791200" cy="2762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2667000"/>
            <a:ext cx="2514600" cy="27432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→"/>
              <a:defRPr/>
            </a:pPr>
            <a:r>
              <a:rPr lang="en-US" sz="2000" dirty="0"/>
              <a:t> Fig. 2.2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	Comparisons of the base metric system units of length, mass, and volume with common objects.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Metric System Base Units</a:t>
            </a:r>
            <a:endParaRPr lang="en-US" sz="2400" dirty="0"/>
          </a:p>
        </p:txBody>
      </p:sp>
      <p:pic>
        <p:nvPicPr>
          <p:cNvPr id="21508" name="Picture 12" descr="354220_la_02_02 Fig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9812" y="1447800"/>
            <a:ext cx="6744188" cy="464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9" name="Text Box 13"/>
          <p:cNvSpPr txBox="1">
            <a:spLocks noChangeArrowheads="1"/>
          </p:cNvSpPr>
          <p:nvPr/>
        </p:nvSpPr>
        <p:spPr bwMode="auto">
          <a:xfrm>
            <a:off x="2895600" y="5791200"/>
            <a:ext cx="304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</a:rPr>
              <a:t>E.R. Degginger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Volume Unites (cm</a:t>
            </a:r>
            <a:r>
              <a:rPr lang="en-US" baseline="30000" dirty="0" smtClean="0"/>
              <a:t>3</a:t>
            </a:r>
            <a:r>
              <a:rPr lang="en-US" dirty="0" smtClean="0"/>
              <a:t>, L and </a:t>
            </a:r>
            <a:r>
              <a:rPr lang="en-US" dirty="0" err="1" smtClean="0"/>
              <a:t>mL</a:t>
            </a:r>
            <a:r>
              <a:rPr lang="en-US" dirty="0" smtClean="0"/>
              <a:t>)</a:t>
            </a:r>
            <a:endParaRPr lang="en-US" sz="2400" dirty="0"/>
          </a:p>
        </p:txBody>
      </p:sp>
      <p:pic>
        <p:nvPicPr>
          <p:cNvPr id="22531" name="Picture 5" descr="354220_la_02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4243388" cy="4464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105400" y="2819400"/>
            <a:ext cx="3200400" cy="1828800"/>
          </a:xfrm>
        </p:spPr>
        <p:txBody>
          <a:bodyPr/>
          <a:lstStyle/>
          <a:p>
            <a:pPr>
              <a:buFont typeface="Arial" charset="0"/>
              <a:buChar char="←"/>
              <a:defRPr/>
            </a:pPr>
            <a:r>
              <a:rPr lang="en-US" sz="2000"/>
              <a:t>Fig. 2.3 </a:t>
            </a:r>
          </a:p>
          <a:p>
            <a:pPr>
              <a:buFontTx/>
              <a:buNone/>
              <a:defRPr/>
            </a:pPr>
            <a:r>
              <a:rPr lang="en-US" sz="2000"/>
              <a:t>	A cube 10 cm on a side is equal to 1 L; a cube 1 cm on a side is equal to 1 mL.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Solution Concentration Units</a:t>
            </a:r>
            <a:endParaRPr lang="en-US" sz="2800" dirty="0"/>
          </a:p>
        </p:txBody>
      </p:sp>
      <p:pic>
        <p:nvPicPr>
          <p:cNvPr id="23555" name="Picture 16" descr="354220_la_02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85800"/>
            <a:ext cx="5181600" cy="56733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5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3505200" cy="2743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	The use of the concentration unit milligrams per </a:t>
            </a:r>
            <a:r>
              <a:rPr lang="en-US" sz="2000" dirty="0" err="1"/>
              <a:t>deciliteris</a:t>
            </a:r>
            <a:r>
              <a:rPr lang="en-US" sz="2000" dirty="0"/>
              <a:t> common in clinical laboratory reports dealing with the composition of human body fluids.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895600"/>
            <a:ext cx="3810000" cy="21336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/>
              <a:t>	The scale on a measuring device determines the magnitude of the uncertainty for the recorded measurement.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Uncertainty of Measurements</a:t>
            </a:r>
            <a:endParaRPr lang="en-US" sz="2400" dirty="0"/>
          </a:p>
        </p:txBody>
      </p:sp>
      <p:pic>
        <p:nvPicPr>
          <p:cNvPr id="24580" name="Picture 10" descr="354220_la_02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62000"/>
            <a:ext cx="3124200" cy="5500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Significant Figures in Measurements</a:t>
            </a:r>
            <a:endParaRPr lang="en-US" sz="2400" dirty="0"/>
          </a:p>
        </p:txBody>
      </p:sp>
      <p:pic>
        <p:nvPicPr>
          <p:cNvPr id="25603" name="Picture 9" descr="354230_fla_02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6781800" cy="4549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2CD"/>
      </a:lt1>
      <a:dk2>
        <a:srgbClr val="3C0023"/>
      </a:dk2>
      <a:lt2>
        <a:srgbClr val="006C62"/>
      </a:lt2>
      <a:accent1>
        <a:srgbClr val="6E0043"/>
      </a:accent1>
      <a:accent2>
        <a:srgbClr val="00279F"/>
      </a:accent2>
      <a:accent3>
        <a:srgbClr val="FFF7E3"/>
      </a:accent3>
      <a:accent4>
        <a:srgbClr val="000000"/>
      </a:accent4>
      <a:accent5>
        <a:srgbClr val="BAAAB0"/>
      </a:accent5>
      <a:accent6>
        <a:srgbClr val="002290"/>
      </a:accent6>
      <a:hlink>
        <a:srgbClr val="3C0023"/>
      </a:hlink>
      <a:folHlink>
        <a:srgbClr val="004E47"/>
      </a:folHlink>
    </a:clrScheme>
    <a:fontScheme name="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PowerPoint:Templates:Color Overheads:OC 2/e 17 esters-2</Template>
  <TotalTime>1724</TotalTime>
  <Pages>24</Pages>
  <Words>137</Words>
  <Application>Microsoft PowerPoint 4.0</Application>
  <PresentationFormat>Letter Paper (8.5x11 in)</PresentationFormat>
  <Paragraphs>64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Helvetica</vt:lpstr>
      <vt:lpstr>Arial</vt:lpstr>
      <vt:lpstr>Geneva</vt:lpstr>
      <vt:lpstr>Palatino</vt:lpstr>
      <vt:lpstr>Times</vt:lpstr>
      <vt:lpstr>Calibri</vt:lpstr>
      <vt:lpstr>Symbol</vt:lpstr>
      <vt:lpstr>untitled 1</vt:lpstr>
      <vt:lpstr>2_Custom Design</vt:lpstr>
      <vt:lpstr>1_Custom Design</vt:lpstr>
      <vt:lpstr>Custom Design</vt:lpstr>
      <vt:lpstr>Chapter 2</vt:lpstr>
      <vt:lpstr>Measurements are not exact</vt:lpstr>
      <vt:lpstr>Metric System</vt:lpstr>
      <vt:lpstr>Metric Prefixes</vt:lpstr>
      <vt:lpstr>Metric System Base Units</vt:lpstr>
      <vt:lpstr>Volume Unites (cm3, L and mL)</vt:lpstr>
      <vt:lpstr>Solution Concentration Units</vt:lpstr>
      <vt:lpstr>Uncertainty of Measurements</vt:lpstr>
      <vt:lpstr>Significant Figures in Measurements</vt:lpstr>
      <vt:lpstr>Rounding off from Calculator Answer</vt:lpstr>
      <vt:lpstr>Unit Conversions</vt:lpstr>
      <vt:lpstr>Unit Conversion Factors</vt:lpstr>
      <vt:lpstr>Common Conversion Factors</vt:lpstr>
      <vt:lpstr>Densities and Masses</vt:lpstr>
      <vt:lpstr>Properties of Gases, Liquids and Solids</vt:lpstr>
      <vt:lpstr>Why the Coin floats on Mercury?</vt:lpstr>
      <vt:lpstr>Measurements of Body Density</vt:lpstr>
      <vt:lpstr>Specific Heat of Substances</vt:lpstr>
      <vt:lpstr>Temperature Scales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1</dc:title>
  <dc:subject>Biochemistry by Mary Campbell</dc:subject>
  <dc:creator>Bill Brown</dc:creator>
  <cp:keywords/>
  <dc:description>Draft from 2/e</dc:description>
  <cp:lastModifiedBy>upali</cp:lastModifiedBy>
  <cp:revision>216</cp:revision>
  <cp:lastPrinted>1997-09-13T13:07:07Z</cp:lastPrinted>
  <dcterms:created xsi:type="dcterms:W3CDTF">1998-02-07T08:33:40Z</dcterms:created>
  <dcterms:modified xsi:type="dcterms:W3CDTF">2009-09-10T18:20:48Z</dcterms:modified>
</cp:coreProperties>
</file>