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75" r:id="rId2"/>
    <p:sldMasterId id="2147483672" r:id="rId3"/>
    <p:sldMasterId id="2147483660" r:id="rId4"/>
    <p:sldMasterId id="2147483887" r:id="rId5"/>
    <p:sldMasterId id="2147483888" r:id="rId6"/>
    <p:sldMasterId id="2147483889" r:id="rId7"/>
    <p:sldMasterId id="2147483890" r:id="rId8"/>
    <p:sldMasterId id="2147483891" r:id="rId9"/>
    <p:sldMasterId id="2147483892" r:id="rId10"/>
    <p:sldMasterId id="2147483893" r:id="rId11"/>
    <p:sldMasterId id="2147483894" r:id="rId12"/>
    <p:sldMasterId id="2147483895" r:id="rId13"/>
    <p:sldMasterId id="2147483896" r:id="rId14"/>
    <p:sldMasterId id="2147483897" r:id="rId15"/>
    <p:sldMasterId id="2147483898" r:id="rId16"/>
  </p:sldMasterIdLst>
  <p:notesMasterIdLst>
    <p:notesMasterId r:id="rId46"/>
  </p:notesMasterIdLst>
  <p:handoutMasterIdLst>
    <p:handoutMasterId r:id="rId47"/>
  </p:handoutMasterIdLst>
  <p:sldIdLst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7" r:id="rId39"/>
    <p:sldId id="468" r:id="rId40"/>
    <p:sldId id="469" r:id="rId41"/>
    <p:sldId id="470" r:id="rId42"/>
    <p:sldId id="471" r:id="rId43"/>
    <p:sldId id="472" r:id="rId44"/>
    <p:sldId id="473" r:id="rId45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 useTimings="0">
    <p:present/>
    <p:sldAll/>
    <p:penClr>
      <a:schemeClr val="tx1"/>
    </p:penClr>
  </p:showPr>
  <p:clrMru>
    <a:srgbClr val="000099"/>
    <a:srgbClr val="008000"/>
    <a:srgbClr val="C0FEF9"/>
    <a:srgbClr val="F76681"/>
    <a:srgbClr val="000066"/>
    <a:srgbClr val="FF9900"/>
    <a:srgbClr val="CC00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00" autoAdjust="0"/>
    <p:restoredTop sz="86300" autoAdjust="0"/>
  </p:normalViewPr>
  <p:slideViewPr>
    <p:cSldViewPr>
      <p:cViewPr varScale="1">
        <p:scale>
          <a:sx n="64" d="100"/>
          <a:sy n="64" d="100"/>
        </p:scale>
        <p:origin x="-306" y="-90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1963" y="9188450"/>
            <a:ext cx="428625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7" rIns="95654" bIns="46987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>
                <a:latin typeface="Helvetica" pitchFamily="34" charset="0"/>
              </a:rPr>
              <a:t>‹#›</a:t>
            </a:r>
            <a:endParaRPr lang="en-US" sz="1500" dirty="0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654" tIns="46987" rIns="95654" bIns="46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1963" y="9188450"/>
            <a:ext cx="428625" cy="325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5654" tIns="46987" rIns="95654" bIns="46987"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>
                <a:latin typeface="Helvetica" pitchFamily="34" charset="0"/>
              </a:rPr>
              <a:t>‹#›</a:t>
            </a:r>
            <a:endParaRPr lang="en-US" sz="1500" dirty="0">
              <a:latin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1CF4AD34-FF5A-46F2-BF5D-158534C0617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CEB0363-B44F-47C3-A528-3F36DDA4F228}" type="slidenum">
              <a:rPr lang="en-US"/>
              <a:pPr/>
              <a:t>10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EB237CE8-DB82-4550-8BD4-8C82F4D528C0}" type="slidenum">
              <a:rPr lang="en-US"/>
              <a:pPr/>
              <a:t>11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DC088CC-9A5E-45B7-BBD9-DA8AC1BA0A55}" type="slidenum">
              <a:rPr lang="en-US"/>
              <a:pPr/>
              <a:t>12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20834AF4-8448-42BF-97A8-3FC4A62E7F0E}" type="slidenum">
              <a:rPr lang="en-US"/>
              <a:pPr/>
              <a:t>13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B5D4FC8C-B393-4389-A9A3-1D9476A6A305}" type="slidenum">
              <a:rPr lang="en-US"/>
              <a:pPr/>
              <a:t>14</a:t>
            </a:fld>
            <a:endParaRPr lang="en-US"/>
          </a:p>
        </p:txBody>
      </p:sp>
      <p:sp>
        <p:nvSpPr>
          <p:cNvPr id="84994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A20CEF2D-3B2A-43CC-AE6C-C3D7B2FB8165}" type="slidenum">
              <a:rPr lang="en-US"/>
              <a:pPr/>
              <a:t>15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CEA0E0A-997A-49D1-B4A5-B68E68767B0D}" type="slidenum">
              <a:rPr lang="en-US"/>
              <a:pPr/>
              <a:t>16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FFA2EB29-4F5F-4DFB-9E5E-21338C062148}" type="slidenum">
              <a:rPr lang="en-US"/>
              <a:pPr/>
              <a:t>17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11A8D01-A2D6-4C09-B82F-1116324489A5}" type="slidenum">
              <a:rPr lang="en-US"/>
              <a:pPr/>
              <a:t>18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11A7BFDC-8844-4813-9C06-B79D16FC8E99}" type="slidenum">
              <a:rPr lang="en-US"/>
              <a:pPr/>
              <a:t>19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D6227247-61FC-474E-BDD4-4C9A9F898A91}" type="slidenum">
              <a:rPr lang="en-US"/>
              <a:pPr/>
              <a:t>2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67C1A72-857E-4AC5-9F50-27F67D4FFB7F}" type="slidenum">
              <a:rPr lang="en-US"/>
              <a:pPr/>
              <a:t>20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CCFDED9F-0E68-4390-A136-35B9FE7EB65F}" type="slidenum">
              <a:rPr lang="en-US"/>
              <a:pPr/>
              <a:t>21</a:t>
            </a:fld>
            <a:endParaRPr lang="en-US"/>
          </a:p>
        </p:txBody>
      </p:sp>
      <p:sp>
        <p:nvSpPr>
          <p:cNvPr id="87042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BD1B8A65-F59C-4865-B6FF-26635478BBF0}" type="slidenum">
              <a:rPr lang="en-US"/>
              <a:pPr/>
              <a:t>22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F8EF68E-EE22-46CC-86D5-21D1ACCC40BB}" type="slidenum">
              <a:rPr lang="en-US"/>
              <a:pPr/>
              <a:t>23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E5D34B6-7CA2-47A3-8047-E22BBC5ABDED}" type="slidenum">
              <a:rPr lang="en-US"/>
              <a:pPr/>
              <a:t>24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8018402A-105E-4DC9-B952-EBD1115E9573}" type="slidenum">
              <a:rPr lang="en-US"/>
              <a:pPr/>
              <a:t>25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18593157-8277-467F-B225-D6A72BF0D07B}" type="slidenum">
              <a:rPr lang="en-US"/>
              <a:pPr/>
              <a:t>26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5058F591-5C46-4986-A32A-E531C5E116F7}" type="slidenum">
              <a:rPr lang="en-US"/>
              <a:pPr/>
              <a:t>27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1AC3154B-A0C9-44E5-AB37-AB2E494B8F37}" type="slidenum">
              <a:rPr lang="en-US"/>
              <a:pPr/>
              <a:t>28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25755AB6-EFCF-4181-914E-EFB78BEEC180}" type="slidenum">
              <a:rPr lang="en-US"/>
              <a:pPr/>
              <a:t>29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433EF8E1-AD93-4B62-BE61-CF4C4A48E79E}" type="slidenum">
              <a:rPr lang="en-US"/>
              <a:pPr/>
              <a:t>3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7E3BE6C8-3B59-4BE5-B7E3-25002C7FF37D}" type="slidenum">
              <a:rPr lang="en-US"/>
              <a:pPr/>
              <a:t>4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18294A95-A270-4225-8F49-C25215FB3FE2}" type="slidenum">
              <a:rPr lang="en-US"/>
              <a:pPr/>
              <a:t>5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4DEDCFB5-C257-4F2B-B4D9-454C195EEF2F}" type="slidenum">
              <a:rPr lang="en-US"/>
              <a:pPr/>
              <a:t>6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44F7A58B-DE26-44AD-BA8D-107BA3931443}" type="slidenum">
              <a:rPr lang="en-US"/>
              <a:pPr/>
              <a:t>7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07A76CBB-4ED4-43F6-8679-8DD1708D32B3}" type="slidenum">
              <a:rPr lang="en-US"/>
              <a:pPr/>
              <a:t>8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0D939698-9AF4-47AE-B941-9D91DA7C2315}" type="slidenum">
              <a:rPr lang="en-US"/>
              <a:pPr/>
              <a:t>9</a:t>
            </a:fld>
            <a:endParaRPr lang="en-US"/>
          </a:p>
        </p:txBody>
      </p:sp>
      <p:sp>
        <p:nvSpPr>
          <p:cNvPr id="80898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Chapter 22-‹#›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419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524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‹#›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i="1">
                  <a:solidFill>
                    <a:schemeClr val="accent2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0" name="Rectangle 10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>
                <a:solidFill>
                  <a:schemeClr val="accent2"/>
                </a:solidFill>
                <a:latin typeface="Helvetica" pitchFamily="34" charset="0"/>
              </a:endParaRPr>
            </a:p>
          </p:txBody>
        </p:sp>
      </p:grpSp>
      <p:sp>
        <p:nvSpPr>
          <p:cNvPr id="10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1065" name="Line 5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Rectangle 6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rgbClr val="000099"/>
                </a:solidFill>
                <a:latin typeface="Helvetica" pitchFamily="34" charset="0"/>
              </a:rPr>
              <a:t>Chapter </a:t>
            </a:r>
            <a:r>
              <a:rPr lang="en-US" altLang="en-US" sz="1200" b="1" dirty="0" smtClean="0">
                <a:solidFill>
                  <a:srgbClr val="000099"/>
                </a:solidFill>
                <a:latin typeface="Helvetica" pitchFamily="34" charset="0"/>
              </a:rPr>
              <a:t>11-</a:t>
            </a:r>
            <a:r>
              <a:rPr lang="en-US" altLang="en-US" sz="1200" b="1" dirty="0">
                <a:solidFill>
                  <a:srgbClr val="000099"/>
                </a:solidFill>
                <a:latin typeface="Helvetica" pitchFamily="34" charset="0"/>
              </a:rPr>
              <a:t>‹#›</a:t>
            </a:r>
            <a:endParaRPr lang="en-US" altLang="en-US" sz="1200" b="1" dirty="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1067" name="Line 7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Rectangle 8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chemeClr val="accent2"/>
                </a:solidFill>
                <a:latin typeface="Geneva"/>
              </a:rPr>
              <a:t>Chemistry 120  Online LA Tech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/>
        <a:buChar char="•"/>
        <a:defRPr sz="2400" b="1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FF9900"/>
          </a:solidFill>
          <a:latin typeface="Time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Time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 i="0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 i="0" baseline="0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Chapter 22-‹#›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9" cy="43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i="1">
                  <a:solidFill>
                    <a:schemeClr val="accent2"/>
                  </a:solidFill>
                  <a:latin typeface="Helvetica" pitchFamily="34" charset="0"/>
                </a:endParaRPr>
              </a:p>
            </p:txBody>
          </p:sp>
          <p:grpSp>
            <p:nvGrpSpPr>
              <p:cNvPr id="5133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5752" cy="4312"/>
                <a:chOff x="0" y="0"/>
                <a:chExt cx="5752" cy="4312"/>
              </a:xfrm>
            </p:grpSpPr>
            <p:sp>
              <p:nvSpPr>
                <p:cNvPr id="102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2" cy="1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20" cy="4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720" cy="7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044" cy="104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368" cy="13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716" cy="171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052" cy="2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388" cy="2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2724" cy="2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084" cy="30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432" cy="343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3768" cy="376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0" y="12"/>
                  <a:ext cx="4092" cy="409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16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728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052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385" y="0"/>
                  <a:ext cx="4312" cy="43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716" y="276"/>
                  <a:ext cx="4036" cy="403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040" y="600"/>
                  <a:ext cx="3712" cy="37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364" y="924"/>
                  <a:ext cx="3388" cy="3388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700" y="1260"/>
                  <a:ext cx="3052" cy="305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51" y="1611"/>
                  <a:ext cx="2695" cy="2695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396" y="1956"/>
                  <a:ext cx="2356" cy="2356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732" y="2292"/>
                  <a:ext cx="2020" cy="202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4068" y="2628"/>
                  <a:ext cx="1684" cy="168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4392" y="2952"/>
                  <a:ext cx="1360" cy="136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4728" y="3288"/>
                  <a:ext cx="1024" cy="10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028" y="3588"/>
                  <a:ext cx="724" cy="7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340" y="3900"/>
                  <a:ext cx="412" cy="412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5628" y="4188"/>
                  <a:ext cx="124" cy="124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0" name="Rectangle 11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i="1">
                <a:solidFill>
                  <a:schemeClr val="accent2"/>
                </a:solidFill>
                <a:latin typeface="Helvetica" pitchFamily="34" charset="0"/>
              </a:endParaRPr>
            </a:p>
          </p:txBody>
        </p:sp>
      </p:grpSp>
      <p:sp>
        <p:nvSpPr>
          <p:cNvPr id="1065" name="Line 3"/>
          <p:cNvSpPr>
            <a:spLocks noChangeShapeType="1"/>
          </p:cNvSpPr>
          <p:nvPr/>
        </p:nvSpPr>
        <p:spPr bwMode="auto">
          <a:xfrm>
            <a:off x="266700" y="1524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Rectangle 4"/>
          <p:cNvSpPr>
            <a:spLocks noChangeArrowheads="1"/>
          </p:cNvSpPr>
          <p:nvPr/>
        </p:nvSpPr>
        <p:spPr bwMode="auto">
          <a:xfrm>
            <a:off x="7239000" y="6324600"/>
            <a:ext cx="19050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rgbClr val="000099"/>
                </a:solidFill>
                <a:latin typeface="Helvetica" pitchFamily="34" charset="0"/>
              </a:rPr>
              <a:t>Chapter </a:t>
            </a:r>
            <a:r>
              <a:rPr lang="en-US" altLang="en-US" sz="1200" b="1" dirty="0">
                <a:solidFill>
                  <a:srgbClr val="000099"/>
                </a:solidFill>
                <a:latin typeface="Helvetica" pitchFamily="34" charset="0"/>
              </a:rPr>
              <a:t>10-</a:t>
            </a:r>
            <a:r>
              <a:rPr lang="en-US" altLang="en-US" sz="1200" b="1">
                <a:solidFill>
                  <a:srgbClr val="000099"/>
                </a:solidFill>
                <a:latin typeface="Helvetica" pitchFamily="34" charset="0"/>
              </a:rPr>
              <a:t>‹#›</a:t>
            </a:r>
            <a:endParaRPr lang="en-US" altLang="en-US" sz="1200" b="1" dirty="0">
              <a:solidFill>
                <a:srgbClr val="000099"/>
              </a:solidFill>
              <a:latin typeface="Helvetica" pitchFamily="34" charset="0"/>
            </a:endParaRPr>
          </a:p>
        </p:txBody>
      </p:sp>
      <p:sp>
        <p:nvSpPr>
          <p:cNvPr id="1067" name="Line 5"/>
          <p:cNvSpPr>
            <a:spLocks noChangeShapeType="1"/>
          </p:cNvSpPr>
          <p:nvPr/>
        </p:nvSpPr>
        <p:spPr bwMode="auto">
          <a:xfrm>
            <a:off x="266700" y="6705600"/>
            <a:ext cx="8610600" cy="0"/>
          </a:xfrm>
          <a:prstGeom prst="line">
            <a:avLst/>
          </a:prstGeom>
          <a:noFill/>
          <a:ln w="76200" cmpd="tri">
            <a:solidFill>
              <a:srgbClr val="3C002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Rectangle 6"/>
          <p:cNvSpPr>
            <a:spLocks noChangeArrowheads="1"/>
          </p:cNvSpPr>
          <p:nvPr/>
        </p:nvSpPr>
        <p:spPr bwMode="auto">
          <a:xfrm>
            <a:off x="381000" y="6324600"/>
            <a:ext cx="28416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dirty="0">
                <a:solidFill>
                  <a:schemeClr val="accent2"/>
                </a:solidFill>
                <a:latin typeface="Geneva"/>
              </a:rPr>
              <a:t>Chemistry 120  Online LA Tech</a:t>
            </a:r>
          </a:p>
        </p:txBody>
      </p:sp>
      <p:sp>
        <p:nvSpPr>
          <p:cNvPr id="106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610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09600"/>
            <a:ext cx="89916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</a:t>
            </a:r>
          </a:p>
          <a:p>
            <a:pPr lvl="4"/>
            <a:r>
              <a:rPr lang="en-US" altLang="en-US" dirty="0" smtClean="0"/>
              <a:t> level</a:t>
            </a:r>
          </a:p>
        </p:txBody>
      </p:sp>
      <p:sp>
        <p:nvSpPr>
          <p:cNvPr id="44" name="Rectangle 9"/>
          <p:cNvSpPr>
            <a:spLocks noGrp="1"/>
          </p:cNvSpPr>
          <p:nvPr>
            <p:ph type="ftr" sz="quarter" idx="3"/>
          </p:nvPr>
        </p:nvSpPr>
        <p:spPr>
          <a:xfrm>
            <a:off x="4495800" y="6248400"/>
            <a:ext cx="2209800" cy="365125"/>
          </a:xfrm>
          <a:prstGeom prst="rect">
            <a:avLst/>
          </a:prstGeom>
        </p:spPr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A50021"/>
          </a:solidFill>
          <a:latin typeface="Helvetic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A829D"/>
        </a:buClr>
        <a:buSzPct val="85000"/>
        <a:buFont typeface="Geneva"/>
        <a:buChar char="•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Palatino"/>
        <a:buChar char="•"/>
        <a:defRPr sz="2400" b="1" kern="12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rgbClr val="FF9900"/>
          </a:solidFill>
          <a:latin typeface="Time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66"/>
          </a:solidFill>
          <a:latin typeface="Time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0099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Chemistry 121 Winter 2009</a:t>
            </a:r>
          </a:p>
        </p:txBody>
      </p:sp>
      <p:sp>
        <p:nvSpPr>
          <p:cNvPr id="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206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3733800" cy="1470025"/>
          </a:xfrm>
        </p:spPr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Eleven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276600"/>
            <a:ext cx="3886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Nuclear Chemistry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90800" y="1676400"/>
            <a:ext cx="4191000" cy="304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b="1"/>
              <a:t>CC 11.1 </a:t>
            </a:r>
            <a:r>
              <a:rPr lang="en-US" sz="1800"/>
              <a:t>Tobacco Radioactivity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Smoking, lung-cancer &amp; radiation</a:t>
            </a:r>
            <a:endParaRPr lang="en-US" sz="2400" dirty="0"/>
          </a:p>
        </p:txBody>
      </p:sp>
      <p:pic>
        <p:nvPicPr>
          <p:cNvPr id="34823" name="Picture 7" descr="\\155.44.10.48\hmcouser\Desktop\Stoker\new_gifs\cc11.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8467200" cy="4572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32004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Fig. 11.6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In the U-238 decay series, each nuclide is unstable except Pb-206.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Nuclear decay series-uranium-235</a:t>
            </a:r>
            <a:endParaRPr lang="en-US" sz="2800" dirty="0"/>
          </a:p>
        </p:txBody>
      </p:sp>
      <p:pic>
        <p:nvPicPr>
          <p:cNvPr id="35845" name="Picture 5" descr="354230_la_11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76400"/>
            <a:ext cx="5607050" cy="4429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00800" y="3352800"/>
            <a:ext cx="2667000" cy="762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/>
              <a:t>Fig. 11.7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Ion pair formation.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Ionizing </a:t>
            </a:r>
            <a:r>
              <a:rPr lang="en-US" sz="4000" dirty="0" err="1" smtClean="0"/>
              <a:t>radation</a:t>
            </a:r>
            <a:endParaRPr lang="en-US" sz="2800" dirty="0"/>
          </a:p>
        </p:txBody>
      </p:sp>
      <p:pic>
        <p:nvPicPr>
          <p:cNvPr id="36869" name="Picture 5" descr="354230_la_11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52625"/>
            <a:ext cx="6232525" cy="383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001000" cy="685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Fig. 11.8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Alpha, beta, and gamma radiation differ in penetrating ability.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  <a:noFill/>
          <a:ln/>
        </p:spPr>
        <p:txBody>
          <a:bodyPr/>
          <a:lstStyle/>
          <a:p>
            <a:r>
              <a:rPr lang="en-US" dirty="0" smtClean="0"/>
              <a:t>Relative penetrability of radiation</a:t>
            </a:r>
            <a:endParaRPr lang="en-US" sz="2400" dirty="0"/>
          </a:p>
        </p:txBody>
      </p:sp>
      <p:pic>
        <p:nvPicPr>
          <p:cNvPr id="37893" name="Picture 5" descr="354230_la_11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854" y="1828800"/>
            <a:ext cx="8928146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1905000" cy="685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Table 11.3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Radiation doses: </a:t>
            </a:r>
            <a:r>
              <a:rPr lang="en-US" sz="4000" dirty="0" err="1" smtClean="0"/>
              <a:t>rems</a:t>
            </a:r>
            <a:endParaRPr lang="en-US" sz="2800" dirty="0"/>
          </a:p>
        </p:txBody>
      </p:sp>
      <p:pic>
        <p:nvPicPr>
          <p:cNvPr id="83973" name="Picture 5" descr="\\155.44.10.48\hmcouser\Desktop\Stoker\new_gifs\table11.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99" y="914400"/>
            <a:ext cx="7231889" cy="525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535363"/>
            <a:ext cx="3505200" cy="609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1800" b="1"/>
              <a:t>CC 11.2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/>
              <a:t>	Irridated and nonradiated mushrooms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Irradiated food safe to eat?</a:t>
            </a:r>
            <a:endParaRPr lang="en-US" sz="2800" dirty="0"/>
          </a:p>
        </p:txBody>
      </p:sp>
      <p:pic>
        <p:nvPicPr>
          <p:cNvPr id="39941" name="Picture 5" descr="354230_fp_1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392363"/>
            <a:ext cx="5089525" cy="283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733800" y="5211763"/>
            <a:ext cx="403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© Peticolas/Megna/Fundamental Photographs, NYC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0" y="3124200"/>
            <a:ext cx="3200400" cy="1219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/>
              <a:t>Fig. 11.9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Film badges are used to determine a person’s exposure to radiation.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Radiation exposure</a:t>
            </a:r>
            <a:endParaRPr lang="en-US" sz="2400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828800" y="58975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Doug Plummer/Photo Researchers</a:t>
            </a:r>
          </a:p>
        </p:txBody>
      </p:sp>
      <p:pic>
        <p:nvPicPr>
          <p:cNvPr id="40965" name="Picture 5" descr="354230_p_11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2789238" cy="4251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953000"/>
            <a:ext cx="8305800" cy="1066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Fig. 11.10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Radiation passing through a Geiger counter ionizes one or more gas atoms, producing ion pairs.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Radiation detection</a:t>
            </a:r>
            <a:endParaRPr lang="en-US" sz="2400" dirty="0"/>
          </a:p>
        </p:txBody>
      </p:sp>
      <p:pic>
        <p:nvPicPr>
          <p:cNvPr id="41989" name="Picture 5" descr="354230_la_11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87538"/>
            <a:ext cx="8213725" cy="29130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3200" y="3124200"/>
            <a:ext cx="2590800" cy="1752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/>
              <a:t>Fig. 11.11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Components of the estimated annual radiation of an average American.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What causes radiation exposure?</a:t>
            </a:r>
            <a:endParaRPr lang="en-US" sz="2800" dirty="0"/>
          </a:p>
        </p:txBody>
      </p:sp>
      <p:pic>
        <p:nvPicPr>
          <p:cNvPr id="43013" name="Picture 5" descr="354230_la_11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017713"/>
            <a:ext cx="6477000" cy="3659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3200400" cy="1143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CC. 11.3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/>
              <a:t>	A commercially available kit to test for radon gas in the home.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Testing radon gas</a:t>
            </a:r>
            <a:endParaRPr lang="en-US" sz="2800" dirty="0"/>
          </a:p>
        </p:txBody>
      </p:sp>
      <p:pic>
        <p:nvPicPr>
          <p:cNvPr id="44037" name="Picture 5" descr="354230_fp_1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3475" y="1624013"/>
            <a:ext cx="5089525" cy="4548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32004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1800" b="1" dirty="0"/>
              <a:t>CO 11.1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/>
              <a:t>	Associated with brain-scan technology is the use of small amounts of radioactive substances.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 How is brain-scans done?</a:t>
            </a:r>
            <a:endParaRPr lang="en-US" sz="2800" dirty="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0" y="58975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dirty="0" err="1"/>
              <a:t>PhotoDisc</a:t>
            </a:r>
            <a:endParaRPr lang="en-US" sz="1200" b="0"/>
          </a:p>
        </p:txBody>
      </p:sp>
      <p:pic>
        <p:nvPicPr>
          <p:cNvPr id="31749" name="Picture 5" descr="354230_cop_11_01 brainsc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76400"/>
            <a:ext cx="5800725" cy="4259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0" y="3124200"/>
            <a:ext cx="3352800" cy="1600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 dirty="0"/>
              <a:t>Fig. 11.12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Brain scans are obtained using radioactive technetium-99, a laboratory-produced radionuclide.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T</a:t>
            </a:r>
            <a:r>
              <a:rPr lang="en-US" sz="3200" dirty="0" smtClean="0"/>
              <a:t>echnetium-99 used as radiation source</a:t>
            </a:r>
            <a:endParaRPr lang="en-US" sz="2000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5973763"/>
            <a:ext cx="3581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Science Photo/Custom Medical Stock Photo</a:t>
            </a:r>
          </a:p>
        </p:txBody>
      </p:sp>
      <p:pic>
        <p:nvPicPr>
          <p:cNvPr id="45061" name="Picture 5" descr="354230_p_11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1676400"/>
            <a:ext cx="4327525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62800" y="1981200"/>
            <a:ext cx="1828800" cy="1600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 dirty="0"/>
              <a:t>Table 11.4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Radionuclide used in medicine</a:t>
            </a:r>
            <a:endParaRPr lang="en-US" sz="2800" dirty="0"/>
          </a:p>
        </p:txBody>
      </p:sp>
      <p:pic>
        <p:nvPicPr>
          <p:cNvPr id="86022" name="Picture 6" descr="\\155.44.10.48\hmcouser\Desktop\Stoker\new_gifs\table11.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7600206" cy="3505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6400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Table 11.5</a:t>
            </a:r>
            <a:endParaRPr lang="en-US" sz="20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Radionuclide used in medicine</a:t>
            </a:r>
            <a:endParaRPr lang="en-US" sz="2800" dirty="0"/>
          </a:p>
        </p:txBody>
      </p:sp>
      <p:pic>
        <p:nvPicPr>
          <p:cNvPr id="46087" name="Picture 7" descr="\\155.44.10.48\hmcouser\Desktop\Stoker\new_gifs\table11.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31988"/>
            <a:ext cx="8001000" cy="40878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082">
                                            <p:txEl>
                                              <p:char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32004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Fig. 11.13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Cobalt-60 is used as a source of gamma radiation in radiation therapy.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Cobalt-60 as gamma source</a:t>
            </a:r>
            <a:endParaRPr lang="en-US" sz="2400" dirty="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657600" y="58975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Yoav Levy/Phototake</a:t>
            </a:r>
          </a:p>
        </p:txBody>
      </p:sp>
      <p:pic>
        <p:nvPicPr>
          <p:cNvPr id="90117" name="Picture 5" descr="354230_p_11_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0"/>
            <a:ext cx="4479925" cy="434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38800" y="3124200"/>
            <a:ext cx="3200400" cy="1600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 dirty="0"/>
              <a:t>Fig. 11.14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A fission chain reaction is caused by further reaction of the neutrons produced during fission.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F</a:t>
            </a:r>
            <a:r>
              <a:rPr lang="en-US" sz="2800" dirty="0" smtClean="0"/>
              <a:t>ission chain reaction of uranium-235</a:t>
            </a:r>
            <a:endParaRPr lang="en-US" sz="2800" dirty="0"/>
          </a:p>
        </p:txBody>
      </p:sp>
      <p:pic>
        <p:nvPicPr>
          <p:cNvPr id="47109" name="Picture 5" descr="354230_la_11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5105400" cy="447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124200"/>
            <a:ext cx="32004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11.15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Enormous amounts of energy are released in the explosion of a nuclear fission bomb.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Fission bomb</a:t>
            </a:r>
            <a:endParaRPr lang="en-US" sz="2800" dirty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200400" y="58975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© Bettmann/CORBIS</a:t>
            </a:r>
          </a:p>
        </p:txBody>
      </p:sp>
      <p:pic>
        <p:nvPicPr>
          <p:cNvPr id="48133" name="Picture 5" descr="354230_p_11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475" y="1617663"/>
            <a:ext cx="5775325" cy="4325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86400" y="3124200"/>
            <a:ext cx="3200400" cy="2133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/>
              <a:t>Fig. 11.16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The cooling tower at the Trojan nuclear power plant dominates the landscape. The nuclear reactor is housed in the dome-shaped enclosure.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Nuclear reactors for energy</a:t>
            </a:r>
            <a:endParaRPr lang="en-US" sz="2000" dirty="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5973763"/>
            <a:ext cx="304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© Albert J. Copley/Visuals Unlimited</a:t>
            </a:r>
          </a:p>
        </p:txBody>
      </p:sp>
      <p:pic>
        <p:nvPicPr>
          <p:cNvPr id="49157" name="Picture 5" descr="354230_p_11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600200"/>
            <a:ext cx="4997450" cy="440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124200"/>
            <a:ext cx="3200400" cy="1981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Fig. 11.17</a:t>
            </a:r>
            <a:r>
              <a:rPr lang="en-US" sz="20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The process of nuclear fusion maintains the interior of the sun at the temperature of approximately 15 million degrees.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609600"/>
          </a:xfrm>
          <a:noFill/>
          <a:ln/>
        </p:spPr>
        <p:txBody>
          <a:bodyPr/>
          <a:lstStyle/>
          <a:p>
            <a:r>
              <a:rPr lang="en-US" sz="3200" dirty="0" smtClean="0"/>
              <a:t>Fusion energy: Ultimate source of energy</a:t>
            </a:r>
            <a:endParaRPr lang="en-US" sz="20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581400" y="59436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NASA</a:t>
            </a:r>
          </a:p>
        </p:txBody>
      </p:sp>
      <p:pic>
        <p:nvPicPr>
          <p:cNvPr id="50181" name="Picture 5" descr="354230_p_11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76400"/>
            <a:ext cx="5302250" cy="4287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Types of nuclear reactions</a:t>
            </a:r>
            <a:endParaRPr lang="en-US" sz="2000" dirty="0"/>
          </a:p>
        </p:txBody>
      </p:sp>
      <p:pic>
        <p:nvPicPr>
          <p:cNvPr id="51206" name="Picture 6" descr="354230_fla_1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762000"/>
            <a:ext cx="7698964" cy="457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3528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 3" pitchFamily="18" charset="2"/>
              <a:buChar char=""/>
            </a:pPr>
            <a:r>
              <a:rPr lang="en-US" dirty="0">
                <a:solidFill>
                  <a:srgbClr val="000066"/>
                </a:solidFill>
              </a:rPr>
              <a:t> CAG 11.2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124200"/>
            <a:ext cx="1752600" cy="381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Table 11.6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dirty="0"/>
              <a:t>	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 smtClean="0"/>
              <a:t>Comparing chemical and nuclear reactions</a:t>
            </a:r>
            <a:endParaRPr lang="en-US" sz="2000" dirty="0"/>
          </a:p>
        </p:txBody>
      </p:sp>
      <p:pic>
        <p:nvPicPr>
          <p:cNvPr id="92166" name="Picture 6" descr="\\155.44.10.48\hmcouser\Desktop\Stoker\new_gifs\table11.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1" y="1295400"/>
            <a:ext cx="7086600" cy="4114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3124200"/>
            <a:ext cx="3200400" cy="21336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 dirty="0"/>
              <a:t>Fig. 11.1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Marie Curie, one of the pioneers in the study of radioactivity, is the first person to have been awarded two Nobel Prizes for scientific work.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Marie Curie discovered radium</a:t>
            </a:r>
            <a:endParaRPr lang="en-US" sz="2800" dirty="0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828800" y="589756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© Bettmann/CORBIS</a:t>
            </a:r>
          </a:p>
        </p:txBody>
      </p:sp>
      <p:pic>
        <p:nvPicPr>
          <p:cNvPr id="10256" name="Picture 16" descr="354230_p_1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225" y="1616075"/>
            <a:ext cx="2751138" cy="432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105400"/>
            <a:ext cx="8077200" cy="9144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 dirty="0"/>
              <a:t>Fig. 11.2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The effect of an electromagnetic field on alpha, beta, and gamma radiation.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609600"/>
          </a:xfrm>
          <a:noFill/>
          <a:ln/>
        </p:spPr>
        <p:txBody>
          <a:bodyPr/>
          <a:lstStyle/>
          <a:p>
            <a:r>
              <a:rPr lang="en-US" sz="2800" dirty="0"/>
              <a:t>E</a:t>
            </a:r>
            <a:r>
              <a:rPr lang="en-US" sz="2800" dirty="0" smtClean="0"/>
              <a:t>ffect of electromagnetic fields on ionization radiation</a:t>
            </a:r>
            <a:endParaRPr lang="en-US" sz="1800" dirty="0"/>
          </a:p>
        </p:txBody>
      </p:sp>
      <p:pic>
        <p:nvPicPr>
          <p:cNvPr id="30725" name="Picture 5" descr="354230_la_1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8670925" cy="3128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43600" y="3124200"/>
            <a:ext cx="3200400" cy="1600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←"/>
            </a:pPr>
            <a:r>
              <a:rPr lang="en-US" sz="2000" b="1" dirty="0"/>
              <a:t>Fig. 11.3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After each half-life period, the quantity of material present at the beginning of the period is reduced by half.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What is </a:t>
            </a:r>
            <a:r>
              <a:rPr lang="en-US" sz="2800" dirty="0" smtClean="0"/>
              <a:t>half-life period?</a:t>
            </a:r>
            <a:endParaRPr lang="en-US" sz="2800" dirty="0"/>
          </a:p>
        </p:txBody>
      </p:sp>
      <p:pic>
        <p:nvPicPr>
          <p:cNvPr id="32773" name="Picture 5" descr="354230_la_1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844675"/>
            <a:ext cx="5791200" cy="409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Half-life and decay</a:t>
            </a:r>
            <a:endParaRPr lang="en-US" sz="2800" dirty="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600200" y="33528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 3" pitchFamily="18" charset="2"/>
              <a:buChar char=""/>
            </a:pPr>
            <a:r>
              <a:rPr lang="en-US">
                <a:solidFill>
                  <a:srgbClr val="000066"/>
                </a:solidFill>
              </a:rPr>
              <a:t> Table 11.1 </a:t>
            </a:r>
          </a:p>
        </p:txBody>
      </p:sp>
      <p:pic>
        <p:nvPicPr>
          <p:cNvPr id="55304" name="Picture 8" descr="\\dhcp-10-48.hmco.com\hmcouser\Desktop\Stoker\new_gifs\table11.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676400"/>
            <a:ext cx="5156200" cy="4445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Radioactive decay</a:t>
            </a:r>
            <a:endParaRPr lang="en-US" sz="2800" dirty="0"/>
          </a:p>
        </p:txBody>
      </p:sp>
      <p:pic>
        <p:nvPicPr>
          <p:cNvPr id="94211" name="Picture 3" descr="354230_fla_1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6689725" cy="4435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0" y="3352800"/>
            <a:ext cx="146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 3" pitchFamily="18" charset="2"/>
              <a:buChar char=""/>
            </a:pPr>
            <a:r>
              <a:rPr lang="en-US">
                <a:solidFill>
                  <a:srgbClr val="000066"/>
                </a:solidFill>
              </a:rPr>
              <a:t> CAG 11.1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3276600"/>
            <a:ext cx="32004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 dirty="0"/>
              <a:t>Fig. 11.4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Ernest Rutherford was the first person to carry out a bombardment reaction.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B</a:t>
            </a:r>
            <a:r>
              <a:rPr lang="en-US" sz="2800" dirty="0" smtClean="0"/>
              <a:t>ombardment reaction</a:t>
            </a:r>
            <a:endParaRPr lang="en-US" sz="2800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62400" y="59737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© Bettmann/CORBIS</a:t>
            </a:r>
          </a:p>
        </p:txBody>
      </p:sp>
      <p:pic>
        <p:nvPicPr>
          <p:cNvPr id="33797" name="Picture 5" descr="354230_p_11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16075"/>
            <a:ext cx="3125788" cy="440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21336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→"/>
            </a:pPr>
            <a:r>
              <a:rPr lang="en-US" sz="2000" b="1"/>
              <a:t>Table 11.2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Details of radioactive nuclides</a:t>
            </a:r>
            <a:endParaRPr lang="en-US" sz="2400" dirty="0"/>
          </a:p>
        </p:txBody>
      </p:sp>
      <p:pic>
        <p:nvPicPr>
          <p:cNvPr id="79878" name="Picture 6" descr="\\155.44.10.48\hmcouser\Desktop\Stoker\new_gifs\table11.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143000"/>
            <a:ext cx="7010400" cy="4079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 autoUpdateAnimBg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8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9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10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11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12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6.xml><?xml version="1.0" encoding="utf-8"?>
<a:theme xmlns:a="http://schemas.openxmlformats.org/drawingml/2006/main" name="13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untitled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Helvetica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PowerPoint:Templates:Color Overheads:OC 2/e 17 esters-2</Template>
  <TotalTime>2013</TotalTime>
  <Words>253</Words>
  <Application>Microsoft Office PowerPoint</Application>
  <PresentationFormat>Letter Paper (8.5x11 in)</PresentationFormat>
  <Paragraphs>120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untitled 1</vt:lpstr>
      <vt:lpstr>2_Custom Design</vt:lpstr>
      <vt:lpstr>1_Custom Design</vt:lpstr>
      <vt:lpstr>Custom Design</vt:lpstr>
      <vt:lpstr>1_untitled 1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Chapter Eleven</vt:lpstr>
      <vt:lpstr> How is brain-scans done?</vt:lpstr>
      <vt:lpstr>Marie Curie discovered radium</vt:lpstr>
      <vt:lpstr>Effect of electromagnetic fields on ionization radiation</vt:lpstr>
      <vt:lpstr>What is half-life period?</vt:lpstr>
      <vt:lpstr>Half-life and decay</vt:lpstr>
      <vt:lpstr>Radioactive decay</vt:lpstr>
      <vt:lpstr>Bombardment reaction</vt:lpstr>
      <vt:lpstr>Details of radioactive nuclides</vt:lpstr>
      <vt:lpstr>Smoking, lung-cancer &amp; radiation</vt:lpstr>
      <vt:lpstr>Nuclear decay series-uranium-235</vt:lpstr>
      <vt:lpstr>Ionizing radation</vt:lpstr>
      <vt:lpstr>Relative penetrability of radiation</vt:lpstr>
      <vt:lpstr>Radiation doses: rems</vt:lpstr>
      <vt:lpstr>Irradiated food safe to eat?</vt:lpstr>
      <vt:lpstr>Radiation exposure</vt:lpstr>
      <vt:lpstr>Radiation detection</vt:lpstr>
      <vt:lpstr>What causes radiation exposure?</vt:lpstr>
      <vt:lpstr>Testing radon gas</vt:lpstr>
      <vt:lpstr>Technetium-99 used as radiation source</vt:lpstr>
      <vt:lpstr>Radionuclide used in medicine</vt:lpstr>
      <vt:lpstr>Radionuclide used in medicine</vt:lpstr>
      <vt:lpstr>Cobalt-60 as gamma source</vt:lpstr>
      <vt:lpstr>Fission chain reaction of uranium-235</vt:lpstr>
      <vt:lpstr>Fission bomb</vt:lpstr>
      <vt:lpstr>Nuclear reactors for energy</vt:lpstr>
      <vt:lpstr>Fusion energy: Ultimate source of energy</vt:lpstr>
      <vt:lpstr>Types of nuclear reactions</vt:lpstr>
      <vt:lpstr>Comparing chemical and nuclear reactions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dc:description>Draft from 2/e</dc:description>
  <cp:lastModifiedBy>upali</cp:lastModifiedBy>
  <cp:revision>248</cp:revision>
  <cp:lastPrinted>1997-09-13T13:07:07Z</cp:lastPrinted>
  <dcterms:created xsi:type="dcterms:W3CDTF">1998-02-07T08:33:40Z</dcterms:created>
  <dcterms:modified xsi:type="dcterms:W3CDTF">2009-05-08T23:41:41Z</dcterms:modified>
</cp:coreProperties>
</file>