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</p:sldMasterIdLst>
  <p:notesMasterIdLst>
    <p:notesMasterId r:id="rId38"/>
  </p:notesMasterIdLst>
  <p:handoutMasterIdLst>
    <p:handoutMasterId r:id="rId39"/>
  </p:handoutMasterIdLst>
  <p:sldIdLst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1" autoAdjust="0"/>
    <p:restoredTop sz="86372" autoAdjust="0"/>
  </p:normalViewPr>
  <p:slideViewPr>
    <p:cSldViewPr>
      <p:cViewPr varScale="1">
        <p:scale>
          <a:sx n="61" d="100"/>
          <a:sy n="61" d="100"/>
        </p:scale>
        <p:origin x="-36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0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2EC65315-B2A7-451E-B7D6-8C76BEF624B0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1876" y="9187816"/>
            <a:ext cx="428818" cy="32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>
              <a:defRPr/>
            </a:pPr>
            <a:fld id="{A7CFC2C6-BEC7-4D77-A070-58594676D4D7}" type="slidenum">
              <a:rPr lang="en-US" sz="1500" b="0" i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500" b="0" i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641B294-8C10-463E-BDD0-99749412755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004D412-CC77-479C-BFF7-C843C9A05EA9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0D2C303-0D5D-4EDD-A6F7-AB9F7D144B35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9F0EB1D9-03B9-4085-B00D-32614F269810}" type="slidenum">
              <a:rPr lang="en-US"/>
              <a:pPr/>
              <a:t>12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99D4643-B4F4-4AB1-8D66-899DFC328ECC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1E44994-02E6-4C72-99B9-8754FD99305D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3AEBB49-D5D4-40D1-9B6E-26D588B084E1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B19AD34-A45C-45C4-A359-7E54DF2359D5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2F6D5E8A-BDBE-4AF0-A682-ABEE98D0F1F6}" type="slidenum">
              <a:rPr lang="en-US"/>
              <a:pPr/>
              <a:t>17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8C03D20-1669-40FD-94B7-630E649F87E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A3F8975-33EF-411A-916F-45C379DB91E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1CFBABD-891A-4A16-A5B5-C28EF6C6CB3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EA6D834D-943A-4991-8034-F6B50AF34E9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D6AEACF-651F-4B31-8013-951AD7DA1BB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BBE0C30-CAB9-4C1B-8539-B53A68D10AA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8DF4D2A-216D-46CF-9149-C65ABA14B32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28F0BBDA-4FDF-461E-8080-F3AF626FFD7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0279B61-5881-4CED-BAF5-0F34137057E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B6760E3A-FAB9-431F-BF9C-1E0DCAF48E5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4441E85-F912-471A-BB5B-56A20E73F0F4}" type="slidenum">
              <a:rPr lang="en-US"/>
              <a:pPr/>
              <a:t>27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44B04FF-B418-411C-96E4-38F873119251}" type="slidenum">
              <a:rPr lang="en-US"/>
              <a:pPr/>
              <a:t>28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631CAC1-22DE-4830-8582-1976AE827D9E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69BCFB94-7754-4A84-81BD-73FD8DAC07A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D6CFCB66-0A39-461B-919C-44A1E59AE436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C30EF28-36E9-41FA-8366-AF31FD9AF9DA}" type="slidenum">
              <a:rPr lang="en-US"/>
              <a:pPr/>
              <a:t>31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25F9D18-6814-4314-B0BD-3E720B77C543}" type="slidenum">
              <a:rPr lang="en-US"/>
              <a:pPr/>
              <a:t>32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7A844A5-6D40-404B-9A9B-285FE41B57F2}" type="slidenum">
              <a:rPr lang="en-US"/>
              <a:pPr/>
              <a:t>33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ED1824E-FEF1-4D45-897B-BD4A7A0E1D6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F802C17-8433-41E5-8E53-1F5B5DABD087}" type="slidenum">
              <a:rPr lang="en-US"/>
              <a:pPr/>
              <a:t>5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9267D146-B717-4B26-9F28-DE52B4DB4B23}" type="slidenum">
              <a:rPr lang="en-US"/>
              <a:pPr/>
              <a:t>6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7965726-35BB-4481-B0CF-4C8BB634405F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D787A93-2917-4F68-8B9E-FE417DBAA5A3}" type="slidenum">
              <a:rPr lang="en-US"/>
              <a:pPr/>
              <a:t>8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3747266C-67CB-431A-997B-08032AAE4E25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186-F07A-480C-B749-15FAB239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8511-32A6-4459-A06D-C3049F9D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A7A2-489F-415E-94B9-BA41E563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A1B9-C422-41C3-B937-8C25D5F2B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5DC6-5A00-41A0-AAD0-302412F3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CC9A-B954-4175-9B7E-D8ADC951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56F8-18FA-4E32-89AB-2244DA9B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A73E-CF78-4B9E-AFE4-2754483E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F2BE-338F-42D2-B32A-FA8ACD2D9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D0F5-182F-4E57-909E-C4B39E94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CAA-B0F9-4CE2-A446-9E8E32CE3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B1B2-04EE-442B-8B07-26368B471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736C-1C1D-451D-82CE-BC6646D8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B65F-B9EE-4248-92E3-C3DAA156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0E-EF8D-4C42-86F1-CDEAE0A7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8863-17D8-4BD1-8579-7778C140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B09B-5200-40C7-881C-A2048103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DDF8-081C-4243-B5B3-8947064F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CE70-43A9-4276-AE7B-8F57BF57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788C-E186-407E-8DF8-5E920D4D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DCB9-CD08-4CEC-BF46-359CE7508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A94A-F0F1-4E28-A7D8-FEE01E83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11B-A060-47C6-BB92-0678E4501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412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solidFill>
                  <a:srgbClr val="000099"/>
                </a:solidFill>
              </a:rPr>
              <a:t>Chapter </a:t>
            </a:r>
            <a:r>
              <a:rPr lang="en-US" altLang="en-US" sz="1200" i="0" dirty="0" smtClean="0">
                <a:solidFill>
                  <a:srgbClr val="000099"/>
                </a:solidFill>
              </a:rPr>
              <a:t>10-</a:t>
            </a:r>
            <a:fld id="{56FE4139-39C9-4AF4-B6CE-57014F9DDF9D}" type="slidenum">
              <a:rPr lang="en-US" altLang="en-US" sz="1200" i="0" smtClean="0">
                <a:solidFill>
                  <a:srgbClr val="000099"/>
                </a:solidFill>
              </a:rPr>
              <a:pPr algn="l">
                <a:defRPr/>
              </a:pPr>
              <a:t>‹#›</a:t>
            </a:fld>
            <a:endParaRPr lang="en-US" altLang="en-US" sz="1200" i="0" dirty="0">
              <a:solidFill>
                <a:srgbClr val="000099"/>
              </a:solidFill>
            </a:endParaRP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altLang="en-US" sz="1200" i="0" dirty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73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Chapter 22-</a:t>
            </a:r>
            <a:fld id="{CC20A7E8-8DAC-42B4-81A6-48379137B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1A3C8A-94D3-43ED-853D-EDA01D85C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589804-B4C7-4DEB-AD81-D01F77160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3733800" cy="1470025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200400"/>
            <a:ext cx="5715000" cy="221297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dirty="0"/>
              <a:t>Acids, Bases, </a:t>
            </a:r>
            <a:r>
              <a:rPr lang="en-US" sz="3200" dirty="0" smtClean="0"/>
              <a:t>and </a:t>
            </a:r>
            <a:r>
              <a:rPr lang="en-US" sz="3200" dirty="0"/>
              <a:t>Salts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24600" y="2209800"/>
            <a:ext cx="7696200" cy="1295400"/>
          </a:xfrm>
        </p:spPr>
        <p:txBody>
          <a:bodyPr/>
          <a:lstStyle/>
          <a:p>
            <a:pPr>
              <a:buFont typeface="Arial" pitchFamily="34" charset="0"/>
              <a:buChar char="←"/>
            </a:pPr>
            <a:r>
              <a:rPr lang="en-US" sz="2000" b="1"/>
              <a:t>Table</a:t>
            </a:r>
            <a:r>
              <a:rPr lang="en-US" sz="2400" b="1"/>
              <a:t> </a:t>
            </a:r>
            <a:r>
              <a:rPr lang="en-US" sz="2000" b="1"/>
              <a:t>10.3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err="1" smtClean="0"/>
              <a:t>Hydroxy</a:t>
            </a:r>
            <a:r>
              <a:rPr lang="en-US" sz="3200" dirty="0" smtClean="0"/>
              <a:t> bases of group IA and IIA</a:t>
            </a:r>
            <a:endParaRPr lang="en-US" sz="2000" dirty="0"/>
          </a:p>
        </p:txBody>
      </p:sp>
      <p:pic>
        <p:nvPicPr>
          <p:cNvPr id="59416" name="Picture 24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5943600" cy="4265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39624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000" b="1" dirty="0"/>
              <a:t>Table 10.4 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 and percent ionization </a:t>
            </a:r>
            <a:endParaRPr lang="en-US" sz="2400" dirty="0"/>
          </a:p>
        </p:txBody>
      </p:sp>
      <p:pic>
        <p:nvPicPr>
          <p:cNvPr id="60430" name="Picture 14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21052" cy="388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3886200" cy="1752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→"/>
            </a:pPr>
            <a:r>
              <a:rPr lang="en-US" sz="2000" b="1"/>
              <a:t>Fig. 10.6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acid-base reaction between sulfuric acid and barium hydroxide produces the insoluble salt barium sulfate.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Acid and base reactions produce salts</a:t>
            </a:r>
            <a:endParaRPr lang="en-US" sz="2000" dirty="0"/>
          </a:p>
        </p:txBody>
      </p:sp>
      <p:pic>
        <p:nvPicPr>
          <p:cNvPr id="34820" name="Picture 4" descr="354230_p_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013" y="1676400"/>
            <a:ext cx="3786187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001000" cy="8382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Fig. 10.7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Formation of water by the transfer of protons from H</a:t>
            </a:r>
            <a:r>
              <a:rPr lang="en-US" sz="2000" baseline="-25000"/>
              <a:t>3</a:t>
            </a:r>
            <a:r>
              <a:rPr lang="en-US" sz="2000"/>
              <a:t>O+ ion to OH- ions.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Neutralization is water formation</a:t>
            </a:r>
            <a:endParaRPr lang="en-US" sz="2800" dirty="0"/>
          </a:p>
        </p:txBody>
      </p:sp>
      <p:pic>
        <p:nvPicPr>
          <p:cNvPr id="35844" name="Picture 4" descr="354230_la_10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305800" cy="315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1534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Char char=""/>
            </a:pPr>
            <a:r>
              <a:rPr lang="en-US" sz="2000" b="1"/>
              <a:t>CC 10.1</a:t>
            </a:r>
          </a:p>
          <a:p>
            <a:pPr>
              <a:lnSpc>
                <a:spcPct val="80000"/>
              </a:lnSpc>
              <a:buFont typeface="Wingdings 3" pitchFamily="18" charset="2"/>
              <a:buChar char=""/>
            </a:pPr>
            <a:endParaRPr lang="en-US" sz="2000"/>
          </a:p>
          <a:p>
            <a:pPr>
              <a:lnSpc>
                <a:spcPct val="80000"/>
              </a:lnSpc>
              <a:buFont typeface="Wingdings 3" pitchFamily="18" charset="2"/>
              <a:buChar char=""/>
            </a:pPr>
            <a:endParaRPr lang="en-US" sz="2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>Common anti-acids</a:t>
            </a:r>
            <a:endParaRPr lang="en-US" sz="2800" dirty="0"/>
          </a:p>
        </p:txBody>
      </p:sp>
      <p:pic>
        <p:nvPicPr>
          <p:cNvPr id="36888" name="Picture 24" descr="\\dhcp-10-48.hmco.com\hmcouser\Desktop\Stoker\new_gifs\cc10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6172200" cy="4529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8305800" cy="914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Fig. 10.9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relationship between H</a:t>
            </a:r>
            <a:r>
              <a:rPr lang="en-US" sz="2000" baseline="-25000"/>
              <a:t>3</a:t>
            </a:r>
            <a:r>
              <a:rPr lang="en-US" sz="2000"/>
              <a:t>O+ and OH- in aqueous solution is an inverse proportion.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ion concentrations flip-flop</a:t>
            </a:r>
            <a:endParaRPr lang="en-US" sz="2800" dirty="0"/>
          </a:p>
        </p:txBody>
      </p:sp>
      <p:pic>
        <p:nvPicPr>
          <p:cNvPr id="37892" name="Picture 4" descr="354230_la_10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8001000" cy="3590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8305800" cy="9144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b="1"/>
              <a:t>Table 10.5</a:t>
            </a:r>
          </a:p>
          <a:p>
            <a:pPr>
              <a:buFontTx/>
              <a:buNone/>
            </a:pPr>
            <a:r>
              <a:rPr lang="en-US" sz="2000"/>
              <a:t>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[H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] and [OH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] ion product is constant</a:t>
            </a:r>
            <a:endParaRPr lang="en-US" sz="3200" dirty="0"/>
          </a:p>
        </p:txBody>
      </p:sp>
      <p:pic>
        <p:nvPicPr>
          <p:cNvPr id="61463" name="Picture 23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51038"/>
            <a:ext cx="8801100" cy="3221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3276600"/>
            <a:ext cx="32004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→"/>
            </a:pPr>
            <a:r>
              <a:rPr lang="en-US" sz="2000" b="1"/>
              <a:t>Fig. 10.10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Most fruits and vegetable are acidic.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pH of aqueous solutions</a:t>
            </a:r>
            <a:endParaRPr lang="en-US" sz="2800" dirty="0"/>
          </a:p>
        </p:txBody>
      </p:sp>
      <p:pic>
        <p:nvPicPr>
          <p:cNvPr id="38916" name="Picture 4" descr="354230_la_10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53587"/>
            <a:ext cx="3429000" cy="5623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3048000"/>
            <a:ext cx="3886200" cy="1371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←"/>
            </a:pPr>
            <a:r>
              <a:rPr lang="en-US" sz="2000" b="1" dirty="0"/>
              <a:t>Fig. 10.11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Relationship among pH values, H</a:t>
            </a:r>
            <a:r>
              <a:rPr lang="en-US" sz="2000" baseline="-25000" dirty="0"/>
              <a:t>3</a:t>
            </a:r>
            <a:r>
              <a:rPr lang="en-US" sz="2000" dirty="0"/>
              <a:t>O+ and OH- at 24 </a:t>
            </a:r>
            <a:r>
              <a:rPr lang="en-US" sz="2000" dirty="0" smtClean="0"/>
              <a:t>degrees </a:t>
            </a:r>
            <a:r>
              <a:rPr lang="en-US" sz="2000" dirty="0" smtClean="0"/>
              <a:t>C</a:t>
            </a:r>
            <a:r>
              <a:rPr lang="en-US" sz="2000" dirty="0" smtClean="0"/>
              <a:t>elsius .</a:t>
            </a:r>
            <a:endParaRPr lang="en-US" sz="2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[H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and [OH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ion concentrations</a:t>
            </a:r>
            <a:endParaRPr lang="en-US" sz="2800" dirty="0"/>
          </a:p>
        </p:txBody>
      </p:sp>
      <p:pic>
        <p:nvPicPr>
          <p:cNvPr id="39940" name="Picture 4" descr="354230_la_10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62000"/>
            <a:ext cx="2638425" cy="447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3276600"/>
            <a:ext cx="30480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→"/>
            </a:pPr>
            <a:r>
              <a:rPr lang="en-US" sz="2000" b="1" dirty="0"/>
              <a:t>Fig. 10.12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pH values of selected common liquids.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pH of different solutions</a:t>
            </a:r>
            <a:endParaRPr lang="en-US" sz="2800" dirty="0"/>
          </a:p>
        </p:txBody>
      </p:sp>
      <p:pic>
        <p:nvPicPr>
          <p:cNvPr id="40964" name="Picture 4" descr="354230_la_10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16075"/>
            <a:ext cx="2327275" cy="455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76600" y="58975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chemeClr val="tx1"/>
                </a:solidFill>
              </a:rPr>
              <a:t>© Bios/Yvette Tavernier/Peter Arnold Inc.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Acidity </a:t>
            </a:r>
            <a:r>
              <a:rPr lang="en-US" dirty="0" smtClean="0"/>
              <a:t>of the water </a:t>
            </a:r>
            <a:r>
              <a:rPr lang="en-US" dirty="0" smtClean="0"/>
              <a:t>matters</a:t>
            </a:r>
            <a:endParaRPr lang="en-US" dirty="0"/>
          </a:p>
        </p:txBody>
      </p:sp>
      <p:pic>
        <p:nvPicPr>
          <p:cNvPr id="8206" name="Picture 14" descr="354230_cop_10_01 aquar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747838"/>
            <a:ext cx="5715000" cy="419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3200400" cy="137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→"/>
            </a:pPr>
            <a:r>
              <a:rPr lang="en-US" sz="2000" b="1" dirty="0"/>
              <a:t>CO 10.1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/>
              <a:t>	Fish are very sensitive to the acidity of the water present in an aquarium.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762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Fig. 10.13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 pH meter gives an accurate measurement of pH values.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pH meter is helpful</a:t>
            </a:r>
            <a:endParaRPr lang="en-US" sz="2800" dirty="0"/>
          </a:p>
        </p:txBody>
      </p:sp>
      <p:pic>
        <p:nvPicPr>
          <p:cNvPr id="41988" name="Picture 4" descr="354230_p_10_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2728913"/>
            <a:ext cx="3778250" cy="3197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5" descr="354230_p_10_1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" y="2728913"/>
            <a:ext cx="3778250" cy="3214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67400" y="2133600"/>
            <a:ext cx="7772400" cy="762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←"/>
            </a:pPr>
            <a:r>
              <a:rPr lang="en-US" sz="2000" b="1" dirty="0"/>
              <a:t>Table 10.6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pH of body fluids</a:t>
            </a:r>
            <a:endParaRPr lang="en-US" sz="2800" dirty="0"/>
          </a:p>
        </p:txBody>
      </p:sp>
      <p:pic>
        <p:nvPicPr>
          <p:cNvPr id="62488" name="Picture 24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5524500" cy="438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762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Table 10.7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Acidity/</a:t>
            </a:r>
            <a:r>
              <a:rPr lang="en-US" sz="4000" dirty="0" err="1" smtClean="0"/>
              <a:t>basicity</a:t>
            </a:r>
            <a:r>
              <a:rPr lang="en-US" sz="4000" dirty="0" smtClean="0"/>
              <a:t> of salt solutions</a:t>
            </a:r>
            <a:endParaRPr lang="en-US" sz="2800" dirty="0"/>
          </a:p>
        </p:txBody>
      </p:sp>
      <p:pic>
        <p:nvPicPr>
          <p:cNvPr id="63512" name="Picture 24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44800"/>
            <a:ext cx="8763000" cy="290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Summary of acids</a:t>
            </a:r>
            <a:endParaRPr lang="en-US" sz="2800" dirty="0"/>
          </a:p>
        </p:txBody>
      </p:sp>
      <p:pic>
        <p:nvPicPr>
          <p:cNvPr id="64536" name="Picture 24" descr="cag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934200" cy="5103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766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 dirty="0"/>
              <a:t> CAG 10.1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4200" y="1828800"/>
            <a:ext cx="2286000" cy="762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←"/>
            </a:pPr>
            <a:r>
              <a:rPr lang="en-US" sz="2000" b="1" dirty="0"/>
              <a:t>CC 10.2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Acid Rain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Acidity of various solutions</a:t>
            </a:r>
            <a:endParaRPr lang="en-US" sz="2800" dirty="0"/>
          </a:p>
        </p:txBody>
      </p:sp>
      <p:pic>
        <p:nvPicPr>
          <p:cNvPr id="65562" name="Picture 26" descr="cc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1752600"/>
            <a:ext cx="5372100" cy="427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Table 10.8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Predicting pH of salts solutions</a:t>
            </a:r>
            <a:endParaRPr lang="en-US" sz="2800" dirty="0"/>
          </a:p>
        </p:txBody>
      </p:sp>
      <p:pic>
        <p:nvPicPr>
          <p:cNvPr id="69657" name="Picture 25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86038"/>
            <a:ext cx="8991600" cy="32813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16764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Table 10.9</a:t>
            </a:r>
            <a:endParaRPr lang="en-US" sz="2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Buffers solutions compared to </a:t>
            </a:r>
            <a:r>
              <a:rPr lang="en-US" sz="2800" dirty="0" err="1" smtClean="0"/>
              <a:t>unbuffered</a:t>
            </a:r>
            <a:endParaRPr lang="en-US" sz="2800" dirty="0"/>
          </a:p>
        </p:txBody>
      </p:sp>
      <p:pic>
        <p:nvPicPr>
          <p:cNvPr id="70679" name="Picture 23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47875"/>
            <a:ext cx="7696200" cy="4016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4419600" cy="1143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Fig. 10.14 (a)</a:t>
            </a:r>
            <a:r>
              <a:rPr lang="en-US" sz="2000" dirty="0"/>
              <a:t>	                             The buffered and </a:t>
            </a:r>
            <a:r>
              <a:rPr lang="en-US" sz="2000" dirty="0" err="1"/>
              <a:t>unbuffered</a:t>
            </a:r>
            <a:r>
              <a:rPr lang="en-US" sz="2000" dirty="0"/>
              <a:t> solutions have the same pH level.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Buffers solutions compared to </a:t>
            </a:r>
            <a:r>
              <a:rPr lang="en-US" sz="2800" dirty="0" err="1" smtClean="0"/>
              <a:t>unbuffere</a:t>
            </a:r>
            <a:endParaRPr lang="en-US" sz="2800" dirty="0"/>
          </a:p>
        </p:txBody>
      </p:sp>
      <p:pic>
        <p:nvPicPr>
          <p:cNvPr id="43012" name="Picture 4" descr="354230_p_10_1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9725"/>
            <a:ext cx="438785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5" descr="354230_p_10_1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4387850" cy="2905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572000" y="4724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/>
              <a:t>Fig. 10.14 (b)</a:t>
            </a:r>
            <a:r>
              <a:rPr lang="en-US" sz="2000" b="0"/>
              <a:t>	                             After adding 1mL of a 0.01 M HCl solution, the pH of the buffered solution has not perceptibly changed, but the unbuffered solution has become acidic.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6200" y="44497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Ken O’Donoghue © Houghton Mifflin Company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572000" y="4449763"/>
            <a:ext cx="342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Ken O’Donoghue © Houghton Mifflin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How buffers are made?</a:t>
            </a:r>
            <a:endParaRPr lang="en-US" sz="2000" dirty="0"/>
          </a:p>
        </p:txBody>
      </p:sp>
      <p:pic>
        <p:nvPicPr>
          <p:cNvPr id="44037" name="Picture 5" descr="354230_fla_10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133600"/>
            <a:ext cx="8823325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33800" y="16764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CAG 10.2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pH of blood. Does it matters?</a:t>
            </a:r>
            <a:endParaRPr lang="en-US" sz="2000" dirty="0"/>
          </a:p>
        </p:txBody>
      </p:sp>
      <p:pic>
        <p:nvPicPr>
          <p:cNvPr id="57348" name="Picture 4" descr="354230_fla_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8213"/>
            <a:ext cx="8518525" cy="343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886200" y="16764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CC 10.4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029200"/>
            <a:ext cx="86106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Fig. 10.1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The difference between the aqueous solution processes of ionization and dissociation.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smtClean="0"/>
              <a:t>In water acids and bases dissociate</a:t>
            </a:r>
            <a:endParaRPr lang="en-US" sz="2000" dirty="0"/>
          </a:p>
        </p:txBody>
      </p:sp>
      <p:pic>
        <p:nvPicPr>
          <p:cNvPr id="10256" name="Picture 16" descr="354230_la_1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03400"/>
            <a:ext cx="88392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1082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Fig. 10.15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This simple device can be used to distinguish among strong electrolytes, weak electrolytes, and </a:t>
            </a:r>
            <a:r>
              <a:rPr lang="en-US" sz="2000" dirty="0" err="1"/>
              <a:t>nonelectrolytes</a:t>
            </a:r>
            <a:r>
              <a:rPr lang="en-US" sz="2000" dirty="0"/>
              <a:t>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610600" cy="609600"/>
          </a:xfrm>
          <a:noFill/>
          <a:ln/>
        </p:spPr>
        <p:txBody>
          <a:bodyPr/>
          <a:lstStyle/>
          <a:p>
            <a:r>
              <a:rPr lang="en-US" sz="2800" dirty="0" smtClean="0"/>
              <a:t>How you tell something is an  electrolytes</a:t>
            </a:r>
            <a:r>
              <a:rPr lang="en-US" sz="2800" dirty="0" smtClean="0"/>
              <a:t>, weak electrolytes, </a:t>
            </a:r>
            <a:r>
              <a:rPr lang="en-US" sz="2800" dirty="0" smtClean="0"/>
              <a:t>or </a:t>
            </a:r>
            <a:r>
              <a:rPr lang="en-US" sz="2800" dirty="0" err="1" smtClean="0"/>
              <a:t>nonelectrolyte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5060" name="Picture 4" descr="354230_p_10_1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51200"/>
            <a:ext cx="2895600" cy="2460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5" descr="354230_p_10_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57550"/>
            <a:ext cx="2894013" cy="2457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2" name="Picture 6" descr="354230_p_10_1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51200"/>
            <a:ext cx="2895600" cy="246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3048000"/>
            <a:ext cx="38862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←"/>
            </a:pPr>
            <a:r>
              <a:rPr lang="en-US" sz="2000" b="1"/>
              <a:t>Fig. 10.16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Diagram showing setup for titration procedures.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Acids/base titrations: How you do it?</a:t>
            </a:r>
            <a:endParaRPr lang="en-US" sz="2400" dirty="0"/>
          </a:p>
        </p:txBody>
      </p:sp>
      <p:pic>
        <p:nvPicPr>
          <p:cNvPr id="46084" name="Picture 4" descr="354230_la_10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2819400" cy="49716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38862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CC 10.5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Electrolyte and Body Fluids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Electrolytes  in </a:t>
            </a:r>
            <a:r>
              <a:rPr lang="en-US" dirty="0" smtClean="0"/>
              <a:t>Body </a:t>
            </a:r>
            <a:r>
              <a:rPr lang="en-US" dirty="0" smtClean="0"/>
              <a:t>Fluids</a:t>
            </a:r>
            <a:endParaRPr lang="en-US" sz="2400" dirty="0"/>
          </a:p>
        </p:txBody>
      </p:sp>
      <p:pic>
        <p:nvPicPr>
          <p:cNvPr id="71704" name="Picture 24" descr="cc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610600" cy="3384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610600" cy="914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Fig. 10.17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An acid-base titration using an indicator that is yellow in acidic solution and red in basic solution.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How does indicator show the end point?</a:t>
            </a:r>
            <a:endParaRPr lang="en-US" sz="2800" dirty="0"/>
          </a:p>
        </p:txBody>
      </p:sp>
      <p:pic>
        <p:nvPicPr>
          <p:cNvPr id="47108" name="Picture 4" descr="354230_p_10_1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1676400"/>
            <a:ext cx="221615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9" name="Picture 5" descr="354230_p_10_1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676400"/>
            <a:ext cx="2201863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0" name="Picture 6" descr="354230_p_10_17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675" y="1676400"/>
            <a:ext cx="2162175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3886200" cy="1371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→"/>
            </a:pPr>
            <a:r>
              <a:rPr lang="en-US" sz="2000" b="1" dirty="0"/>
              <a:t>Fig. 10.2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Litmus is a vegetable dye obtained from certain lichens found principally in the Netherlands.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Litmus </a:t>
            </a:r>
            <a:r>
              <a:rPr lang="en-US" sz="3200" dirty="0" smtClean="0"/>
              <a:t>changed color in acids and bases</a:t>
            </a:r>
            <a:endParaRPr lang="en-US" sz="2000" dirty="0"/>
          </a:p>
        </p:txBody>
      </p:sp>
      <p:pic>
        <p:nvPicPr>
          <p:cNvPr id="30725" name="Picture 5" descr="354230_p_1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98638"/>
            <a:ext cx="4556125" cy="414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0" y="3048000"/>
            <a:ext cx="3886200" cy="1676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←"/>
            </a:pPr>
            <a:r>
              <a:rPr lang="en-US" sz="2000" b="1" dirty="0"/>
              <a:t>Fig. 10.3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 white cloud of finely divided solid NH</a:t>
            </a:r>
            <a:r>
              <a:rPr lang="en-US" sz="2000" baseline="-25000" dirty="0"/>
              <a:t>4</a:t>
            </a:r>
            <a:r>
              <a:rPr lang="en-US" sz="2000" dirty="0"/>
              <a:t>Cl is produced by the acid-base reaction that results when the colorless gases </a:t>
            </a:r>
            <a:r>
              <a:rPr lang="en-US" sz="2000" dirty="0" err="1"/>
              <a:t>HCl</a:t>
            </a:r>
            <a:r>
              <a:rPr lang="en-US" sz="2000"/>
              <a:t> and NH</a:t>
            </a:r>
            <a:r>
              <a:rPr lang="en-US" sz="2000" baseline="-25000"/>
              <a:t>3</a:t>
            </a:r>
            <a:r>
              <a:rPr lang="en-US" sz="2000"/>
              <a:t> mix.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smtClean="0"/>
              <a:t>Some acids and bases reactions does not require water</a:t>
            </a:r>
            <a:endParaRPr lang="en-US" sz="2000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71600" y="57451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</a:rPr>
              <a:t>Ken O’Donoghue © Houghton Mifflin Company</a:t>
            </a:r>
          </a:p>
        </p:txBody>
      </p:sp>
      <p:pic>
        <p:nvPicPr>
          <p:cNvPr id="32774" name="Picture 6" descr="354230_p_10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676400"/>
            <a:ext cx="2498725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Acid and base  strengths and pH</a:t>
            </a:r>
            <a:endParaRPr lang="en-US" sz="2000" dirty="0"/>
          </a:p>
        </p:txBody>
      </p:sp>
      <p:pic>
        <p:nvPicPr>
          <p:cNvPr id="52231" name="Picture 7" descr="354230_fla_1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6858000" cy="51081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3528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 dirty="0"/>
              <a:t> Table 10.1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3886200" cy="13716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→"/>
            </a:pPr>
            <a:r>
              <a:rPr lang="en-US" sz="2000" b="1"/>
              <a:t>Fig. 10.4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sour taste of limes and other citrus fruit is due to the citric acid present in the fruit juice.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Acids tastes sour</a:t>
            </a:r>
            <a:endParaRPr lang="en-US" sz="2000" dirty="0"/>
          </a:p>
        </p:txBody>
      </p:sp>
      <p:pic>
        <p:nvPicPr>
          <p:cNvPr id="31749" name="Picture 5" descr="354230_p_1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44675"/>
            <a:ext cx="4022725" cy="402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762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b="1" dirty="0"/>
              <a:t>Table 10.2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K</a:t>
            </a:r>
            <a:r>
              <a:rPr lang="en-US" sz="4000" baseline="-25000" dirty="0" smtClean="0"/>
              <a:t>a</a:t>
            </a:r>
            <a:r>
              <a:rPr lang="en-US" sz="4000" dirty="0" smtClean="0"/>
              <a:t> for some acids and ions</a:t>
            </a:r>
            <a:endParaRPr lang="en-US" sz="2800" dirty="0"/>
          </a:p>
        </p:txBody>
      </p:sp>
      <p:pic>
        <p:nvPicPr>
          <p:cNvPr id="58400" name="Picture 32" descr="TABL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89188"/>
            <a:ext cx="8610600" cy="3668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914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/>
              <a:t>Fig. 10.5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 comparison of the number of acidic species present in strong acid and weak acid solutions of the same concentration.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Weak acids have fewer ions</a:t>
            </a:r>
            <a:endParaRPr lang="en-US" sz="2000" dirty="0"/>
          </a:p>
        </p:txBody>
      </p:sp>
      <p:pic>
        <p:nvPicPr>
          <p:cNvPr id="33796" name="Picture 4" descr="354230_la_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7299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2CD"/>
      </a:lt1>
      <a:dk2>
        <a:srgbClr val="3C0023"/>
      </a:dk2>
      <a:lt2>
        <a:srgbClr val="006C62"/>
      </a:lt2>
      <a:accent1>
        <a:srgbClr val="6E0043"/>
      </a:accent1>
      <a:accent2>
        <a:srgbClr val="00279F"/>
      </a:accent2>
      <a:accent3>
        <a:srgbClr val="FFF7E3"/>
      </a:accent3>
      <a:accent4>
        <a:srgbClr val="000000"/>
      </a:accent4>
      <a:accent5>
        <a:srgbClr val="BAAAB0"/>
      </a:accent5>
      <a:accent6>
        <a:srgbClr val="002290"/>
      </a:accent6>
      <a:hlink>
        <a:srgbClr val="3C0023"/>
      </a:hlink>
      <a:folHlink>
        <a:srgbClr val="004E47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1987</TotalTime>
  <Pages>24</Pages>
  <Words>343</Words>
  <Application>Microsoft PowerPoint 4.0</Application>
  <PresentationFormat>Letter Paper (8.5x11 in)</PresentationFormat>
  <Paragraphs>127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untitled 1</vt:lpstr>
      <vt:lpstr>2_Custom Design</vt:lpstr>
      <vt:lpstr>1_Custom Design</vt:lpstr>
      <vt:lpstr>Custom Design</vt:lpstr>
      <vt:lpstr>Chapter Ten</vt:lpstr>
      <vt:lpstr>Acidity of the water matters</vt:lpstr>
      <vt:lpstr>In water acids and bases dissociate</vt:lpstr>
      <vt:lpstr>Litmus changed color in acids and bases</vt:lpstr>
      <vt:lpstr>Some acids and bases reactions does not require water</vt:lpstr>
      <vt:lpstr>Acid and base  strengths and pH</vt:lpstr>
      <vt:lpstr>Acids tastes sour</vt:lpstr>
      <vt:lpstr>Ka for some acids and ions</vt:lpstr>
      <vt:lpstr>Weak acids have fewer ions</vt:lpstr>
      <vt:lpstr>Hydroxy bases of group IA and IIA</vt:lpstr>
      <vt:lpstr>Ka and percent ionization </vt:lpstr>
      <vt:lpstr>Acid and base reactions produce salts</vt:lpstr>
      <vt:lpstr>Neutralization is water formation</vt:lpstr>
      <vt:lpstr> Common anti-acids</vt:lpstr>
      <vt:lpstr>H3O+ and OH- ion concentrations flip-flop</vt:lpstr>
      <vt:lpstr>[H3O+] and [OH-] ion product is constant</vt:lpstr>
      <vt:lpstr>pH of aqueous solutions</vt:lpstr>
      <vt:lpstr>[H3O+] and [OH-] ion concentrations</vt:lpstr>
      <vt:lpstr>pH of different solutions</vt:lpstr>
      <vt:lpstr>pH meter is helpful</vt:lpstr>
      <vt:lpstr>pH of body fluids</vt:lpstr>
      <vt:lpstr>Acidity/basicity of salt solutions</vt:lpstr>
      <vt:lpstr>Summary of acids</vt:lpstr>
      <vt:lpstr>Acidity of various solutions</vt:lpstr>
      <vt:lpstr>Predicting pH of salts solutions</vt:lpstr>
      <vt:lpstr>Buffers solutions compared to unbuffered</vt:lpstr>
      <vt:lpstr>Buffers solutions compared to unbuffere</vt:lpstr>
      <vt:lpstr>How buffers are made?</vt:lpstr>
      <vt:lpstr>pH of blood. Does it matters?</vt:lpstr>
      <vt:lpstr>How you tell something is an  electrolytes, weak electrolytes, or nonelectrolyte?</vt:lpstr>
      <vt:lpstr>Acids/base titrations: How you do it?</vt:lpstr>
      <vt:lpstr>Electrolytes  in Body Fluids</vt:lpstr>
      <vt:lpstr>How does indicator show the end point?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upali</cp:lastModifiedBy>
  <cp:revision>244</cp:revision>
  <cp:lastPrinted>1997-09-13T13:07:07Z</cp:lastPrinted>
  <dcterms:created xsi:type="dcterms:W3CDTF">1998-02-07T08:33:40Z</dcterms:created>
  <dcterms:modified xsi:type="dcterms:W3CDTF">2009-05-06T00:40:36Z</dcterms:modified>
</cp:coreProperties>
</file>