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000" b="1" i="1" kern="1200" baseline="-25000">
        <a:solidFill>
          <a:schemeClr val="accent2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8000"/>
    <a:srgbClr val="C0FEF9"/>
    <a:srgbClr val="F76681"/>
    <a:srgbClr val="000066"/>
    <a:srgbClr val="FF9900"/>
    <a:srgbClr val="CC00CC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292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 defTabSz="966788">
              <a:defRPr/>
            </a:pPr>
            <a:fld id="{E8985E3E-BFDC-4C16-8A4C-D6AFE36214A6}" type="slidenum">
              <a:rPr lang="en-US" sz="1500" b="0" i="0" baseline="0">
                <a:solidFill>
                  <a:schemeClr val="tx1"/>
                </a:solidFill>
                <a:latin typeface="Helvetica" charset="0"/>
              </a:rPr>
              <a:pPr algn="r" defTabSz="966788">
                <a:defRPr/>
              </a:pPr>
              <a:t>‹#›</a:t>
            </a:fld>
            <a:endParaRPr lang="en-US" sz="1500" b="0" i="0" baseline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 defTabSz="966788">
              <a:defRPr/>
            </a:pPr>
            <a:fld id="{AA7FD205-4821-4736-843D-57BB256398EA}" type="slidenum">
              <a:rPr lang="en-US" sz="1500" b="0" i="0" baseline="0">
                <a:solidFill>
                  <a:schemeClr val="tx1"/>
                </a:solidFill>
                <a:latin typeface="Helvetica" charset="0"/>
              </a:rPr>
              <a:pPr algn="r" defTabSz="966788">
                <a:defRPr/>
              </a:pPr>
              <a:t>‹#›</a:t>
            </a:fld>
            <a:endParaRPr lang="en-US" sz="1500" b="0" i="0" baseline="0">
              <a:solidFill>
                <a:schemeClr val="tx1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10</a:t>
            </a:r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11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12</a:t>
            </a: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13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14</a:t>
            </a:r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15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16</a:t>
            </a:r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17</a:t>
            </a: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18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19</a:t>
            </a: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2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20</a:t>
            </a:r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21</a:t>
            </a: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22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23</a:t>
            </a:r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3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4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5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6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7</a:t>
            </a: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8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/>
              <a:t>9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89916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1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41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1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838200"/>
            <a:ext cx="4419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33800"/>
            <a:ext cx="4419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533400"/>
            <a:ext cx="8991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9465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Helvetica" charset="0"/>
                </a:endParaRPr>
              </a:p>
            </p:txBody>
          </p:sp>
          <p:grpSp>
            <p:nvGrpSpPr>
              <p:cNvPr id="19468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Helvetica" charset="0"/>
                  </a:endParaRPr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charset="0"/>
              </a:endParaRPr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620000" y="6248400"/>
            <a:ext cx="13192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b="0" i="0" baseline="0" dirty="0" smtClean="0">
                <a:solidFill>
                  <a:srgbClr val="4A829D"/>
                </a:solidFill>
                <a:latin typeface="Helvetica" charset="0"/>
              </a:rPr>
              <a:t>1-</a:t>
            </a:r>
            <a:fld id="{43439076-93EF-4F80-A772-C90CFF4B9278}" type="slidenum">
              <a:rPr lang="en-US" altLang="en-US" b="0" i="0" baseline="0" smtClean="0">
                <a:solidFill>
                  <a:srgbClr val="4A829D"/>
                </a:solidFill>
                <a:latin typeface="Helvetica" charset="0"/>
              </a:rPr>
              <a:pPr>
                <a:defRPr/>
              </a:pPr>
              <a:t>‹#›</a:t>
            </a:fld>
            <a:endParaRPr lang="en-US" altLang="en-US" b="0" i="0" baseline="0" dirty="0">
              <a:solidFill>
                <a:srgbClr val="3E6D84"/>
              </a:solidFill>
              <a:latin typeface="Helvetica" charset="0"/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324600"/>
            <a:ext cx="28194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1200" b="0" i="0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neva"/>
              </a:rPr>
              <a:t>CHEM </a:t>
            </a:r>
            <a:r>
              <a:rPr lang="en-US" altLang="en-US" sz="1200" b="0" i="0" baseline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neva"/>
              </a:rPr>
              <a:t>120 online, </a:t>
            </a:r>
            <a:r>
              <a:rPr lang="en-US" altLang="en-US" sz="1200" b="0" i="0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neva"/>
              </a:rPr>
              <a:t>Fall 2009,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905000"/>
            <a:ext cx="3352800" cy="1470025"/>
          </a:xfrm>
        </p:spPr>
        <p:txBody>
          <a:bodyPr/>
          <a:lstStyle/>
          <a:p>
            <a:pPr>
              <a:defRPr/>
            </a:pPr>
            <a:r>
              <a:rPr lang="en-US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Chapter 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200400"/>
            <a:ext cx="6172200" cy="1752600"/>
          </a:xfrm>
        </p:spPr>
        <p:txBody>
          <a:bodyPr/>
          <a:lstStyle/>
          <a:p>
            <a:pPr marL="0" indent="0" algn="ctr">
              <a:buFont typeface="Geneva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Basic Concepts  of Matter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17526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1.7  Matter falls into two basic classes; pure substances and mixtures. Mixtures, in turn, may be homogeneous or heterogeneous.</a:t>
            </a:r>
          </a:p>
        </p:txBody>
      </p:sp>
      <p:pic>
        <p:nvPicPr>
          <p:cNvPr id="28675" name="Picture 5" descr="354220_la_01_08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6537325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354220_la_01_09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001000" cy="3424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562600"/>
            <a:ext cx="7848600" cy="4572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1.8  A pure substance can be either an element or a compound.</a:t>
            </a:r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Pure substances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354220_la_01_10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76400"/>
            <a:ext cx="6019800" cy="446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048000"/>
            <a:ext cx="2590800" cy="18288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Fig. 1.9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Questions used in classifying matter into various categories.</a:t>
            </a:r>
          </a:p>
        </p:txBody>
      </p:sp>
      <p:sp>
        <p:nvSpPr>
          <p:cNvPr id="174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Classification of matter 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1747" name="Picture 4" descr="354220_agla_01_02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85925"/>
            <a:ext cx="7010400" cy="436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3429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Symbol"/>
              <a:buChar char="®"/>
            </a:pPr>
            <a:r>
              <a:rPr lang="en-US" sz="2400" b="1" i="1">
                <a:solidFill>
                  <a:srgbClr val="000066"/>
                </a:solidFill>
                <a:latin typeface="Helvetica"/>
              </a:rPr>
              <a:t> CAG 1.2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Elements and 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2771" name="Picture 8" descr="354220_p_01_11 5ele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997450" cy="4297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5334000" y="2895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←"/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Fig. 1.10 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Outward physical appearance of naturally occurring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Abundance of Elements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3795" name="Picture 5" descr="354220_la_01_12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12938"/>
            <a:ext cx="6537325" cy="3954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743200"/>
            <a:ext cx="2286000" cy="23622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Abundance of elements in the universe and in Earth’s crust (in atom percent)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Elements of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uman body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05600" y="2895600"/>
            <a:ext cx="2438400" cy="19050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C.C. 1.2</a:t>
            </a:r>
            <a:r>
              <a:rPr lang="en-US" sz="24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Elemental Composition of the Human Body</a:t>
            </a:r>
          </a:p>
        </p:txBody>
      </p:sp>
      <p:pic>
        <p:nvPicPr>
          <p:cNvPr id="34820" name="Picture 1030" descr="cc1.2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6350000" cy="2635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Naming elements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2743200"/>
            <a:ext cx="3429000" cy="1905000"/>
          </a:xfrm>
        </p:spPr>
        <p:txBody>
          <a:bodyPr/>
          <a:lstStyle/>
          <a:p>
            <a:pPr>
              <a:buFont typeface="Arial" charset="0"/>
              <a:buChar char="←"/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Font typeface="Arial" charset="0"/>
              <a:buChar char="←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Table 1.1</a:t>
            </a:r>
            <a:b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5844" name="Picture 5" descr="table1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4266355" cy="534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2743200"/>
            <a:ext cx="4800600" cy="23622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1.12                                             A computer reconstruction of the surface of a sample of graphite (carbon) as observed with a scanning tunneling microscope. The image reveals the regular pattern of individual carbon atoms. The color was added to the image by computer.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Can we see atoms?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6868" name="Picture 5" descr="354220_p_01_13 blue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19288"/>
            <a:ext cx="3875088" cy="394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5821363"/>
            <a:ext cx="403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 Image courtesy of Veeco Instruments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Size of atoms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7891" name="Picture 5" descr="354220_la_01_14 r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0"/>
            <a:ext cx="4997450" cy="3303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895600"/>
            <a:ext cx="3581400" cy="18288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1.13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254 million atoms arranged in a straight line would extend a distance of approximately 1 inch.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33700" y="59737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© Gary Braasch/CORBIS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Basic Concepts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0484" name="Picture 10" descr="354230_cop_01_01 volc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1646238"/>
            <a:ext cx="5981700" cy="4373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228600" y="3581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Volcano Burning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Molecular structure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8915" name="Picture 5" descr="354220_la_01_15 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1325"/>
            <a:ext cx="8610600" cy="3398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334000"/>
            <a:ext cx="8534400" cy="7620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 1.14  Molecular structure of (a) chlorine, (b) phosphorus, and (c) 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54220_la_01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2743200" cy="544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2667000"/>
            <a:ext cx="4038600" cy="2209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1.15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Depictions of various simple heteroatomic molecules using models. Spheres of different sizes and colors represent different kinds of atoms.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Basic Concepts of Matter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534400" cy="1325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Example 1.2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Classify each of the following molecules as (1) diatomic, triatomic, etc. (2) homoatomic or heterotomic and (3) representing an element of a compound.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Homo- and </a:t>
            </a:r>
            <a:r>
              <a:rPr lang="en-US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heteo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-atomic molecules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0966" name="Picture 5" descr="354220_ex_01_02 Examp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05175"/>
            <a:ext cx="8747125" cy="2790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What type 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 molecules?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Practice Example 1.2 </a:t>
            </a:r>
          </a:p>
          <a:p>
            <a:pPr>
              <a:buFontTx/>
              <a:buNone/>
              <a:defRPr/>
            </a:pPr>
            <a:r>
              <a:rPr lang="en-US" sz="18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Classify each of the following molecules as (1) diatomic, triatomic, etc. (2) homoatomic or heterotomic and (3) representing an element of a compound.</a:t>
            </a:r>
          </a:p>
        </p:txBody>
      </p:sp>
      <p:pic>
        <p:nvPicPr>
          <p:cNvPr id="41990" name="Picture 5" descr="354220_pex_01_02 Pract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46463"/>
            <a:ext cx="8686800" cy="2573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828800"/>
            <a:ext cx="4572000" cy="83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Solid, liquid, and gas states</a:t>
            </a:r>
          </a:p>
        </p:txBody>
      </p:sp>
      <p:pic>
        <p:nvPicPr>
          <p:cNvPr id="21507" name="Picture 4" descr="354220_p_01_02 3beak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5775"/>
            <a:ext cx="3810000" cy="174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Three States of Matter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91000" y="59737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David Schultz/Getty Images</a:t>
            </a:r>
          </a:p>
        </p:txBody>
      </p:sp>
      <p:sp>
        <p:nvSpPr>
          <p:cNvPr id="10252" name="Rectangle 6"/>
          <p:cNvSpPr>
            <a:spLocks noChangeArrowheads="1"/>
          </p:cNvSpPr>
          <p:nvPr/>
        </p:nvSpPr>
        <p:spPr bwMode="auto">
          <a:xfrm>
            <a:off x="457200" y="39624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	Water can be found in the solid, liquid, and vapor (gaseous) forms simultaneously.</a:t>
            </a:r>
          </a:p>
        </p:txBody>
      </p:sp>
      <p:pic>
        <p:nvPicPr>
          <p:cNvPr id="21511" name="Picture 13" descr="354220_p_01_03 de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075" y="2916238"/>
            <a:ext cx="4632325" cy="3103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743200"/>
            <a:ext cx="3505200" cy="21336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Fig. 1.3 </a:t>
            </a:r>
          </a:p>
          <a:p>
            <a:pPr>
              <a:buFontTx/>
              <a:buNone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The green color of the Statue of Liberty results from the reaction of copper with the components of air.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14800" y="5973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Andy Levin/Photo Researchers</a:t>
            </a:r>
          </a:p>
        </p:txBody>
      </p:sp>
      <p:pic>
        <p:nvPicPr>
          <p:cNvPr id="22532" name="Picture 9" descr="354220_p_01_04 statueoflibe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288" y="1600200"/>
            <a:ext cx="3262312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Chemical Reactions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8991600" cy="475456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Chemical Substances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01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"Good" versus "Bad" Properties for a Chemical Substance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354220_p_01_05 kidicecr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2900363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Changes of States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  <a:defRPr/>
            </a:pPr>
            <a:r>
              <a:rPr lang="en-US" sz="1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melting of ice cream is a physical change involving a change of state; solid turns to liquid.</a:t>
            </a:r>
          </a:p>
        </p:txBody>
      </p:sp>
      <p:pic>
        <p:nvPicPr>
          <p:cNvPr id="106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667500" y="4956175"/>
            <a:ext cx="152400" cy="152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354220_p_01_06 constr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3059113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3810000" cy="1905000"/>
          </a:xfrm>
        </p:spPr>
        <p:txBody>
          <a:bodyPr/>
          <a:lstStyle/>
          <a:p>
            <a:pPr>
              <a:buFont typeface="Arial" charset="0"/>
              <a:buChar char="→"/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FontTx/>
              <a:buNone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As a result of chemical change, bright steel girders become rusty when exposed to moist air.</a:t>
            </a:r>
          </a:p>
        </p:txBody>
      </p:sp>
      <p:sp>
        <p:nvSpPr>
          <p:cNvPr id="133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Rusting is a 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Physical Vs. Chemical changes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6627" name="Picture 4" descr="354220_agla_01_01 C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026525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876800"/>
            <a:ext cx="3810000" cy="1020763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lphaLcParenBoth"/>
              <a:defRPr/>
            </a:pPr>
            <a:r>
              <a:rPr lang="en-US" sz="2000" ker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magnet and a mixture consisting of potassium dichromate (orange crystals) and iron fillings.</a:t>
            </a:r>
          </a:p>
        </p:txBody>
      </p:sp>
      <p:pic>
        <p:nvPicPr>
          <p:cNvPr id="27651" name="Picture 5" descr="354220_p_01_07a mag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676400"/>
            <a:ext cx="27940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Picture 6" descr="354220_p_01_07b mag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8" y="1676400"/>
            <a:ext cx="2913062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4724400" y="4876800"/>
            <a:ext cx="3810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Helvetica"/>
              </a:rPr>
              <a:t>(b) The magnet can be used to separate the iron fillings from the potassium dichromate.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6800" y="4449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James Scherer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29200" y="4449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chemeClr val="accent2"/>
                </a:solidFill>
                <a:latin typeface="Helvetica"/>
              </a:rPr>
              <a:t>James Scherer</a:t>
            </a:r>
          </a:p>
        </p:txBody>
      </p:sp>
      <p:sp>
        <p:nvSpPr>
          <p:cNvPr id="1435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Magnetic separations</a:t>
            </a:r>
            <a:endParaRPr 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962400" y="29718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66"/>
                </a:solidFill>
                <a:latin typeface="Helvetica"/>
              </a:rPr>
              <a:t>Fig. 1.6a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3" grpId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-25000" smtClean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-25000" smtClean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2340</TotalTime>
  <Pages>24</Pages>
  <Words>359</Words>
  <Application>Microsoft PowerPoint 4.0</Application>
  <PresentationFormat>Letter Paper (8.5x11 in)</PresentationFormat>
  <Paragraphs>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untitled 1</vt:lpstr>
      <vt:lpstr>Chapter One</vt:lpstr>
      <vt:lpstr>Basic Concepts of Matter</vt:lpstr>
      <vt:lpstr>Three States of Matter</vt:lpstr>
      <vt:lpstr>Chemical Reactions</vt:lpstr>
      <vt:lpstr>Chemical Substances</vt:lpstr>
      <vt:lpstr>Changes of States</vt:lpstr>
      <vt:lpstr>Rusting is a chemical reaction</vt:lpstr>
      <vt:lpstr>Physical Vs. Chemical changes</vt:lpstr>
      <vt:lpstr>Magnetic separations</vt:lpstr>
      <vt:lpstr>Classification of matter</vt:lpstr>
      <vt:lpstr>Pure substances</vt:lpstr>
      <vt:lpstr>Classification of matter cont’d</vt:lpstr>
      <vt:lpstr>Classification of matter cont’d</vt:lpstr>
      <vt:lpstr>Elements and properties</vt:lpstr>
      <vt:lpstr>Abundance of Elements</vt:lpstr>
      <vt:lpstr>Elements of human body</vt:lpstr>
      <vt:lpstr>Naming elements</vt:lpstr>
      <vt:lpstr>Can we see atoms?</vt:lpstr>
      <vt:lpstr>Size of atoms</vt:lpstr>
      <vt:lpstr>Molecular structure</vt:lpstr>
      <vt:lpstr>Basic Concepts of Matter cont’d</vt:lpstr>
      <vt:lpstr>Homo- and heteo-atomic molecules</vt:lpstr>
      <vt:lpstr>What type of molecules?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102</dc:title>
  <dc:subject>Biochemistry by Mary Campbell</dc:subject>
  <dc:creator>Bill Brown</dc:creator>
  <cp:keywords/>
  <dc:description>Draft from 2/e</dc:description>
  <cp:lastModifiedBy>upali</cp:lastModifiedBy>
  <cp:revision>188</cp:revision>
  <cp:lastPrinted>1997-09-13T13:07:07Z</cp:lastPrinted>
  <dcterms:created xsi:type="dcterms:W3CDTF">1998-02-07T08:33:40Z</dcterms:created>
  <dcterms:modified xsi:type="dcterms:W3CDTF">2009-09-11T16:34:41Z</dcterms:modified>
</cp:coreProperties>
</file>