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65" r:id="rId1"/>
    <p:sldMasterId id="2147483648" r:id="rId2"/>
    <p:sldMasterId id="2147483649" r:id="rId3"/>
    <p:sldMasterId id="2147483650" r:id="rId4"/>
    <p:sldMasterId id="214748365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59" r:id="rId15"/>
  </p:sldMasterIdLst>
  <p:notesMasterIdLst>
    <p:notesMasterId r:id="rId112"/>
  </p:notesMasterIdLst>
  <p:sldIdLst>
    <p:sldId id="423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413" r:id="rId54"/>
    <p:sldId id="365" r:id="rId55"/>
    <p:sldId id="366" r:id="rId56"/>
    <p:sldId id="367" r:id="rId57"/>
    <p:sldId id="414" r:id="rId58"/>
    <p:sldId id="368" r:id="rId59"/>
    <p:sldId id="369" r:id="rId60"/>
    <p:sldId id="415" r:id="rId61"/>
    <p:sldId id="370" r:id="rId62"/>
    <p:sldId id="371" r:id="rId63"/>
    <p:sldId id="416" r:id="rId64"/>
    <p:sldId id="372" r:id="rId65"/>
    <p:sldId id="417" r:id="rId66"/>
    <p:sldId id="373" r:id="rId67"/>
    <p:sldId id="374" r:id="rId68"/>
    <p:sldId id="375" r:id="rId69"/>
    <p:sldId id="418" r:id="rId70"/>
    <p:sldId id="424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  <p:sldId id="401" r:id="rId97"/>
    <p:sldId id="402" r:id="rId98"/>
    <p:sldId id="403" r:id="rId99"/>
    <p:sldId id="404" r:id="rId100"/>
    <p:sldId id="405" r:id="rId101"/>
    <p:sldId id="406" r:id="rId102"/>
    <p:sldId id="407" r:id="rId103"/>
    <p:sldId id="408" r:id="rId104"/>
    <p:sldId id="409" r:id="rId105"/>
    <p:sldId id="419" r:id="rId106"/>
    <p:sldId id="410" r:id="rId107"/>
    <p:sldId id="420" r:id="rId108"/>
    <p:sldId id="411" r:id="rId109"/>
    <p:sldId id="412" r:id="rId110"/>
    <p:sldId id="421" r:id="rId1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00"/>
    <a:srgbClr val="006FC1"/>
    <a:srgbClr val="526FDE"/>
    <a:srgbClr val="7C2878"/>
    <a:srgbClr val="8D007F"/>
    <a:srgbClr val="D6000E"/>
    <a:srgbClr val="48A459"/>
    <a:srgbClr val="476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102" Type="http://schemas.openxmlformats.org/officeDocument/2006/relationships/slide" Target="slides/slide87.xml"/><Relationship Id="rId110" Type="http://schemas.openxmlformats.org/officeDocument/2006/relationships/slide" Target="slides/slide95.xml"/><Relationship Id="rId11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1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16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11" Type="http://schemas.openxmlformats.org/officeDocument/2006/relationships/slide" Target="slides/slide9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9FC98ABF-E4F0-4919-8861-56FC32D1C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29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B723EF8-C887-4048-85AE-D9BBF68426A4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8984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C88F18F-3EBC-4664-8E91-7FC6CB70E22F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7432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10C6856-2C2F-448D-B688-31A36F747641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70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004D848-34B8-4E32-97AA-9C5835FE32DA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6465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5CDCC2D-9C05-4394-962D-DD19E51F67DF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76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350C3E1-2285-4E22-8811-1670C1C5222B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5386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63B258B-D8A0-40E7-AA97-953643945BA3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8552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94948BC-3577-4D3D-A151-7EA1EBB9BC81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090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D45344B-374E-41EB-90B1-661F1A0C1333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7839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EDC0065-1591-47F2-89C6-915FF830F5B2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207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28F665C-2A1D-4062-B592-49CB42381E19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346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5671FD1-C1EF-4DCA-A33A-4580FEDC012C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9434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C968337-EAA6-4411-8715-A51FDFE97AD6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0237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7813C25-4F88-47DE-992E-A684DA695723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9754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7276193-5B0D-49EF-8F41-A4283EBBFDFF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4629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8259B22-05C5-4F72-88F7-374DF442F06E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4982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C75BD32-2BC5-4BC5-9620-4CCDCC9F53F8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9804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4D99266-B52F-4784-A3F4-01519BDC6B9B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2444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FFD3B31-4647-492F-8EF3-A407243B9F77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1289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AC1D50A-61B7-499E-85BD-54D06C57110D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8404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3616AFC-83F7-4E68-98F3-BBA5A08C96AC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5792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8E11488-8087-499B-B6FB-AA54C570D622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475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DA2BB27-33A6-416B-9B60-E6E7B46BA75D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8567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9A0754C-3E19-468A-8B40-CDAF2BB747D1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5236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A12769B-552C-4267-AF89-F967950E1D0F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3081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48AC59C-6331-4797-A6DB-D0DACC3CB18D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5575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11601D3-B7AF-453C-B5BA-D4C84F14738A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6953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7880430-D37D-4D42-9554-26B5D1759DF3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5147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70B2F57-BF44-44CA-B0B1-50B77685F3F9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806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B7F3E0E-6FBC-43F9-AA65-567D59D3332C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4403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E00508C-4231-4A29-887E-8CB0EACC9A13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(0.956 atm)(12.4 L) = (1.20 atm)(V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The new volume is 9.88 L.</a:t>
            </a:r>
          </a:p>
        </p:txBody>
      </p:sp>
    </p:spTree>
    <p:extLst>
      <p:ext uri="{BB962C8B-B14F-4D97-AF65-F5344CB8AC3E}">
        <p14:creationId xmlns:p14="http://schemas.microsoft.com/office/powerpoint/2010/main" val="17111911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540D64D-0B6B-4D11-A6B5-FA105F5C5B1F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(0.956 atm)(12.4 L) = (1.20 atm)(V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The new volume is 9.88 L.</a:t>
            </a:r>
          </a:p>
        </p:txBody>
      </p:sp>
    </p:spTree>
    <p:extLst>
      <p:ext uri="{BB962C8B-B14F-4D97-AF65-F5344CB8AC3E}">
        <p14:creationId xmlns:p14="http://schemas.microsoft.com/office/powerpoint/2010/main" val="29839119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DDF5924-356C-4DE0-BBFA-336339D525A6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725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5748A85-583A-451E-A629-75F054B93464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4902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A6C334B-1A79-4F5D-B99A-3DB04F91B4CB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73609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032D07A-B360-49DB-88D2-37A7694239BD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new volume will become 0.849 L.  Remember to convert the temperatures to Kelvin.</a:t>
            </a:r>
          </a:p>
          <a:p>
            <a:pPr eaLnBrk="1" hangingPunct="1"/>
            <a:r>
              <a:rPr lang="en-US" altLang="en-US" smtClean="0"/>
              <a:t>(1.30 L) / (24.7+273) = V</a:t>
            </a:r>
            <a:r>
              <a:rPr lang="en-US" altLang="en-US" baseline="-25000" smtClean="0"/>
              <a:t>2</a:t>
            </a:r>
            <a:r>
              <a:rPr lang="en-US" altLang="en-US" smtClean="0"/>
              <a:t> / (-78.5 + 273)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34650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D025BAC-A193-465C-9458-999598A03CE4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new volume will become 0.849 L.  Remember to convert the temperatures to Kelvin.</a:t>
            </a:r>
          </a:p>
          <a:p>
            <a:pPr eaLnBrk="1" hangingPunct="1"/>
            <a:r>
              <a:rPr lang="en-US" altLang="en-US" smtClean="0"/>
              <a:t>(1.30 L) / (24.7+273) = V</a:t>
            </a:r>
            <a:r>
              <a:rPr lang="en-US" altLang="en-US" baseline="-25000" smtClean="0"/>
              <a:t>2</a:t>
            </a:r>
            <a:r>
              <a:rPr lang="en-US" altLang="en-US" smtClean="0"/>
              <a:t> / (-78.5 + 273)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63610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CBB79FA-4621-4119-BA1E-F931505D8EB6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53348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9767B83-0F50-4647-B7DC-AF1CA42C7231}" type="slidenum">
              <a:rPr lang="en-US" altLang="en-US" sz="1200" baseline="0"/>
              <a:pPr/>
              <a:t>45</a:t>
            </a:fld>
            <a:endParaRPr lang="en-US" altLang="en-US" sz="1200" baseline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new temperature is 696°C.</a:t>
            </a:r>
          </a:p>
          <a:p>
            <a:pPr eaLnBrk="1" hangingPunct="1"/>
            <a:r>
              <a:rPr lang="en-US" altLang="en-US" smtClean="0"/>
              <a:t>(1.05 atm)(121 mL) / (27+273) = (1.40 atm)(293 mL) / (T</a:t>
            </a:r>
            <a:r>
              <a:rPr lang="en-US" altLang="en-US" baseline="-25000" smtClean="0"/>
              <a:t>2</a:t>
            </a:r>
            <a:r>
              <a:rPr lang="en-US" altLang="en-US" smtClean="0"/>
              <a:t> + 273)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97180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73B6E2E-9E41-4376-891B-92C736AFD642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new temperature is 696°C.</a:t>
            </a:r>
          </a:p>
          <a:p>
            <a:pPr eaLnBrk="1" hangingPunct="1"/>
            <a:r>
              <a:rPr lang="en-US" altLang="en-US" smtClean="0"/>
              <a:t>(1.05 atm)(121 mL) / (27+273) = (1.40 atm)(293 mL) / (T</a:t>
            </a:r>
            <a:r>
              <a:rPr lang="en-US" altLang="en-US" baseline="-25000" smtClean="0"/>
              <a:t>2</a:t>
            </a:r>
            <a:r>
              <a:rPr lang="en-US" altLang="en-US" smtClean="0"/>
              <a:t> + 273)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2942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52AAAD3-F2CC-41A3-8050-7F6BA513C714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1571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418DD8E-03C2-4DCC-A028-4CD0EB636623}" type="slidenum">
              <a:rPr lang="en-US" altLang="en-US" sz="1200" baseline="0"/>
              <a:pPr/>
              <a:t>48</a:t>
            </a:fld>
            <a:endParaRPr lang="en-US" altLang="en-US" sz="1200" baseline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number of moles of air is 2.24 mol.</a:t>
            </a:r>
          </a:p>
          <a:p>
            <a:pPr eaLnBrk="1" hangingPunct="1"/>
            <a:r>
              <a:rPr lang="en-US" altLang="en-US" smtClean="0"/>
              <a:t>(2.18 atm)(25.0 L) = n(0.0821)(23+273)</a:t>
            </a:r>
          </a:p>
        </p:txBody>
      </p:sp>
    </p:spTree>
    <p:extLst>
      <p:ext uri="{BB962C8B-B14F-4D97-AF65-F5344CB8AC3E}">
        <p14:creationId xmlns:p14="http://schemas.microsoft.com/office/powerpoint/2010/main" val="32740514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5BB10BF-3395-4DC7-95D8-0207519E0426}" type="slidenum">
              <a:rPr lang="en-US" altLang="en-US" sz="1200" baseline="0"/>
              <a:pPr/>
              <a:t>49</a:t>
            </a:fld>
            <a:endParaRPr lang="en-US" altLang="en-US" sz="1200" baseline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number of moles of air is 2.24 mol.</a:t>
            </a:r>
          </a:p>
          <a:p>
            <a:pPr eaLnBrk="1" hangingPunct="1"/>
            <a:r>
              <a:rPr lang="en-US" altLang="en-US" smtClean="0"/>
              <a:t>(2.18 atm)(25.0 L) = n(0.0821)(23+273)</a:t>
            </a:r>
          </a:p>
        </p:txBody>
      </p:sp>
    </p:spTree>
    <p:extLst>
      <p:ext uri="{BB962C8B-B14F-4D97-AF65-F5344CB8AC3E}">
        <p14:creationId xmlns:p14="http://schemas.microsoft.com/office/powerpoint/2010/main" val="40232860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1E7B9F8-DECF-47E2-9834-774C56ABEC19}" type="slidenum">
              <a:rPr lang="en-US" altLang="en-US" sz="1200" baseline="0"/>
              <a:pPr/>
              <a:t>50</a:t>
            </a:fld>
            <a:endParaRPr lang="en-US" altLang="en-US" sz="1200" baseline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pressure is 114 atm.  Remember to convert kg of helium into moles of helium before using the ideal gas law.</a:t>
            </a:r>
          </a:p>
          <a:p>
            <a:pPr eaLnBrk="1" hangingPunct="1"/>
            <a:r>
              <a:rPr lang="en-US" altLang="en-US" smtClean="0"/>
              <a:t>(P)(304.0) = ([5.670×1000]/4.003)(0.0821)(25+273)</a:t>
            </a:r>
          </a:p>
        </p:txBody>
      </p:sp>
    </p:spTree>
    <p:extLst>
      <p:ext uri="{BB962C8B-B14F-4D97-AF65-F5344CB8AC3E}">
        <p14:creationId xmlns:p14="http://schemas.microsoft.com/office/powerpoint/2010/main" val="347539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7FF5699-9131-4D2F-AEBA-A1E6E187348D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705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C59DEBD-E2CC-43CB-B4EC-1582746B0E11}" type="slidenum">
              <a:rPr lang="en-US" altLang="en-US" sz="1200" baseline="0"/>
              <a:pPr/>
              <a:t>51</a:t>
            </a:fld>
            <a:endParaRPr lang="en-US" altLang="en-US" sz="1200" baseline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pressure is 114 atm.  Remember to convert kg of helium into moles of helium before using the ideal gas law.</a:t>
            </a:r>
          </a:p>
          <a:p>
            <a:pPr eaLnBrk="1" hangingPunct="1"/>
            <a:r>
              <a:rPr lang="en-US" altLang="en-US" smtClean="0"/>
              <a:t>(P)(304.0) = ([5.670×1000]/4.003)(0.0821)(25+273)</a:t>
            </a:r>
          </a:p>
        </p:txBody>
      </p:sp>
    </p:spTree>
    <p:extLst>
      <p:ext uri="{BB962C8B-B14F-4D97-AF65-F5344CB8AC3E}">
        <p14:creationId xmlns:p14="http://schemas.microsoft.com/office/powerpoint/2010/main" val="658177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C820FE8-2C70-4BC6-9AAD-62171FB7DE21}" type="slidenum">
              <a:rPr lang="en-US" altLang="en-US" sz="1200" baseline="0"/>
              <a:pPr/>
              <a:t>52</a:t>
            </a:fld>
            <a:endParaRPr lang="en-US" altLang="en-US" sz="1200" baseline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92221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E1B1F0E-86EE-4452-9B50-56EBAEEDCDBB}" type="slidenum">
              <a:rPr lang="en-US" altLang="en-US" sz="1200" baseline="0"/>
              <a:pPr/>
              <a:t>53</a:t>
            </a:fld>
            <a:endParaRPr lang="en-US" altLang="en-US" sz="1200" baseline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6210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0233ECD-C9C7-472C-9758-AF0B97036FB3}" type="slidenum">
              <a:rPr lang="en-US" altLang="en-US" sz="1200" baseline="0"/>
              <a:pPr/>
              <a:t>54</a:t>
            </a:fld>
            <a:endParaRPr lang="en-US" altLang="en-US" sz="1200" baseline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pressure is 2.25 atm.  There are two ways to solve the problem: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1) Find the new pressure of the gas on the left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1.50 atm.  Find the new pressure of the gas on the right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0.75 atm. The total pressure is therefore 1.50 + 0.75 = 2.25 atm.</a:t>
            </a:r>
          </a:p>
          <a:p>
            <a:pPr eaLnBrk="1" hangingPunct="1"/>
            <a:r>
              <a:rPr lang="en-US" altLang="en-US" smtClean="0"/>
              <a:t>2) Find the number of moles in each chamber separately (using PV = nRT), add the number of moles and volumes on each side, then use PV = nRT to solve for the new pressure.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69957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C1CF735-94C9-4D82-9102-4EA1DFC4F483}" type="slidenum">
              <a:rPr lang="en-US" altLang="en-US" sz="1200" baseline="0"/>
              <a:pPr/>
              <a:t>55</a:t>
            </a:fld>
            <a:endParaRPr lang="en-US" altLang="en-US" sz="1200" baseline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pressure is 2.25 atm.  There are two ways to solve the problem: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1) Find the new pressure of the gas on the left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1.50 atm.  Find the new pressure of the gas on the right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0.75 atm. The total pressure is therefore 1.50 + 0.75 = 2.25 atm.</a:t>
            </a:r>
          </a:p>
          <a:p>
            <a:pPr eaLnBrk="1" hangingPunct="1"/>
            <a:r>
              <a:rPr lang="en-US" altLang="en-US" smtClean="0"/>
              <a:t>2) Find the number of moles in each chamber separately (using PV = nRT), add the number of moles and volumes on each side, then use PV = nRT to solve for the new pressure.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44911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C1CF735-94C9-4D82-9102-4EA1DFC4F483}" type="slidenum">
              <a:rPr lang="en-US" altLang="en-US" sz="1200" baseline="0"/>
              <a:pPr/>
              <a:t>56</a:t>
            </a:fld>
            <a:endParaRPr lang="en-US" altLang="en-US" sz="1200" baseline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pressure is 2.25 atm.  There are two ways to solve the problem: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1) Find the new pressure of the gas on the left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1.50 atm.  Find the new pressure of the gas on the right side after the valve is opened (P</a:t>
            </a:r>
            <a:r>
              <a:rPr lang="en-US" altLang="en-US" baseline="-25000" smtClean="0"/>
              <a:t>1</a:t>
            </a:r>
            <a:r>
              <a:rPr lang="en-US" altLang="en-US" smtClean="0"/>
              <a:t>V</a:t>
            </a:r>
            <a:r>
              <a:rPr lang="en-US" altLang="en-US" baseline="-25000" smtClean="0"/>
              <a:t>1</a:t>
            </a:r>
            <a:r>
              <a:rPr lang="en-US" altLang="en-US" smtClean="0"/>
              <a:t>=P</a:t>
            </a:r>
            <a:r>
              <a:rPr lang="en-US" altLang="en-US" baseline="-25000" smtClean="0"/>
              <a:t>2</a:t>
            </a:r>
            <a:r>
              <a:rPr lang="en-US" altLang="en-US" smtClean="0"/>
              <a:t>V</a:t>
            </a:r>
            <a:r>
              <a:rPr lang="en-US" altLang="en-US" baseline="-25000" smtClean="0"/>
              <a:t>2</a:t>
            </a:r>
            <a:r>
              <a:rPr lang="en-US" altLang="en-US" smtClean="0"/>
              <a:t>). The pressure becomes 0.75 atm. The total pressure is therefore 1.50 + 0.75 = 2.25 atm.</a:t>
            </a:r>
          </a:p>
          <a:p>
            <a:pPr eaLnBrk="1" hangingPunct="1"/>
            <a:r>
              <a:rPr lang="en-US" altLang="en-US" smtClean="0"/>
              <a:t>2) Find the number of moles in each chamber separately (using PV = nRT), add the number of moles and volumes on each side, then use PV = nRT to solve for the new pressure.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4000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931E3BC-B771-4993-8B6F-5BCFA2D249CA}" type="slidenum">
              <a:rPr lang="en-US" altLang="en-US" sz="1200" baseline="0"/>
              <a:pPr/>
              <a:t>57</a:t>
            </a:fld>
            <a:endParaRPr lang="en-US" altLang="en-US" sz="1200" baseline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02164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CE70BDE-4198-42F5-BF22-D92EC2A8CA49}" type="slidenum">
              <a:rPr lang="en-US" altLang="en-US" sz="1200" baseline="0"/>
              <a:pPr/>
              <a:t>58</a:t>
            </a:fld>
            <a:endParaRPr lang="en-US" altLang="en-US" sz="1200" baseline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8056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F9D5F87-4540-49A6-B084-8FEA307A22C9}" type="slidenum">
              <a:rPr lang="en-US" altLang="en-US" sz="1200" baseline="0"/>
              <a:pPr/>
              <a:t>59</a:t>
            </a:fld>
            <a:endParaRPr lang="en-US" alt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22379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E4F5607-CC0B-4F86-9C16-36804EE26AE8}" type="slidenum">
              <a:rPr lang="en-US" altLang="en-US" sz="1200" baseline="0"/>
              <a:pPr/>
              <a:t>60</a:t>
            </a:fld>
            <a:endParaRPr lang="en-US" altLang="en-US" sz="1200" baseline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61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5B380DB-CE7B-4893-95AF-9599A47D0E55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31116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DF716A9-EBFA-4277-B524-75B5903E6435}" type="slidenum">
              <a:rPr lang="en-US" altLang="en-US" sz="1200" baseline="0"/>
              <a:pPr/>
              <a:t>61</a:t>
            </a:fld>
            <a:endParaRPr lang="en-US" altLang="en-US" sz="1200" baseline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661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E02C701-D825-4AAA-B0CD-2C8B8851F063}" type="slidenum">
              <a:rPr lang="en-US" altLang="en-US" sz="1200" baseline="0"/>
              <a:pPr/>
              <a:t>62</a:t>
            </a:fld>
            <a:endParaRPr lang="en-US" altLang="en-US" sz="1200" baseline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26674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BF96DA8-C774-49AB-A134-8F9E1574ED68}" type="slidenum">
              <a:rPr lang="en-US" altLang="en-US" sz="1200" baseline="0"/>
              <a:pPr/>
              <a:t>63</a:t>
            </a:fld>
            <a:endParaRPr lang="en-US" altLang="en-US" sz="1200" baseline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13424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1FFDF44-85F2-4082-AEFB-F41C1FB7E863}" type="slidenum">
              <a:rPr lang="en-US" altLang="en-US" sz="1200" baseline="0"/>
              <a:pPr/>
              <a:t>64</a:t>
            </a:fld>
            <a:endParaRPr lang="en-US" altLang="en-US" sz="1200" baseline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60007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038198C-1533-47DA-B516-01AE68F8EBDA}" type="slidenum">
              <a:rPr lang="en-US" altLang="en-US" sz="1200" baseline="0"/>
              <a:pPr/>
              <a:t>65</a:t>
            </a:fld>
            <a:endParaRPr lang="en-US" altLang="en-US" sz="1200" baseline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0490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EEC95BC-31AD-4737-BA66-3A4F7FC64967}" type="slidenum">
              <a:rPr lang="en-US" altLang="en-US" sz="1200" baseline="0"/>
              <a:pPr/>
              <a:t>66</a:t>
            </a:fld>
            <a:endParaRPr lang="en-US" altLang="en-US" sz="1200" baseline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8544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6C708D7-264D-420D-83E1-405B7057554B}" type="slidenum">
              <a:rPr lang="en-US" altLang="en-US" sz="1200" baseline="0"/>
              <a:pPr/>
              <a:t>67</a:t>
            </a:fld>
            <a:endParaRPr lang="en-US" altLang="en-US" sz="1200" baseline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75646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9A85BE5-A612-4CD9-8793-27489FB2BA24}" type="slidenum">
              <a:rPr lang="en-US" altLang="en-US" sz="1200" baseline="0"/>
              <a:pPr/>
              <a:t>68</a:t>
            </a:fld>
            <a:endParaRPr lang="en-US" altLang="en-US" sz="1200" baseline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73068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A430E25-25FE-4B50-A323-0E7FF2691968}" type="slidenum">
              <a:rPr lang="en-US" altLang="en-US" sz="1200" baseline="0"/>
              <a:pPr/>
              <a:t>69</a:t>
            </a:fld>
            <a:endParaRPr lang="en-US" altLang="en-US" sz="1200" baseline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85965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F46FDB7-4304-4A10-9DF2-326BB49641E4}" type="slidenum">
              <a:rPr lang="en-US" altLang="en-US" sz="1200" baseline="0"/>
              <a:pPr/>
              <a:t>70</a:t>
            </a:fld>
            <a:endParaRPr lang="en-US" altLang="en-US" sz="1200" baseline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402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95B740B-044F-4900-A055-8C649F03D396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95687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EB69598-26F1-47F4-8E0D-30A1A41EE3FB}" type="slidenum">
              <a:rPr lang="en-US" altLang="en-US" sz="1200" baseline="0"/>
              <a:pPr/>
              <a:t>71</a:t>
            </a:fld>
            <a:endParaRPr lang="en-US" altLang="en-US" sz="1200" baseline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78632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DF21187-1555-4874-81B5-23EAFEB825DC}" type="slidenum">
              <a:rPr lang="en-US" altLang="en-US" sz="1200" baseline="0"/>
              <a:pPr/>
              <a:t>72</a:t>
            </a:fld>
            <a:endParaRPr lang="en-US" altLang="en-US" sz="1200" baseline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08781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140BD92-9A22-4438-A63A-D3A65EDA7B7C}" type="slidenum">
              <a:rPr lang="en-US" altLang="en-US" sz="1200" baseline="0"/>
              <a:pPr/>
              <a:t>73</a:t>
            </a:fld>
            <a:endParaRPr lang="en-US" altLang="en-US" sz="1200" baseline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3902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5527479-5784-4541-B61A-E647443B5402}" type="slidenum">
              <a:rPr lang="en-US" altLang="en-US" sz="1200" baseline="0"/>
              <a:pPr/>
              <a:t>74</a:t>
            </a:fld>
            <a:endParaRPr lang="en-US" altLang="en-US" sz="1200" baseline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vapor pressure of water at 100</a:t>
            </a:r>
            <a:r>
              <a:rPr lang="en-US" altLang="en-US" baseline="30000" smtClean="0"/>
              <a:t>o</a:t>
            </a:r>
            <a:r>
              <a:rPr lang="en-US" altLang="en-US" smtClean="0"/>
              <a:t>C is 1 atm.  You know this because atmospheric pressure is 1 atm and this is the temperature at which we observe water to boil.</a:t>
            </a:r>
          </a:p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484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AF94300-E8A3-4665-B4E5-E8F6BC561418}" type="slidenum">
              <a:rPr lang="en-US" altLang="en-US" sz="1200" baseline="0"/>
              <a:pPr/>
              <a:t>75</a:t>
            </a:fld>
            <a:endParaRPr lang="en-US" altLang="en-US" sz="1200" baseline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51629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CF3AC68-14CA-4422-A48D-D506126D320B}" type="slidenum">
              <a:rPr lang="en-US" altLang="en-US" sz="1200" baseline="0"/>
              <a:pPr/>
              <a:t>76</a:t>
            </a:fld>
            <a:endParaRPr lang="en-US" altLang="en-US" sz="1200" baseline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9736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54CFD6D-C14D-4736-92F4-D9CA6F802017}" type="slidenum">
              <a:rPr lang="en-US" altLang="en-US" sz="1200" baseline="0"/>
              <a:pPr/>
              <a:t>77</a:t>
            </a:fld>
            <a:endParaRPr lang="en-US" altLang="en-US" sz="1200" baseline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866852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FBCBED8-C565-4C98-8F5E-10AAF64D4FE7}" type="slidenum">
              <a:rPr lang="en-US" altLang="en-US" sz="1200" baseline="0"/>
              <a:pPr/>
              <a:t>78</a:t>
            </a:fld>
            <a:endParaRPr lang="en-US" altLang="en-US" sz="1200" baseline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89436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8447539-FC77-4103-9633-0989BD7972FE}" type="slidenum">
              <a:rPr lang="en-US" altLang="en-US" sz="1200" baseline="0"/>
              <a:pPr/>
              <a:t>79</a:t>
            </a:fld>
            <a:endParaRPr lang="en-US" altLang="en-US" sz="1200" baseline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5957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EE8B4B7-69FE-4D7B-9843-F7B79B259457}" type="slidenum">
              <a:rPr lang="en-US" altLang="en-US" sz="1200" baseline="0"/>
              <a:pPr/>
              <a:t>80</a:t>
            </a:fld>
            <a:endParaRPr lang="en-US" altLang="en-US" sz="1200" baseline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143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E2AB374-DB0F-487F-A9D9-460E80769B6D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6321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FCBF314-4A58-4A45-AF4A-8A47BFB6235C}" type="slidenum">
              <a:rPr lang="en-US" altLang="en-US" sz="1200" baseline="0"/>
              <a:pPr/>
              <a:t>81</a:t>
            </a:fld>
            <a:endParaRPr lang="en-US" altLang="en-US" sz="1200" baseline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68275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A8C30C2-B373-43CA-83B3-399D4B45B5EC}" type="slidenum">
              <a:rPr lang="en-US" altLang="en-US" sz="1200" baseline="0"/>
              <a:pPr/>
              <a:t>82</a:t>
            </a:fld>
            <a:endParaRPr lang="en-US" altLang="en-US" sz="1200" baseline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51710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0451F46-8BCA-4AB7-A259-9E26F546451B}" type="slidenum">
              <a:rPr lang="en-US" altLang="en-US" sz="1200" baseline="0"/>
              <a:pPr/>
              <a:t>83</a:t>
            </a:fld>
            <a:endParaRPr lang="en-US" altLang="en-US" sz="1200" baseline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10288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136386D-E835-4E14-A4D7-6D12F4720353}" type="slidenum">
              <a:rPr lang="en-US" altLang="en-US" sz="1200" baseline="0"/>
              <a:pPr/>
              <a:t>84</a:t>
            </a:fld>
            <a:endParaRPr lang="en-US" altLang="en-US" sz="1200" baseline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190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35DA419-24D2-48E3-A28E-A6BBE4B8D3B6}" type="slidenum">
              <a:rPr lang="en-US" altLang="en-US" sz="1200" baseline="0"/>
              <a:pPr/>
              <a:t>85</a:t>
            </a:fld>
            <a:endParaRPr lang="en-US" altLang="en-US" sz="1200" baseline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30926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F91EE3F-15E4-4DFA-9184-C059F5AAC3FA}" type="slidenum">
              <a:rPr lang="en-US" altLang="en-US" sz="1200" baseline="0"/>
              <a:pPr/>
              <a:t>86</a:t>
            </a:fld>
            <a:endParaRPr lang="en-US" altLang="en-US" sz="1200" baseline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978006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48424A6-7960-40E0-A707-D2129B6D8AD4}" type="slidenum">
              <a:rPr lang="en-US" altLang="en-US" sz="1200" baseline="0"/>
              <a:pPr/>
              <a:t>87</a:t>
            </a:fld>
            <a:endParaRPr lang="en-US" altLang="en-US" sz="1200" baseline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560598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1B19A9F-EC75-4995-BE93-BEE0DB877247}" type="slidenum">
              <a:rPr lang="en-US" altLang="en-US" sz="1200" baseline="0"/>
              <a:pPr/>
              <a:t>88</a:t>
            </a:fld>
            <a:endParaRPr lang="en-US" altLang="en-US" sz="1200" baseline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226586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04FBED7-11BB-41B2-B6AC-6FCE60B7A6BF}" type="slidenum">
              <a:rPr lang="en-US" altLang="en-US" sz="1200" baseline="0"/>
              <a:pPr/>
              <a:t>89</a:t>
            </a:fld>
            <a:endParaRPr lang="en-US" altLang="en-US" sz="1200" baseline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465958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9FEB036-8F15-4A29-BFF3-2535DA363DF9}" type="slidenum">
              <a:rPr lang="en-US" altLang="en-US" sz="1200" baseline="0"/>
              <a:pPr/>
              <a:t>90</a:t>
            </a:fld>
            <a:endParaRPr lang="en-US" altLang="en-US" sz="1200" baseline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Intramolecular bonds are stronger because it would take a lot more energy to overcome covalent bonds and break apart the molecule than to overcome intermolecular forces in between the atoms (to make it become a liquid or gas).</a:t>
            </a: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39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7800F4C-03AF-4596-B204-A662E6D41FBB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0815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205E411-A47D-4D07-9A6C-FB7F7BC2909F}" type="slidenum">
              <a:rPr lang="en-US" altLang="en-US" sz="1200" baseline="0"/>
              <a:pPr/>
              <a:t>91</a:t>
            </a:fld>
            <a:endParaRPr lang="en-US" altLang="en-US" sz="1200" baseline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Intramolecular bonds are stronger because it would take a lot more energy to overcome covalent bonds and break apart the molecule than to overcome intermolecular forces in between the atoms (to make it become a liquid or gas).</a:t>
            </a: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6247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3968E14-FD6D-4C6E-A0E1-7F286CECFAB8}" type="slidenum">
              <a:rPr lang="en-US" altLang="en-US" sz="1200" baseline="0"/>
              <a:pPr/>
              <a:t>92</a:t>
            </a:fld>
            <a:endParaRPr lang="en-US" altLang="en-US" sz="1200" baseline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H</a:t>
            </a:r>
            <a:r>
              <a:rPr lang="en-US" altLang="en-US" baseline="-25000" smtClean="0"/>
              <a:t>2</a:t>
            </a:r>
            <a:r>
              <a:rPr lang="en-US" altLang="en-US" smtClean="0"/>
              <a:t>O has the stronger intermolecular forces because it exhibits hydrogen bonding, whereas N</a:t>
            </a:r>
            <a:r>
              <a:rPr lang="en-US" altLang="en-US" baseline="-25000" smtClean="0"/>
              <a:t>2</a:t>
            </a:r>
            <a:r>
              <a:rPr lang="en-US" altLang="en-US" smtClean="0"/>
              <a:t> only exhibits London dispersion forces.</a:t>
            </a:r>
          </a:p>
        </p:txBody>
      </p:sp>
    </p:spTree>
    <p:extLst>
      <p:ext uri="{BB962C8B-B14F-4D97-AF65-F5344CB8AC3E}">
        <p14:creationId xmlns:p14="http://schemas.microsoft.com/office/powerpoint/2010/main" val="29149079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E53021C-0687-4140-B626-B6C8ECAFA52B}" type="slidenum">
              <a:rPr lang="en-US" altLang="en-US" sz="1200" baseline="0"/>
              <a:pPr/>
              <a:t>93</a:t>
            </a:fld>
            <a:endParaRPr lang="en-US" altLang="en-US" sz="1200" baseline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H</a:t>
            </a:r>
            <a:r>
              <a:rPr lang="en-US" altLang="en-US" baseline="-25000" smtClean="0"/>
              <a:t>2</a:t>
            </a:r>
            <a:r>
              <a:rPr lang="en-US" altLang="en-US" smtClean="0"/>
              <a:t>O has the stronger intermolecular forces because it exhibits hydrogen bonding, whereas N</a:t>
            </a:r>
            <a:r>
              <a:rPr lang="en-US" altLang="en-US" baseline="-25000" smtClean="0"/>
              <a:t>2</a:t>
            </a:r>
            <a:r>
              <a:rPr lang="en-US" altLang="en-US" smtClean="0"/>
              <a:t> only exhibits London dispersion forces.</a:t>
            </a:r>
          </a:p>
        </p:txBody>
      </p:sp>
    </p:spTree>
    <p:extLst>
      <p:ext uri="{BB962C8B-B14F-4D97-AF65-F5344CB8AC3E}">
        <p14:creationId xmlns:p14="http://schemas.microsoft.com/office/powerpoint/2010/main" val="17654043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ED38C3C-A69B-4A08-955A-324938C97A85}" type="slidenum">
              <a:rPr lang="en-US" altLang="en-US" sz="1200" baseline="0"/>
              <a:pPr/>
              <a:t>94</a:t>
            </a:fld>
            <a:endParaRPr lang="en-US" altLang="en-US" sz="1200" baseline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One Lewis structure could be ethanol and one Lewis structure could be dimethyl ether. Ethanol will have a higher boiling point than dimethyl ether because ethanol exhibits hydrogen bonding and dimethyl ether exhibits dipole-dipole interactions.  Hydrogen bonding is an especially strong type of dipole-dipole interaction and will thus raise the boiling point of ethanol.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75531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E470751-6BF2-4D19-919D-A277F8672F3A}" type="slidenum">
              <a:rPr lang="en-US" altLang="en-US" sz="1200" baseline="0"/>
              <a:pPr/>
              <a:t>95</a:t>
            </a:fld>
            <a:endParaRPr lang="en-US" altLang="en-US" sz="1200" baseline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</a:t>
            </a:r>
            <a:r>
              <a:rPr lang="en-US" altLang="en-US" baseline="-25000" smtClean="0"/>
              <a:t>2</a:t>
            </a:r>
            <a:r>
              <a:rPr lang="en-US" altLang="en-US" smtClean="0"/>
              <a:t> would behave more ideally because it is nonpolar and only exhibits London dispersion forces, therefore the intermolecular forces between N</a:t>
            </a:r>
            <a:r>
              <a:rPr lang="en-US" altLang="en-US" baseline="-25000" smtClean="0"/>
              <a:t>2</a:t>
            </a:r>
            <a:r>
              <a:rPr lang="en-US" altLang="en-US" smtClean="0"/>
              <a:t> molecules are weak (and thus the collisions will be more </a:t>
            </a:r>
            <a:r>
              <a:rPr lang="ja-JP" altLang="en-US" smtClean="0"/>
              <a:t>“</a:t>
            </a:r>
            <a:r>
              <a:rPr lang="en-US" altLang="ja-JP" smtClean="0"/>
              <a:t>elastic</a:t>
            </a:r>
            <a:r>
              <a:rPr lang="ja-JP" altLang="en-US" smtClean="0"/>
              <a:t>”</a:t>
            </a:r>
            <a:r>
              <a:rPr lang="en-US" altLang="ja-JP" smtClean="0"/>
              <a:t>). CO also exhibits dipole-dipole interactions.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89411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B210ED1-B82A-4E8A-95CC-7E0353B603A7}" type="slidenum">
              <a:rPr lang="en-US" altLang="en-US" sz="1200" baseline="0"/>
              <a:pPr/>
              <a:t>96</a:t>
            </a:fld>
            <a:endParaRPr lang="en-US" altLang="en-US" sz="1200" baseline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</a:t>
            </a:r>
            <a:r>
              <a:rPr lang="en-US" altLang="en-US" baseline="-25000" smtClean="0"/>
              <a:t>2</a:t>
            </a:r>
            <a:r>
              <a:rPr lang="en-US" altLang="en-US" smtClean="0"/>
              <a:t> would behave more ideally because it is nonpolar and only exhibits London dispersion forces, therefore the intermolecular forces between N</a:t>
            </a:r>
            <a:r>
              <a:rPr lang="en-US" altLang="en-US" baseline="-25000" smtClean="0"/>
              <a:t>2</a:t>
            </a:r>
            <a:r>
              <a:rPr lang="en-US" altLang="en-US" smtClean="0"/>
              <a:t> molecules are weak (and thus the collisions will be more </a:t>
            </a:r>
            <a:r>
              <a:rPr lang="ja-JP" altLang="en-US" smtClean="0"/>
              <a:t>“</a:t>
            </a:r>
            <a:r>
              <a:rPr lang="en-US" altLang="ja-JP" smtClean="0"/>
              <a:t>elastic</a:t>
            </a:r>
            <a:r>
              <a:rPr lang="ja-JP" altLang="en-US" smtClean="0"/>
              <a:t>”</a:t>
            </a:r>
            <a:r>
              <a:rPr lang="en-US" altLang="ja-JP" smtClean="0"/>
              <a:t>). CO also exhibits dipole-dipole interactions.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430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3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71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D6990-F4B7-43E9-8F27-F7B6F8471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26829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EDDF7-9610-4900-A6CC-7507E9315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089630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A8519-C740-4D54-9C70-69AB7091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2829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8AA80-3A1F-4F26-A6AD-2014E8D08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0105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D9405-0661-499F-A567-995C6EBDB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7763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07456-38DD-40B1-B0E7-307537D46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486638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17C8E-3D52-4260-B91D-0A4966A79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70049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0666D-8C43-4F57-A0F6-501759A4D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549645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3E438-3720-4770-99EE-ACC4B6832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455865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6D9B5-A0B9-41A4-8677-6D181C6D2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0217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53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B839A-CC9D-4693-8E06-284C69D5C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71468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B5C01-4A83-40CF-846B-70F1A7321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2098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3B96A-7806-46DC-B648-776B3C44F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586318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95108-79F5-4A03-864A-FA445E9EC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983972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81BE4-6CB3-4596-BF23-F6D794911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352070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EAB66-7585-47C2-878A-02A164840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918149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A06FC-3C22-4A4F-974A-DCBF38CAF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805642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3A410-F718-4750-9FCE-A80221CBC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234849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F401E-F156-48A7-BE6F-53234584E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907798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C7459-A61A-4B5A-8503-DBC843D6A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59221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Cengage Learning.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00A54E-C5CC-4463-BA8C-257C81F636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911288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1A6D3-6A28-4CF9-AA24-D3B1DB37B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31683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F340C-BA87-4E39-A233-DFC95C2AA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94097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F728F-5F72-4DC1-93B4-C83078E7F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897414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7C6D4-16A1-4F9F-94DD-85DB30A22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46592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923E6-FC29-4333-BCA2-696861E20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66105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DF5A9-3F2C-430B-912F-03D950AAD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38151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31FA1-7A6C-4732-BDC1-CDD49C1E7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943496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DE778-B2FC-48B3-A5B6-6E10EDE41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866114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E9BC9-18BC-482E-91DB-131D64719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791988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3B02B-BF80-4346-AF01-6D63F483E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38322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oker9781133103943-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12825"/>
            <a:ext cx="375602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385314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7A69B-0C67-49F6-8BA3-925D7B04C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23868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3D17C-23B3-4D6E-8653-0A1616256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352053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F96C-2423-4F5E-A361-352D2B178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54576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75982-088F-486D-95EE-6EC729AE6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755222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2ADC2-74A4-49CC-9641-05DB0A914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10070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A5313-A121-4F23-ABF9-5FB674C84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538961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82BE2-6508-40FA-AED3-CCB52C4C4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70398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C210F-90F6-4119-B6FF-3C53BF261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925677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74A12-017C-4E8D-B750-2C134BC2B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774650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7550C-7D80-4036-A8AA-E41E3CBB1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72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4C597-B986-47B3-BA8E-86FE31CC3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961001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D980C-3D83-43BD-801C-9EBADBD69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973575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190A5-0A59-459E-8758-D35259A41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32052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4E5AC-4B21-47EC-8AFB-12DE1D489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850231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6C179-B2D1-4BFB-B168-08958C080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016305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4719F-90BE-4AFE-B6EE-5973E407F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269991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97AC7-CDC4-4888-A84C-0D52E5D4D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69842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61A9C-37AD-491C-B45E-9E701838E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894677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9F6EA-8A4F-48CB-B097-62E5BA404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7697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03A7D-060D-4324-BFA3-24FD11AA8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330476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BD71-DD12-49E7-A282-6F5C48FAB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1562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6B1B5-2732-4D97-BB56-9940E5479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898417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804F7-57B2-47F8-BB37-D755C7079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864631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A776-3347-4D16-BAB1-9279675E4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709677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64A99-2298-479F-BF3D-9AF0D4233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981035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E9E10-2E0D-4B9D-AF08-5EFA08C43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340443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F18B9-B23C-4ED7-81EC-50F08B731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225688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3AC71-F2B3-4A2D-8489-A0A076F3D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444721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7B068-3699-4C88-98F3-DA2FA15EA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548549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CCD80-2D65-460C-9828-7BC5B3355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10251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C93EF-DBCC-4317-BCF7-17E38A387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509966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11BEA-786F-43D5-83B3-FAF1534F3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0285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8C03F-1A36-4583-B787-D0078F1A0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6807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D7BE0-C7E5-482D-ABF1-1DFBFDC57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415305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6D024-3572-4C97-B4A8-D278F4C31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397358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BDE58-0B69-4D21-B795-49ECF0024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744331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3966B-D80E-46B8-91C6-D9BB1617E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76592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611C6-1CB2-4833-8628-43D9CB224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90411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38106-0C09-400B-9A99-013047F10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12230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1021C-4447-4BDF-9C9A-7D08A9690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3743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0FBD4-A673-413C-8027-0325CA546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47115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ED483-EF30-41BA-A110-9B64590F1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617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5A659-475A-48DB-8F13-327715824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800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3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BA57C-E543-4A8C-B312-85A4D58AF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26511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7DAF2-6780-4989-9230-AFFC5A362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8463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6F3FC-6BC0-4359-A6E6-CE7891BF0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25486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3C72B-95B0-46BC-A57D-26C361289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51854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DC652-BC7A-4298-AD65-C30A71C06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32974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C8217-B2C9-4E2E-8A24-21922FDD0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51290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32726-0EBB-4B0B-BE1C-AC8A3FC2D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58940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CD923-6228-48B8-9433-B94DDA376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00145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51EC5-7DFC-4606-BE75-27089C49A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1338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43D3B-7C01-498E-828A-5FB6D50DC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754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56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3CF68-5D93-440F-869A-17BED0E9B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80500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B9D00-8080-4475-8D23-7FB575473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90533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788CA-2E82-4E8C-B504-FE3CA3778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8410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99AAA-2519-4C45-A3C3-6A3E4D588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067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FF56D-D907-4BD4-A9E7-46A20259C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29013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3DCE2-EF6A-498E-92AE-CD3D20BB2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06083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22C34-1B68-4833-97E1-91ABB54EC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99090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858D7-A9B5-48A1-8209-E43A5574C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04076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0E040-DD5F-4BCB-9A1F-A6E7B993F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5241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FA39-F4F9-4CA5-88F8-4575DF555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572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9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EDD16-D448-4151-9A90-784DFCBB0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01214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E6E0B-DE03-4B65-97F2-9B0197330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9995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7708F-DF5A-4CEB-995D-5C1F92EFB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0008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0157E-2E75-4275-9AF3-2F4927397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21306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06FED-EF20-4E02-B89D-7CFACD12D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55581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E5729-6A69-4B63-91AB-032212E1B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24562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A4CF3-828E-4EBC-AC3A-F889E29F2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79956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D602F-3947-4130-8827-A8E19EE36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24043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31C88-1250-4A0A-AA40-A826D1003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011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A3278-8D27-4BA7-B6E8-FD1D7A1B1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4443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99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737E8-5D28-4A74-ABE8-ACC8B04F3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11948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CAA5E-51A9-4501-A9B0-C855D6134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44230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99BD-A7D4-4335-BC08-BC54BAAAE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90199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27BF6-A0E9-40EC-A783-86E124D0F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5459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40D83-F03F-479C-B746-9F50ADC83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81904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F481B-FA6A-4D97-82C3-1D59F8601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37751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86127-4480-4357-970E-F9E5B0833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20671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8C696-6A5B-447C-BCA0-044286418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66883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F517D-6D1F-4997-870B-0B23394B9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22628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E7C67-2E3F-4DB4-A369-795F9EA23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606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80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5D3C3-1A1C-4F7E-B620-517753DE4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8643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4517D-ABA8-4C82-9DFB-21485738E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2862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2B693-2667-4C88-8600-7B786607A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98651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E0F3B-CE3E-4C74-AEFD-28D2391FA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615087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0E93A-B091-4C0D-A77B-7889A2674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366884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EEE52-C004-4A33-8236-49468BB6D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1694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DD7A3-6761-4104-A39A-3E5F8165A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82666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2B409-EEE1-4A79-A12D-E642A1BAE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81701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BF309-C3F1-412A-B70D-30DD97BEF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75079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0FDF7-6060-4108-A8B2-6F6496E8E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3999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1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02B9F-0F80-4B03-A385-F20707FA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88372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3536D-553F-4188-BFA1-4C4CE1E38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8593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642F1-1182-4CEA-A77C-AD8B15515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24138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E3163-F090-4EE6-8CCC-B0ACBE3D8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02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4F4F0-EE86-47F3-824B-5FE940E50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51154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C0763-7F46-4492-A063-98D25F5A3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44396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4D2FD-E8A8-4941-9509-9B25BC162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83745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BCE1F-6E6E-4E9F-A770-735AECF16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98446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F1E2C-584C-4C1A-A6DA-869EFB036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3035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827C1-14B0-430E-8C74-5DD4BB301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7906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598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7BB4A-0FA5-424C-B3D9-BD0EF4FBF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54730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FB45E-E124-4E6F-99C1-F7A210C80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50259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F877B-F373-49DB-BB91-724E9168B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687333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DB638-A978-4FAB-9436-FBF176219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65185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963AA-DD7D-489A-951A-363F372EC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37883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6E1CD-BE07-4D2E-854C-89B932EB0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11299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7A1D3-6058-47BF-8EC7-5B80972C9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133474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328A-17BA-49FD-84AE-71DA302C7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78027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D7E08-2682-4A1F-BCE1-7DA79DB14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7494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E4C7F-4E8D-41AF-A627-C9687E52D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0655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071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677A-C3F3-4C3B-946E-98F40579C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98371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B559D-A1C5-47DA-A0BD-FDD666F2E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48276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8BBFD-045C-4BE7-A703-B792BF80D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9992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7C21A-7302-4FE6-A547-B16704C99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22537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C73F-2F98-41DD-9C95-DEAAAE508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523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3F4F8-8AEE-4F6C-8481-D94BE0993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28056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E6509-E77C-47EC-8D47-C1D025B33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059830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A17A0-8872-4E82-97EF-72702EF18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2728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01A08-18A5-455D-B556-668F253DB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51326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AFFB1-8316-4D2C-B668-6116A371D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944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DCF4-524A-42AD-8438-B20182FC38C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9D3F-82BE-4ADA-8F2B-BCA9BD5A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67" r:id="rId2"/>
    <p:sldLayoutId id="2147485068" r:id="rId3"/>
    <p:sldLayoutId id="2147485069" r:id="rId4"/>
    <p:sldLayoutId id="2147485070" r:id="rId5"/>
    <p:sldLayoutId id="2147485071" r:id="rId6"/>
    <p:sldLayoutId id="2147485072" r:id="rId7"/>
    <p:sldLayoutId id="2147485073" r:id="rId8"/>
    <p:sldLayoutId id="2147485074" r:id="rId9"/>
    <p:sldLayoutId id="2147485075" r:id="rId10"/>
    <p:sldLayoutId id="21474850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4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7.9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9335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Changes of State</a:t>
            </a: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0280099D-CDE4-4902-8089-84988C4771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29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7.10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11623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Evaporation of Liquids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512553A-82E8-4D92-AFF6-6A369695F3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2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2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3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3910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7.11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23911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Vapor Pressure of Liquids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1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EB48F931-CACC-4A77-86B4-BC4C1E4F3E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434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6198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7.12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6199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Boiling and Boiling Point</a:t>
            </a:r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322F855F-4B85-49B6-B487-640600099F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7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537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638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8486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7.13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48487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Intermolecular Forces in Liquids</a:t>
            </a:r>
          </a:p>
        </p:txBody>
      </p:sp>
      <p:sp>
        <p:nvSpPr>
          <p:cNvPr id="2734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34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EA5F74C0-693F-4E32-8DB1-03802FF2D3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639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411" name="Rectangle 16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0773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60774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Table of Contents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C74D632B-CEB8-42B9-A3E5-BB5EEF9276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17" name="Rectangle 17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7418" name="Line 18"/>
          <p:cNvSpPr>
            <a:spLocks noChangeShapeType="1"/>
          </p:cNvSpPr>
          <p:nvPr userDrawn="1"/>
        </p:nvSpPr>
        <p:spPr bwMode="auto">
          <a:xfrm>
            <a:off x="304800" y="0"/>
            <a:ext cx="23622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rc 19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Rectangle 1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Line 9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rc 11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Kinetic Molecular Theory of Matter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1400A54E-C5CC-4463-BA8C-257C81F636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5" name="Text Box 30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4108" name="Rectangle 2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410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3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  <p:sldLayoutId id="2147484919" r:id="rId1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Rectangle 39"/>
          <p:cNvSpPr>
            <a:spLocks noChangeArrowheads="1"/>
          </p:cNvSpPr>
          <p:nvPr userDrawn="1"/>
        </p:nvSpPr>
        <p:spPr bwMode="auto">
          <a:xfrm>
            <a:off x="0" y="442913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Kinetic Molecular Theory and Physical States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8FF7522E-2483-480B-95B0-83C9DDAB1D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0" name="Arc 40"/>
          <p:cNvSpPr>
            <a:spLocks/>
          </p:cNvSpPr>
          <p:nvPr userDrawn="1"/>
        </p:nvSpPr>
        <p:spPr bwMode="auto">
          <a:xfrm>
            <a:off x="2590800" y="-1588"/>
            <a:ext cx="533400" cy="44450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41"/>
          <p:cNvSpPr>
            <a:spLocks noChangeShapeType="1"/>
          </p:cNvSpPr>
          <p:nvPr userDrawn="1"/>
        </p:nvSpPr>
        <p:spPr bwMode="auto">
          <a:xfrm>
            <a:off x="381000" y="-1588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Rectangle 42"/>
          <p:cNvSpPr>
            <a:spLocks noChangeArrowheads="1"/>
          </p:cNvSpPr>
          <p:nvPr userDrawn="1"/>
        </p:nvSpPr>
        <p:spPr bwMode="auto">
          <a:xfrm>
            <a:off x="12700" y="-1588"/>
            <a:ext cx="457200" cy="457201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13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Rectangle 33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8" name="Rectangle 3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7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Gas Law Variables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5A634BDC-8C3C-4EF3-A01E-9CCD1525B3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5" name="Line 34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rc 35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Rectangle 17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pitchFamily="34" charset="0"/>
              </a:rPr>
              <a:t>Boyle</a:t>
            </a:r>
            <a:r>
              <a:rPr lang="ja-JP" altLang="en-US" b="1" baseline="0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b="1" baseline="0" smtClean="0">
                <a:solidFill>
                  <a:schemeClr val="bg1"/>
                </a:solidFill>
                <a:latin typeface="Arial" pitchFamily="34" charset="0"/>
              </a:rPr>
              <a:t>s Law: A Pressure-Volume Relationship</a:t>
            </a:r>
            <a:endParaRPr lang="en-US" b="1" baseline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F160B4A3-0D34-489B-8DAA-3BB37917AB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8" name="Rectangle 2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79" name="Line 23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rc 24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pitchFamily="34" charset="0"/>
              </a:rPr>
              <a:t>Charles</a:t>
            </a:r>
            <a:r>
              <a:rPr lang="ja-JP" altLang="en-US" b="1" baseline="0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b="1" baseline="0" smtClean="0">
                <a:solidFill>
                  <a:schemeClr val="bg1"/>
                </a:solidFill>
                <a:latin typeface="Arial" pitchFamily="34" charset="0"/>
              </a:rPr>
              <a:t>s Law: A Temperature-Volume Relationship</a:t>
            </a:r>
            <a:endParaRPr lang="en-US" b="1" baseline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E4951B59-E10D-4960-9008-4BFEDAEF70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20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55" r:id="rId3"/>
    <p:sldLayoutId id="2147484956" r:id="rId4"/>
    <p:sldLayoutId id="2147484957" r:id="rId5"/>
    <p:sldLayoutId id="2147484958" r:id="rId6"/>
    <p:sldLayoutId id="2147484959" r:id="rId7"/>
    <p:sldLayoutId id="2147484960" r:id="rId8"/>
    <p:sldLayoutId id="2147484961" r:id="rId9"/>
    <p:sldLayoutId id="2147484962" r:id="rId10"/>
    <p:sldLayoutId id="2147484963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70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Combined Gas Law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D9279840-E5B3-4BCA-86B7-718860DABF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758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Ideal Gas Law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63FCA647-EC7A-46A6-B786-86009BE80A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5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5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6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7.8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pitchFamily="34" charset="0"/>
              </a:rPr>
              <a:t>Dalton</a:t>
            </a:r>
            <a:r>
              <a:rPr lang="ja-JP" altLang="en-US" b="1" baseline="0" smtClean="0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b="1" baseline="0" smtClean="0">
                <a:solidFill>
                  <a:schemeClr val="bg1"/>
                </a:solidFill>
                <a:latin typeface="Arial" pitchFamily="34" charset="0"/>
              </a:rPr>
              <a:t>s Law of Partial Pressures</a:t>
            </a:r>
            <a:endParaRPr lang="en-US" b="1" baseline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12B3C60D-367E-429D-B0D7-89625BD1D2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7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-1,40,Charles%E2%80%99s%20Law"/><Relationship Id="rId13" Type="http://schemas.openxmlformats.org/officeDocument/2006/relationships/hyperlink" Target="#-1,61,Slide%2061"/><Relationship Id="rId3" Type="http://schemas.openxmlformats.org/officeDocument/2006/relationships/slide" Target="slide75.xml"/><Relationship Id="rId7" Type="http://schemas.openxmlformats.org/officeDocument/2006/relationships/hyperlink" Target="#-1,36,Boyle%E2%80%99s%20Law"/><Relationship Id="rId12" Type="http://schemas.openxmlformats.org/officeDocument/2006/relationships/hyperlink" Target="#-1,56,Slide%2056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Relationship Id="rId6" Type="http://schemas.openxmlformats.org/officeDocument/2006/relationships/hyperlink" Target="#-1,31,Gas%20Law"/><Relationship Id="rId11" Type="http://schemas.openxmlformats.org/officeDocument/2006/relationships/hyperlink" Target="#-1,52,Slide%2052"/><Relationship Id="rId5" Type="http://schemas.openxmlformats.org/officeDocument/2006/relationships/hyperlink" Target="#-1,13,Solid"/><Relationship Id="rId15" Type="http://schemas.openxmlformats.org/officeDocument/2006/relationships/hyperlink" Target="#-1,69,Boiling"/><Relationship Id="rId10" Type="http://schemas.openxmlformats.org/officeDocument/2006/relationships/hyperlink" Target="#-1,47,Slide%2047"/><Relationship Id="rId4" Type="http://schemas.openxmlformats.org/officeDocument/2006/relationships/hyperlink" Target="#-1,3,Common%20Physical%20Properties%20of%20Matter"/><Relationship Id="rId9" Type="http://schemas.openxmlformats.org/officeDocument/2006/relationships/hyperlink" Target="#-1,44,Slide%2044"/><Relationship Id="rId14" Type="http://schemas.openxmlformats.org/officeDocument/2006/relationships/hyperlink" Target="#-1,64,Evaporation%20of%20a%20Liquid%20in%20a%20Closed%20Container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4.png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hyperlink" Target="dipoleforces.html" TargetMode="External"/><Relationship Id="rId4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hyperlink" Target="h2bondforces.html" TargetMode="External"/><Relationship Id="rId4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hyperlink" Target="londondispforces.html" TargetMode="External"/><Relationship Id="rId4" Type="http://schemas.openxmlformats.org/officeDocument/2006/relationships/notesSlide" Target="../notesSlides/notesSlide8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4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4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630483"/>
            <a:ext cx="8839200" cy="477838"/>
          </a:xfrm>
        </p:spPr>
        <p:txBody>
          <a:bodyPr rtlCol="0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7. </a:t>
            </a: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Gases, Liquids, and Solids</a:t>
            </a:r>
            <a:b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b="1" kern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33425" y="990600"/>
            <a:ext cx="8029575" cy="5029200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Introduction to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Inorganic Chemistry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Instructor</a:t>
            </a:r>
            <a:r>
              <a:rPr lang="en-US" dirty="0">
                <a:latin typeface="Times New Roman" pitchFamily="18" charset="0"/>
              </a:rPr>
              <a:t> Dr. </a:t>
            </a:r>
            <a:r>
              <a:rPr lang="en-US" dirty="0" err="1">
                <a:latin typeface="Times New Roman" pitchFamily="18" charset="0"/>
              </a:rPr>
              <a:t>Upali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Siriwardane</a:t>
            </a:r>
            <a:r>
              <a:rPr lang="en-US" dirty="0">
                <a:latin typeface="Times New Roman" pitchFamily="18" charset="0"/>
              </a:rPr>
              <a:t> (Ph.D. Ohio State)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E-mail:  upali@latech.edu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Office</a:t>
            </a:r>
            <a:r>
              <a:rPr lang="en-US" dirty="0">
                <a:latin typeface="Times New Roman" pitchFamily="18" charset="0"/>
              </a:rPr>
              <a:t>:  311 Carson Taylor Hall ; Phone: 318-257-4941</a:t>
            </a:r>
            <a:r>
              <a:rPr lang="en-US" dirty="0" smtClean="0">
                <a:latin typeface="Times New Roman" pitchFamily="18" charset="0"/>
              </a:rPr>
              <a:t>;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u="sng" dirty="0"/>
              <a:t>Office Hours</a:t>
            </a:r>
            <a:r>
              <a:rPr lang="en-US" dirty="0"/>
              <a:t>:  MWF 8:00-9:00 and 11:00-12:00;  </a:t>
            </a:r>
            <a:endParaRPr lang="en-US" dirty="0" smtClean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/>
              <a:t>	 </a:t>
            </a:r>
            <a:r>
              <a:rPr lang="en-US" dirty="0" smtClean="0"/>
              <a:t>           TR 10:00-12:00 </a:t>
            </a:r>
            <a:endParaRPr lang="en-US" dirty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Contact </a:t>
            </a:r>
            <a:r>
              <a:rPr lang="en-US" dirty="0">
                <a:latin typeface="Times New Roman" pitchFamily="18" charset="0"/>
              </a:rPr>
              <a:t>me trough </a:t>
            </a:r>
            <a:r>
              <a:rPr lang="en-US" dirty="0" smtClean="0">
                <a:latin typeface="Times New Roman" pitchFamily="18" charset="0"/>
              </a:rPr>
              <a:t>phone or e-mail </a:t>
            </a:r>
            <a:r>
              <a:rPr lang="en-US" dirty="0">
                <a:latin typeface="Times New Roman" pitchFamily="18" charset="0"/>
              </a:rPr>
              <a:t>if you have questions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Online Tests on Following days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March 24, 2017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</a:rPr>
              <a:t>  Test </a:t>
            </a:r>
            <a:r>
              <a:rPr lang="en-US" dirty="0">
                <a:latin typeface="Times New Roman" pitchFamily="18" charset="0"/>
              </a:rPr>
              <a:t>1 (Chapters </a:t>
            </a:r>
            <a:r>
              <a:rPr lang="en-US" dirty="0" smtClean="0">
                <a:latin typeface="Times New Roman" pitchFamily="18" charset="0"/>
              </a:rPr>
              <a:t>1-3)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10,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Test </a:t>
            </a:r>
            <a:r>
              <a:rPr lang="en-US" dirty="0">
                <a:latin typeface="Times New Roman" pitchFamily="18" charset="0"/>
              </a:rPr>
              <a:t>2 (Chapters </a:t>
            </a:r>
            <a:r>
              <a:rPr lang="en-US" dirty="0" smtClean="0">
                <a:latin typeface="Times New Roman" pitchFamily="18" charset="0"/>
              </a:rPr>
              <a:t>4-5)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28, 2017</a:t>
            </a:r>
            <a:r>
              <a:rPr lang="en-US" dirty="0" smtClean="0">
                <a:latin typeface="Times New Roman" pitchFamily="18" charset="0"/>
              </a:rPr>
              <a:t>:   </a:t>
            </a:r>
            <a:r>
              <a:rPr lang="en-US" dirty="0">
                <a:latin typeface="Times New Roman" pitchFamily="18" charset="0"/>
              </a:rPr>
              <a:t>Test 3 (Chapters </a:t>
            </a:r>
            <a:r>
              <a:rPr lang="en-US" dirty="0" smtClean="0">
                <a:latin typeface="Times New Roman" pitchFamily="18" charset="0"/>
              </a:rPr>
              <a:t>6,7 &amp;8)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12,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   Test 4 (Chapters </a:t>
            </a:r>
            <a:r>
              <a:rPr lang="en-US" dirty="0" smtClean="0">
                <a:latin typeface="Times New Roman" pitchFamily="18" charset="0"/>
              </a:rPr>
              <a:t>9, 10 &amp;11)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15,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</a:t>
            </a:r>
            <a:r>
              <a:rPr lang="en-US" dirty="0">
                <a:latin typeface="Times New Roman" pitchFamily="18" charset="0"/>
              </a:rPr>
              <a:t>:     Make Up Exam: Chapters </a:t>
            </a:r>
            <a:r>
              <a:rPr lang="en-US" dirty="0" smtClean="0">
                <a:latin typeface="Times New Roman" pitchFamily="18" charset="0"/>
              </a:rPr>
              <a:t>1-11)</a:t>
            </a:r>
            <a:endParaRPr lang="en-US" dirty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 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625E5-8C1E-42E9-A6A8-43509F240EE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23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9BB0CA-4D5E-494F-B60F-A31B868A704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3075"/>
            <a:ext cx="7239000" cy="2763838"/>
          </a:xfrm>
        </p:spPr>
        <p:txBody>
          <a:bodyPr/>
          <a:lstStyle/>
          <a:p>
            <a:pPr marL="347663" indent="-347663" eaLnBrk="1" hangingPunct="1">
              <a:buFontTx/>
              <a:buAutoNum type="arabicPeriod" startAt="4"/>
            </a:pPr>
            <a:r>
              <a:rPr lang="en-US" altLang="en-US" sz="2800" dirty="0" smtClean="0">
                <a:solidFill>
                  <a:srgbClr val="669900"/>
                </a:solidFill>
              </a:rPr>
              <a:t>The kinetic energy (velocity) of the particles increases as the temperature is increased.</a:t>
            </a:r>
          </a:p>
          <a:p>
            <a:pPr marL="747713" lvl="1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Kinetic energy  </a:t>
            </a:r>
            <a:r>
              <a:rPr lang="en-US" altLang="en-US" sz="2800" dirty="0" smtClean="0"/>
              <a:t>of particles in a system </a:t>
            </a:r>
            <a:r>
              <a:rPr lang="en-US" altLang="en-US" sz="2800" dirty="0" smtClean="0">
                <a:solidFill>
                  <a:srgbClr val="C00000"/>
                </a:solidFill>
              </a:rPr>
              <a:t>depends on the temperature </a:t>
            </a:r>
            <a:r>
              <a:rPr lang="en-US" altLang="en-US" sz="2800" dirty="0" smtClean="0"/>
              <a:t>(increases with increase in temperature).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Kinetic Molecular Theory of 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062A7-6319-4DBB-99A1-FF609CDEF7F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7838"/>
            <a:ext cx="7239000" cy="946150"/>
          </a:xfrm>
        </p:spPr>
        <p:txBody>
          <a:bodyPr/>
          <a:lstStyle/>
          <a:p>
            <a:pPr marL="347663" indent="-347663" eaLnBrk="1" hangingPunct="1">
              <a:buFontTx/>
              <a:buAutoNum type="arabicPeriod" startAt="5"/>
            </a:pPr>
            <a:r>
              <a:rPr lang="en-US" altLang="en-US" sz="2800" dirty="0" smtClean="0">
                <a:solidFill>
                  <a:srgbClr val="669900"/>
                </a:solidFill>
              </a:rPr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particles</a:t>
            </a:r>
            <a:r>
              <a:rPr lang="en-US" altLang="en-US" sz="2800" dirty="0" smtClean="0">
                <a:solidFill>
                  <a:srgbClr val="669900"/>
                </a:solidFill>
              </a:rPr>
              <a:t> in a system </a:t>
            </a:r>
            <a:r>
              <a:rPr lang="en-US" altLang="en-US" sz="2800" dirty="0" smtClean="0">
                <a:solidFill>
                  <a:srgbClr val="C00000"/>
                </a:solidFill>
              </a:rPr>
              <a:t>transfer energy</a:t>
            </a:r>
            <a:r>
              <a:rPr lang="en-US" altLang="en-US" sz="2800" dirty="0" smtClean="0">
                <a:solidFill>
                  <a:srgbClr val="669900"/>
                </a:solidFill>
              </a:rPr>
              <a:t> to each other </a:t>
            </a:r>
            <a:r>
              <a:rPr lang="en-US" altLang="en-US" sz="2800" dirty="0" smtClean="0">
                <a:solidFill>
                  <a:srgbClr val="C00000"/>
                </a:solidFill>
              </a:rPr>
              <a:t>through elastic collisions</a:t>
            </a:r>
            <a:r>
              <a:rPr lang="en-US" altLang="en-US" sz="2800" dirty="0" smtClean="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Kinetic Molecular Theory of 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720AF3-1FA5-4921-9055-E7C2825ABE7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41068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Explained by the relative magnitudes of </a:t>
            </a:r>
            <a:r>
              <a:rPr lang="en-US" altLang="en-US" sz="2800" dirty="0" smtClean="0">
                <a:solidFill>
                  <a:srgbClr val="C00000"/>
                </a:solidFill>
              </a:rPr>
              <a:t>kinetic energy </a:t>
            </a:r>
            <a:r>
              <a:rPr lang="en-US" altLang="en-US" sz="2800" dirty="0" smtClean="0"/>
              <a:t>and </a:t>
            </a:r>
            <a:r>
              <a:rPr lang="en-US" altLang="en-US" sz="2800" dirty="0" smtClean="0">
                <a:solidFill>
                  <a:srgbClr val="C00000"/>
                </a:solidFill>
              </a:rPr>
              <a:t>potential energy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solidFill>
                  <a:srgbClr val="C00000"/>
                </a:solidFill>
              </a:rPr>
              <a:t>electrostatic attractions</a:t>
            </a:r>
            <a:r>
              <a:rPr lang="en-US" altLang="en-US" sz="2800" dirty="0" smtClean="0"/>
              <a:t>).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Kinetic energy </a:t>
            </a:r>
            <a:r>
              <a:rPr lang="en-US" altLang="en-US" sz="2800" dirty="0" smtClean="0"/>
              <a:t>is a </a:t>
            </a:r>
            <a:r>
              <a:rPr lang="en-US" altLang="en-US" sz="2800" dirty="0" smtClean="0">
                <a:solidFill>
                  <a:srgbClr val="C00000"/>
                </a:solidFill>
              </a:rPr>
              <a:t>disruptive force </a:t>
            </a:r>
            <a:r>
              <a:rPr lang="en-US" altLang="en-US" sz="2800" dirty="0" smtClean="0"/>
              <a:t>that tends to make the particles of a system increasingly independent of one another.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Potential energy </a:t>
            </a:r>
            <a:r>
              <a:rPr lang="en-US" altLang="en-US" sz="2800" dirty="0" smtClean="0"/>
              <a:t>is a </a:t>
            </a:r>
            <a:r>
              <a:rPr lang="en-US" altLang="en-US" sz="2800" dirty="0" smtClean="0">
                <a:solidFill>
                  <a:srgbClr val="C00000"/>
                </a:solidFill>
              </a:rPr>
              <a:t>cohesive force </a:t>
            </a:r>
            <a:r>
              <a:rPr lang="en-US" altLang="en-US" sz="2800" dirty="0" smtClean="0"/>
              <a:t>that tends to cause order and stability among the particles of a system.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Differences Among Solids, Liquids, and Gases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A1508A-BDDA-4AAE-94E6-8F423E1175A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45339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physical state characterized </a:t>
            </a:r>
            <a:r>
              <a:rPr lang="en-US" altLang="en-US" sz="2800" dirty="0" smtClean="0"/>
              <a:t>by a dominance of </a:t>
            </a:r>
            <a:r>
              <a:rPr lang="en-US" altLang="en-US" sz="2800" dirty="0" smtClean="0">
                <a:solidFill>
                  <a:srgbClr val="C00000"/>
                </a:solidFill>
              </a:rPr>
              <a:t>potential energy </a:t>
            </a:r>
            <a:r>
              <a:rPr lang="en-US" altLang="en-US" sz="2800" dirty="0" smtClean="0"/>
              <a:t>(cohesive forces) over kinetic energy (disruptive forces).</a:t>
            </a:r>
          </a:p>
          <a:p>
            <a:pPr marL="347663" indent="-347663" eaLnBrk="1" hangingPunct="1"/>
            <a:r>
              <a:rPr lang="en-US" altLang="en-US" sz="2800" dirty="0" smtClean="0"/>
              <a:t>Particles in a solid are drawn close together in a regular pattern by the strong cohesive forces present.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Each particle </a:t>
            </a:r>
            <a:r>
              <a:rPr lang="en-US" altLang="en-US" sz="2800" dirty="0" smtClean="0"/>
              <a:t>occupies </a:t>
            </a:r>
            <a:r>
              <a:rPr lang="en-US" altLang="en-US" sz="2800" dirty="0" smtClean="0">
                <a:solidFill>
                  <a:srgbClr val="C00000"/>
                </a:solidFill>
              </a:rPr>
              <a:t>a fixed position</a:t>
            </a:r>
            <a:r>
              <a:rPr lang="en-US" altLang="en-US" sz="2800" dirty="0" smtClean="0"/>
              <a:t>, about which it vibrates because of disruptive kinetic energy.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Solid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79286-40C3-4091-A92C-525E8675C25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Solid</a:t>
            </a:r>
          </a:p>
        </p:txBody>
      </p:sp>
      <p:pic>
        <p:nvPicPr>
          <p:cNvPr id="32773" name="Picture 5" descr="07f03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390366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BDF854-8BE6-4972-9CF6-AD78EBF9F4C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8002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strong, cohesive forces hold the particles in essentially fixed positions, resulting in </a:t>
            </a:r>
            <a:r>
              <a:rPr lang="en-US" altLang="en-US" sz="2800" dirty="0" smtClean="0">
                <a:solidFill>
                  <a:srgbClr val="C00000"/>
                </a:solidFill>
              </a:rPr>
              <a:t>definite volume and definite shape.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Definite Volume and Definite Shape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07198-BA59-43F5-86C0-1B8DD468E1B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2272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constituent particles of solids are located as close together as possible (touching each other). Therefore, a given volume contains large numbers of particles, resulting in a high density.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High Density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764B9-B590-4262-8787-F0C54680556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2272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Because there is very little space between particles, increased pressure cannot push the particles any closer together; therefore, it has </a:t>
            </a:r>
            <a:r>
              <a:rPr lang="en-US" altLang="en-US" sz="2800" dirty="0" smtClean="0">
                <a:solidFill>
                  <a:srgbClr val="C00000"/>
                </a:solidFill>
              </a:rPr>
              <a:t>little effect on the solid</a:t>
            </a:r>
            <a:r>
              <a:rPr lang="ja-JP" altLang="en-US" sz="2800" dirty="0" smtClean="0">
                <a:solidFill>
                  <a:srgbClr val="C00000"/>
                </a:solidFill>
              </a:rPr>
              <a:t>’</a:t>
            </a:r>
            <a:r>
              <a:rPr lang="en-US" altLang="ja-JP" sz="2800" dirty="0" smtClean="0">
                <a:solidFill>
                  <a:srgbClr val="C00000"/>
                </a:solidFill>
              </a:rPr>
              <a:t>s volume</a:t>
            </a:r>
            <a:r>
              <a:rPr lang="en-US" altLang="ja-JP" sz="2800" dirty="0" smtClean="0"/>
              <a:t>.</a:t>
            </a:r>
            <a:endParaRPr lang="en-US" altLang="en-US" sz="2800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Small Compressibility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23F5A-1916-4BBB-B261-0F528B8992E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35083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An increased temperature increases the kinetic energy (disruptive forces), thereby causing more vibrational motion of the particles. Each particle occupies a slightly larger volume, and the result is a </a:t>
            </a:r>
            <a:r>
              <a:rPr lang="en-US" altLang="en-US" sz="2800" dirty="0" smtClean="0">
                <a:solidFill>
                  <a:srgbClr val="C00000"/>
                </a:solidFill>
              </a:rPr>
              <a:t>slight expansion of the solid</a:t>
            </a:r>
            <a:r>
              <a:rPr lang="en-US" altLang="en-US" sz="2800" dirty="0" smtClean="0"/>
              <a:t>. The strong, cohesive forces prevent this effect from becoming very large.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Very Small Thermal Expansion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38ED5C-3F9D-4FBD-9127-794EA6B5AC4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45339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physical state characterized by </a:t>
            </a:r>
            <a:r>
              <a:rPr lang="en-US" altLang="en-US" sz="2800" dirty="0" smtClean="0">
                <a:solidFill>
                  <a:srgbClr val="C00000"/>
                </a:solidFill>
              </a:rPr>
              <a:t>potential energy (cohesive forces) and kinetic energy (disruptive forces)</a:t>
            </a:r>
            <a:r>
              <a:rPr lang="en-US" altLang="en-US" sz="2800" dirty="0" smtClean="0"/>
              <a:t> of about the same magnitude.</a:t>
            </a:r>
          </a:p>
          <a:p>
            <a:pPr marL="347663" indent="-347663" eaLnBrk="1" hangingPunct="1"/>
            <a:r>
              <a:rPr lang="en-US" altLang="en-US" sz="2800" dirty="0" smtClean="0"/>
              <a:t>Particles that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randomly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packed</a:t>
            </a:r>
            <a:r>
              <a:rPr lang="en-US" altLang="en-US" sz="2800" dirty="0" smtClean="0"/>
              <a:t> but relatively near one another.</a:t>
            </a:r>
          </a:p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molecules are </a:t>
            </a:r>
            <a:r>
              <a:rPr lang="en-US" altLang="en-US" sz="2800" dirty="0" smtClean="0"/>
              <a:t>in </a:t>
            </a:r>
            <a:r>
              <a:rPr lang="en-US" altLang="en-US" sz="2800" dirty="0" smtClean="0">
                <a:solidFill>
                  <a:srgbClr val="C00000"/>
                </a:solidFill>
              </a:rPr>
              <a:t>constant, random motion</a:t>
            </a:r>
            <a:r>
              <a:rPr lang="en-US" altLang="en-US" sz="2800" dirty="0" smtClean="0"/>
              <a:t>; they slide freely over one another but do not move with enough energy to separate.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Liquid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561308-6F5B-4A8C-894F-C31FBF2DE94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91163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rId3" action="ppaction://hlinksldjump"/>
              </a:rPr>
              <a:t>7.1		The Kinetic Molecular Theory of Matter</a:t>
            </a:r>
            <a:endParaRPr lang="en-US" altLang="en-US" sz="2300" smtClean="0">
              <a:hlinkClick r:id="rId4" action="ppaction://hlinkpres?slideindex=3&amp;slidetitle=Common%20Physical%20Properties%20of%20Matter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7.2		Kinetic Molecular Theory and Physical States</a:t>
            </a:r>
            <a:endParaRPr lang="en-US" altLang="en-US" sz="2300" smtClean="0">
              <a:hlinkClick r:id="rId5" action="ppaction://hlinkpres?slideindex=13&amp;slidetitle=Solid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7.3		Gas Law Variables</a:t>
            </a:r>
            <a:endParaRPr lang="en-US" altLang="en-US" sz="2300" smtClean="0">
              <a:hlinkClick r:id="rId6" action="ppaction://hlinkpres?slideindex=31&amp;slidetitle=Gas%20Law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7.4		Boyle</a:t>
            </a:r>
            <a:r>
              <a:rPr lang="ja-JP" altLang="en-US" sz="2300" smtClean="0">
                <a:hlinkClick r:id="" action="ppaction://noaction"/>
              </a:rPr>
              <a:t>’</a:t>
            </a:r>
            <a:r>
              <a:rPr lang="en-US" altLang="ja-JP" sz="2300" smtClean="0">
                <a:hlinkClick r:id="" action="ppaction://noaction"/>
              </a:rPr>
              <a:t>s Law: A Pressure-Volume Relationship</a:t>
            </a:r>
            <a:endParaRPr lang="en-US" altLang="ja-JP" sz="2300" smtClean="0">
              <a:hlinkClick r:id="rId7" action="ppaction://hlinkpres?slideindex=36&amp;slidetitle=Boyle%E2%80%99s%20Law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7.5 		Charles</a:t>
            </a:r>
            <a:r>
              <a:rPr lang="ja-JP" altLang="en-US" sz="2300" smtClean="0">
                <a:hlinkClick r:id="" action="ppaction://noaction"/>
              </a:rPr>
              <a:t>’</a:t>
            </a:r>
            <a:r>
              <a:rPr lang="en-US" altLang="ja-JP" sz="2300" smtClean="0">
                <a:hlinkClick r:id="" action="ppaction://noaction"/>
              </a:rPr>
              <a:t>s Law: A Temperature-Volume Relationship</a:t>
            </a:r>
            <a:endParaRPr lang="en-US" altLang="ja-JP" sz="2300" smtClean="0">
              <a:hlinkClick r:id="rId8" action="ppaction://hlinkpres?slideindex=40&amp;slidetitle=Charles%E2%80%99s%20Law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7.6		The Combined Gas Law</a:t>
            </a:r>
            <a:endParaRPr lang="en-US" altLang="en-US" sz="2300" smtClean="0">
              <a:hlinkClick r:id="rId9" action="ppaction://hlinkpres?slideindex=44&amp;slidetitle=Slide%2044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7.7		The Ideal Gas Law</a:t>
            </a:r>
            <a:endParaRPr lang="en-US" altLang="en-US" sz="2300" smtClean="0">
              <a:hlinkClick r:id="rId10" action="ppaction://hlinkpres?slideindex=47&amp;slidetitle=Slide%2047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7.8		Dalton</a:t>
            </a:r>
            <a:r>
              <a:rPr lang="ja-JP" altLang="en-US" sz="2300" smtClean="0">
                <a:hlinkClick r:id="" action="ppaction://noaction"/>
              </a:rPr>
              <a:t>’</a:t>
            </a:r>
            <a:r>
              <a:rPr lang="en-US" altLang="ja-JP" sz="2300" smtClean="0">
                <a:hlinkClick r:id="" action="ppaction://noaction"/>
              </a:rPr>
              <a:t>s Law of Partial Pressures</a:t>
            </a:r>
            <a:endParaRPr lang="en-US" altLang="ja-JP" sz="2300" smtClean="0">
              <a:hlinkClick r:id="rId11" action="ppaction://hlinkpres?slideindex=52&amp;slidetitle=Slide%205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7.9		Changes of State</a:t>
            </a:r>
            <a:endParaRPr lang="en-US" altLang="en-US" sz="2300" smtClean="0">
              <a:hlinkClick r:id="rId12" action="ppaction://hlinkpres?slideindex=56&amp;slidetitle=Slide%2056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7.10		Evaporation of Liquids</a:t>
            </a:r>
            <a:endParaRPr lang="en-US" altLang="en-US" sz="2300" smtClean="0">
              <a:hlinkClick r:id="rId13" action="ppaction://hlinkpres?slideindex=61&amp;slidetitle=Slide%2061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7.11		Vapor Pressure of Liquids</a:t>
            </a:r>
            <a:endParaRPr lang="en-US" altLang="en-US" sz="2300" smtClean="0">
              <a:hlinkClick r:id="rId14" action="ppaction://hlinkpres?slideindex=64&amp;slidetitle=Evaporation%20of%20a%20Liquid%20in%20a%20Closed%20Container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7.12		Boiling and Boiling Point</a:t>
            </a:r>
            <a:endParaRPr lang="en-US" altLang="en-US" sz="2300" smtClean="0">
              <a:hlinkClick r:id="rId15" action="ppaction://hlinkpres?slideindex=69&amp;slidetitle=Boiling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300" smtClean="0">
                <a:hlinkClick r:id="" action="ppaction://noaction"/>
              </a:rPr>
              <a:t>7.13		Intermolecular Forces in Liquids</a:t>
            </a:r>
            <a:endParaRPr lang="en-US" altLang="en-US" sz="23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A2BE89-48DC-445C-8F9D-9BBED3D4862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Liquid</a:t>
            </a:r>
          </a:p>
        </p:txBody>
      </p:sp>
      <p:pic>
        <p:nvPicPr>
          <p:cNvPr id="38917" name="Picture 5" descr="07f03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311626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34A1D7-51CD-4B8D-847E-0D2A3D36EA2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30813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attractive forces are strong enough to restrict particles to movement within a definite volume. They are not strong enough to prevent the particles from moving over each other in a random manner that is limited only by the container walls.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Definite Volume and Indefinite Shape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9DD01C-3D7D-4473-9660-F8E369CDB66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2272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particles in a liquid are not widely separated; they are still touching one another. Therefore, there will be a large number of particles in a given volume – a high density.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High Density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D2DC73-1ADC-4AF4-B952-F5892BDE662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2272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Because the particles in a liquid are still touching each other, there is very little empty space. Therefore, an increase in pressure cannot squeeze the particles much closer together.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Small Compressibility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B667A8-3AEB-44D1-BBC0-2A68EFE2459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4267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Most of the particle movement in a liquid is vibrational because a particle can move only a short distance before colliding with a neighbor. </a:t>
            </a:r>
          </a:p>
          <a:p>
            <a:pPr marL="347663" indent="-347663" eaLnBrk="1" hangingPunct="1"/>
            <a:r>
              <a:rPr lang="en-US" altLang="en-US" sz="2800" dirty="0" smtClean="0"/>
              <a:t>The increased particle velocity that accompanies a temperature increase results only in increased vibrational amplitudes. </a:t>
            </a:r>
          </a:p>
          <a:p>
            <a:pPr marL="347663" indent="-347663" eaLnBrk="1" hangingPunct="1"/>
            <a:r>
              <a:rPr lang="en-US" altLang="en-US" sz="2800" dirty="0" smtClean="0"/>
              <a:t>The net effect is an increase in the effective volume a particle occupies, which causes a </a:t>
            </a:r>
            <a:r>
              <a:rPr lang="en-US" altLang="en-US" sz="2800" dirty="0" smtClean="0">
                <a:solidFill>
                  <a:srgbClr val="C00000"/>
                </a:solidFill>
              </a:rPr>
              <a:t>slight volume increase in the liquid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Small Thermal Expansion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DB89B1-A1BF-4963-A144-DF7C93DCC7D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41068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physical state characterized by a complete dominance of kinetic energy (disruptive forces) over potential energy (cohesive forces).</a:t>
            </a:r>
          </a:p>
          <a:p>
            <a:pPr marL="347663" indent="-347663" eaLnBrk="1" hangingPunct="1"/>
            <a:r>
              <a:rPr lang="en-US" altLang="en-US" sz="2800" smtClean="0"/>
              <a:t>Attractive forces among particles are very weak and are considered to be zero.</a:t>
            </a:r>
          </a:p>
          <a:p>
            <a:pPr marL="347663" indent="-347663" eaLnBrk="1" hangingPunct="1"/>
            <a:r>
              <a:rPr lang="en-US" altLang="en-US" sz="2800" smtClean="0"/>
              <a:t>The particles move essentially independently of one another in a totally random manner.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C87C7B-E22A-49F3-A595-FBCE3DCF4F4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Gas</a:t>
            </a:r>
          </a:p>
        </p:txBody>
      </p:sp>
      <p:pic>
        <p:nvPicPr>
          <p:cNvPr id="45061" name="Picture 5" descr="07f03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990600"/>
            <a:ext cx="33845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76489-6F69-4845-8318-A281759146B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31670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attractive (cohesive) forces between particles have been overcome by </a:t>
            </a:r>
            <a:r>
              <a:rPr lang="en-US" altLang="en-US" sz="2800" dirty="0" smtClean="0">
                <a:solidFill>
                  <a:srgbClr val="C00000"/>
                </a:solidFill>
              </a:rPr>
              <a:t>high kinetic energy</a:t>
            </a:r>
            <a:r>
              <a:rPr lang="en-US" altLang="en-US" sz="2800" dirty="0" smtClean="0"/>
              <a:t>, and the particles are free to travel in all directions.</a:t>
            </a:r>
          </a:p>
          <a:p>
            <a:pPr marL="347663" indent="-347663" eaLnBrk="1" hangingPunct="1"/>
            <a:r>
              <a:rPr lang="en-US" altLang="en-US" sz="2800" dirty="0" smtClean="0"/>
              <a:t>Particles completely fill their container and the shape of the gas is that of the container.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Indefinite Volume and Indefinite Shape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295A3C-124D-4A01-828C-7B313BE7436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9018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particles are widely separated. </a:t>
            </a:r>
          </a:p>
          <a:p>
            <a:pPr marL="347663" indent="-347663" eaLnBrk="1" hangingPunct="1"/>
            <a:r>
              <a:rPr lang="en-US" altLang="en-US" sz="2800" smtClean="0"/>
              <a:t>There are relatively few particles in a given volume, which means little mass per volume.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Low Density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703960-794D-4836-81E1-C21969D8AAB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505200" cy="43434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gas is mostly empty space. When pressure is applied, the particles are easily pushed closer together, decreasing the amount of empty space and the volume of the gas.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Large Compressibility</a:t>
            </a:r>
          </a:p>
        </p:txBody>
      </p:sp>
      <p:pic>
        <p:nvPicPr>
          <p:cNvPr id="48134" name="Picture 6" descr="07f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03078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6C01D1-4DBC-46A1-914A-021C0D2D806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591479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Volume and Shape</a:t>
            </a:r>
          </a:p>
          <a:p>
            <a:pPr marL="347663" indent="-347663" eaLnBrk="1" hangingPunct="1"/>
            <a:r>
              <a:rPr lang="en-US" altLang="en-US" sz="2800" dirty="0" smtClean="0"/>
              <a:t>Density</a:t>
            </a:r>
          </a:p>
          <a:p>
            <a:pPr marL="347663" indent="-347663" eaLnBrk="1" hangingPunct="1"/>
            <a:r>
              <a:rPr lang="en-US" altLang="en-US" sz="2800" dirty="0" smtClean="0"/>
              <a:t>Compressibility</a:t>
            </a:r>
          </a:p>
          <a:p>
            <a:pPr marL="347663" indent="-347663" eaLnBrk="1" hangingPunct="1"/>
            <a:r>
              <a:rPr lang="en-US" altLang="en-US" sz="2800" dirty="0" smtClean="0"/>
              <a:t>Thermal Expansion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These properties are explained by(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KMT</a:t>
            </a:r>
            <a:r>
              <a:rPr lang="en-US" altLang="en-US" sz="2800" dirty="0" smtClean="0"/>
              <a:t>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Common Physical Properties of 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6C4DFA-9643-476C-8777-D5676E1D81E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32813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An increase in temperature means an increase in particle velocity. </a:t>
            </a:r>
          </a:p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increased kinetic energy </a:t>
            </a:r>
            <a:r>
              <a:rPr lang="en-US" altLang="en-US" sz="2800" dirty="0" smtClean="0"/>
              <a:t>enables the particles to push back whatever barrier is confining them, and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volume increases </a:t>
            </a:r>
            <a:r>
              <a:rPr lang="en-US" altLang="en-US" sz="2800" dirty="0" smtClean="0"/>
              <a:t>- the space between the particles changes.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Moderate Thermal Expansion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5D2774-C767-4A1E-96F8-5F020AB691B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345325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generalization that describes in mathematical terms the relationships among the </a:t>
            </a:r>
            <a:r>
              <a:rPr lang="en-US" altLang="en-US" sz="2800" dirty="0"/>
              <a:t>following properties of </a:t>
            </a:r>
            <a:r>
              <a:rPr lang="en-US" altLang="en-US" sz="2800" dirty="0" err="1"/>
              <a:t>of</a:t>
            </a:r>
            <a:r>
              <a:rPr lang="en-US" altLang="en-US" sz="2800" dirty="0"/>
              <a:t> a gas</a:t>
            </a:r>
            <a:endParaRPr lang="en-US" altLang="en-US" sz="2800" dirty="0" smtClean="0"/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Amount (</a:t>
            </a:r>
            <a:r>
              <a:rPr lang="en-US" altLang="en-US" sz="2800" dirty="0" smtClean="0">
                <a:solidFill>
                  <a:schemeClr val="accent2"/>
                </a:solidFill>
              </a:rPr>
              <a:t>n, moles</a:t>
            </a:r>
            <a:r>
              <a:rPr lang="en-US" altLang="en-US" sz="2800" dirty="0" smtClean="0">
                <a:solidFill>
                  <a:srgbClr val="C00000"/>
                </a:solidFill>
              </a:rPr>
              <a:t>)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Pressure (</a:t>
            </a:r>
            <a:r>
              <a:rPr lang="en-US" altLang="en-US" sz="2800" dirty="0" err="1">
                <a:solidFill>
                  <a:schemeClr val="accent2"/>
                </a:solidFill>
              </a:rPr>
              <a:t>atm</a:t>
            </a:r>
            <a:r>
              <a:rPr lang="en-US" altLang="en-US" sz="2800" dirty="0">
                <a:solidFill>
                  <a:schemeClr val="accent2"/>
                </a:solidFill>
              </a:rPr>
              <a:t>, mm Hg, </a:t>
            </a:r>
            <a:r>
              <a:rPr lang="en-US" altLang="en-US" sz="2800" dirty="0" smtClean="0">
                <a:solidFill>
                  <a:schemeClr val="accent2"/>
                </a:solidFill>
              </a:rPr>
              <a:t>psi</a:t>
            </a:r>
            <a:r>
              <a:rPr lang="en-US" altLang="en-US" sz="2800" dirty="0" smtClean="0">
                <a:solidFill>
                  <a:srgbClr val="C00000"/>
                </a:solidFill>
              </a:rPr>
              <a:t>) 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Temperature (</a:t>
            </a:r>
            <a:r>
              <a:rPr lang="en-US" altLang="en-US" sz="2800" dirty="0" smtClean="0">
                <a:solidFill>
                  <a:schemeClr val="accent2"/>
                </a:solidFill>
              </a:rPr>
              <a:t>K</a:t>
            </a:r>
            <a:r>
              <a:rPr lang="en-US" altLang="en-US" sz="2800" dirty="0" smtClean="0">
                <a:solidFill>
                  <a:srgbClr val="C00000"/>
                </a:solidFill>
              </a:rPr>
              <a:t>)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Volume (</a:t>
            </a:r>
            <a:r>
              <a:rPr lang="en-US" altLang="en-US" sz="2800" dirty="0" smtClean="0">
                <a:solidFill>
                  <a:schemeClr val="accent2"/>
                </a:solidFill>
              </a:rPr>
              <a:t>L</a:t>
            </a:r>
            <a:r>
              <a:rPr lang="en-US" altLang="en-US" sz="28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Gas Law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CB643D-6657-4742-BA03-06C1E03DAA4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7239000" cy="10318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1 </a:t>
            </a:r>
            <a:r>
              <a:rPr lang="en-US" altLang="en-US" sz="2800" dirty="0" err="1" smtClean="0"/>
              <a:t>atm</a:t>
            </a:r>
            <a:r>
              <a:rPr lang="en-US" altLang="en-US" sz="2800" dirty="0" smtClean="0"/>
              <a:t> = 760 </a:t>
            </a:r>
            <a:r>
              <a:rPr lang="en-US" altLang="en-US" sz="2800" dirty="0" smtClean="0">
                <a:solidFill>
                  <a:schemeClr val="accent2"/>
                </a:solidFill>
              </a:rPr>
              <a:t>mm Hg </a:t>
            </a:r>
            <a:r>
              <a:rPr lang="en-US" altLang="en-US" sz="2800" dirty="0" smtClean="0"/>
              <a:t>= 760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torr</a:t>
            </a:r>
            <a:endParaRPr lang="en-US" altLang="en-US" sz="2800" dirty="0" smtClean="0">
              <a:solidFill>
                <a:schemeClr val="accent2"/>
              </a:solidFill>
            </a:endParaRPr>
          </a:p>
          <a:p>
            <a:pPr marL="347663" indent="-347663" eaLnBrk="1" hangingPunct="1"/>
            <a:r>
              <a:rPr lang="en-US" altLang="en-US" sz="2800" dirty="0" smtClean="0"/>
              <a:t>1 </a:t>
            </a:r>
            <a:r>
              <a:rPr lang="en-US" altLang="en-US" sz="2800" dirty="0" err="1" smtClean="0"/>
              <a:t>atm</a:t>
            </a:r>
            <a:r>
              <a:rPr lang="en-US" altLang="en-US" sz="2800" dirty="0" smtClean="0"/>
              <a:t> = 14.7 psi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Pressure</a:t>
            </a: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51208" name="Object 6"/>
          <p:cNvGraphicFramePr>
            <a:graphicFrameLocks noChangeAspect="1"/>
          </p:cNvGraphicFramePr>
          <p:nvPr/>
        </p:nvGraphicFramePr>
        <p:xfrm>
          <a:off x="2895600" y="2743200"/>
          <a:ext cx="2781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Equation" r:id="rId4" imgW="2781300" imgH="749300" progId="Equation.BREE4">
                  <p:embed/>
                </p:oleObj>
              </mc:Choice>
              <mc:Fallback>
                <p:oleObj name="Equation" r:id="rId4" imgW="2781300" imgH="7493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43200"/>
                        <a:ext cx="27813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1905000"/>
            <a:ext cx="7620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baseline="0" dirty="0">
                <a:latin typeface="+mn-lt"/>
                <a:ea typeface="+mn-ea"/>
              </a:rPr>
              <a:t>The force applied per unit area on an object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BF8DE4-8D8C-418E-B002-74D639A7BA4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8002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force that creates pressure </a:t>
            </a:r>
            <a:r>
              <a:rPr lang="en-US" altLang="en-US" sz="2800" dirty="0" smtClean="0"/>
              <a:t>is that which is exerted by the gas molecules or atoms as they constantly collide with the walls of their container.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Pressure of a Gas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37596-2316-4A5A-8663-7F7B6AFEFB4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9461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device used to measure atmospheric pressure.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Barometer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232DC-2C7A-4C60-8793-0460032DBC8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657600" cy="2057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Barometer</a:t>
            </a:r>
          </a:p>
        </p:txBody>
      </p:sp>
      <p:pic>
        <p:nvPicPr>
          <p:cNvPr id="54277" name="Picture 5" descr="07f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293846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1772ED-9062-4F04-95DB-48800BAA93B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543800" cy="13731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Pressure and volume are inversely related </a:t>
            </a:r>
            <a:r>
              <a:rPr lang="en-US" altLang="en-US" sz="2800" dirty="0" smtClean="0"/>
              <a:t>(at constant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/>
              <a:t>, temperature, and </a:t>
            </a:r>
            <a:r>
              <a:rPr lang="en-US" altLang="en-US" sz="2800" i="1" dirty="0" smtClean="0"/>
              <a:t>n</a:t>
            </a:r>
            <a:r>
              <a:rPr lang="en-US" altLang="en-US" sz="2800" dirty="0" smtClean="0"/>
              <a:t>, # of moles).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Boyle</a:t>
            </a:r>
            <a:r>
              <a:rPr lang="ja-JP" altLang="en-US" smtClean="0"/>
              <a:t>’</a:t>
            </a:r>
            <a:r>
              <a:rPr lang="en-US" altLang="ja-JP" smtClean="0"/>
              <a:t>s Law</a:t>
            </a:r>
            <a:endParaRPr lang="en-US" altLang="en-US" smtClean="0"/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5286375" cy="231457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46FDCC-33A5-4B4C-8B7E-3F4137F4023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2743200" cy="3429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Boyle</a:t>
            </a:r>
            <a:r>
              <a:rPr lang="ja-JP" altLang="en-US" smtClean="0"/>
              <a:t>’</a:t>
            </a:r>
            <a:r>
              <a:rPr lang="en-US" altLang="ja-JP" smtClean="0"/>
              <a:t>s Law</a:t>
            </a:r>
            <a:endParaRPr lang="en-US" altLang="en-US" smtClean="0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6327" name="Picture 7" descr="07f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014413"/>
            <a:ext cx="61436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0D1F13-4E07-45B5-B642-0CCC1D94FD2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180022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s-ES_tradnl" altLang="en-US" sz="2800" smtClean="0"/>
              <a:t>A sample of helium gas occupies 12.4 L at 23</a:t>
            </a:r>
            <a:r>
              <a:rPr lang="es-ES_tradnl" altLang="en-US" sz="2800" smtClean="0">
                <a:cs typeface="Arial" panose="020B0604020202020204" pitchFamily="34" charset="0"/>
              </a:rPr>
              <a:t>°C and 0.956 atm. What </a:t>
            </a:r>
            <a:r>
              <a:rPr lang="es-ES_tradnl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volume</a:t>
            </a:r>
            <a:r>
              <a:rPr lang="es-ES_tradnl" altLang="en-US" sz="2800" smtClean="0">
                <a:cs typeface="Arial" panose="020B0604020202020204" pitchFamily="34" charset="0"/>
              </a:rPr>
              <a:t> will it occupy at 1.20 atm assuming that the temperature stays constant</a:t>
            </a:r>
            <a:r>
              <a:rPr lang="es-ES_tradnl" altLang="en-US" sz="2800" smtClean="0"/>
              <a:t>?</a:t>
            </a:r>
            <a:endParaRPr lang="en-US" altLang="en-US" sz="2800" smtClean="0">
              <a:sym typeface="Symbol" panose="05050102010706020507" pitchFamily="18" charset="2"/>
            </a:endParaRP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0" y="25892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7351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7E1AA1-9B93-419E-80B2-AF92F6492C0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180022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s-ES_tradnl" altLang="en-US" sz="2800" smtClean="0"/>
              <a:t>A sample of helium gas occupies 12.4 L at 23</a:t>
            </a:r>
            <a:r>
              <a:rPr lang="es-ES_tradnl" altLang="en-US" sz="2800" smtClean="0">
                <a:cs typeface="Arial" panose="020B0604020202020204" pitchFamily="34" charset="0"/>
              </a:rPr>
              <a:t>°C and 0.956 atm. What </a:t>
            </a:r>
            <a:r>
              <a:rPr lang="es-ES_tradnl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volume</a:t>
            </a:r>
            <a:r>
              <a:rPr lang="es-ES_tradnl" altLang="en-US" sz="2800" smtClean="0">
                <a:cs typeface="Arial" panose="020B0604020202020204" pitchFamily="34" charset="0"/>
              </a:rPr>
              <a:t> will it occupy at 1.20 atm assuming that the temperature stays constant</a:t>
            </a:r>
            <a:r>
              <a:rPr lang="es-ES_tradnl" altLang="en-US" sz="2800" smtClean="0"/>
              <a:t>?</a:t>
            </a:r>
            <a:endParaRPr lang="en-US" altLang="en-US" sz="2800" smtClean="0">
              <a:sym typeface="Symbol" panose="05050102010706020507" pitchFamily="18" charset="2"/>
            </a:endParaRP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0" y="25892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58375" name="Object 6"/>
          <p:cNvGraphicFramePr>
            <a:graphicFrameLocks noChangeAspect="1"/>
          </p:cNvGraphicFramePr>
          <p:nvPr/>
        </p:nvGraphicFramePr>
        <p:xfrm>
          <a:off x="1828800" y="4495800"/>
          <a:ext cx="49434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Equation" r:id="rId4" imgW="4940300" imgH="1346200" progId="Equation.BREE4">
                  <p:embed/>
                </p:oleObj>
              </mc:Choice>
              <mc:Fallback>
                <p:oleObj name="Equation" r:id="rId4" imgW="4940300" imgH="13462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5800"/>
                        <a:ext cx="49434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1447800" y="4191000"/>
            <a:ext cx="5791200" cy="1905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8377" name="Picture 9" descr="ques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D5F7F9-5BC4-460F-8DF9-46892943DC0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7838"/>
            <a:ext cx="7239000" cy="1373187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measure of the change in </a:t>
            </a:r>
            <a:r>
              <a:rPr lang="en-US" altLang="en-US" sz="2800" dirty="0" smtClean="0">
                <a:solidFill>
                  <a:srgbClr val="FF0000"/>
                </a:solidFill>
              </a:rPr>
              <a:t>volume</a:t>
            </a:r>
            <a:r>
              <a:rPr lang="en-US" altLang="en-US" sz="2800" dirty="0" smtClean="0"/>
              <a:t> of a sample of matter resulting from a </a:t>
            </a:r>
            <a:r>
              <a:rPr lang="en-US" altLang="en-US" sz="2800" dirty="0" smtClean="0">
                <a:solidFill>
                  <a:srgbClr val="FF0000"/>
                </a:solidFill>
              </a:rPr>
              <a:t>pressure</a:t>
            </a:r>
            <a:r>
              <a:rPr lang="en-US" altLang="en-US" sz="2800" dirty="0" smtClean="0"/>
              <a:t> change.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Compressibility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3694112"/>
            <a:ext cx="5448300" cy="2066925"/>
          </a:xfrm>
          <a:prstGeom prst="rect">
            <a:avLst/>
          </a:prstGeom>
        </p:spPr>
      </p:pic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F2F798-95BD-438E-B234-553363C4BF6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19018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Volume and temperature (in Kelvin)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directly related </a:t>
            </a:r>
            <a:r>
              <a:rPr lang="en-US" altLang="en-US" sz="2800" dirty="0" smtClean="0"/>
              <a:t>(at constant </a:t>
            </a:r>
            <a:r>
              <a:rPr lang="en-US" altLang="en-US" sz="2800" i="1" dirty="0" smtClean="0"/>
              <a:t>P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n; </a:t>
            </a:r>
            <a:r>
              <a:rPr lang="en-US" altLang="en-US" sz="2800" dirty="0" smtClean="0"/>
              <a:t># of moles).</a:t>
            </a:r>
          </a:p>
          <a:p>
            <a:pPr marL="347663" indent="-347663" eaLnBrk="1" hangingPunct="1"/>
            <a:r>
              <a:rPr lang="en-US" altLang="en-US" sz="2800" dirty="0" smtClean="0"/>
              <a:t>K = </a:t>
            </a:r>
            <a:r>
              <a:rPr lang="en-US" altLang="en-US" sz="2800" dirty="0" smtClean="0">
                <a:cs typeface="Arial" panose="020B0604020202020204" pitchFamily="34" charset="0"/>
              </a:rPr>
              <a:t>°C + 273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Charles</a:t>
            </a:r>
            <a:r>
              <a:rPr lang="ja-JP" altLang="en-US" smtClean="0"/>
              <a:t>’</a:t>
            </a:r>
            <a:r>
              <a:rPr lang="en-US" altLang="ja-JP" smtClean="0"/>
              <a:t>s Law</a:t>
            </a:r>
            <a:endParaRPr lang="en-US" altLang="en-US" smtClean="0"/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BD41C5-4788-457A-9DE2-92AA15AF52F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Charles</a:t>
            </a:r>
            <a:r>
              <a:rPr lang="ja-JP" altLang="en-US" smtClean="0"/>
              <a:t>’</a:t>
            </a:r>
            <a:r>
              <a:rPr lang="en-US" altLang="ja-JP" smtClean="0"/>
              <a:t>s Law</a:t>
            </a:r>
            <a:endParaRPr lang="en-US" altLang="en-US" smtClean="0"/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0423" name="Picture 7" descr="07f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61436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DC74C0-53D9-4230-8EC5-2C99354C762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01000" cy="22272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Suppose a balloon containing 1.30 L of air at 24.7°C is placed into a beaker containing liquid nitrogen at –78.5°C. What will the </a:t>
            </a:r>
            <a:r>
              <a:rPr lang="en-US" altLang="en-US" sz="2800" smtClean="0">
                <a:solidFill>
                  <a:srgbClr val="0000FF"/>
                </a:solidFill>
              </a:rPr>
              <a:t>volume</a:t>
            </a:r>
            <a:r>
              <a:rPr lang="en-US" altLang="en-US" sz="2800" smtClean="0"/>
              <a:t> of the sample of air become (at constant pressure)? 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0" y="21558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1447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5FBC78-472B-4788-8797-74DF5DB79F8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01000" cy="22272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Suppose a balloon containing 1.30 L of air at 24.7°C is placed into a beaker containing liquid nitrogen at –78.5°C. What will the </a:t>
            </a:r>
            <a:r>
              <a:rPr lang="en-US" altLang="en-US" sz="2800" smtClean="0">
                <a:solidFill>
                  <a:srgbClr val="0000FF"/>
                </a:solidFill>
              </a:rPr>
              <a:t>volume</a:t>
            </a:r>
            <a:r>
              <a:rPr lang="en-US" altLang="en-US" sz="2800" smtClean="0"/>
              <a:t> of the sample of air become (at constant pressure)? 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21558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62471" name="Object 6"/>
          <p:cNvGraphicFramePr>
            <a:graphicFrameLocks noChangeAspect="1"/>
          </p:cNvGraphicFramePr>
          <p:nvPr/>
        </p:nvGraphicFramePr>
        <p:xfrm>
          <a:off x="2819400" y="4267200"/>
          <a:ext cx="41052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Equation" r:id="rId4" imgW="4102100" imgH="2209800" progId="Equation.BREE4">
                  <p:embed/>
                </p:oleObj>
              </mc:Choice>
              <mc:Fallback>
                <p:oleObj name="Equation" r:id="rId4" imgW="4102100" imgH="22098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41052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2514600" y="4191000"/>
            <a:ext cx="4724400" cy="2286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2473" name="Picture 9" descr="ques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23BC7-7372-4E29-9E94-BA320BA8699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13731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product of the pressure and volume of a fixed amount of gas is directly proportional to its Kelvin temperature.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63495" name="Object 5"/>
          <p:cNvGraphicFramePr>
            <a:graphicFrameLocks noChangeAspect="1"/>
          </p:cNvGraphicFramePr>
          <p:nvPr/>
        </p:nvGraphicFramePr>
        <p:xfrm>
          <a:off x="3581400" y="3733800"/>
          <a:ext cx="17907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4" imgW="1790700" imgH="825500" progId="Equation.BREE4">
                  <p:embed/>
                </p:oleObj>
              </mc:Choice>
              <mc:Fallback>
                <p:oleObj name="Equation" r:id="rId4" imgW="1790700" imgH="8255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733800"/>
                        <a:ext cx="17907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24062-0E5F-43AF-86CF-51958C64140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01000" cy="1373188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At what </a:t>
            </a:r>
            <a:r>
              <a:rPr lang="en-US" altLang="en-US" sz="2800" smtClean="0">
                <a:solidFill>
                  <a:srgbClr val="0000FF"/>
                </a:solidFill>
              </a:rPr>
              <a:t>temperature</a:t>
            </a:r>
            <a:r>
              <a:rPr lang="en-US" altLang="en-US" sz="2800" smtClean="0"/>
              <a:t> (in </a:t>
            </a:r>
            <a:r>
              <a:rPr lang="en-US" altLang="en-US" sz="2800" smtClean="0">
                <a:cs typeface="Arial" panose="020B0604020202020204" pitchFamily="34" charset="0"/>
              </a:rPr>
              <a:t>°C)</a:t>
            </a:r>
            <a:r>
              <a:rPr lang="en-US" altLang="en-US" sz="2800" smtClean="0"/>
              <a:t> does 121 mL of 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at 27°C and 1.05 atm occupy a volume of 293 mL at a pressure of 1.40 atm? 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0" y="19034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4519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BF1D20-2870-4F01-86B3-D272671FFB5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01000" cy="1373188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At what </a:t>
            </a:r>
            <a:r>
              <a:rPr lang="en-US" altLang="en-US" sz="2800" smtClean="0">
                <a:solidFill>
                  <a:srgbClr val="0000FF"/>
                </a:solidFill>
              </a:rPr>
              <a:t>temperature</a:t>
            </a:r>
            <a:r>
              <a:rPr lang="en-US" altLang="en-US" sz="2800" smtClean="0"/>
              <a:t> (in </a:t>
            </a:r>
            <a:r>
              <a:rPr lang="en-US" altLang="en-US" sz="2800" smtClean="0">
                <a:cs typeface="Arial" panose="020B0604020202020204" pitchFamily="34" charset="0"/>
              </a:rPr>
              <a:t>°C)</a:t>
            </a:r>
            <a:r>
              <a:rPr lang="en-US" altLang="en-US" sz="2800" smtClean="0"/>
              <a:t> does 121 mL of CO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at 27°C and 1.05 atm occupy a volume of 293 mL at a pressure of 1.40 atm? 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0" y="19034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65543" name="Object 6"/>
          <p:cNvGraphicFramePr>
            <a:graphicFrameLocks noChangeAspect="1"/>
          </p:cNvGraphicFramePr>
          <p:nvPr/>
        </p:nvGraphicFramePr>
        <p:xfrm>
          <a:off x="1600200" y="3505200"/>
          <a:ext cx="59150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4" imgW="5918200" imgH="2717800" progId="Equation.BREE4">
                  <p:embed/>
                </p:oleObj>
              </mc:Choice>
              <mc:Fallback>
                <p:oleObj name="Equation" r:id="rId4" imgW="5918200" imgH="27178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591502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1371600" y="3352800"/>
            <a:ext cx="6477000" cy="3048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5545" name="Picture 9" descr="ques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CEA34-283F-4B1D-854F-BE9162A2663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46250"/>
            <a:ext cx="7239000" cy="39576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Describes the relationships among  the four variables – </a:t>
            </a:r>
            <a:r>
              <a:rPr lang="en-US" altLang="en-US" sz="2800" dirty="0" smtClean="0">
                <a:solidFill>
                  <a:srgbClr val="C00000"/>
                </a:solidFill>
              </a:rPr>
              <a:t>temperature, pressure, volume and molar amount </a:t>
            </a:r>
            <a:r>
              <a:rPr lang="en-US" altLang="en-US" sz="2800" dirty="0" smtClean="0"/>
              <a:t>for a gaseous substance (one comprehensive law):</a:t>
            </a:r>
          </a:p>
          <a:p>
            <a:pPr marL="1611313" lvl="4" indent="-130175" eaLnBrk="1" hangingPunct="1">
              <a:buFont typeface="Wingdings" panose="05000000000000000000" pitchFamily="2" charset="2"/>
              <a:buNone/>
            </a:pPr>
            <a:endParaRPr lang="en-US" altLang="en-US" sz="2800" i="1" dirty="0" smtClean="0"/>
          </a:p>
          <a:p>
            <a:pPr marL="1611313" lvl="4" indent="-130175" eaLnBrk="1" hangingPunct="1">
              <a:buFont typeface="Wingdings" panose="05000000000000000000" pitchFamily="2" charset="2"/>
              <a:buNone/>
            </a:pPr>
            <a:r>
              <a:rPr lang="en-US" altLang="en-US" sz="3600" i="1" dirty="0" smtClean="0">
                <a:solidFill>
                  <a:srgbClr val="0000FF"/>
                </a:solidFill>
              </a:rPr>
              <a:t>PV = </a:t>
            </a:r>
            <a:r>
              <a:rPr lang="en-US" altLang="en-US" sz="3600" i="1" dirty="0" err="1" smtClean="0">
                <a:solidFill>
                  <a:srgbClr val="0000FF"/>
                </a:solidFill>
              </a:rPr>
              <a:t>nRT</a:t>
            </a:r>
            <a:endParaRPr lang="en-US" altLang="en-US" sz="3600" i="1" dirty="0" smtClean="0">
              <a:solidFill>
                <a:srgbClr val="0000FF"/>
              </a:solidFill>
            </a:endParaRPr>
          </a:p>
          <a:p>
            <a:pPr marL="1611313" lvl="4" indent="-130175" eaLnBrk="1" hangingPunct="1">
              <a:buFontTx/>
              <a:buNone/>
            </a:pPr>
            <a:r>
              <a:rPr lang="en-US" altLang="en-US" sz="2400" dirty="0" smtClean="0"/>
              <a:t>(where R = 0.0821 </a:t>
            </a:r>
            <a:r>
              <a:rPr lang="en-US" altLang="en-US" sz="2400" dirty="0" err="1" smtClean="0"/>
              <a:t>L</a:t>
            </a:r>
            <a:r>
              <a:rPr lang="en-US" altLang="en-US" sz="2400" dirty="0" err="1" smtClean="0">
                <a:cs typeface="Arial" panose="020B0604020202020204" pitchFamily="34" charset="0"/>
              </a:rPr>
              <a:t>·atm</a:t>
            </a:r>
            <a:r>
              <a:rPr lang="en-US" altLang="en-US" sz="2400" dirty="0" smtClean="0">
                <a:cs typeface="Arial" panose="020B0604020202020204" pitchFamily="34" charset="0"/>
              </a:rPr>
              <a:t>/</a:t>
            </a:r>
            <a:r>
              <a:rPr lang="en-US" altLang="en-US" sz="2400" dirty="0" err="1" smtClean="0">
                <a:cs typeface="Arial" panose="020B0604020202020204" pitchFamily="34" charset="0"/>
              </a:rPr>
              <a:t>mol·K</a:t>
            </a:r>
            <a:r>
              <a:rPr lang="en-US" altLang="en-US" sz="2400" dirty="0" smtClean="0">
                <a:cs typeface="Arial" panose="020B0604020202020204" pitchFamily="34" charset="0"/>
              </a:rPr>
              <a:t>`</a:t>
            </a:r>
          </a:p>
          <a:p>
            <a:pPr marL="1611313" lvl="4" indent="-130175" eaLnBrk="1" hangingPunct="1">
              <a:buFont typeface="Wingdings" panose="05000000000000000000" pitchFamily="2" charset="2"/>
              <a:buNone/>
            </a:pPr>
            <a:endParaRPr lang="en-US" altLang="en-US" sz="2800" i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9B3ED8-4758-4D9E-9ED1-16115009F37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2227263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An automobile tire at 23°C with an internal volume of 25.0 L is filled with air to a total pressure of 2.18 atm (32 pounds per square inch). Determine the number of </a:t>
            </a:r>
            <a:r>
              <a:rPr lang="en-US" altLang="en-US" sz="2800" smtClean="0">
                <a:solidFill>
                  <a:srgbClr val="0000FF"/>
                </a:solidFill>
              </a:rPr>
              <a:t>moles</a:t>
            </a:r>
            <a:r>
              <a:rPr lang="en-US" altLang="en-US" sz="2800" smtClean="0"/>
              <a:t> of air in the tire.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26558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7591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7320B1-EAAE-4DE4-92D2-CE7B054A2B3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2227263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An automobile tire at 23°C with an internal volume of 25.0 L is filled with air to a total pressure of 2.18 atm (32 pounds per square inch). Determine the number of </a:t>
            </a:r>
            <a:r>
              <a:rPr lang="en-US" altLang="en-US" sz="2800" smtClean="0">
                <a:solidFill>
                  <a:srgbClr val="0000FF"/>
                </a:solidFill>
              </a:rPr>
              <a:t>moles</a:t>
            </a:r>
            <a:r>
              <a:rPr lang="en-US" altLang="en-US" sz="2800" smtClean="0"/>
              <a:t> of air in the tire.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26558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68615" name="Object 6"/>
          <p:cNvGraphicFramePr>
            <a:graphicFrameLocks noChangeAspect="1"/>
          </p:cNvGraphicFramePr>
          <p:nvPr/>
        </p:nvGraphicFramePr>
        <p:xfrm>
          <a:off x="990600" y="4800600"/>
          <a:ext cx="75438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name="Equation" r:id="rId4" imgW="7315200" imgH="1168400" progId="Equation.BREE4">
                  <p:embed/>
                </p:oleObj>
              </mc:Choice>
              <mc:Fallback>
                <p:oleObj name="Equation" r:id="rId4" imgW="7315200" imgH="11684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75438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685800" y="4495800"/>
            <a:ext cx="8153400" cy="1905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8617" name="Picture 9" descr="ques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D58CD-6DF4-4C62-B9CD-29D8A6EBCD1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7838"/>
            <a:ext cx="7239000" cy="1373187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measure of the change in </a:t>
            </a:r>
            <a:r>
              <a:rPr lang="en-US" altLang="en-US" sz="2800" dirty="0" smtClean="0">
                <a:solidFill>
                  <a:srgbClr val="FF0000"/>
                </a:solidFill>
              </a:rPr>
              <a:t>volume</a:t>
            </a:r>
            <a:r>
              <a:rPr lang="en-US" altLang="en-US" sz="2800" dirty="0" smtClean="0"/>
              <a:t> of a sample of matter resulting from a </a:t>
            </a:r>
            <a:r>
              <a:rPr lang="en-US" altLang="en-US" sz="2800" dirty="0" smtClean="0">
                <a:solidFill>
                  <a:srgbClr val="FF0000"/>
                </a:solidFill>
              </a:rPr>
              <a:t>temperature change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Thermal Expansion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9295EF-B6B7-4329-903E-FEBEBE39275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0668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946150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What is the </a:t>
            </a:r>
            <a:r>
              <a:rPr lang="en-US" altLang="en-US" sz="2800" smtClean="0">
                <a:solidFill>
                  <a:srgbClr val="0000FF"/>
                </a:solidFill>
              </a:rPr>
              <a:t>pressure</a:t>
            </a:r>
            <a:r>
              <a:rPr lang="en-US" altLang="en-US" sz="2800" smtClean="0"/>
              <a:t> in a 304.0 L tank that contains 5.670 kg of helium at 25°C?</a:t>
            </a: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24558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9639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A4042-B985-41A4-B766-9322F2A57FA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0668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946150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What is the </a:t>
            </a:r>
            <a:r>
              <a:rPr lang="en-US" altLang="en-US" sz="2800" smtClean="0">
                <a:solidFill>
                  <a:srgbClr val="0000FF"/>
                </a:solidFill>
              </a:rPr>
              <a:t>pressure</a:t>
            </a:r>
            <a:r>
              <a:rPr lang="en-US" altLang="en-US" sz="2800" smtClean="0"/>
              <a:t> in a 304.0 L tank that contains 5.670 kg of helium at 25°C?</a:t>
            </a:r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0" y="24558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70663" name="Object 6"/>
          <p:cNvGraphicFramePr>
            <a:graphicFrameLocks noChangeAspect="1"/>
          </p:cNvGraphicFramePr>
          <p:nvPr/>
        </p:nvGraphicFramePr>
        <p:xfrm>
          <a:off x="457200" y="3810000"/>
          <a:ext cx="83153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4" imgW="7315200" imgH="1422400" progId="Equation.BREE4">
                  <p:embed/>
                </p:oleObj>
              </mc:Choice>
              <mc:Fallback>
                <p:oleObj name="Equation" r:id="rId4" imgW="7315200" imgH="14224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0"/>
                        <a:ext cx="83153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Rectangle 7"/>
          <p:cNvSpPr>
            <a:spLocks noChangeArrowheads="1"/>
          </p:cNvSpPr>
          <p:nvPr/>
        </p:nvSpPr>
        <p:spPr bwMode="auto">
          <a:xfrm>
            <a:off x="304800" y="3505200"/>
            <a:ext cx="8610600" cy="2209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70665" name="Picture 9" descr="ques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07E2A-3B24-4240-B726-21DE75121C5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24701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For a mixture of gases in a container,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3200" i="1" smtClean="0">
                <a:solidFill>
                  <a:srgbClr val="0000FF"/>
                </a:solidFill>
              </a:rPr>
              <a:t>P</a:t>
            </a:r>
            <a:r>
              <a:rPr lang="en-US" altLang="en-US" sz="3200" i="1" baseline="-25000" smtClean="0">
                <a:solidFill>
                  <a:srgbClr val="0000FF"/>
                </a:solidFill>
              </a:rPr>
              <a:t>Total</a:t>
            </a:r>
            <a:r>
              <a:rPr lang="en-US" altLang="en-US" sz="3200" i="1" smtClean="0">
                <a:solidFill>
                  <a:srgbClr val="0000FF"/>
                </a:solidFill>
              </a:rPr>
              <a:t> = P</a:t>
            </a:r>
            <a:r>
              <a:rPr lang="en-US" altLang="en-US" sz="3200" i="1" baseline="-25000" smtClean="0">
                <a:solidFill>
                  <a:srgbClr val="0000FF"/>
                </a:solidFill>
              </a:rPr>
              <a:t>1</a:t>
            </a:r>
            <a:r>
              <a:rPr lang="en-US" altLang="en-US" sz="3200" i="1" smtClean="0">
                <a:solidFill>
                  <a:srgbClr val="0000FF"/>
                </a:solidFill>
              </a:rPr>
              <a:t> + P</a:t>
            </a:r>
            <a:r>
              <a:rPr lang="en-US" altLang="en-US" sz="3200" i="1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3200" i="1" smtClean="0">
                <a:solidFill>
                  <a:srgbClr val="0000FF"/>
                </a:solidFill>
              </a:rPr>
              <a:t> + P</a:t>
            </a:r>
            <a:r>
              <a:rPr lang="en-US" altLang="en-US" sz="3200" i="1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3200" i="1" smtClean="0">
                <a:solidFill>
                  <a:srgbClr val="0000FF"/>
                </a:solidFill>
              </a:rPr>
              <a:t> + . . . </a:t>
            </a:r>
          </a:p>
          <a:p>
            <a:pPr marL="347663" indent="-347663" eaLnBrk="1" hangingPunct="1"/>
            <a:r>
              <a:rPr lang="en-US" altLang="en-US" sz="2800" smtClean="0"/>
              <a:t>The total pressure exerted by a mixture of gases is the sum of the partial pressures of the individual gases present.</a:t>
            </a:r>
            <a:endParaRPr lang="en-US" altLang="en-US" sz="3200" i="1" smtClean="0"/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1B1BE-1D86-46E4-A691-EE878E38309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72710" name="Picture 6" descr="07f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03388"/>
            <a:ext cx="885825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226B8-DE74-4B84-81E7-7F74C27A1A3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01000" cy="422910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Consider the following container of helium at 45</a:t>
            </a:r>
            <a:r>
              <a:rPr lang="en-US" altLang="en-US" dirty="0" smtClean="0">
                <a:cs typeface="Arial" panose="020B0604020202020204" pitchFamily="34" charset="0"/>
              </a:rPr>
              <a:t>°C</a:t>
            </a:r>
            <a:r>
              <a:rPr lang="en-US" altLang="en-US" dirty="0" smtClean="0"/>
              <a:t>. Initially the valve is closed.</a:t>
            </a:r>
          </a:p>
          <a:p>
            <a:pPr marL="798513" lvl="1" indent="-333375" eaLnBrk="1" hangingPunct="1"/>
            <a:r>
              <a:rPr lang="en-US" altLang="en-US" dirty="0" smtClean="0"/>
              <a:t>After the valve is opened, what is the pressure of the helium gas?</a:t>
            </a:r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>
              <a:buFontTx/>
              <a:buNone/>
            </a:pPr>
            <a:r>
              <a:rPr lang="en-US" altLang="en-US" sz="2000" dirty="0" smtClean="0">
                <a:solidFill>
                  <a:srgbClr val="009900"/>
                </a:solidFill>
              </a:rPr>
              <a:t>			</a:t>
            </a:r>
          </a:p>
        </p:txBody>
      </p:sp>
      <p:grpSp>
        <p:nvGrpSpPr>
          <p:cNvPr id="73734" name="Group 5"/>
          <p:cNvGrpSpPr>
            <a:grpSpLocks/>
          </p:cNvGrpSpPr>
          <p:nvPr/>
        </p:nvGrpSpPr>
        <p:grpSpPr bwMode="auto">
          <a:xfrm>
            <a:off x="2057400" y="3505200"/>
            <a:ext cx="5105400" cy="1901825"/>
            <a:chOff x="960" y="2690"/>
            <a:chExt cx="3216" cy="1198"/>
          </a:xfrm>
        </p:grpSpPr>
        <p:pic>
          <p:nvPicPr>
            <p:cNvPr id="7373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37" name="Text Box 7"/>
            <p:cNvSpPr txBox="1">
              <a:spLocks noChangeArrowheads="1"/>
            </p:cNvSpPr>
            <p:nvPr/>
          </p:nvSpPr>
          <p:spPr bwMode="auto">
            <a:xfrm>
              <a:off x="3407" y="3110"/>
              <a:ext cx="73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3.00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3.00 L</a:t>
              </a:r>
            </a:p>
          </p:txBody>
        </p:sp>
        <p:sp>
          <p:nvSpPr>
            <p:cNvPr id="73738" name="Text Box 8"/>
            <p:cNvSpPr txBox="1">
              <a:spLocks noChangeArrowheads="1"/>
            </p:cNvSpPr>
            <p:nvPr/>
          </p:nvSpPr>
          <p:spPr bwMode="auto">
            <a:xfrm>
              <a:off x="1199" y="3024"/>
              <a:ext cx="73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2.00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9.00 L</a:t>
              </a:r>
            </a:p>
          </p:txBody>
        </p:sp>
      </p:grpSp>
      <p:pic>
        <p:nvPicPr>
          <p:cNvPr id="73735" name="Picture 10" descr="quest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196B8C-4216-484A-9970-EC0EE24B143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612899"/>
            <a:ext cx="8001000" cy="432911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Consider the following container of helium at 45</a:t>
            </a:r>
            <a:r>
              <a:rPr lang="en-US" altLang="en-US" dirty="0" smtClean="0">
                <a:cs typeface="Arial" panose="020B0604020202020204" pitchFamily="34" charset="0"/>
              </a:rPr>
              <a:t>°C</a:t>
            </a:r>
            <a:r>
              <a:rPr lang="en-US" altLang="en-US" dirty="0" smtClean="0"/>
              <a:t>. Initially the valve is closed.</a:t>
            </a:r>
          </a:p>
          <a:p>
            <a:pPr marL="798513" lvl="1" indent="-333375" eaLnBrk="1" hangingPunct="1"/>
            <a:r>
              <a:rPr lang="en-US" altLang="en-US" dirty="0" smtClean="0"/>
              <a:t>After the valve is opened, what is the pressure of the helium gas?</a:t>
            </a:r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>
              <a:buFontTx/>
              <a:buNone/>
            </a:pPr>
            <a:r>
              <a:rPr lang="en-US" altLang="en-US" sz="2000" dirty="0" smtClean="0">
                <a:solidFill>
                  <a:srgbClr val="009900"/>
                </a:solidFill>
              </a:rPr>
              <a:t>			</a:t>
            </a:r>
            <a:r>
              <a:rPr lang="en-US" altLang="en-US" sz="2800" dirty="0" smtClean="0">
                <a:solidFill>
                  <a:srgbClr val="009900"/>
                </a:solidFill>
              </a:rPr>
              <a:t>        2.25 </a:t>
            </a:r>
            <a:r>
              <a:rPr lang="en-US" altLang="en-US" sz="2800" dirty="0" err="1" smtClean="0">
                <a:solidFill>
                  <a:srgbClr val="009900"/>
                </a:solidFill>
              </a:rPr>
              <a:t>atm</a:t>
            </a:r>
            <a:endParaRPr lang="en-US" altLang="en-US" sz="2800" dirty="0" smtClean="0">
              <a:solidFill>
                <a:srgbClr val="009900"/>
              </a:solidFill>
            </a:endParaRPr>
          </a:p>
        </p:txBody>
      </p:sp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2057400" y="3352800"/>
            <a:ext cx="5105400" cy="1901825"/>
            <a:chOff x="960" y="2690"/>
            <a:chExt cx="3216" cy="1198"/>
          </a:xfrm>
        </p:grpSpPr>
        <p:pic>
          <p:nvPicPr>
            <p:cNvPr id="7476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407" y="3110"/>
              <a:ext cx="73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3.00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3.00 L</a:t>
              </a:r>
            </a:p>
          </p:txBody>
        </p:sp>
        <p:sp>
          <p:nvSpPr>
            <p:cNvPr id="74762" name="Text Box 8"/>
            <p:cNvSpPr txBox="1">
              <a:spLocks noChangeArrowheads="1"/>
            </p:cNvSpPr>
            <p:nvPr/>
          </p:nvSpPr>
          <p:spPr bwMode="auto">
            <a:xfrm>
              <a:off x="1199" y="3024"/>
              <a:ext cx="73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2.00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9.00 L</a:t>
              </a:r>
            </a:p>
          </p:txBody>
        </p:sp>
      </p:grpSp>
      <p:pic>
        <p:nvPicPr>
          <p:cNvPr id="74759" name="Picture 10" descr="quest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196B8C-4216-484A-9970-EC0EE24B143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0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063" y="1435624"/>
            <a:ext cx="8001000" cy="432911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Consider the following container of helium at 45</a:t>
            </a:r>
            <a:r>
              <a:rPr lang="en-US" altLang="en-US" dirty="0" smtClean="0">
                <a:cs typeface="Arial" panose="020B0604020202020204" pitchFamily="34" charset="0"/>
              </a:rPr>
              <a:t>°C</a:t>
            </a:r>
            <a:r>
              <a:rPr lang="en-US" altLang="en-US" dirty="0" smtClean="0"/>
              <a:t>. Initially the valve is closed.</a:t>
            </a:r>
          </a:p>
          <a:p>
            <a:pPr marL="798513" lvl="1" indent="-333375" eaLnBrk="1" hangingPunct="1"/>
            <a:r>
              <a:rPr lang="en-US" altLang="en-US" dirty="0" smtClean="0"/>
              <a:t>After the valve is opened, what is the pressure of the helium gas?</a:t>
            </a:r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/>
            <a:endParaRPr lang="en-US" altLang="en-US" dirty="0" smtClean="0"/>
          </a:p>
          <a:p>
            <a:pPr marL="798513" lvl="1" indent="-333375" eaLnBrk="1" hangingPunct="1">
              <a:buFontTx/>
              <a:buNone/>
            </a:pPr>
            <a:r>
              <a:rPr lang="en-US" altLang="en-US" sz="2000" dirty="0" smtClean="0">
                <a:solidFill>
                  <a:srgbClr val="009900"/>
                </a:solidFill>
              </a:rPr>
              <a:t>			</a:t>
            </a:r>
            <a:endParaRPr lang="en-US" altLang="en-US" sz="2800" dirty="0" smtClean="0">
              <a:solidFill>
                <a:srgbClr val="009900"/>
              </a:solidFill>
            </a:endParaRPr>
          </a:p>
        </p:txBody>
      </p:sp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3728301" y="2716213"/>
            <a:ext cx="5105400" cy="1901825"/>
            <a:chOff x="960" y="2690"/>
            <a:chExt cx="3216" cy="1198"/>
          </a:xfrm>
        </p:grpSpPr>
        <p:pic>
          <p:nvPicPr>
            <p:cNvPr id="7476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407" y="3110"/>
              <a:ext cx="73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3.00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3.00 L</a:t>
              </a:r>
            </a:p>
          </p:txBody>
        </p:sp>
        <p:sp>
          <p:nvSpPr>
            <p:cNvPr id="74762" name="Text Box 8"/>
            <p:cNvSpPr txBox="1">
              <a:spLocks noChangeArrowheads="1"/>
            </p:cNvSpPr>
            <p:nvPr/>
          </p:nvSpPr>
          <p:spPr bwMode="auto">
            <a:xfrm>
              <a:off x="1199" y="3024"/>
              <a:ext cx="73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2.00 atm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</a:rPr>
                <a:t>9.00 L</a:t>
              </a:r>
            </a:p>
          </p:txBody>
        </p:sp>
      </p:grpSp>
      <p:pic>
        <p:nvPicPr>
          <p:cNvPr id="74759" name="Picture 10" descr="quest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788" y="4767885"/>
            <a:ext cx="3706812" cy="1609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86" y="3383709"/>
            <a:ext cx="2765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err="1" smtClean="0"/>
              <a:t>Boyel’s</a:t>
            </a:r>
            <a:r>
              <a:rPr lang="en-US" baseline="0" dirty="0" smtClean="0"/>
              <a:t> and Dalton’s</a:t>
            </a:r>
          </a:p>
          <a:p>
            <a:r>
              <a:rPr lang="en-US" baseline="0" dirty="0" smtClean="0"/>
              <a:t>partial pressure laws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904908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DE67EA-223D-4A94-8947-487586E9BF9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4663"/>
            <a:ext cx="7543800" cy="36798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process in which a substance is </a:t>
            </a:r>
            <a:r>
              <a:rPr lang="en-US" altLang="en-US" sz="2800" dirty="0" smtClean="0">
                <a:solidFill>
                  <a:srgbClr val="C00000"/>
                </a:solidFill>
              </a:rPr>
              <a:t>transformed</a:t>
            </a:r>
            <a:r>
              <a:rPr lang="en-US" altLang="en-US" sz="2800" dirty="0" smtClean="0"/>
              <a:t> from </a:t>
            </a:r>
            <a:r>
              <a:rPr lang="en-US" altLang="en-US" sz="2800" dirty="0" smtClean="0">
                <a:solidFill>
                  <a:srgbClr val="C00000"/>
                </a:solidFill>
              </a:rPr>
              <a:t>one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physical state</a:t>
            </a:r>
            <a:r>
              <a:rPr lang="en-US" altLang="en-US" sz="2800" dirty="0" smtClean="0"/>
              <a:t> to </a:t>
            </a:r>
            <a:r>
              <a:rPr lang="en-US" altLang="en-US" sz="2800" dirty="0" smtClean="0">
                <a:solidFill>
                  <a:srgbClr val="C00000"/>
                </a:solidFill>
              </a:rPr>
              <a:t>another physical state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/>
              <a:t>Usually accomplished by </a:t>
            </a:r>
            <a:r>
              <a:rPr lang="en-US" altLang="en-US" sz="2800" dirty="0" smtClean="0">
                <a:solidFill>
                  <a:srgbClr val="C00000"/>
                </a:solidFill>
              </a:rPr>
              <a:t>heating or cooling </a:t>
            </a:r>
            <a:r>
              <a:rPr lang="en-US" altLang="en-US" sz="2800" dirty="0" smtClean="0"/>
              <a:t>a substance, but </a:t>
            </a:r>
            <a:r>
              <a:rPr lang="en-US" altLang="en-US" sz="2800" dirty="0" smtClean="0">
                <a:solidFill>
                  <a:srgbClr val="C00000"/>
                </a:solidFill>
              </a:rPr>
              <a:t>pressure can also </a:t>
            </a:r>
            <a:r>
              <a:rPr lang="en-US" altLang="en-US" sz="2800" dirty="0" smtClean="0"/>
              <a:t>be a factor.</a:t>
            </a:r>
          </a:p>
          <a:p>
            <a:pPr marL="347663" indent="-347663" eaLnBrk="1" hangingPunct="1"/>
            <a:r>
              <a:rPr lang="en-US" altLang="en-US" sz="2800" dirty="0" smtClean="0"/>
              <a:t>Changes of state are examples of </a:t>
            </a:r>
            <a:r>
              <a:rPr lang="en-US" altLang="en-US" sz="2800" dirty="0" smtClean="0">
                <a:solidFill>
                  <a:srgbClr val="C00000"/>
                </a:solidFill>
              </a:rPr>
              <a:t>physical changes.</a:t>
            </a:r>
          </a:p>
        </p:txBody>
      </p:sp>
      <p:sp>
        <p:nvSpPr>
          <p:cNvPr id="75781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56C4A-20D5-4D11-86A2-54982A1ECEA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6250"/>
            <a:ext cx="7543800" cy="414267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/>
              <a:t>Melting  (</a:t>
            </a:r>
            <a:r>
              <a:rPr lang="en-US" altLang="en-US" sz="2800" dirty="0">
                <a:solidFill>
                  <a:srgbClr val="C00000"/>
                </a:solidFill>
              </a:rPr>
              <a:t>Solid to liquid</a:t>
            </a:r>
            <a:r>
              <a:rPr lang="en-US" altLang="en-US" sz="2800" dirty="0"/>
              <a:t>)   </a:t>
            </a:r>
            <a:r>
              <a:rPr lang="en-US" altLang="en-US" sz="2800" dirty="0">
                <a:solidFill>
                  <a:srgbClr val="C00000"/>
                </a:solidFill>
              </a:rPr>
              <a:t>Endothermic</a:t>
            </a:r>
          </a:p>
          <a:p>
            <a:pPr marL="347663" indent="-347663" eaLnBrk="1" hangingPunct="1"/>
            <a:r>
              <a:rPr lang="en-US" altLang="en-US" sz="2800" dirty="0" smtClean="0"/>
              <a:t>Freezing (</a:t>
            </a:r>
            <a:r>
              <a:rPr lang="en-US" altLang="en-US" sz="2800" dirty="0" smtClean="0">
                <a:solidFill>
                  <a:schemeClr val="accent2"/>
                </a:solidFill>
              </a:rPr>
              <a:t>Liquid to solid</a:t>
            </a:r>
            <a:r>
              <a:rPr lang="en-US" altLang="en-US" sz="2800" dirty="0" smtClean="0"/>
              <a:t>) </a:t>
            </a:r>
            <a:r>
              <a:rPr lang="en-US" altLang="en-US" sz="2800" dirty="0" smtClean="0">
                <a:solidFill>
                  <a:schemeClr val="accent2"/>
                </a:solidFill>
              </a:rPr>
              <a:t>Exothermic</a:t>
            </a:r>
          </a:p>
          <a:p>
            <a:pPr marL="347663" indent="-347663" eaLnBrk="1" hangingPunct="1"/>
            <a:r>
              <a:rPr lang="en-US" altLang="en-US" sz="2800" dirty="0" smtClean="0"/>
              <a:t>Evaporation (</a:t>
            </a:r>
            <a:r>
              <a:rPr lang="en-US" altLang="en-US" sz="2800" dirty="0" smtClean="0">
                <a:solidFill>
                  <a:srgbClr val="C00000"/>
                </a:solidFill>
              </a:rPr>
              <a:t>Liquid to gas</a:t>
            </a:r>
            <a:r>
              <a:rPr lang="en-US" altLang="en-US" sz="2800" dirty="0" smtClean="0"/>
              <a:t>) </a:t>
            </a:r>
            <a:r>
              <a:rPr lang="en-US" altLang="en-US" sz="2800" dirty="0">
                <a:solidFill>
                  <a:srgbClr val="C00000"/>
                </a:solidFill>
              </a:rPr>
              <a:t>Endothermic</a:t>
            </a:r>
          </a:p>
          <a:p>
            <a:pPr marL="347663" indent="-347663" eaLnBrk="1" hangingPunct="1"/>
            <a:r>
              <a:rPr lang="en-US" altLang="en-US" sz="2800" dirty="0" smtClean="0"/>
              <a:t>Condensation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(</a:t>
            </a:r>
            <a:r>
              <a:rPr lang="en-US" altLang="en-US" sz="2800" dirty="0" smtClean="0">
                <a:solidFill>
                  <a:schemeClr val="accent2"/>
                </a:solidFill>
              </a:rPr>
              <a:t>Gas to liquid</a:t>
            </a:r>
            <a:r>
              <a:rPr lang="en-US" altLang="en-US" sz="2800" dirty="0" smtClean="0"/>
              <a:t>)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>
                <a:solidFill>
                  <a:schemeClr val="accent2"/>
                </a:solidFill>
              </a:rPr>
              <a:t>Exothermic</a:t>
            </a:r>
          </a:p>
          <a:p>
            <a:pPr marL="347663" indent="-347663" eaLnBrk="1" hangingPunct="1"/>
            <a:r>
              <a:rPr lang="en-US" altLang="en-US" sz="2800" dirty="0" smtClean="0"/>
              <a:t>Sublimation   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C00000"/>
                </a:solidFill>
              </a:rPr>
              <a:t>Solid to gas</a:t>
            </a:r>
            <a:r>
              <a:rPr lang="en-US" altLang="en-US" sz="2800" dirty="0" smtClean="0"/>
              <a:t>) </a:t>
            </a:r>
            <a:r>
              <a:rPr lang="en-US" altLang="en-US" sz="2800" dirty="0">
                <a:solidFill>
                  <a:srgbClr val="C00000"/>
                </a:solidFill>
              </a:rPr>
              <a:t>Endothermic</a:t>
            </a:r>
          </a:p>
          <a:p>
            <a:pPr marL="347663" indent="-347663" eaLnBrk="1" hangingPunct="1"/>
            <a:r>
              <a:rPr lang="en-US" altLang="en-US" sz="2800" dirty="0" smtClean="0"/>
              <a:t>Deposition   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chemeClr val="accent2"/>
                </a:solidFill>
              </a:rPr>
              <a:t>Gas to solid</a:t>
            </a:r>
            <a:r>
              <a:rPr lang="en-US" altLang="en-US" sz="2800" dirty="0" smtClean="0"/>
              <a:t>) </a:t>
            </a:r>
            <a:r>
              <a:rPr lang="en-US" altLang="en-US" sz="2800" dirty="0">
                <a:solidFill>
                  <a:schemeClr val="accent2"/>
                </a:solidFill>
              </a:rPr>
              <a:t>Exothermic</a:t>
            </a:r>
          </a:p>
          <a:p>
            <a:pPr marL="347663" indent="-347663" eaLnBrk="1" hangingPunct="1"/>
            <a:endParaRPr lang="en-US" altLang="en-US" sz="2800" dirty="0"/>
          </a:p>
          <a:p>
            <a:pPr marL="347663" indent="-347663" eaLnBrk="1" hangingPunct="1"/>
            <a:endParaRPr lang="en-US" altLang="en-US" sz="2800" dirty="0" smtClean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Six Possible Processes Leading to Changes of State</a:t>
            </a: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6807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9FEA9-7037-433E-8EC9-8D29F02F788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Six Possible Changes of State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77831" name="Picture 7" descr="07f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2438"/>
            <a:ext cx="614362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3C4300-87BA-4DEA-84E5-3AB5FACAE30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Distinguishing Properties of Solids, Liquids, and Gases</a:t>
            </a:r>
          </a:p>
        </p:txBody>
      </p:sp>
      <p:pic>
        <p:nvPicPr>
          <p:cNvPr id="24581" name="Picture 5" descr="07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309813"/>
            <a:ext cx="89027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FA899-9BAA-49D3-B35D-37C3B6663E6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9900"/>
            <a:ext cx="7543800" cy="2484438"/>
          </a:xfrm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C00000"/>
                </a:solidFill>
              </a:rPr>
              <a:t>Endothermic change of state </a:t>
            </a:r>
            <a:r>
              <a:rPr lang="en-US" altLang="en-US" sz="2800" dirty="0" smtClean="0"/>
              <a:t>– change of state in which heat energy is absorbed.</a:t>
            </a:r>
          </a:p>
          <a:p>
            <a:pPr marL="798513" lvl="1" indent="-333375" eaLnBrk="1" hangingPunct="1"/>
            <a:r>
              <a:rPr lang="en-US" altLang="en-US" sz="2800" dirty="0" smtClean="0"/>
              <a:t>Melting</a:t>
            </a:r>
          </a:p>
          <a:p>
            <a:pPr marL="798513" lvl="1" indent="-333375" eaLnBrk="1" hangingPunct="1"/>
            <a:r>
              <a:rPr lang="en-US" altLang="en-US" sz="2800" dirty="0" smtClean="0"/>
              <a:t>Sublimation</a:t>
            </a:r>
          </a:p>
          <a:p>
            <a:pPr marL="798513" lvl="1" indent="-333375" eaLnBrk="1" hangingPunct="1"/>
            <a:r>
              <a:rPr lang="en-US" altLang="en-US" sz="2800" dirty="0" smtClean="0"/>
              <a:t>Evaporation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Two Categories</a:t>
            </a:r>
          </a:p>
        </p:txBody>
      </p:sp>
      <p:sp>
        <p:nvSpPr>
          <p:cNvPr id="78854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9A290-6992-4E7B-9D25-51505BF8684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9900"/>
            <a:ext cx="7543800" cy="2484438"/>
          </a:xfrm>
        </p:spPr>
        <p:txBody>
          <a:bodyPr/>
          <a:lstStyle/>
          <a:p>
            <a:pPr marL="347663" indent="-347663" eaLnBrk="1" hangingPunct="1">
              <a:buFontTx/>
              <a:buAutoNum type="arabicPeriod" startAt="2"/>
            </a:pPr>
            <a:r>
              <a:rPr lang="en-US" altLang="en-US" sz="2800" dirty="0" smtClean="0">
                <a:solidFill>
                  <a:schemeClr val="accent2"/>
                </a:solidFill>
              </a:rPr>
              <a:t>Exothermic change of state </a:t>
            </a:r>
            <a:r>
              <a:rPr lang="en-US" altLang="en-US" sz="2800" dirty="0" smtClean="0"/>
              <a:t>– change of state in which heat energy is given off.</a:t>
            </a:r>
          </a:p>
          <a:p>
            <a:pPr marL="798513" lvl="1" indent="-336550" eaLnBrk="1" hangingPunct="1"/>
            <a:r>
              <a:rPr lang="en-US" altLang="en-US" sz="2800" dirty="0" smtClean="0"/>
              <a:t>Freezing</a:t>
            </a:r>
          </a:p>
          <a:p>
            <a:pPr marL="798513" lvl="1" indent="-336550" eaLnBrk="1" hangingPunct="1"/>
            <a:r>
              <a:rPr lang="en-US" altLang="en-US" sz="2800" dirty="0" smtClean="0"/>
              <a:t>Condensation</a:t>
            </a:r>
          </a:p>
          <a:p>
            <a:pPr marL="798513" lvl="1" indent="-336550" eaLnBrk="1" hangingPunct="1"/>
            <a:r>
              <a:rPr lang="en-US" altLang="en-US" sz="2800" dirty="0" smtClean="0"/>
              <a:t>Deposition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Two Categories</a:t>
            </a:r>
          </a:p>
        </p:txBody>
      </p:sp>
      <p:sp>
        <p:nvSpPr>
          <p:cNvPr id="79878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9879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3238F-EF30-4C33-9B13-B8582515D50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0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9900"/>
            <a:ext cx="7543800" cy="2312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Process by which molecules escape from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liquid phase to the gas phase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/>
              <a:t>For a liquid to evaporate, its molecules must gain enough kinetic energy to overcome the attractive forces among them.</a:t>
            </a:r>
          </a:p>
        </p:txBody>
      </p:sp>
      <p:sp>
        <p:nvSpPr>
          <p:cNvPr id="80901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AAF799-A1E8-4FCA-9DCA-A42C59B4E38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6725"/>
            <a:ext cx="7543800" cy="26543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Increased </a:t>
            </a:r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area </a:t>
            </a:r>
            <a:r>
              <a:rPr lang="en-US" altLang="en-US" sz="2800" dirty="0" smtClean="0"/>
              <a:t>results in an increased evaporation rate because a greater fraction of the total molecules are on the surface (so they are not completely surrounded by other molecules with attractive forces).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Rate of Evaporation</a:t>
            </a:r>
          </a:p>
        </p:txBody>
      </p:sp>
      <p:sp>
        <p:nvSpPr>
          <p:cNvPr id="81926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1927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AC77AE-52EE-414A-A864-82478B611D1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7838"/>
            <a:ext cx="7543800" cy="3252787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Always increases as liquid </a:t>
            </a:r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increases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/>
              <a:t>A </a:t>
            </a:r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en-US" altLang="en-US" sz="2800" dirty="0" smtClean="0"/>
              <a:t> effect is produced in the liquid when evaporation </a:t>
            </a:r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</a:t>
            </a:r>
            <a:r>
              <a:rPr lang="en-US" altLang="en-US" sz="2800" dirty="0" smtClean="0"/>
              <a:t> – A gas that exists at a temperature and pressure at which it ordinarily would be thought of as a liquid or solid.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Rate of Evaporation</a:t>
            </a:r>
          </a:p>
        </p:txBody>
      </p:sp>
      <p:sp>
        <p:nvSpPr>
          <p:cNvPr id="82950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2951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5AFA2-856F-417B-84CA-F65FC078DFF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000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Evaporation of a Liquid in a Closed Container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3425"/>
            <a:ext cx="8229600" cy="439737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 marL="347663" indent="-347663" eaLnBrk="1" hangingPunct="1">
              <a:buFontTx/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 marL="347663" indent="-347663" eaLnBrk="1" hangingPunct="1">
              <a:buFontTx/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 marL="347663" indent="-347663" eaLnBrk="1" hangingPunct="1">
              <a:buFontTx/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 marL="347663" indent="-347663" eaLnBrk="1" hangingPunct="1">
              <a:buFontTx/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 marL="347663" indent="-347663" eaLnBrk="1" hangingPunct="1">
              <a:buFontTx/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 marL="347663" indent="-347663" eaLnBrk="1" hangingPunct="1">
              <a:buFontTx/>
              <a:buAutoNum type="alphaLcParenR"/>
            </a:pPr>
            <a:r>
              <a:rPr lang="en-US" altLang="en-US" dirty="0" smtClean="0"/>
              <a:t>The liquid level drops for a time.</a:t>
            </a:r>
          </a:p>
          <a:p>
            <a:pPr marL="347663" indent="-347663" eaLnBrk="1" hangingPunct="1">
              <a:buFontTx/>
              <a:buAutoNum type="alphaLcParenR"/>
            </a:pPr>
            <a:r>
              <a:rPr lang="en-US" altLang="en-US" dirty="0" smtClean="0"/>
              <a:t>Then becomes constant (ceases to drop).</a:t>
            </a:r>
          </a:p>
          <a:p>
            <a:pPr marL="347663" indent="-347663" eaLnBrk="1" hangingPunct="1">
              <a:buFontTx/>
              <a:buAutoNum type="alphaLcParenR"/>
            </a:pPr>
            <a:r>
              <a:rPr lang="en-US" altLang="en-US" dirty="0" smtClean="0"/>
              <a:t>Rate of evaporation </a:t>
            </a:r>
            <a:r>
              <a:rPr lang="en-US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equals</a:t>
            </a:r>
            <a:r>
              <a:rPr lang="en-US" altLang="en-US" dirty="0" smtClean="0"/>
              <a:t> the rate of condensation.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8397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83975" name="Picture 7" descr="07f17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720850"/>
            <a:ext cx="38576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07f17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668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07f17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1668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FD8BD-3ABE-40EC-BB81-12DD2AD2EA7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0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Equilibrium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8313"/>
            <a:ext cx="8229600" cy="28257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condition in which </a:t>
            </a:r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opposite processes</a:t>
            </a:r>
            <a:r>
              <a:rPr lang="en-US" altLang="en-US" sz="2800" dirty="0" smtClean="0"/>
              <a:t> take place at the </a:t>
            </a:r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rate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net macroscopic changes </a:t>
            </a:r>
            <a:r>
              <a:rPr lang="en-US" altLang="en-US" sz="2800" dirty="0" smtClean="0"/>
              <a:t>can be detected, but the </a:t>
            </a:r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is dynamic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and reverse processes </a:t>
            </a:r>
            <a:r>
              <a:rPr lang="en-US" altLang="en-US" sz="2800" dirty="0" smtClean="0"/>
              <a:t>are occurring at </a:t>
            </a:r>
            <a:r>
              <a:rPr lang="en-US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rates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8499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60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FF1C47-6BB9-42CE-AC8B-9660836C390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00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Vapor Pressure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Pressure exerted by a vapor above a liquid </a:t>
            </a:r>
            <a:r>
              <a:rPr lang="en-US" altLang="en-US" sz="2800" dirty="0" smtClean="0"/>
              <a:t>when the liquid and vapor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in equilibrium </a:t>
            </a:r>
            <a:r>
              <a:rPr lang="en-US" altLang="en-US" sz="2800" dirty="0" smtClean="0"/>
              <a:t>with each other.</a:t>
            </a:r>
          </a:p>
          <a:p>
            <a:pPr marL="347663" indent="-347663" eaLnBrk="1" hangingPunct="1"/>
            <a:r>
              <a:rPr lang="en-US" altLang="en-US" sz="2800" dirty="0" smtClean="0"/>
              <a:t>Magnitude of </a:t>
            </a:r>
            <a:r>
              <a:rPr lang="en-US" altLang="en-US" sz="2800" dirty="0" smtClean="0">
                <a:solidFill>
                  <a:srgbClr val="C00000"/>
                </a:solidFill>
              </a:rPr>
              <a:t>vapor pressure depends </a:t>
            </a:r>
            <a:r>
              <a:rPr lang="en-US" altLang="en-US" sz="2800" dirty="0" smtClean="0"/>
              <a:t>on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nature and temperature </a:t>
            </a:r>
            <a:r>
              <a:rPr lang="en-US" altLang="en-US" sz="2800" dirty="0" smtClean="0"/>
              <a:t>of the liquid.</a:t>
            </a:r>
          </a:p>
        </p:txBody>
      </p:sp>
      <p:sp>
        <p:nvSpPr>
          <p:cNvPr id="8602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DE38CA-418E-4339-9D28-4192676035D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0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Vapor Pressure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002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Liquids that have </a:t>
            </a:r>
            <a:r>
              <a:rPr lang="en-US" altLang="en-US" sz="2800" dirty="0" smtClean="0">
                <a:solidFill>
                  <a:srgbClr val="C00000"/>
                </a:solidFill>
              </a:rPr>
              <a:t>strong attractive forces </a:t>
            </a:r>
            <a:r>
              <a:rPr lang="en-US" altLang="en-US" sz="2800" dirty="0" smtClean="0"/>
              <a:t>between molecules have </a:t>
            </a:r>
            <a:r>
              <a:rPr lang="en-US" altLang="en-US" sz="2800" dirty="0" smtClean="0">
                <a:solidFill>
                  <a:srgbClr val="C00000"/>
                </a:solidFill>
              </a:rPr>
              <a:t>lower vapor pressures </a:t>
            </a:r>
            <a:r>
              <a:rPr lang="en-US" altLang="en-US" sz="2800" dirty="0" smtClean="0"/>
              <a:t>than liquids that have weak attractive forces between particles.</a:t>
            </a:r>
          </a:p>
        </p:txBody>
      </p:sp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EE781E-A95D-4C8A-AB77-C9BFD7360CB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00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Vapor Pressure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Substances that have high vapor pressures evaporate readily – they are </a:t>
            </a:r>
            <a:r>
              <a:rPr lang="en-US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volatile</a:t>
            </a:r>
            <a:r>
              <a:rPr lang="en-US" altLang="en-US" sz="2800" dirty="0" smtClean="0"/>
              <a:t>.</a:t>
            </a:r>
          </a:p>
          <a:p>
            <a:pPr marL="798513" lvl="1" indent="-33655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Volatile substance </a:t>
            </a:r>
            <a:r>
              <a:rPr lang="en-US" altLang="en-US" sz="2800" dirty="0" smtClean="0"/>
              <a:t>– a substance that readily evaporates at room temperature because of a high vapor pressure.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7DB01-E612-443A-B693-48EC63919E7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1800225"/>
          </a:xfrm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C00000"/>
                </a:solidFill>
              </a:rPr>
              <a:t>Matter is composed </a:t>
            </a:r>
            <a:r>
              <a:rPr lang="en-US" altLang="en-US" sz="2800" dirty="0" smtClean="0">
                <a:solidFill>
                  <a:srgbClr val="669900"/>
                </a:solidFill>
              </a:rPr>
              <a:t>of tiny particles (</a:t>
            </a:r>
            <a:r>
              <a:rPr lang="en-US" altLang="en-US" sz="2800" dirty="0" smtClean="0">
                <a:solidFill>
                  <a:srgbClr val="C00000"/>
                </a:solidFill>
              </a:rPr>
              <a:t>atoms, molecules, or ions</a:t>
            </a:r>
            <a:r>
              <a:rPr lang="en-US" altLang="en-US" sz="2800" dirty="0" smtClean="0">
                <a:solidFill>
                  <a:srgbClr val="669900"/>
                </a:solidFill>
              </a:rPr>
              <a:t>) that have </a:t>
            </a:r>
            <a:r>
              <a:rPr lang="en-US" altLang="en-US" sz="2800" dirty="0" smtClean="0">
                <a:solidFill>
                  <a:srgbClr val="C00000"/>
                </a:solidFill>
              </a:rPr>
              <a:t>definite and characteristic </a:t>
            </a:r>
            <a:r>
              <a:rPr lang="en-US" altLang="en-US" sz="2800" dirty="0" smtClean="0">
                <a:solidFill>
                  <a:srgbClr val="669900"/>
                </a:solidFill>
              </a:rPr>
              <a:t>sizes that do not change.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Kinetic Molecular Theory of 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90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0740D6-C468-4005-A137-DACD422F0C7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0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Boiling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1670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form of evaporation where </a:t>
            </a:r>
            <a:r>
              <a:rPr lang="en-US" altLang="en-US" sz="2800" dirty="0" smtClean="0">
                <a:solidFill>
                  <a:srgbClr val="C00000"/>
                </a:solidFill>
              </a:rPr>
              <a:t>conversion from </a:t>
            </a:r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liquid state to the vapor state </a:t>
            </a:r>
            <a:r>
              <a:rPr lang="en-US" altLang="en-US" sz="2800" dirty="0" smtClean="0"/>
              <a:t>occurs within the body of the liquid through bubble formation.</a:t>
            </a:r>
          </a:p>
          <a:p>
            <a:pPr marL="347663" indent="-347663" eaLnBrk="1" hangingPunct="1"/>
            <a:r>
              <a:rPr lang="en-US" altLang="en-US" sz="2800" dirty="0" smtClean="0"/>
              <a:t>Occurs when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vapor pressure </a:t>
            </a:r>
            <a:r>
              <a:rPr lang="en-US" altLang="en-US" sz="2800" dirty="0" smtClean="0"/>
              <a:t>of the liquid reaches a value equal to that of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prevailing external pressure</a:t>
            </a:r>
            <a:r>
              <a:rPr lang="en-US" altLang="en-US" sz="2800" dirty="0" smtClean="0"/>
              <a:t> on the liquid (for an </a:t>
            </a:r>
            <a:r>
              <a:rPr lang="en-US" altLang="en-US" sz="2800" dirty="0" smtClean="0">
                <a:solidFill>
                  <a:srgbClr val="C00000"/>
                </a:solidFill>
              </a:rPr>
              <a:t>open container</a:t>
            </a:r>
            <a:r>
              <a:rPr lang="en-US" altLang="en-US" sz="2800" dirty="0" smtClean="0"/>
              <a:t> it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</a:t>
            </a:r>
            <a:r>
              <a:rPr lang="en-US" altLang="ja-JP" sz="2800" dirty="0" smtClean="0">
                <a:solidFill>
                  <a:srgbClr val="C00000"/>
                </a:solidFill>
              </a:rPr>
              <a:t>atmospheric pressure</a:t>
            </a:r>
            <a:r>
              <a:rPr lang="en-US" altLang="ja-JP" sz="2800" dirty="0" smtClean="0"/>
              <a:t>).</a:t>
            </a:r>
            <a:endParaRPr lang="en-US" altLang="en-US" sz="2800" dirty="0" smtClean="0"/>
          </a:p>
        </p:txBody>
      </p:sp>
      <p:sp>
        <p:nvSpPr>
          <p:cNvPr id="8909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9F454-93B0-4EF9-92B2-25003FC0D6F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000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Boiling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90118" name="Picture 6" descr="07f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473233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47F2C-1595-4437-A624-46CFC76F7DF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00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Boiling Point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temperature at which the vapor pressure of a liquid becomes equal to the external (atmospheric) pressure exerted on the liquid.</a:t>
            </a:r>
          </a:p>
          <a:p>
            <a:pPr marL="347663" indent="-347663" eaLnBrk="1" hangingPunct="1"/>
            <a:r>
              <a:rPr lang="en-US" altLang="en-US" sz="2800" smtClean="0"/>
              <a:t>Normal boiling point – the temperature at which a liquid boils under a pressure of 760 mm Hg.</a:t>
            </a:r>
          </a:p>
          <a:p>
            <a:pPr marL="347663" indent="-347663" eaLnBrk="1" hangingPunct="1"/>
            <a:r>
              <a:rPr lang="en-US" altLang="en-US" sz="2800" smtClean="0"/>
              <a:t>Boiling point changes with elevation.</a:t>
            </a: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7213A1-82D4-4820-9408-25C39A087C8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00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BP of Water at Various Locations That Differ in Elevation</a:t>
            </a:r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92166" name="Picture 6" descr="07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74850"/>
            <a:ext cx="8948738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E6865A-C53A-4E27-BDE5-41D212C76E8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000"/>
          </a:p>
        </p:txBody>
      </p:sp>
      <p:sp>
        <p:nvSpPr>
          <p:cNvPr id="144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7167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What is the vapor pressure of water at 100°C? How do you know?</a:t>
            </a:r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	         </a:t>
            </a:r>
            <a:r>
              <a:rPr lang="en-US" altLang="en-US" dirty="0" smtClean="0">
                <a:solidFill>
                  <a:srgbClr val="009900"/>
                </a:solidFill>
              </a:rPr>
              <a:t>1 </a:t>
            </a:r>
            <a:r>
              <a:rPr lang="en-US" altLang="en-US" dirty="0" err="1" smtClean="0">
                <a:solidFill>
                  <a:srgbClr val="009900"/>
                </a:solidFill>
              </a:rPr>
              <a:t>atm</a:t>
            </a:r>
            <a:endParaRPr lang="en-US" altLang="en-US" dirty="0" smtClean="0">
              <a:solidFill>
                <a:srgbClr val="009900"/>
              </a:solidFill>
            </a:endParaRPr>
          </a:p>
        </p:txBody>
      </p:sp>
      <p:pic>
        <p:nvPicPr>
          <p:cNvPr id="9319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4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794" grpId="0" autoUpdateAnimBg="0"/>
      <p:bldP spid="1441795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5C0D0-F71B-4CE2-9B33-F7CBC0AA5BF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000"/>
          </a:p>
        </p:txBody>
      </p:sp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Intramolecular Forces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02059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Forces </a:t>
            </a:r>
            <a:r>
              <a:rPr lang="ja-JP" altLang="en-US" sz="2800" dirty="0" smtClean="0"/>
              <a:t>“</a:t>
            </a:r>
            <a:r>
              <a:rPr lang="en-US" altLang="ja-JP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 molecules. Chemical bond keeping the molecule together are </a:t>
            </a:r>
            <a:r>
              <a:rPr lang="en-US" altLang="en-US" sz="2800" dirty="0"/>
              <a:t>Intermolecular forces </a:t>
            </a:r>
            <a:r>
              <a:rPr lang="en-US" altLang="en-US" sz="2800" dirty="0">
                <a:solidFill>
                  <a:srgbClr val="C00000"/>
                </a:solidFill>
              </a:rPr>
              <a:t>are </a:t>
            </a:r>
            <a:r>
              <a:rPr lang="en-US" altLang="en-US" sz="2800" dirty="0" smtClean="0">
                <a:solidFill>
                  <a:srgbClr val="C00000"/>
                </a:solidFill>
              </a:rPr>
              <a:t>strong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Eg</a:t>
            </a:r>
            <a:r>
              <a:rPr lang="en-US" altLang="en-US" sz="2800" dirty="0" smtClean="0"/>
              <a:t>.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</a:t>
            </a:r>
            <a:endParaRPr lang="en-US" altLang="en-US" sz="2800" dirty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9421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962" grpId="0" autoUpdateAnimBg="0"/>
      <p:bldP spid="1448963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753ED2-37F8-4F31-8D95-FD2EED6D867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000"/>
          </a:p>
        </p:txBody>
      </p:sp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Intermolecular Force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32946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</a:t>
            </a:r>
            <a:r>
              <a:rPr lang="en-US" altLang="en-US" sz="2800" dirty="0" smtClean="0">
                <a:solidFill>
                  <a:srgbClr val="C00000"/>
                </a:solidFill>
              </a:rPr>
              <a:t>attractive force </a:t>
            </a:r>
            <a:r>
              <a:rPr lang="en-US" altLang="en-US" sz="2800" dirty="0" smtClean="0"/>
              <a:t>that acts </a:t>
            </a:r>
            <a:r>
              <a:rPr lang="en-US" altLang="en-US" sz="2800" dirty="0" smtClean="0">
                <a:solidFill>
                  <a:srgbClr val="C00000"/>
                </a:solidFill>
              </a:rPr>
              <a:t>between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a molecule </a:t>
            </a:r>
            <a:r>
              <a:rPr lang="en-US" altLang="en-US" sz="2800" dirty="0" smtClean="0"/>
              <a:t>and </a:t>
            </a:r>
            <a:r>
              <a:rPr lang="en-US" altLang="en-US" sz="2800" dirty="0" smtClean="0">
                <a:solidFill>
                  <a:srgbClr val="C00000"/>
                </a:solidFill>
              </a:rPr>
              <a:t>another molecule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Eg</a:t>
            </a:r>
            <a:r>
              <a:rPr lang="en-US" altLang="en-US" sz="2800" dirty="0" smtClean="0"/>
              <a:t>. Between two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molecules.</a:t>
            </a:r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Intermolecular</a:t>
            </a:r>
            <a:r>
              <a:rPr lang="en-US" altLang="en-US" sz="2800" dirty="0" smtClean="0"/>
              <a:t> forces </a:t>
            </a:r>
            <a:r>
              <a:rPr lang="en-US" altLang="en-US" sz="2800" dirty="0" smtClean="0">
                <a:solidFill>
                  <a:srgbClr val="C00000"/>
                </a:solidFill>
              </a:rPr>
              <a:t>are weak</a:t>
            </a:r>
            <a:r>
              <a:rPr lang="en-US" altLang="en-US" sz="2800" dirty="0" smtClean="0"/>
              <a:t> compared to </a:t>
            </a:r>
            <a:r>
              <a:rPr lang="en-US" altLang="en-US" sz="2800" dirty="0" smtClean="0">
                <a:solidFill>
                  <a:srgbClr val="C00000"/>
                </a:solidFill>
              </a:rPr>
              <a:t>intramolecular</a:t>
            </a:r>
            <a:r>
              <a:rPr lang="en-US" altLang="en-US" sz="2800" dirty="0" smtClean="0"/>
              <a:t> forces.</a:t>
            </a:r>
          </a:p>
        </p:txBody>
      </p:sp>
      <p:sp>
        <p:nvSpPr>
          <p:cNvPr id="9523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1010" grpId="0" autoUpdateAnimBg="0"/>
      <p:bldP spid="145101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62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9E9E5-D418-4422-B360-1AD4E9BFC4E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000"/>
          </a:p>
        </p:txBody>
      </p:sp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Three Main Types of Intermolecular Forces</a:t>
            </a:r>
          </a:p>
        </p:txBody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2074414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Dipole-dipole interactions (</a:t>
            </a:r>
            <a:r>
              <a:rPr lang="en-US" altLang="en-US" sz="2800" dirty="0" smtClean="0">
                <a:solidFill>
                  <a:srgbClr val="C00000"/>
                </a:solidFill>
              </a:rPr>
              <a:t>between polar molecules</a:t>
            </a:r>
            <a:r>
              <a:rPr lang="en-US" altLang="en-US" sz="28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Hydrogen bonds (</a:t>
            </a:r>
            <a:r>
              <a:rPr lang="en-US" altLang="en-US" sz="2800" dirty="0" smtClean="0">
                <a:solidFill>
                  <a:srgbClr val="C00000"/>
                </a:solidFill>
              </a:rPr>
              <a:t>between strongest polar molecules)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London </a:t>
            </a:r>
            <a:r>
              <a:rPr lang="en-US" altLang="en-US" sz="2800" dirty="0"/>
              <a:t>forces (</a:t>
            </a:r>
            <a:r>
              <a:rPr lang="en-US" altLang="en-US" sz="2800" dirty="0">
                <a:solidFill>
                  <a:srgbClr val="C00000"/>
                </a:solidFill>
              </a:rPr>
              <a:t>between </a:t>
            </a:r>
            <a:r>
              <a:rPr lang="en-US" altLang="en-US" sz="2800" dirty="0" smtClean="0">
                <a:solidFill>
                  <a:srgbClr val="C00000"/>
                </a:solidFill>
              </a:rPr>
              <a:t>non-polar </a:t>
            </a:r>
            <a:r>
              <a:rPr lang="en-US" altLang="en-US" sz="2800" dirty="0">
                <a:solidFill>
                  <a:srgbClr val="C00000"/>
                </a:solidFill>
              </a:rPr>
              <a:t>molecules</a:t>
            </a:r>
            <a:r>
              <a:rPr lang="en-US" altLang="en-US" sz="2800" dirty="0"/>
              <a:t>)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058" grpId="0" autoUpdateAnimBg="0"/>
      <p:bldP spid="1453059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1798A-7DEB-46D6-A915-236874F81AA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00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Dipole-Dipole Interactions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6798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</a:t>
            </a:r>
            <a:r>
              <a:rPr lang="en-US" altLang="en-US" sz="2800" dirty="0" smtClean="0">
                <a:solidFill>
                  <a:srgbClr val="C00000"/>
                </a:solidFill>
              </a:rPr>
              <a:t>IMF</a:t>
            </a:r>
            <a:r>
              <a:rPr lang="en-US" altLang="en-US" sz="2800" dirty="0" smtClean="0"/>
              <a:t> that occurs between polar molecules.</a:t>
            </a:r>
          </a:p>
          <a:p>
            <a:pPr eaLnBrk="1" hangingPunct="1"/>
            <a:r>
              <a:rPr lang="en-US" altLang="en-US" sz="2800" dirty="0" smtClean="0"/>
              <a:t>Molecules with dipole moments can attract each other electrostatically by lining up so that the positive and negative ends are close to each other. 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Eg</a:t>
            </a:r>
            <a:r>
              <a:rPr lang="en-US" altLang="en-US" sz="2800" dirty="0" smtClean="0">
                <a:solidFill>
                  <a:srgbClr val="C00000"/>
                </a:solidFill>
              </a:rPr>
              <a:t>. 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ClF</a:t>
            </a:r>
            <a:endParaRPr lang="en-US" altLang="en-US" sz="28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greater the polarity </a:t>
            </a:r>
            <a:r>
              <a:rPr lang="en-US" altLang="en-US" sz="2800" dirty="0" smtClean="0"/>
              <a:t>of the molecules, the greater the strength of the dipole-dipole </a:t>
            </a:r>
            <a:r>
              <a:rPr lang="en-US" altLang="en-US" sz="2800" dirty="0" smtClean="0">
                <a:solidFill>
                  <a:srgbClr val="C00000"/>
                </a:solidFill>
              </a:rPr>
              <a:t>interactions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83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6BB99-BF67-46FE-A59B-639B5D24E44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00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962400" cy="1905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Dipole-Dipole Interactions Between ClF Molecules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98310" name="Picture 6" descr="07f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990600"/>
            <a:ext cx="3605212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D30385-8205-4E90-89C5-49BC7A0278C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312988"/>
          </a:xfrm>
        </p:spPr>
        <p:txBody>
          <a:bodyPr/>
          <a:lstStyle/>
          <a:p>
            <a:pPr marL="347663" indent="-347663" eaLnBrk="1" hangingPunct="1">
              <a:buFontTx/>
              <a:buAutoNum type="arabicPeriod" startAt="2"/>
            </a:pPr>
            <a:r>
              <a:rPr lang="en-US" altLang="en-US" sz="2800" dirty="0" smtClean="0">
                <a:solidFill>
                  <a:srgbClr val="669900"/>
                </a:solidFill>
              </a:rPr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particles are </a:t>
            </a:r>
            <a:r>
              <a:rPr lang="en-US" altLang="en-US" sz="2800" dirty="0" smtClean="0">
                <a:solidFill>
                  <a:srgbClr val="669900"/>
                </a:solidFill>
              </a:rPr>
              <a:t>in constant </a:t>
            </a:r>
            <a:r>
              <a:rPr lang="en-US" altLang="en-US" sz="2800" dirty="0" smtClean="0">
                <a:solidFill>
                  <a:srgbClr val="C00000"/>
                </a:solidFill>
              </a:rPr>
              <a:t>random motion</a:t>
            </a:r>
            <a:r>
              <a:rPr lang="en-US" altLang="en-US" sz="2800" dirty="0" smtClean="0">
                <a:solidFill>
                  <a:srgbClr val="669900"/>
                </a:solidFill>
              </a:rPr>
              <a:t> and therefore possess </a:t>
            </a:r>
            <a:r>
              <a:rPr lang="en-US" altLang="en-US" sz="2800" dirty="0" smtClean="0">
                <a:solidFill>
                  <a:srgbClr val="C00000"/>
                </a:solidFill>
              </a:rPr>
              <a:t>kinetic energy.</a:t>
            </a:r>
          </a:p>
          <a:p>
            <a:pPr marL="798513" lvl="1" indent="-333375" algn="r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</a:rPr>
              <a:t>Kinetic energy </a:t>
            </a:r>
            <a:r>
              <a:rPr lang="en-US" altLang="en-US" sz="2800" dirty="0" smtClean="0"/>
              <a:t>– </a:t>
            </a:r>
            <a:r>
              <a:rPr lang="en-US" altLang="en-US" sz="2800" dirty="0" smtClean="0">
                <a:solidFill>
                  <a:srgbClr val="FF0000"/>
                </a:solidFill>
              </a:rPr>
              <a:t>energy</a:t>
            </a:r>
            <a:r>
              <a:rPr lang="en-US" altLang="en-US" sz="2800" dirty="0" smtClean="0"/>
              <a:t> that matter </a:t>
            </a:r>
            <a:r>
              <a:rPr lang="en-US" altLang="en-US" sz="2800" dirty="0" smtClean="0">
                <a:solidFill>
                  <a:srgbClr val="FF0000"/>
                </a:solidFill>
              </a:rPr>
              <a:t>possesses</a:t>
            </a:r>
            <a:r>
              <a:rPr lang="en-US" altLang="en-US" sz="2800" dirty="0" smtClean="0"/>
              <a:t> because of </a:t>
            </a:r>
            <a:r>
              <a:rPr lang="en-US" altLang="en-US" sz="2800" dirty="0" smtClean="0">
                <a:solidFill>
                  <a:srgbClr val="FF0000"/>
                </a:solidFill>
              </a:rPr>
              <a:t>particle motion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Kinetic Molecular Theory of 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3526E-C765-46B8-AF8A-3A7D63DFA2A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0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Dipole-Dipole Interactions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1" name="ShockwaveFlash1" r:id="rId2" imgW="7238880" imgH="3809880"/>
        </mc:Choice>
        <mc:Fallback>
          <p:control name="ShockwaveFlash1" r:id="rId2" imgW="7238880" imgH="380988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990600" y="1752600"/>
                  <a:ext cx="7239000" cy="3810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84111-2C00-4544-927B-B1B930090B1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000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Hydrogen Bonds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2272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Unusually strong dipole-dipole interactions are observed among hydrogen-containing molecules in which hydrogen is covalently bonded to a highly electronegative element of small atomic size (fluorine, oxygen, and nitrogen).</a:t>
            </a:r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03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FF94A0-6FD7-46B2-986A-62495B44DE1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00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Two Factors in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molecules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94100"/>
          </a:xfrm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highly electronegative element  (O) </a:t>
            </a:r>
            <a:r>
              <a:rPr lang="en-US" altLang="en-US" sz="2800" dirty="0" smtClean="0"/>
              <a:t>to which hydrogen is covalently bonded attracts the bonding electrons to such a degree that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hydrogen atom </a:t>
            </a:r>
            <a:r>
              <a:rPr lang="en-US" altLang="en-US" sz="2800" dirty="0" smtClean="0"/>
              <a:t>is left with a significant    charge.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2.	The small size of the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bare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 hydrogen nucleus allows it to approach closely, and be strongly attracted to a lone pair of electrons on the electronegative atom of another molecule.</a:t>
            </a:r>
            <a:endParaRPr lang="en-US" altLang="en-US" sz="2800" dirty="0" smtClean="0"/>
          </a:p>
        </p:txBody>
      </p:sp>
      <p:sp>
        <p:nvSpPr>
          <p:cNvPr id="10035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0359" name="Rectangle 5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003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875278"/>
              </p:ext>
            </p:extLst>
          </p:nvPr>
        </p:nvGraphicFramePr>
        <p:xfrm>
          <a:off x="6996113" y="3124200"/>
          <a:ext cx="333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Equation" r:id="rId4" imgW="330200" imgH="368300" progId="Equation.BREE4">
                  <p:embed/>
                </p:oleObj>
              </mc:Choice>
              <mc:Fallback>
                <p:oleObj name="Equation" r:id="rId4" imgW="330200" imgH="3683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3124200"/>
                        <a:ext cx="333375" cy="371475"/>
                      </a:xfrm>
                      <a:prstGeom prst="rect">
                        <a:avLst/>
                      </a:prstGeom>
                      <a:solidFill>
                        <a:srgbClr val="FFCCFF">
                          <a:alpha val="73725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CBB5D0-2E24-4BBB-9DCA-F399BF9457C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000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Hydrogen Bonding in Water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1382" name="Picture 6" descr="07f2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0675"/>
            <a:ext cx="71437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C01EDB-84CC-43FE-9F7B-6ADF568243F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0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Hydrogen Bonding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5" name="ShockwaveFlash1" r:id="rId2" imgW="7086600" imgH="3657600"/>
        </mc:Choice>
        <mc:Fallback>
          <p:control name="ShockwaveFlash1" r:id="rId2" imgW="7086600" imgH="365760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990600" y="1752600"/>
                  <a:ext cx="7086600" cy="3657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24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AA4457-801C-415F-A472-2827FD48CA9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000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38313"/>
            <a:ext cx="8229600" cy="2246769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vapor pressures </a:t>
            </a:r>
            <a:r>
              <a:rPr lang="en-US" altLang="en-US" sz="2800" dirty="0" smtClean="0"/>
              <a:t>of liquids that have significant </a:t>
            </a:r>
            <a:r>
              <a:rPr lang="en-US" altLang="en-US" sz="2800" dirty="0" smtClean="0">
                <a:solidFill>
                  <a:srgbClr val="C00000"/>
                </a:solidFill>
              </a:rPr>
              <a:t>hydrogen bonding  (N-H, O-H and F-H dipoles) </a:t>
            </a:r>
            <a:r>
              <a:rPr lang="en-US" altLang="en-US" sz="2800" dirty="0" smtClean="0"/>
              <a:t>are much lower than those of similar liquids wherein little or no hydrogen bonding occurs.</a:t>
            </a:r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9CA3A9-79E1-4AA2-AAA0-E630E9DFBEE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000"/>
          </a:p>
        </p:txBody>
      </p:sp>
      <p:sp>
        <p:nvSpPr>
          <p:cNvPr id="103428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3430" name="Picture 6" descr="07f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47800"/>
            <a:ext cx="90011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2DF8C0-49C7-4481-86E6-692E9906B59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0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London Forces: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0" name="ShockwaveFlash1" r:id="rId2" imgW="7238880" imgH="3581280"/>
        </mc:Choice>
        <mc:Fallback>
          <p:control name="ShockwaveFlash1" r:id="rId2" imgW="7238880" imgH="3581280">
            <p:pic>
              <p:nvPicPr>
                <p:cNvPr id="307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066800" y="1828800"/>
                  <a:ext cx="7239000" cy="3581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44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B7E4-3A1E-4469-8B84-010E3C5B490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000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London Forces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258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</a:t>
            </a:r>
            <a:r>
              <a:rPr lang="en-US" altLang="en-US" sz="2800" dirty="0" smtClean="0">
                <a:solidFill>
                  <a:srgbClr val="C00000"/>
                </a:solidFill>
              </a:rPr>
              <a:t>weak temporary intermolecular force </a:t>
            </a:r>
            <a:r>
              <a:rPr lang="en-US" altLang="en-US" sz="2800" dirty="0" smtClean="0"/>
              <a:t>that occurs between an atom or molecule (polar or nonpolar) and another atom or molecule (polar or nonpolar).</a:t>
            </a:r>
          </a:p>
          <a:p>
            <a:pPr eaLnBrk="1" hangingPunct="1"/>
            <a:r>
              <a:rPr lang="en-US" altLang="en-US" sz="2800" dirty="0" smtClean="0"/>
              <a:t>Results from </a:t>
            </a:r>
            <a:r>
              <a:rPr lang="en-US" altLang="en-US" sz="2800" dirty="0" smtClean="0">
                <a:solidFill>
                  <a:srgbClr val="C00000"/>
                </a:solidFill>
              </a:rPr>
              <a:t>momentary uneven electron distributions</a:t>
            </a:r>
            <a:r>
              <a:rPr lang="en-US" altLang="en-US" sz="2800" dirty="0" smtClean="0"/>
              <a:t> in molecules.</a:t>
            </a:r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Significant in large </a:t>
            </a:r>
            <a:r>
              <a:rPr lang="en-US" altLang="en-US" sz="2800" dirty="0" smtClean="0"/>
              <a:t>atoms/molecules.</a:t>
            </a:r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Occurs in </a:t>
            </a:r>
            <a:r>
              <a:rPr lang="en-US" altLang="en-US" sz="2800" i="1" dirty="0" smtClean="0">
                <a:solidFill>
                  <a:srgbClr val="C00000"/>
                </a:solidFill>
              </a:rPr>
              <a:t>all molecules</a:t>
            </a:r>
            <a:r>
              <a:rPr lang="en-US" altLang="en-US" sz="2800" dirty="0" smtClean="0"/>
              <a:t>, including nonpolar ones.</a:t>
            </a:r>
          </a:p>
        </p:txBody>
      </p:sp>
      <p:sp>
        <p:nvSpPr>
          <p:cNvPr id="104454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4455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4456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373DC9-947A-4FE2-A54B-65D922743DA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000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Boiling Point Trends for Related Series of Nonpolar Molecules</a:t>
            </a: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5479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5480" name="Picture 8" descr="07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84350"/>
            <a:ext cx="8847137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478DA-9A56-47E7-B8E6-2BC84E5A49E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573560"/>
          </a:xfrm>
        </p:spPr>
        <p:txBody>
          <a:bodyPr/>
          <a:lstStyle/>
          <a:p>
            <a:pPr marL="347663" indent="-347663" eaLnBrk="1" hangingPunct="1">
              <a:buFontTx/>
              <a:buAutoNum type="arabicPeriod" startAt="3"/>
            </a:pPr>
            <a:r>
              <a:rPr lang="en-US" altLang="en-US" sz="2800" dirty="0" smtClean="0">
                <a:solidFill>
                  <a:srgbClr val="669900"/>
                </a:solidFill>
              </a:rPr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particles interact </a:t>
            </a:r>
            <a:r>
              <a:rPr lang="en-US" altLang="en-US" sz="2800" dirty="0" smtClean="0">
                <a:solidFill>
                  <a:srgbClr val="669900"/>
                </a:solidFill>
              </a:rPr>
              <a:t>with one another through attractions and repulsions and therefore possess </a:t>
            </a:r>
            <a:r>
              <a:rPr lang="en-US" altLang="en-US" sz="2800" dirty="0" smtClean="0">
                <a:solidFill>
                  <a:srgbClr val="C00000"/>
                </a:solidFill>
              </a:rPr>
              <a:t>potential energy</a:t>
            </a:r>
            <a:r>
              <a:rPr lang="en-US" altLang="en-US" sz="2800" dirty="0" smtClean="0">
                <a:solidFill>
                  <a:srgbClr val="669900"/>
                </a:solidFill>
              </a:rPr>
              <a:t>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</a:rPr>
              <a:t>Potential energy </a:t>
            </a:r>
            <a:r>
              <a:rPr lang="en-US" altLang="en-US" sz="2800" dirty="0" smtClean="0"/>
              <a:t>– </a:t>
            </a:r>
            <a:r>
              <a:rPr lang="en-US" altLang="en-US" sz="2800" dirty="0" smtClean="0">
                <a:solidFill>
                  <a:srgbClr val="C00000"/>
                </a:solidFill>
              </a:rPr>
              <a:t>stored energy </a:t>
            </a:r>
            <a:r>
              <a:rPr lang="en-US" altLang="en-US" sz="2800" dirty="0" smtClean="0"/>
              <a:t>that matter possesses as a result of its </a:t>
            </a:r>
            <a:r>
              <a:rPr lang="en-US" altLang="en-US" sz="2800" dirty="0" smtClean="0">
                <a:solidFill>
                  <a:srgbClr val="C00000"/>
                </a:solidFill>
              </a:rPr>
              <a:t>position</a:t>
            </a:r>
            <a:r>
              <a:rPr lang="en-US" altLang="en-US" sz="2800" dirty="0" smtClean="0"/>
              <a:t>, condition, and/or composition.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</a:rPr>
              <a:t>Electrostatic interaction </a:t>
            </a:r>
            <a:r>
              <a:rPr lang="en-US" altLang="en-US" sz="2800" dirty="0" smtClean="0"/>
              <a:t>– an </a:t>
            </a:r>
            <a:r>
              <a:rPr lang="en-US" altLang="en-US" sz="2800" dirty="0" smtClean="0">
                <a:solidFill>
                  <a:srgbClr val="C00000"/>
                </a:solidFill>
              </a:rPr>
              <a:t>attraction or repulsion</a:t>
            </a:r>
            <a:r>
              <a:rPr lang="en-US" altLang="en-US" sz="2800" dirty="0" smtClean="0"/>
              <a:t> that occurs  </a:t>
            </a:r>
            <a:r>
              <a:rPr lang="en-US" altLang="en-US" sz="2800" dirty="0" smtClean="0">
                <a:solidFill>
                  <a:srgbClr val="C00000"/>
                </a:solidFill>
              </a:rPr>
              <a:t>between charged particles </a:t>
            </a:r>
            <a:r>
              <a:rPr lang="en-US" altLang="en-US" sz="2800" dirty="0" smtClean="0"/>
              <a:t>(ultimately responsible for the origin of potential energy)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Kinetic Molecular Theory of Matter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64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3FAD01-5FB2-4A4E-AB7E-23E12A6CDC0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00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7167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Which are </a:t>
            </a:r>
            <a:r>
              <a:rPr lang="en-US" altLang="en-US" sz="2800" smtClean="0">
                <a:solidFill>
                  <a:srgbClr val="0000FF"/>
                </a:solidFill>
              </a:rPr>
              <a:t>stronger</a:t>
            </a:r>
            <a:r>
              <a:rPr lang="en-US" altLang="en-US" sz="2800" smtClean="0"/>
              <a:t>, intramolecular bonds or intermolecular forces?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How do you know?</a:t>
            </a:r>
          </a:p>
        </p:txBody>
      </p:sp>
      <p:pic>
        <p:nvPicPr>
          <p:cNvPr id="106502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75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BE876-3AB1-4768-9DD8-9E38F66074F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000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7167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Which are </a:t>
            </a:r>
            <a:r>
              <a:rPr lang="en-US" altLang="en-US" sz="2800" smtClean="0">
                <a:solidFill>
                  <a:srgbClr val="0000FF"/>
                </a:solidFill>
              </a:rPr>
              <a:t>stronger</a:t>
            </a:r>
            <a:r>
              <a:rPr lang="en-US" altLang="en-US" sz="2800" smtClean="0"/>
              <a:t>, intramolecular bonds or intermolecular forces?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How do you know?</a:t>
            </a:r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3810000" y="2224088"/>
            <a:ext cx="3429000" cy="381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7527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85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CA2E7A-4ECB-453F-B8BA-986471B1E7D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000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659737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Which has the </a:t>
            </a:r>
            <a:r>
              <a:rPr lang="en-US" altLang="en-US" sz="2800" dirty="0" smtClean="0">
                <a:solidFill>
                  <a:srgbClr val="0000FF"/>
                </a:solidFill>
              </a:rPr>
              <a:t>stronger</a:t>
            </a:r>
            <a:r>
              <a:rPr lang="en-US" altLang="en-US" sz="2800" dirty="0" smtClean="0"/>
              <a:t> intermolecular forces?</a:t>
            </a:r>
          </a:p>
          <a:p>
            <a:pPr marL="347663" indent="-347663" algn="ctr">
              <a:buFontTx/>
              <a:buNone/>
            </a:pPr>
            <a:r>
              <a:rPr lang="en-US" altLang="en-US" sz="2800" dirty="0" smtClean="0"/>
              <a:t>		</a:t>
            </a:r>
          </a:p>
          <a:p>
            <a:pPr marL="347663" indent="-347663" algn="ctr">
              <a:buFontTx/>
              <a:buNone/>
            </a:pPr>
            <a:r>
              <a:rPr lang="en-US" altLang="en-US" sz="2800" dirty="0" smtClean="0"/>
              <a:t>N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 		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</a:t>
            </a:r>
          </a:p>
          <a:p>
            <a:pPr marL="347663" indent="-347663">
              <a:buFontTx/>
              <a:buNone/>
            </a:pPr>
            <a:r>
              <a:rPr lang="en-US" sz="2800" dirty="0" smtClean="0"/>
              <a:t> (Boiling points -196 °C  and 100</a:t>
            </a:r>
            <a:r>
              <a:rPr lang="en-US" sz="2800" dirty="0"/>
              <a:t> °</a:t>
            </a:r>
            <a:r>
              <a:rPr lang="en-US" sz="2800" dirty="0" smtClean="0"/>
              <a:t>C</a:t>
            </a:r>
            <a:r>
              <a:rPr lang="en-US" sz="2800" dirty="0"/>
              <a:t>)</a:t>
            </a:r>
            <a:endParaRPr lang="en-US" altLang="en-US" sz="2800" dirty="0" smtClean="0"/>
          </a:p>
          <a:p>
            <a:pPr marL="347663" indent="-347663">
              <a:buFontTx/>
              <a:buNone/>
            </a:pPr>
            <a:r>
              <a:rPr lang="en-US" altLang="en-US" sz="2800" dirty="0" smtClean="0"/>
              <a:t>Explain</a:t>
            </a:r>
            <a:r>
              <a:rPr lang="en-US" altLang="en-US" sz="2800" dirty="0" smtClean="0"/>
              <a:t>.</a:t>
            </a:r>
          </a:p>
          <a:p>
            <a:pPr marL="347663" indent="-347663">
              <a:buNone/>
            </a:pPr>
            <a:r>
              <a:rPr lang="en-US" altLang="en-US" sz="2800" dirty="0" smtClean="0"/>
              <a:t>                   N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non-polar </a:t>
            </a:r>
            <a:r>
              <a:rPr lang="en-US" altLang="en-US" sz="2800" dirty="0"/>
              <a:t>	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 </a:t>
            </a:r>
            <a:r>
              <a:rPr lang="en-US" altLang="en-US" sz="2800" dirty="0" smtClean="0"/>
              <a:t>polar</a:t>
            </a:r>
            <a:endParaRPr lang="en-US" altLang="en-US" sz="2800" dirty="0"/>
          </a:p>
          <a:p>
            <a:pPr marL="347663" indent="-347663">
              <a:buNone/>
            </a:pPr>
            <a:r>
              <a:rPr lang="en-US" altLang="en-US" sz="2800" dirty="0" smtClean="0"/>
              <a:t>                  N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London </a:t>
            </a:r>
            <a:r>
              <a:rPr lang="en-US" altLang="en-US" sz="2800" dirty="0"/>
              <a:t>	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 </a:t>
            </a:r>
            <a:r>
              <a:rPr lang="en-US" altLang="en-US" sz="2800" dirty="0" smtClean="0"/>
              <a:t>Hydrogen bonding</a:t>
            </a:r>
            <a:endParaRPr lang="en-US" altLang="en-US" sz="2800" dirty="0"/>
          </a:p>
          <a:p>
            <a:pPr marL="347663" indent="-347663">
              <a:buFontTx/>
              <a:buNone/>
            </a:pPr>
            <a:endParaRPr lang="en-US" altLang="en-US" sz="2800" dirty="0" smtClean="0"/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</p:txBody>
      </p:sp>
      <p:pic>
        <p:nvPicPr>
          <p:cNvPr id="10855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95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34961-2C39-446A-BBD9-CE401FBF7A4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000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08292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Which has the </a:t>
            </a:r>
            <a:r>
              <a:rPr lang="en-US" altLang="en-US" sz="2800" dirty="0" smtClean="0">
                <a:solidFill>
                  <a:srgbClr val="0000FF"/>
                </a:solidFill>
              </a:rPr>
              <a:t>stronger</a:t>
            </a:r>
            <a:r>
              <a:rPr lang="en-US" altLang="en-US" sz="2800" dirty="0" smtClean="0"/>
              <a:t> intermolecular forces?</a:t>
            </a:r>
          </a:p>
          <a:p>
            <a:pPr marL="347663" indent="-347663" algn="ctr">
              <a:buFontTx/>
              <a:buNone/>
            </a:pPr>
            <a:r>
              <a:rPr lang="en-US" altLang="en-US" sz="2800" dirty="0" smtClean="0"/>
              <a:t>		</a:t>
            </a:r>
          </a:p>
          <a:p>
            <a:pPr marL="347663" indent="-347663" algn="ctr">
              <a:buFontTx/>
              <a:buNone/>
            </a:pPr>
            <a:r>
              <a:rPr lang="en-US" altLang="en-US" sz="2800" dirty="0" smtClean="0"/>
              <a:t>N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 		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</a:t>
            </a:r>
          </a:p>
          <a:p>
            <a:pPr marL="347663" indent="-347663">
              <a:buFontTx/>
              <a:buNone/>
            </a:pPr>
            <a:endParaRPr lang="en-US" altLang="en-US" sz="2800" dirty="0" smtClean="0"/>
          </a:p>
          <a:p>
            <a:pPr marL="347663" indent="-347663">
              <a:buFontTx/>
              <a:buNone/>
            </a:pPr>
            <a:r>
              <a:rPr lang="en-US" altLang="en-US" sz="2800" dirty="0" smtClean="0"/>
              <a:t>Explain.</a:t>
            </a:r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</p:txBody>
      </p:sp>
      <p:sp>
        <p:nvSpPr>
          <p:cNvPr id="109574" name="Rectangle 5"/>
          <p:cNvSpPr>
            <a:spLocks noChangeArrowheads="1"/>
          </p:cNvSpPr>
          <p:nvPr/>
        </p:nvSpPr>
        <p:spPr bwMode="auto">
          <a:xfrm>
            <a:off x="4800600" y="3200400"/>
            <a:ext cx="8382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9575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06D6DE-543B-472E-9C09-CE73E65E5D4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000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02059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Draw two Lewis structures for the formula isomers of C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6</a:t>
            </a:r>
            <a:r>
              <a:rPr lang="en-US" altLang="en-US" sz="2800" dirty="0" smtClean="0"/>
              <a:t>O;</a:t>
            </a:r>
            <a:r>
              <a:rPr lang="en-US" altLang="en-US" sz="2800" baseline="-25000" dirty="0" smtClean="0"/>
              <a:t>  </a:t>
            </a:r>
            <a:r>
              <a:rPr lang="en-US" altLang="en-US" sz="2800" dirty="0" smtClean="0">
                <a:solidFill>
                  <a:srgbClr val="C00000"/>
                </a:solidFill>
              </a:rPr>
              <a:t>C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5</a:t>
            </a:r>
            <a:r>
              <a:rPr lang="en-US" altLang="en-US" sz="2800" dirty="0" smtClean="0">
                <a:solidFill>
                  <a:srgbClr val="C00000"/>
                </a:solidFill>
              </a:rPr>
              <a:t>OH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C00000"/>
                </a:solidFill>
              </a:rPr>
              <a:t>CH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>
                <a:solidFill>
                  <a:srgbClr val="C00000"/>
                </a:solidFill>
              </a:rPr>
              <a:t>OCH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0000FF"/>
                </a:solidFill>
              </a:rPr>
              <a:t>compare</a:t>
            </a:r>
            <a:r>
              <a:rPr lang="en-US" altLang="en-US" sz="2800" dirty="0" smtClean="0"/>
              <a:t> the boiling points of the two molecules. </a:t>
            </a:r>
            <a:endParaRPr lang="en-US" altLang="en-US" sz="2800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[</a:t>
            </a:r>
            <a:r>
              <a:rPr lang="en-US" altLang="en-US" sz="2800" dirty="0" smtClean="0">
                <a:solidFill>
                  <a:srgbClr val="C00000"/>
                </a:solidFill>
              </a:rPr>
              <a:t>C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5</a:t>
            </a:r>
            <a:r>
              <a:rPr lang="en-US" altLang="en-US" sz="2800" dirty="0" smtClean="0">
                <a:solidFill>
                  <a:srgbClr val="C00000"/>
                </a:solidFill>
              </a:rPr>
              <a:t>OH (</a:t>
            </a:r>
            <a:r>
              <a:rPr lang="en-US" sz="2800" dirty="0" smtClean="0"/>
              <a:t>78°C) 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and </a:t>
            </a:r>
            <a:r>
              <a:rPr lang="en-US" altLang="en-US" sz="2800" dirty="0" smtClean="0">
                <a:solidFill>
                  <a:srgbClr val="C00000"/>
                </a:solidFill>
              </a:rPr>
              <a:t>CH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>
                <a:solidFill>
                  <a:srgbClr val="C00000"/>
                </a:solidFill>
              </a:rPr>
              <a:t>OCH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 </a:t>
            </a:r>
            <a:r>
              <a:rPr lang="en-US" altLang="en-US" sz="2800" dirty="0" smtClean="0"/>
              <a:t>(</a:t>
            </a:r>
            <a:r>
              <a:rPr lang="en-US" sz="2800" dirty="0"/>
              <a:t>–23 </a:t>
            </a:r>
            <a:r>
              <a:rPr lang="en-US" sz="2800" dirty="0" smtClean="0"/>
              <a:t>ºC)</a:t>
            </a:r>
            <a:endParaRPr lang="en-US" altLang="en-US" sz="2800" dirty="0" smtClean="0"/>
          </a:p>
        </p:txBody>
      </p:sp>
      <p:pic>
        <p:nvPicPr>
          <p:cNvPr id="110598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37" y="4495800"/>
            <a:ext cx="4276725" cy="16478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116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51D1B-FDAF-49BE-A312-A6A9F07015F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000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487382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Which </a:t>
            </a:r>
            <a:r>
              <a:rPr lang="en-US" altLang="en-US" sz="2800" dirty="0" smtClean="0">
                <a:solidFill>
                  <a:srgbClr val="C00000"/>
                </a:solidFill>
              </a:rPr>
              <a:t>gas</a:t>
            </a:r>
            <a:r>
              <a:rPr lang="en-US" altLang="en-US" sz="2800" dirty="0" smtClean="0"/>
              <a:t> would behave </a:t>
            </a:r>
            <a:r>
              <a:rPr lang="en-US" altLang="en-US" sz="2800" dirty="0" smtClean="0">
                <a:solidFill>
                  <a:srgbClr val="0000FF"/>
                </a:solidFill>
              </a:rPr>
              <a:t>more ideally</a:t>
            </a:r>
            <a:r>
              <a:rPr lang="en-US" altLang="en-US" sz="2800" dirty="0" smtClean="0"/>
              <a:t> at the same conditions of P and T?</a:t>
            </a:r>
          </a:p>
          <a:p>
            <a:pPr marL="347663" indent="-347663" algn="ctr">
              <a:buFontTx/>
              <a:buNone/>
            </a:pPr>
            <a:endParaRPr lang="en-US" altLang="en-US" sz="2800" dirty="0" smtClean="0"/>
          </a:p>
          <a:p>
            <a:pPr marL="347663" indent="-347663" algn="ctr">
              <a:buFontTx/>
              <a:buNone/>
            </a:pPr>
            <a:r>
              <a:rPr lang="en-US" altLang="en-US" sz="2800" dirty="0" smtClean="0"/>
              <a:t>CO 	  or	    N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</a:p>
          <a:p>
            <a:pPr marL="347663" indent="-347663">
              <a:buFontTx/>
              <a:buNone/>
            </a:pPr>
            <a:r>
              <a:rPr lang="en-US" altLang="en-US" sz="2800" dirty="0" smtClean="0"/>
              <a:t>	Why</a:t>
            </a:r>
            <a:r>
              <a:rPr lang="en-US" altLang="en-US" sz="2800" dirty="0" smtClean="0"/>
              <a:t>?</a:t>
            </a:r>
          </a:p>
          <a:p>
            <a:pPr marL="347663" indent="-347663"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Ideally means </a:t>
            </a:r>
            <a:r>
              <a:rPr lang="en-US" altLang="en-US" sz="2800" dirty="0" smtClean="0">
                <a:solidFill>
                  <a:srgbClr val="C00000"/>
                </a:solidFill>
              </a:rPr>
              <a:t>no intermolecular attractions between gas molecules</a:t>
            </a:r>
          </a:p>
          <a:p>
            <a:pPr marL="347663" indent="-347663">
              <a:buNone/>
            </a:pPr>
            <a:r>
              <a:rPr lang="en-US" altLang="en-US" sz="2800" dirty="0" smtClean="0"/>
              <a:t> CO (polar) </a:t>
            </a:r>
            <a:r>
              <a:rPr lang="en-US" altLang="en-US" sz="2800" dirty="0"/>
              <a:t>	  or	    N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(non-polar) chapter 5</a:t>
            </a:r>
            <a:endParaRPr lang="en-US" altLang="en-US" sz="2800" dirty="0"/>
          </a:p>
          <a:p>
            <a:pPr marL="347663" indent="-347663">
              <a:buFontTx/>
              <a:buNone/>
            </a:pPr>
            <a:endParaRPr lang="en-US" altLang="en-US" sz="2800" dirty="0" smtClean="0"/>
          </a:p>
        </p:txBody>
      </p:sp>
      <p:pic>
        <p:nvPicPr>
          <p:cNvPr id="111622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1D6762-B028-4F55-BB0D-ED511801330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000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299720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Which gas would behave </a:t>
            </a:r>
            <a:r>
              <a:rPr lang="en-US" altLang="en-US" sz="2800" dirty="0" smtClean="0">
                <a:solidFill>
                  <a:srgbClr val="0000FF"/>
                </a:solidFill>
              </a:rPr>
              <a:t>more ideally</a:t>
            </a:r>
            <a:r>
              <a:rPr lang="en-US" altLang="en-US" sz="2800" dirty="0" smtClean="0"/>
              <a:t> at the same conditions of P and T?</a:t>
            </a:r>
          </a:p>
          <a:p>
            <a:pPr marL="347663" indent="-347663" algn="ctr">
              <a:buFontTx/>
              <a:buNone/>
            </a:pPr>
            <a:endParaRPr lang="en-US" altLang="en-US" sz="2800" dirty="0" smtClean="0"/>
          </a:p>
          <a:p>
            <a:pPr marL="347663" indent="-347663" algn="ctr">
              <a:buFontTx/>
              <a:buNone/>
            </a:pPr>
            <a:r>
              <a:rPr lang="en-US" altLang="en-US" sz="2800" dirty="0" smtClean="0"/>
              <a:t>CO 	  or	    N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</a:p>
          <a:p>
            <a:pPr marL="347663" indent="-347663">
              <a:buFontTx/>
              <a:buNone/>
            </a:pPr>
            <a:endParaRPr lang="en-US" altLang="en-US" sz="2800" dirty="0" smtClean="0"/>
          </a:p>
          <a:p>
            <a:pPr marL="347663" indent="-347663">
              <a:buFontTx/>
              <a:buNone/>
            </a:pPr>
            <a:r>
              <a:rPr lang="en-US" altLang="en-US" sz="2800" dirty="0" smtClean="0"/>
              <a:t>	Why?</a:t>
            </a:r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5105400" y="3581400"/>
            <a:ext cx="6858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12647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ection 7.9">
  <a:themeElements>
    <a:clrScheme name="Section 7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7.10">
  <a:themeElements>
    <a:clrScheme name="Section 7.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ection 7.11">
  <a:themeElements>
    <a:clrScheme name="Section 7.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ection 7.12">
  <a:themeElements>
    <a:clrScheme name="Section 7.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ection 7.13">
  <a:themeElements>
    <a:clrScheme name="Section 7.1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7.1">
  <a:themeElements>
    <a:clrScheme name="Section 7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7.2">
  <a:themeElements>
    <a:clrScheme name="Section 7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7.3">
  <a:themeElements>
    <a:clrScheme name="Section 7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7.4">
  <a:themeElements>
    <a:clrScheme name="Section 7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7.5">
  <a:themeElements>
    <a:clrScheme name="Section 7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7.6">
  <a:themeElements>
    <a:clrScheme name="Section 7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7.7">
  <a:themeElements>
    <a:clrScheme name="Section 7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7.8">
  <a:themeElements>
    <a:clrScheme name="Section 7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7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7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7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7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7228</TotalTime>
  <Words>4189</Words>
  <Application>Microsoft Office PowerPoint</Application>
  <PresentationFormat>On-screen Show (4:3)</PresentationFormat>
  <Paragraphs>659</Paragraphs>
  <Slides>96</Slides>
  <Notes>95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21" baseType="lpstr">
      <vt:lpstr>Arial</vt:lpstr>
      <vt:lpstr>Calibri</vt:lpstr>
      <vt:lpstr>Calibri Light</vt:lpstr>
      <vt:lpstr>ＭＳ Ｐゴシック</vt:lpstr>
      <vt:lpstr>ＭＳ Ｐゴシック</vt:lpstr>
      <vt:lpstr>Symbol</vt:lpstr>
      <vt:lpstr>Times</vt:lpstr>
      <vt:lpstr>Times New Roman</vt:lpstr>
      <vt:lpstr>Wingdings</vt:lpstr>
      <vt:lpstr>Custom Design</vt:lpstr>
      <vt:lpstr>Section 7.1</vt:lpstr>
      <vt:lpstr>Section 7.2</vt:lpstr>
      <vt:lpstr>Section 7.3</vt:lpstr>
      <vt:lpstr>Section 7.4</vt:lpstr>
      <vt:lpstr>Section 7.5</vt:lpstr>
      <vt:lpstr>Section 7.6</vt:lpstr>
      <vt:lpstr>Section 7.7</vt:lpstr>
      <vt:lpstr>Section 7.8</vt:lpstr>
      <vt:lpstr>Section 7.9</vt:lpstr>
      <vt:lpstr>Section 7.10</vt:lpstr>
      <vt:lpstr>Section 7.11</vt:lpstr>
      <vt:lpstr>Section 7.12</vt:lpstr>
      <vt:lpstr>Section 7.13</vt:lpstr>
      <vt:lpstr>TOC</vt:lpstr>
      <vt:lpstr>Equation</vt:lpstr>
      <vt:lpstr>   Chapter 7. Gases, Liquids, and Solids </vt:lpstr>
      <vt:lpstr>PowerPoint Presentation</vt:lpstr>
      <vt:lpstr>Common Physical Properties of Matter</vt:lpstr>
      <vt:lpstr>Compressibility</vt:lpstr>
      <vt:lpstr>Thermal Expansion</vt:lpstr>
      <vt:lpstr>Distinguishing Properties of Solids, Liquids, and Gases</vt:lpstr>
      <vt:lpstr>Kinetic Molecular Theory of Matter</vt:lpstr>
      <vt:lpstr>Kinetic Molecular Theory of Matter</vt:lpstr>
      <vt:lpstr>Kinetic Molecular Theory of Matter</vt:lpstr>
      <vt:lpstr>Kinetic Molecular Theory of Matter</vt:lpstr>
      <vt:lpstr>Kinetic Molecular Theory of Matter</vt:lpstr>
      <vt:lpstr>Differences Among Solids, Liquids, and Gases</vt:lpstr>
      <vt:lpstr>Solid</vt:lpstr>
      <vt:lpstr>Solid</vt:lpstr>
      <vt:lpstr>Definite Volume and Definite Shape</vt:lpstr>
      <vt:lpstr>High Density</vt:lpstr>
      <vt:lpstr>Small Compressibility</vt:lpstr>
      <vt:lpstr>Very Small Thermal Expansion</vt:lpstr>
      <vt:lpstr>Liquid</vt:lpstr>
      <vt:lpstr>Liquid</vt:lpstr>
      <vt:lpstr>Definite Volume and Indefinite Shape</vt:lpstr>
      <vt:lpstr>High Density</vt:lpstr>
      <vt:lpstr>Small Compressibility</vt:lpstr>
      <vt:lpstr>Small Thermal Expansion</vt:lpstr>
      <vt:lpstr>Gas</vt:lpstr>
      <vt:lpstr>Gas</vt:lpstr>
      <vt:lpstr>Indefinite Volume and Indefinite Shape</vt:lpstr>
      <vt:lpstr>Low Density</vt:lpstr>
      <vt:lpstr>Large Compressibility</vt:lpstr>
      <vt:lpstr>Moderate Thermal Expansion</vt:lpstr>
      <vt:lpstr>Gas Law</vt:lpstr>
      <vt:lpstr>Pressure</vt:lpstr>
      <vt:lpstr>Pressure of a Gas</vt:lpstr>
      <vt:lpstr>Barometer</vt:lpstr>
      <vt:lpstr>Barometer</vt:lpstr>
      <vt:lpstr>Boyle’s Law</vt:lpstr>
      <vt:lpstr>Boyle’s Law</vt:lpstr>
      <vt:lpstr>  Exercise</vt:lpstr>
      <vt:lpstr>  Exercise</vt:lpstr>
      <vt:lpstr>Charles’s Law</vt:lpstr>
      <vt:lpstr>Charles’s Law</vt:lpstr>
      <vt:lpstr>  Exercise</vt:lpstr>
      <vt:lpstr>  Exercise</vt:lpstr>
      <vt:lpstr>PowerPoint Presentation</vt:lpstr>
      <vt:lpstr>  Exercise</vt:lpstr>
      <vt:lpstr>  Exercise</vt:lpstr>
      <vt:lpstr>PowerPoint Presentation</vt:lpstr>
      <vt:lpstr>  Exercise</vt:lpstr>
      <vt:lpstr>  Exercise</vt:lpstr>
      <vt:lpstr>  Exercise</vt:lpstr>
      <vt:lpstr>  Exercise</vt:lpstr>
      <vt:lpstr>PowerPoint Presentation</vt:lpstr>
      <vt:lpstr>PowerPoint Presentation</vt:lpstr>
      <vt:lpstr>  Exercise</vt:lpstr>
      <vt:lpstr>  Exercise</vt:lpstr>
      <vt:lpstr>  Exercise</vt:lpstr>
      <vt:lpstr>PowerPoint Presentation</vt:lpstr>
      <vt:lpstr>Six Possible Processes Leading to Changes of State</vt:lpstr>
      <vt:lpstr>Six Possible Changes of State</vt:lpstr>
      <vt:lpstr>Two Categories</vt:lpstr>
      <vt:lpstr>Two Categories</vt:lpstr>
      <vt:lpstr>PowerPoint Presentation</vt:lpstr>
      <vt:lpstr>Rate of Evaporation</vt:lpstr>
      <vt:lpstr>Rate of Evaporation</vt:lpstr>
      <vt:lpstr>Evaporation of a Liquid in a Closed Container</vt:lpstr>
      <vt:lpstr>Equilibrium</vt:lpstr>
      <vt:lpstr>Vapor Pressure</vt:lpstr>
      <vt:lpstr>Vapor Pressure</vt:lpstr>
      <vt:lpstr>Vapor Pressure</vt:lpstr>
      <vt:lpstr>Boiling</vt:lpstr>
      <vt:lpstr>Boiling</vt:lpstr>
      <vt:lpstr>Boiling Point</vt:lpstr>
      <vt:lpstr>BP of Water at Various Locations That Differ in Elevation</vt:lpstr>
      <vt:lpstr>  Concept Check</vt:lpstr>
      <vt:lpstr>Intramolecular Forces</vt:lpstr>
      <vt:lpstr>Intermolecular Force</vt:lpstr>
      <vt:lpstr>Three Main Types of Intermolecular Forces</vt:lpstr>
      <vt:lpstr>Dipole-Dipole Interactions</vt:lpstr>
      <vt:lpstr>Dipole-Dipole Interactions Between ClF Molecules</vt:lpstr>
      <vt:lpstr>Dipole-Dipole Interactions</vt:lpstr>
      <vt:lpstr>Hydrogen Bonds</vt:lpstr>
      <vt:lpstr>Two Factors in H2O molecules</vt:lpstr>
      <vt:lpstr>Hydrogen Bonding in Water</vt:lpstr>
      <vt:lpstr>Hydrogen Bonding</vt:lpstr>
      <vt:lpstr>PowerPoint Presentation</vt:lpstr>
      <vt:lpstr>PowerPoint Presentation</vt:lpstr>
      <vt:lpstr>London Forces: CO2)</vt:lpstr>
      <vt:lpstr>London Forces</vt:lpstr>
      <vt:lpstr>Boiling Point Trends for Related Series of Nonpolar Molecules</vt:lpstr>
      <vt:lpstr>  Concept Check</vt:lpstr>
      <vt:lpstr>  Concept Check</vt:lpstr>
      <vt:lpstr>  Concept Check</vt:lpstr>
      <vt:lpstr>  Concept Check</vt:lpstr>
      <vt:lpstr>  Concept Check</vt:lpstr>
      <vt:lpstr>  Concept Check</vt:lpstr>
      <vt:lpstr>  Concept Check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LabAdmin</dc:creator>
  <cp:lastModifiedBy>upali</cp:lastModifiedBy>
  <cp:revision>596</cp:revision>
  <dcterms:created xsi:type="dcterms:W3CDTF">2006-07-31T17:58:07Z</dcterms:created>
  <dcterms:modified xsi:type="dcterms:W3CDTF">2017-04-24T13:21:37Z</dcterms:modified>
</cp:coreProperties>
</file>