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464" r:id="rId2"/>
    <p:sldMasterId id="2147483649" r:id="rId3"/>
    <p:sldMasterId id="2147483650" r:id="rId4"/>
    <p:sldMasterId id="2147483651" r:id="rId5"/>
    <p:sldMasterId id="2147483662" r:id="rId6"/>
    <p:sldMasterId id="2147483663" r:id="rId7"/>
    <p:sldMasterId id="2147483664" r:id="rId8"/>
    <p:sldMasterId id="2147483665" r:id="rId9"/>
    <p:sldMasterId id="2147483659" r:id="rId10"/>
  </p:sldMasterIdLst>
  <p:notesMasterIdLst>
    <p:notesMasterId r:id="rId59"/>
  </p:notesMasterIdLst>
  <p:sldIdLst>
    <p:sldId id="379" r:id="rId11"/>
    <p:sldId id="328" r:id="rId12"/>
    <p:sldId id="380" r:id="rId13"/>
    <p:sldId id="330" r:id="rId14"/>
    <p:sldId id="331" r:id="rId15"/>
    <p:sldId id="332" r:id="rId16"/>
    <p:sldId id="366" r:id="rId17"/>
    <p:sldId id="363" r:id="rId18"/>
    <p:sldId id="333" r:id="rId19"/>
    <p:sldId id="365" r:id="rId20"/>
    <p:sldId id="364" r:id="rId21"/>
    <p:sldId id="334" r:id="rId22"/>
    <p:sldId id="335" r:id="rId23"/>
    <p:sldId id="336" r:id="rId24"/>
    <p:sldId id="367" r:id="rId25"/>
    <p:sldId id="337" r:id="rId26"/>
    <p:sldId id="338" r:id="rId27"/>
    <p:sldId id="368" r:id="rId28"/>
    <p:sldId id="339" r:id="rId29"/>
    <p:sldId id="369" r:id="rId30"/>
    <p:sldId id="340" r:id="rId31"/>
    <p:sldId id="370" r:id="rId32"/>
    <p:sldId id="341" r:id="rId33"/>
    <p:sldId id="371" r:id="rId34"/>
    <p:sldId id="342" r:id="rId35"/>
    <p:sldId id="372" r:id="rId36"/>
    <p:sldId id="343" r:id="rId37"/>
    <p:sldId id="344" r:id="rId38"/>
    <p:sldId id="345" r:id="rId39"/>
    <p:sldId id="346" r:id="rId40"/>
    <p:sldId id="347" r:id="rId41"/>
    <p:sldId id="348" r:id="rId42"/>
    <p:sldId id="349" r:id="rId43"/>
    <p:sldId id="373" r:id="rId44"/>
    <p:sldId id="350" r:id="rId45"/>
    <p:sldId id="374" r:id="rId46"/>
    <p:sldId id="351" r:id="rId47"/>
    <p:sldId id="352" r:id="rId48"/>
    <p:sldId id="353" r:id="rId49"/>
    <p:sldId id="354" r:id="rId50"/>
    <p:sldId id="355" r:id="rId51"/>
    <p:sldId id="356" r:id="rId52"/>
    <p:sldId id="357" r:id="rId53"/>
    <p:sldId id="358" r:id="rId54"/>
    <p:sldId id="375" r:id="rId55"/>
    <p:sldId id="359" r:id="rId56"/>
    <p:sldId id="360" r:id="rId57"/>
    <p:sldId id="376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orient="horz" pos="1104">
          <p15:clr>
            <a:srgbClr val="A4A3A4"/>
          </p15:clr>
        </p15:guide>
        <p15:guide id="3" pos="288">
          <p15:clr>
            <a:srgbClr val="A4A3A4"/>
          </p15:clr>
        </p15:guide>
        <p15:guide id="4" pos="1152">
          <p15:clr>
            <a:srgbClr val="A4A3A4"/>
          </p15:clr>
        </p15:guide>
        <p15:guide id="5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459"/>
    <a:srgbClr val="009900"/>
    <a:srgbClr val="006FC1"/>
    <a:srgbClr val="526FDE"/>
    <a:srgbClr val="7C2878"/>
    <a:srgbClr val="8D007F"/>
    <a:srgbClr val="D6000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720"/>
        <p:guide orient="horz" pos="1104"/>
        <p:guide pos="288"/>
        <p:guide pos="1152"/>
        <p:guide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F755161A-E26A-4013-A2BB-812BFF0B9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124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035650ED-EB4A-4F2E-BE13-38C6318F8117}" type="slidenum">
              <a:rPr lang="en-US" altLang="en-US" sz="1200" baseline="0"/>
              <a:pPr/>
              <a:t>2</a:t>
            </a:fld>
            <a:endParaRPr lang="en-US" altLang="en-US" sz="1200" baseline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12786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2E2B76EF-0A92-4520-9205-625D91C385B2}" type="slidenum">
              <a:rPr lang="en-US" altLang="en-US" sz="1200" baseline="0"/>
              <a:pPr/>
              <a:t>11</a:t>
            </a:fld>
            <a:endParaRPr lang="en-US" altLang="en-US" sz="1200" baseline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50.0 g H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O</a:t>
            </a:r>
            <a:r>
              <a:rPr lang="en-US" altLang="en-US" sz="1400" baseline="-25000" smtClean="0"/>
              <a:t> </a:t>
            </a:r>
            <a:r>
              <a:rPr lang="en-US" altLang="en-US" smtClean="0"/>
              <a:t>× (1 mol H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O</a:t>
            </a:r>
            <a:r>
              <a:rPr lang="en-US" altLang="en-US" smtClean="0"/>
              <a:t> / 18.016 g H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O</a:t>
            </a:r>
            <a:r>
              <a:rPr lang="en-US" altLang="en-US" smtClean="0"/>
              <a:t>) = 2.78 mol H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O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6292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4ECDF82E-A750-46AF-811D-CF67665A553B}" type="slidenum">
              <a:rPr lang="en-US" altLang="en-US" sz="1200" baseline="0"/>
              <a:pPr/>
              <a:t>12</a:t>
            </a:fld>
            <a:endParaRPr lang="en-US" altLang="en-US" sz="1200" baseline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8285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210330C1-AABF-4AE8-B73F-9D6C34A72B76}" type="slidenum">
              <a:rPr lang="en-US" altLang="en-US" sz="1200" baseline="0"/>
              <a:pPr/>
              <a:t>13</a:t>
            </a:fld>
            <a:endParaRPr lang="en-US" altLang="en-US" sz="1200" baseline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4247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472C4E1B-A3CA-476E-9BF2-FF15FD82AC00}" type="slidenum">
              <a:rPr lang="en-US" altLang="en-US" sz="1200" baseline="0"/>
              <a:pPr/>
              <a:t>14</a:t>
            </a:fld>
            <a:endParaRPr lang="en-US" altLang="en-US" sz="1200" baseline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Carbon: 2.5 mol </a:t>
            </a:r>
            <a:r>
              <a:rPr lang="en-US" altLang="en-US" sz="1400" smtClean="0"/>
              <a:t>C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6 </a:t>
            </a:r>
            <a:r>
              <a:rPr lang="en-US" altLang="en-US" smtClean="0"/>
              <a:t>× (2 mol C / 1 mol </a:t>
            </a:r>
            <a:r>
              <a:rPr lang="en-US" altLang="en-US" sz="1400" smtClean="0"/>
              <a:t>C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6</a:t>
            </a:r>
            <a:r>
              <a:rPr lang="en-US" altLang="en-US" smtClean="0"/>
              <a:t>) = 5.0 moles C atoms</a:t>
            </a:r>
          </a:p>
          <a:p>
            <a:pPr eaLnBrk="1" hangingPunct="1"/>
            <a:r>
              <a:rPr lang="en-US" altLang="en-US" smtClean="0"/>
              <a:t>Hydrogen: 2.5 mol </a:t>
            </a:r>
            <a:r>
              <a:rPr lang="en-US" altLang="en-US" sz="1400" smtClean="0"/>
              <a:t>C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6 </a:t>
            </a:r>
            <a:r>
              <a:rPr lang="en-US" altLang="en-US" smtClean="0"/>
              <a:t>× (6 mol H / 1 mol </a:t>
            </a:r>
            <a:r>
              <a:rPr lang="en-US" altLang="en-US" sz="1400" smtClean="0"/>
              <a:t>C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6</a:t>
            </a:r>
            <a:r>
              <a:rPr lang="en-US" altLang="en-US" smtClean="0"/>
              <a:t>) = 15 moles H atoms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2938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6AA948F5-B7FB-46B9-8584-0DA714FFD282}" type="slidenum">
              <a:rPr lang="en-US" altLang="en-US" sz="1200" baseline="0"/>
              <a:pPr/>
              <a:t>15</a:t>
            </a:fld>
            <a:endParaRPr lang="en-US" altLang="en-US" sz="1200" baseline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Carbon: 2.5 mol </a:t>
            </a:r>
            <a:r>
              <a:rPr lang="en-US" altLang="en-US" sz="1400" smtClean="0"/>
              <a:t>C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6 </a:t>
            </a:r>
            <a:r>
              <a:rPr lang="en-US" altLang="en-US" smtClean="0"/>
              <a:t>× (2 mol C / 1 mol </a:t>
            </a:r>
            <a:r>
              <a:rPr lang="en-US" altLang="en-US" sz="1400" smtClean="0"/>
              <a:t>C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6</a:t>
            </a:r>
            <a:r>
              <a:rPr lang="en-US" altLang="en-US" smtClean="0"/>
              <a:t>) = 5.0 moles C atoms</a:t>
            </a:r>
          </a:p>
          <a:p>
            <a:pPr eaLnBrk="1" hangingPunct="1"/>
            <a:r>
              <a:rPr lang="en-US" altLang="en-US" smtClean="0"/>
              <a:t>Hydrogen: 2.5 mol </a:t>
            </a:r>
            <a:r>
              <a:rPr lang="en-US" altLang="en-US" sz="1400" smtClean="0"/>
              <a:t>C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6 </a:t>
            </a:r>
            <a:r>
              <a:rPr lang="en-US" altLang="en-US" smtClean="0"/>
              <a:t>× (6 mol H / 1 mol </a:t>
            </a:r>
            <a:r>
              <a:rPr lang="en-US" altLang="en-US" sz="1400" smtClean="0"/>
              <a:t>C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6</a:t>
            </a:r>
            <a:r>
              <a:rPr lang="en-US" altLang="en-US" smtClean="0"/>
              <a:t>) = 15 moles H atoms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35664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5F57B9AF-A463-400E-B2F1-2D58F4096974}" type="slidenum">
              <a:rPr lang="en-US" altLang="en-US" sz="1200" baseline="0"/>
              <a:pPr/>
              <a:t>16</a:t>
            </a:fld>
            <a:endParaRPr lang="en-US" altLang="en-US" sz="1200" baseline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5400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810B68CB-B5CA-476A-AEC6-51BEB15E4BCC}" type="slidenum">
              <a:rPr lang="en-US" altLang="en-US" sz="1200" baseline="0"/>
              <a:pPr/>
              <a:t>17</a:t>
            </a:fld>
            <a:endParaRPr lang="en-US" altLang="en-US" sz="1200" baseline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The correct answer is </a:t>
            </a:r>
            <a:r>
              <a:rPr lang="ja-JP" altLang="en-US" smtClean="0"/>
              <a:t>“</a:t>
            </a:r>
            <a:r>
              <a:rPr lang="en-US" altLang="ja-JP" smtClean="0"/>
              <a:t>e</a:t>
            </a:r>
            <a:r>
              <a:rPr lang="ja-JP" altLang="en-US" smtClean="0"/>
              <a:t>”</a:t>
            </a:r>
            <a:r>
              <a:rPr lang="en-US" altLang="ja-JP" smtClean="0"/>
              <a:t>.  The mass of one atom of copper is going to be extremely small, so only letter </a:t>
            </a:r>
            <a:r>
              <a:rPr lang="ja-JP" altLang="en-US" smtClean="0"/>
              <a:t>“</a:t>
            </a:r>
            <a:r>
              <a:rPr lang="en-US" altLang="ja-JP" smtClean="0"/>
              <a:t>e</a:t>
            </a:r>
            <a:r>
              <a:rPr lang="ja-JP" altLang="en-US" smtClean="0"/>
              <a:t>”</a:t>
            </a:r>
            <a:r>
              <a:rPr lang="en-US" altLang="ja-JP" smtClean="0"/>
              <a:t> makes sense.  The calculated solution is (1 Cu atom) </a:t>
            </a:r>
            <a:r>
              <a:rPr lang="en-US" altLang="ja-JP" smtClean="0">
                <a:cs typeface="Arial" panose="020B0604020202020204" pitchFamily="34" charset="0"/>
              </a:rPr>
              <a:t>× (1 mol Cu/6.02×10</a:t>
            </a:r>
            <a:r>
              <a:rPr lang="en-US" altLang="ja-JP" baseline="30000" smtClean="0">
                <a:cs typeface="Arial" panose="020B0604020202020204" pitchFamily="34" charset="0"/>
              </a:rPr>
              <a:t>23</a:t>
            </a:r>
            <a:r>
              <a:rPr lang="en-US" altLang="ja-JP" smtClean="0">
                <a:cs typeface="Arial" panose="020B0604020202020204" pitchFamily="34" charset="0"/>
              </a:rPr>
              <a:t> Cu atoms) × (63.55 g Cu/1 mol Cu). 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8846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2A236C71-0BAA-48D4-BA9E-3BEDE1952C10}" type="slidenum">
              <a:rPr lang="en-US" altLang="en-US" sz="1200" baseline="0"/>
              <a:pPr/>
              <a:t>18</a:t>
            </a:fld>
            <a:endParaRPr lang="en-US" altLang="en-US" sz="1200" baseline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The correct answer is </a:t>
            </a:r>
            <a:r>
              <a:rPr lang="ja-JP" altLang="en-US" smtClean="0"/>
              <a:t>“</a:t>
            </a:r>
            <a:r>
              <a:rPr lang="en-US" altLang="ja-JP" smtClean="0"/>
              <a:t>e</a:t>
            </a:r>
            <a:r>
              <a:rPr lang="ja-JP" altLang="en-US" smtClean="0"/>
              <a:t>”</a:t>
            </a:r>
            <a:r>
              <a:rPr lang="en-US" altLang="ja-JP" smtClean="0"/>
              <a:t>.  The mass of one atom of copper is going to be extremely small, so only letter </a:t>
            </a:r>
            <a:r>
              <a:rPr lang="ja-JP" altLang="en-US" smtClean="0"/>
              <a:t>“</a:t>
            </a:r>
            <a:r>
              <a:rPr lang="en-US" altLang="ja-JP" smtClean="0"/>
              <a:t>e</a:t>
            </a:r>
            <a:r>
              <a:rPr lang="ja-JP" altLang="en-US" smtClean="0"/>
              <a:t>”</a:t>
            </a:r>
            <a:r>
              <a:rPr lang="en-US" altLang="ja-JP" smtClean="0"/>
              <a:t> makes sense.  The calculated solution is (1 Cu atom) </a:t>
            </a:r>
            <a:r>
              <a:rPr lang="en-US" altLang="ja-JP" smtClean="0">
                <a:cs typeface="Arial" panose="020B0604020202020204" pitchFamily="34" charset="0"/>
              </a:rPr>
              <a:t>× (1 mol Cu/6.02×10</a:t>
            </a:r>
            <a:r>
              <a:rPr lang="en-US" altLang="ja-JP" baseline="30000" smtClean="0">
                <a:cs typeface="Arial" panose="020B0604020202020204" pitchFamily="34" charset="0"/>
              </a:rPr>
              <a:t>23</a:t>
            </a:r>
            <a:r>
              <a:rPr lang="en-US" altLang="ja-JP" smtClean="0">
                <a:cs typeface="Arial" panose="020B0604020202020204" pitchFamily="34" charset="0"/>
              </a:rPr>
              <a:t> Cu atoms) × (63.55 g Cu/1 mol Cu). 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89952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EE0D443B-F8BD-4D47-939F-8C5DCAC76A34}" type="slidenum">
              <a:rPr lang="en-US" altLang="en-US" sz="1200" baseline="0"/>
              <a:pPr/>
              <a:t>19</a:t>
            </a:fld>
            <a:endParaRPr lang="en-US" altLang="en-US" sz="1200" baseline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6.022×10</a:t>
            </a:r>
            <a:r>
              <a:rPr lang="en-US" altLang="en-US" baseline="30000" smtClean="0">
                <a:cs typeface="Arial" panose="020B0604020202020204" pitchFamily="34" charset="0"/>
              </a:rPr>
              <a:t>23</a:t>
            </a:r>
            <a:r>
              <a:rPr lang="en-US" altLang="en-US" smtClean="0">
                <a:cs typeface="Arial" panose="020B0604020202020204" pitchFamily="34" charset="0"/>
              </a:rPr>
              <a:t> Cu atoms; 63.55 g of Cu is 1 mole of Cu, which is equal to Avogadro</a:t>
            </a:r>
            <a:r>
              <a:rPr lang="ja-JP" altLang="en-US" smtClean="0">
                <a:cs typeface="Arial" panose="020B0604020202020204" pitchFamily="34" charset="0"/>
              </a:rPr>
              <a:t>’</a:t>
            </a:r>
            <a:r>
              <a:rPr lang="en-US" altLang="ja-JP" smtClean="0">
                <a:cs typeface="Arial" panose="020B0604020202020204" pitchFamily="34" charset="0"/>
              </a:rPr>
              <a:t>s number.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8411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D625FC9F-609C-435A-A6C5-3F2330E8FFD6}" type="slidenum">
              <a:rPr lang="en-US" altLang="en-US" sz="1200" baseline="0"/>
              <a:pPr/>
              <a:t>20</a:t>
            </a:fld>
            <a:endParaRPr lang="en-US" altLang="en-US" sz="1200" baseline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6.022×10</a:t>
            </a:r>
            <a:r>
              <a:rPr lang="en-US" altLang="en-US" baseline="30000" smtClean="0">
                <a:cs typeface="Arial" panose="020B0604020202020204" pitchFamily="34" charset="0"/>
              </a:rPr>
              <a:t>23</a:t>
            </a:r>
            <a:r>
              <a:rPr lang="en-US" altLang="en-US" smtClean="0">
                <a:cs typeface="Arial" panose="020B0604020202020204" pitchFamily="34" charset="0"/>
              </a:rPr>
              <a:t> Cu atoms; 63.55 g of Cu is 1 mole of Cu, which is equal to Avogadro</a:t>
            </a:r>
            <a:r>
              <a:rPr lang="ja-JP" altLang="en-US" smtClean="0">
                <a:cs typeface="Arial" panose="020B0604020202020204" pitchFamily="34" charset="0"/>
              </a:rPr>
              <a:t>’</a:t>
            </a:r>
            <a:r>
              <a:rPr lang="en-US" altLang="ja-JP" smtClean="0">
                <a:cs typeface="Arial" panose="020B0604020202020204" pitchFamily="34" charset="0"/>
              </a:rPr>
              <a:t>s number.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68546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B495C269-7F17-4E6E-A7DE-B9B2D8F4D0B5}" type="slidenum">
              <a:rPr lang="en-US" altLang="en-US" sz="1200" baseline="0"/>
              <a:pPr/>
              <a:t>3</a:t>
            </a:fld>
            <a:endParaRPr lang="en-US" altLang="en-US" sz="1200" baseline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149337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9D5A11C4-F5FF-4C5D-B3E9-96B82B94A9B0}" type="slidenum">
              <a:rPr lang="en-US" altLang="en-US" sz="1200" baseline="0"/>
              <a:pPr/>
              <a:t>21</a:t>
            </a:fld>
            <a:endParaRPr lang="en-US" altLang="en-US" sz="1200" baseline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The correct answer is </a:t>
            </a:r>
            <a:r>
              <a:rPr lang="ja-JP" altLang="en-US" smtClean="0"/>
              <a:t>“</a:t>
            </a:r>
            <a:r>
              <a:rPr lang="en-US" altLang="ja-JP" smtClean="0"/>
              <a:t>a</a:t>
            </a:r>
            <a:r>
              <a:rPr lang="ja-JP" altLang="en-US" smtClean="0"/>
              <a:t>”</a:t>
            </a:r>
            <a:r>
              <a:rPr lang="en-US" altLang="ja-JP" smtClean="0"/>
              <a:t>.  Magnesium has the smallest average atomic mass (24.31 amu).  Since magnesium is lighter than zinc and silver, it will take more atoms to reach 100.0 g.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92918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AAD2EB0D-7CB5-4624-BF4C-C890AA584031}" type="slidenum">
              <a:rPr lang="en-US" altLang="en-US" sz="1200" baseline="0"/>
              <a:pPr/>
              <a:t>22</a:t>
            </a:fld>
            <a:endParaRPr lang="en-US" altLang="en-US" sz="1200" baseline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The correct answer is </a:t>
            </a:r>
            <a:r>
              <a:rPr lang="ja-JP" altLang="en-US" smtClean="0"/>
              <a:t>“</a:t>
            </a:r>
            <a:r>
              <a:rPr lang="en-US" altLang="ja-JP" smtClean="0"/>
              <a:t>a</a:t>
            </a:r>
            <a:r>
              <a:rPr lang="ja-JP" altLang="en-US" smtClean="0"/>
              <a:t>”</a:t>
            </a:r>
            <a:r>
              <a:rPr lang="en-US" altLang="ja-JP" smtClean="0"/>
              <a:t>.  Magnesium has the smallest average atomic mass (24.31 amu).  Since magnesium is lighter than zinc and silver, it will take more atoms to reach 100.0 g.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8052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4A106415-FBB3-4968-B8E0-68FD37E81D20}" type="slidenum">
              <a:rPr lang="en-US" altLang="en-US" sz="1200" baseline="0"/>
              <a:pPr/>
              <a:t>23</a:t>
            </a:fld>
            <a:endParaRPr lang="en-US" altLang="en-US" sz="1200" baseline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b, a, c; The greater the number of moles, the greater the number of atoms present.  Zinc contains 1.07 mol, Ag contains 1.000 mol, and Mg contains 0.864 mol.</a:t>
            </a:r>
          </a:p>
        </p:txBody>
      </p:sp>
    </p:spTree>
    <p:extLst>
      <p:ext uri="{BB962C8B-B14F-4D97-AF65-F5344CB8AC3E}">
        <p14:creationId xmlns:p14="http://schemas.microsoft.com/office/powerpoint/2010/main" val="6325731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95980678-FA21-4C2F-83C4-B89E95D92ABF}" type="slidenum">
              <a:rPr lang="en-US" altLang="en-US" sz="1200" baseline="0"/>
              <a:pPr/>
              <a:t>24</a:t>
            </a:fld>
            <a:endParaRPr lang="en-US" altLang="en-US" sz="1200" baseline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b, a, c; The greater the number of moles, the greater the number of atoms present.  Zinc contains 1.07 mol, Ag contains 1.000 mol, and Mg contains 0.864 mol.</a:t>
            </a:r>
          </a:p>
        </p:txBody>
      </p:sp>
    </p:spTree>
    <p:extLst>
      <p:ext uri="{BB962C8B-B14F-4D97-AF65-F5344CB8AC3E}">
        <p14:creationId xmlns:p14="http://schemas.microsoft.com/office/powerpoint/2010/main" val="23931014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1D85094F-D177-42B2-891B-0D88BF96AB68}" type="slidenum">
              <a:rPr lang="en-US" altLang="en-US" sz="1200" baseline="0"/>
              <a:pPr/>
              <a:t>25</a:t>
            </a:fld>
            <a:endParaRPr lang="en-US" altLang="en-US" sz="1200" baseline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400" smtClean="0"/>
              <a:t>H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O, CO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, C</a:t>
            </a:r>
            <a:r>
              <a:rPr lang="en-US" altLang="en-US" sz="1400" baseline="-25000" smtClean="0"/>
              <a:t>3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6</a:t>
            </a:r>
            <a:r>
              <a:rPr lang="en-US" altLang="en-US" sz="1400" smtClean="0"/>
              <a:t>O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, N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O; The number of oxygen atoms in each is:</a:t>
            </a:r>
          </a:p>
          <a:p>
            <a:pPr eaLnBrk="1" hangingPunct="1"/>
            <a:r>
              <a:rPr lang="en-US" altLang="en-US" sz="1400" smtClean="0"/>
              <a:t>H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O = 3.343</a:t>
            </a:r>
            <a:r>
              <a:rPr lang="en-US" altLang="en-US" sz="1400" smtClean="0">
                <a:cs typeface="Arial" panose="020B0604020202020204" pitchFamily="34" charset="0"/>
              </a:rPr>
              <a:t>×10</a:t>
            </a:r>
            <a:r>
              <a:rPr lang="en-US" altLang="en-US" sz="1400" baseline="30000" smtClean="0">
                <a:cs typeface="Arial" panose="020B0604020202020204" pitchFamily="34" charset="0"/>
              </a:rPr>
              <a:t>24</a:t>
            </a:r>
          </a:p>
          <a:p>
            <a:pPr eaLnBrk="1" hangingPunct="1"/>
            <a:r>
              <a:rPr lang="en-US" altLang="en-US" sz="1400" smtClean="0"/>
              <a:t>CO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 = 2.737</a:t>
            </a:r>
            <a:r>
              <a:rPr lang="en-US" altLang="en-US" sz="1400" smtClean="0">
                <a:cs typeface="Arial" panose="020B0604020202020204" pitchFamily="34" charset="0"/>
              </a:rPr>
              <a:t>×10</a:t>
            </a:r>
            <a:r>
              <a:rPr lang="en-US" altLang="en-US" sz="1400" baseline="30000" smtClean="0">
                <a:cs typeface="Arial" panose="020B0604020202020204" pitchFamily="34" charset="0"/>
              </a:rPr>
              <a:t>24</a:t>
            </a:r>
          </a:p>
          <a:p>
            <a:pPr eaLnBrk="1" hangingPunct="1"/>
            <a:r>
              <a:rPr lang="en-US" altLang="en-US" sz="1400" smtClean="0"/>
              <a:t>C</a:t>
            </a:r>
            <a:r>
              <a:rPr lang="en-US" altLang="en-US" sz="1400" baseline="-25000" smtClean="0"/>
              <a:t>3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6</a:t>
            </a:r>
            <a:r>
              <a:rPr lang="en-US" altLang="en-US" sz="1400" smtClean="0"/>
              <a:t>O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 = 1.626</a:t>
            </a:r>
            <a:r>
              <a:rPr lang="en-US" altLang="en-US" sz="1400" smtClean="0">
                <a:cs typeface="Arial" panose="020B0604020202020204" pitchFamily="34" charset="0"/>
              </a:rPr>
              <a:t>×10</a:t>
            </a:r>
            <a:r>
              <a:rPr lang="en-US" altLang="en-US" sz="1400" baseline="30000" smtClean="0">
                <a:cs typeface="Arial" panose="020B0604020202020204" pitchFamily="34" charset="0"/>
              </a:rPr>
              <a:t>24</a:t>
            </a:r>
          </a:p>
          <a:p>
            <a:pPr eaLnBrk="1" hangingPunct="1"/>
            <a:r>
              <a:rPr lang="en-US" altLang="en-US" sz="1400" smtClean="0"/>
              <a:t>N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O = 1.368</a:t>
            </a:r>
            <a:r>
              <a:rPr lang="en-US" altLang="en-US" sz="1400" smtClean="0">
                <a:cs typeface="Arial" panose="020B0604020202020204" pitchFamily="34" charset="0"/>
              </a:rPr>
              <a:t>×10</a:t>
            </a:r>
            <a:r>
              <a:rPr lang="en-US" altLang="en-US" sz="1400" baseline="30000" smtClean="0">
                <a:cs typeface="Arial" panose="020B0604020202020204" pitchFamily="34" charset="0"/>
              </a:rPr>
              <a:t>24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216261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28A68C18-58B6-4D70-9B95-FAC048F07760}" type="slidenum">
              <a:rPr lang="en-US" altLang="en-US" sz="1200" baseline="0"/>
              <a:pPr/>
              <a:t>26</a:t>
            </a:fld>
            <a:endParaRPr lang="en-US" altLang="en-US" sz="1200" baseline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400" smtClean="0"/>
              <a:t>H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O, CO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, C</a:t>
            </a:r>
            <a:r>
              <a:rPr lang="en-US" altLang="en-US" sz="1400" baseline="-25000" smtClean="0"/>
              <a:t>3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6</a:t>
            </a:r>
            <a:r>
              <a:rPr lang="en-US" altLang="en-US" sz="1400" smtClean="0"/>
              <a:t>O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, N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O; The number of oxygen atoms in each is:</a:t>
            </a:r>
          </a:p>
          <a:p>
            <a:pPr eaLnBrk="1" hangingPunct="1"/>
            <a:r>
              <a:rPr lang="en-US" altLang="en-US" sz="1400" smtClean="0"/>
              <a:t>H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O = 3.343</a:t>
            </a:r>
            <a:r>
              <a:rPr lang="en-US" altLang="en-US" sz="1400" smtClean="0">
                <a:cs typeface="Arial" panose="020B0604020202020204" pitchFamily="34" charset="0"/>
              </a:rPr>
              <a:t>×10</a:t>
            </a:r>
            <a:r>
              <a:rPr lang="en-US" altLang="en-US" sz="1400" baseline="30000" smtClean="0">
                <a:cs typeface="Arial" panose="020B0604020202020204" pitchFamily="34" charset="0"/>
              </a:rPr>
              <a:t>24</a:t>
            </a:r>
          </a:p>
          <a:p>
            <a:pPr eaLnBrk="1" hangingPunct="1"/>
            <a:r>
              <a:rPr lang="en-US" altLang="en-US" sz="1400" smtClean="0"/>
              <a:t>CO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 = 2.737</a:t>
            </a:r>
            <a:r>
              <a:rPr lang="en-US" altLang="en-US" sz="1400" smtClean="0">
                <a:cs typeface="Arial" panose="020B0604020202020204" pitchFamily="34" charset="0"/>
              </a:rPr>
              <a:t>×10</a:t>
            </a:r>
            <a:r>
              <a:rPr lang="en-US" altLang="en-US" sz="1400" baseline="30000" smtClean="0">
                <a:cs typeface="Arial" panose="020B0604020202020204" pitchFamily="34" charset="0"/>
              </a:rPr>
              <a:t>24</a:t>
            </a:r>
          </a:p>
          <a:p>
            <a:pPr eaLnBrk="1" hangingPunct="1"/>
            <a:r>
              <a:rPr lang="en-US" altLang="en-US" sz="1400" smtClean="0"/>
              <a:t>C</a:t>
            </a:r>
            <a:r>
              <a:rPr lang="en-US" altLang="en-US" sz="1400" baseline="-25000" smtClean="0"/>
              <a:t>3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6</a:t>
            </a:r>
            <a:r>
              <a:rPr lang="en-US" altLang="en-US" sz="1400" smtClean="0"/>
              <a:t>O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 = 1.626</a:t>
            </a:r>
            <a:r>
              <a:rPr lang="en-US" altLang="en-US" sz="1400" smtClean="0">
                <a:cs typeface="Arial" panose="020B0604020202020204" pitchFamily="34" charset="0"/>
              </a:rPr>
              <a:t>×10</a:t>
            </a:r>
            <a:r>
              <a:rPr lang="en-US" altLang="en-US" sz="1400" baseline="30000" smtClean="0">
                <a:cs typeface="Arial" panose="020B0604020202020204" pitchFamily="34" charset="0"/>
              </a:rPr>
              <a:t>24</a:t>
            </a:r>
          </a:p>
          <a:p>
            <a:pPr eaLnBrk="1" hangingPunct="1"/>
            <a:r>
              <a:rPr lang="en-US" altLang="en-US" sz="1400" smtClean="0"/>
              <a:t>N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O = 1.368</a:t>
            </a:r>
            <a:r>
              <a:rPr lang="en-US" altLang="en-US" sz="1400" smtClean="0">
                <a:cs typeface="Arial" panose="020B0604020202020204" pitchFamily="34" charset="0"/>
              </a:rPr>
              <a:t>×10</a:t>
            </a:r>
            <a:r>
              <a:rPr lang="en-US" altLang="en-US" sz="1400" baseline="30000" smtClean="0">
                <a:cs typeface="Arial" panose="020B0604020202020204" pitchFamily="34" charset="0"/>
              </a:rPr>
              <a:t>24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39455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9C613708-5C72-4A37-AD9E-D4EDBC74C5E0}" type="slidenum">
              <a:rPr lang="en-US" altLang="en-US" sz="1200" baseline="0"/>
              <a:pPr/>
              <a:t>27</a:t>
            </a:fld>
            <a:endParaRPr lang="en-US" altLang="en-US" sz="1200" baseline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256589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2F8B7CC1-3BB2-4943-BE30-28CD3CF962E8}" type="slidenum">
              <a:rPr lang="en-US" altLang="en-US" sz="1200" baseline="0"/>
              <a:pPr/>
              <a:t>28</a:t>
            </a:fld>
            <a:endParaRPr lang="en-US" altLang="en-US" sz="1200" baseline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259416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F9C74A8C-EE1C-465F-87A2-695A1657604C}" type="slidenum">
              <a:rPr lang="en-US" altLang="en-US" sz="1200" baseline="0"/>
              <a:pPr/>
              <a:t>29</a:t>
            </a:fld>
            <a:endParaRPr lang="en-US" altLang="en-US" sz="1200" baseline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940853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1F966226-1C6C-47E5-851A-3E76D7B05E4A}" type="slidenum">
              <a:rPr lang="en-US" altLang="en-US" sz="1200" baseline="0"/>
              <a:pPr/>
              <a:t>30</a:t>
            </a:fld>
            <a:endParaRPr lang="en-US" altLang="en-US" sz="1200" baseline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83625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08ECD0DB-01ED-4688-830F-1E5AE11E1747}" type="slidenum">
              <a:rPr lang="en-US" altLang="en-US" sz="1200" baseline="0"/>
              <a:pPr/>
              <a:t>4</a:t>
            </a:fld>
            <a:endParaRPr lang="en-US" altLang="en-US" sz="1200" baseline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108785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AD748EE6-77C2-46C8-AC88-FA643DD1A86C}" type="slidenum">
              <a:rPr lang="en-US" altLang="en-US" sz="1200" baseline="0"/>
              <a:pPr/>
              <a:t>31</a:t>
            </a:fld>
            <a:endParaRPr lang="en-US" altLang="en-US" sz="1200" baseline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45303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0F37296A-F743-4E47-8A1C-1BFDFA4C3F3C}" type="slidenum">
              <a:rPr lang="en-US" altLang="en-US" sz="1200" baseline="0"/>
              <a:pPr/>
              <a:t>32</a:t>
            </a:fld>
            <a:endParaRPr lang="en-US" altLang="en-US" sz="1200" baseline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55385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FA996AC1-2048-48B1-813F-6C7D1E73F514}" type="slidenum">
              <a:rPr lang="en-US" altLang="en-US" sz="1200" baseline="0"/>
              <a:pPr/>
              <a:t>33</a:t>
            </a:fld>
            <a:endParaRPr lang="en-US" altLang="en-US" sz="1200" baseline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II is correct. </a:t>
            </a:r>
          </a:p>
        </p:txBody>
      </p:sp>
    </p:spTree>
    <p:extLst>
      <p:ext uri="{BB962C8B-B14F-4D97-AF65-F5344CB8AC3E}">
        <p14:creationId xmlns:p14="http://schemas.microsoft.com/office/powerpoint/2010/main" val="19926234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CB293864-038A-4719-9CD2-469F40625DC8}" type="slidenum">
              <a:rPr lang="en-US" altLang="en-US" sz="1200" baseline="0"/>
              <a:pPr/>
              <a:t>34</a:t>
            </a:fld>
            <a:endParaRPr lang="en-US" altLang="en-US" sz="1200" baseline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II is correct. </a:t>
            </a:r>
          </a:p>
        </p:txBody>
      </p:sp>
    </p:spTree>
    <p:extLst>
      <p:ext uri="{BB962C8B-B14F-4D97-AF65-F5344CB8AC3E}">
        <p14:creationId xmlns:p14="http://schemas.microsoft.com/office/powerpoint/2010/main" val="6024442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51DCE86C-27CA-4EA1-8DCD-4406A04F28E4}" type="slidenum">
              <a:rPr lang="en-US" altLang="en-US" sz="1200" baseline="0"/>
              <a:pPr/>
              <a:t>35</a:t>
            </a:fld>
            <a:endParaRPr lang="en-US" altLang="en-US" sz="1200" baseline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Only III is correct.</a:t>
            </a:r>
          </a:p>
        </p:txBody>
      </p:sp>
    </p:spTree>
    <p:extLst>
      <p:ext uri="{BB962C8B-B14F-4D97-AF65-F5344CB8AC3E}">
        <p14:creationId xmlns:p14="http://schemas.microsoft.com/office/powerpoint/2010/main" val="5140177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B5B5C8D4-50B6-407C-A362-684C005E7638}" type="slidenum">
              <a:rPr lang="en-US" altLang="en-US" sz="1200" baseline="0"/>
              <a:pPr/>
              <a:t>36</a:t>
            </a:fld>
            <a:endParaRPr lang="en-US" altLang="en-US" sz="1200" baseline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Only III is correct.</a:t>
            </a:r>
          </a:p>
        </p:txBody>
      </p:sp>
    </p:spTree>
    <p:extLst>
      <p:ext uri="{BB962C8B-B14F-4D97-AF65-F5344CB8AC3E}">
        <p14:creationId xmlns:p14="http://schemas.microsoft.com/office/powerpoint/2010/main" val="3103736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C867C7B5-EDFC-4AC7-8936-207826EE0C2F}" type="slidenum">
              <a:rPr lang="en-US" altLang="en-US" sz="1200" baseline="0"/>
              <a:pPr/>
              <a:t>37</a:t>
            </a:fld>
            <a:endParaRPr lang="en-US" altLang="en-US" sz="1200" baseline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07365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769EF1DF-8D23-4D06-8629-D4E156C0EB7C}" type="slidenum">
              <a:rPr lang="en-US" altLang="en-US" sz="1200" baseline="0"/>
              <a:pPr/>
              <a:t>38</a:t>
            </a:fld>
            <a:endParaRPr lang="en-US" altLang="en-US" sz="1200" baseline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455261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AF4AE17A-1405-4F3A-AF45-1917BA4500B5}" type="slidenum">
              <a:rPr lang="en-US" altLang="en-US" sz="1200" baseline="0"/>
              <a:pPr/>
              <a:t>39</a:t>
            </a:fld>
            <a:endParaRPr lang="en-US" altLang="en-US" sz="1200" baseline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431239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D85DD86D-DB4E-48BF-BA82-4B36DB2871AB}" type="slidenum">
              <a:rPr lang="en-US" altLang="en-US" sz="1200" baseline="0"/>
              <a:pPr/>
              <a:t>40</a:t>
            </a:fld>
            <a:endParaRPr lang="en-US" altLang="en-US" sz="1200" baseline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7341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62811136-FEF6-4132-9E49-3952663BB60E}" type="slidenum">
              <a:rPr lang="en-US" altLang="en-US" sz="1200" baseline="0"/>
              <a:pPr/>
              <a:t>5</a:t>
            </a:fld>
            <a:endParaRPr lang="en-US" altLang="en-US" sz="1200" baseline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222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17C17280-B305-41E2-9429-D183BA529102}" type="slidenum">
              <a:rPr lang="en-US" altLang="en-US" sz="1200" baseline="0"/>
              <a:pPr/>
              <a:t>41</a:t>
            </a:fld>
            <a:endParaRPr lang="en-US" altLang="en-US" sz="1200" baseline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47364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980B8632-A895-4B45-8953-D40263150DAD}" type="slidenum">
              <a:rPr lang="en-US" altLang="en-US" sz="1200" baseline="0"/>
              <a:pPr/>
              <a:t>42</a:t>
            </a:fld>
            <a:endParaRPr lang="en-US" altLang="en-US" sz="1200" baseline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33224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D19050C0-1C6A-45AE-9FC3-944700EF8D52}" type="slidenum">
              <a:rPr lang="en-US" altLang="en-US" sz="1200" baseline="0"/>
              <a:pPr/>
              <a:t>43</a:t>
            </a:fld>
            <a:endParaRPr lang="en-US" altLang="en-US" sz="1200" baseline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665023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6C89E6F6-2965-40B5-98C1-098462D667EC}" type="slidenum">
              <a:rPr lang="en-US" altLang="en-US" sz="1200" baseline="0"/>
              <a:pPr/>
              <a:t>44</a:t>
            </a:fld>
            <a:endParaRPr lang="en-US" altLang="en-US" sz="1200" baseline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CH</a:t>
            </a:r>
            <a:r>
              <a:rPr lang="en-US" altLang="en-US" baseline="-25000" smtClean="0"/>
              <a:t>4</a:t>
            </a:r>
            <a:r>
              <a:rPr lang="en-US" altLang="en-US" smtClean="0"/>
              <a:t> + 2O</a:t>
            </a:r>
            <a:r>
              <a:rPr lang="en-US" altLang="en-US" baseline="-25000" smtClean="0"/>
              <a:t>2</a:t>
            </a:r>
            <a:r>
              <a:rPr lang="en-US" altLang="en-US" smtClean="0"/>
              <a:t> </a:t>
            </a:r>
            <a:r>
              <a:rPr lang="en-US" altLang="en-US" smtClean="0">
                <a:sym typeface="Wingdings" panose="05000000000000000000" pitchFamily="2" charset="2"/>
              </a:rPr>
              <a:t> CO</a:t>
            </a:r>
            <a:r>
              <a:rPr lang="en-US" altLang="en-US" baseline="-25000" smtClean="0">
                <a:sym typeface="Wingdings" panose="05000000000000000000" pitchFamily="2" charset="2"/>
              </a:rPr>
              <a:t>2</a:t>
            </a:r>
            <a:r>
              <a:rPr lang="en-US" altLang="en-US" smtClean="0">
                <a:sym typeface="Wingdings" panose="05000000000000000000" pitchFamily="2" charset="2"/>
              </a:rPr>
              <a:t> + 2H</a:t>
            </a:r>
            <a:r>
              <a:rPr lang="en-US" altLang="en-US" baseline="-25000" smtClean="0">
                <a:sym typeface="Wingdings" panose="05000000000000000000" pitchFamily="2" charset="2"/>
              </a:rPr>
              <a:t>2</a:t>
            </a:r>
            <a:r>
              <a:rPr lang="en-US" altLang="en-US" smtClean="0">
                <a:sym typeface="Wingdings" panose="05000000000000000000" pitchFamily="2" charset="2"/>
              </a:rPr>
              <a:t>O</a:t>
            </a:r>
          </a:p>
          <a:p>
            <a:pPr eaLnBrk="1" hangingPunct="1"/>
            <a:endParaRPr lang="en-US" altLang="en-US" smtClean="0"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mtClean="0">
                <a:sym typeface="Wingdings" panose="05000000000000000000" pitchFamily="2" charset="2"/>
              </a:rPr>
              <a:t>4NH</a:t>
            </a:r>
            <a:r>
              <a:rPr lang="en-US" altLang="en-US" baseline="-25000" smtClean="0">
                <a:sym typeface="Wingdings" panose="05000000000000000000" pitchFamily="2" charset="2"/>
              </a:rPr>
              <a:t>3</a:t>
            </a:r>
            <a:r>
              <a:rPr lang="en-US" altLang="en-US" smtClean="0">
                <a:sym typeface="Wingdings" panose="05000000000000000000" pitchFamily="2" charset="2"/>
              </a:rPr>
              <a:t> + 5O</a:t>
            </a:r>
            <a:r>
              <a:rPr lang="en-US" altLang="en-US" baseline="-25000" smtClean="0">
                <a:sym typeface="Wingdings" panose="05000000000000000000" pitchFamily="2" charset="2"/>
              </a:rPr>
              <a:t>2</a:t>
            </a:r>
            <a:r>
              <a:rPr lang="en-US" altLang="en-US" smtClean="0">
                <a:sym typeface="Wingdings" panose="05000000000000000000" pitchFamily="2" charset="2"/>
              </a:rPr>
              <a:t>  4NO + 6H</a:t>
            </a:r>
            <a:r>
              <a:rPr lang="en-US" altLang="en-US" baseline="-25000" smtClean="0">
                <a:sym typeface="Wingdings" panose="05000000000000000000" pitchFamily="2" charset="2"/>
              </a:rPr>
              <a:t>2</a:t>
            </a:r>
            <a:r>
              <a:rPr lang="en-US" altLang="en-US" smtClean="0">
                <a:sym typeface="Wingdings" panose="05000000000000000000" pitchFamily="2" charset="2"/>
              </a:rPr>
              <a:t>O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057065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F9ED3104-104A-4F19-A385-B2C70E10BF41}" type="slidenum">
              <a:rPr lang="en-US" altLang="en-US" sz="1200" baseline="0"/>
              <a:pPr/>
              <a:t>45</a:t>
            </a:fld>
            <a:endParaRPr lang="en-US" altLang="en-US" sz="1200" baseline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CH</a:t>
            </a:r>
            <a:r>
              <a:rPr lang="en-US" altLang="en-US" baseline="-25000" smtClean="0"/>
              <a:t>4</a:t>
            </a:r>
            <a:r>
              <a:rPr lang="en-US" altLang="en-US" smtClean="0"/>
              <a:t> + 2O</a:t>
            </a:r>
            <a:r>
              <a:rPr lang="en-US" altLang="en-US" baseline="-25000" smtClean="0"/>
              <a:t>2</a:t>
            </a:r>
            <a:r>
              <a:rPr lang="en-US" altLang="en-US" smtClean="0"/>
              <a:t> </a:t>
            </a:r>
            <a:r>
              <a:rPr lang="en-US" altLang="en-US" smtClean="0">
                <a:sym typeface="Wingdings" panose="05000000000000000000" pitchFamily="2" charset="2"/>
              </a:rPr>
              <a:t> CO</a:t>
            </a:r>
            <a:r>
              <a:rPr lang="en-US" altLang="en-US" baseline="-25000" smtClean="0">
                <a:sym typeface="Wingdings" panose="05000000000000000000" pitchFamily="2" charset="2"/>
              </a:rPr>
              <a:t>2</a:t>
            </a:r>
            <a:r>
              <a:rPr lang="en-US" altLang="en-US" smtClean="0">
                <a:sym typeface="Wingdings" panose="05000000000000000000" pitchFamily="2" charset="2"/>
              </a:rPr>
              <a:t> + 2H</a:t>
            </a:r>
            <a:r>
              <a:rPr lang="en-US" altLang="en-US" baseline="-25000" smtClean="0">
                <a:sym typeface="Wingdings" panose="05000000000000000000" pitchFamily="2" charset="2"/>
              </a:rPr>
              <a:t>2</a:t>
            </a:r>
            <a:r>
              <a:rPr lang="en-US" altLang="en-US" smtClean="0">
                <a:sym typeface="Wingdings" panose="05000000000000000000" pitchFamily="2" charset="2"/>
              </a:rPr>
              <a:t>O</a:t>
            </a:r>
          </a:p>
          <a:p>
            <a:pPr eaLnBrk="1" hangingPunct="1"/>
            <a:endParaRPr lang="en-US" altLang="en-US" smtClean="0"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mtClean="0">
                <a:sym typeface="Wingdings" panose="05000000000000000000" pitchFamily="2" charset="2"/>
              </a:rPr>
              <a:t>4NH</a:t>
            </a:r>
            <a:r>
              <a:rPr lang="en-US" altLang="en-US" baseline="-25000" smtClean="0">
                <a:sym typeface="Wingdings" panose="05000000000000000000" pitchFamily="2" charset="2"/>
              </a:rPr>
              <a:t>3</a:t>
            </a:r>
            <a:r>
              <a:rPr lang="en-US" altLang="en-US" smtClean="0">
                <a:sym typeface="Wingdings" panose="05000000000000000000" pitchFamily="2" charset="2"/>
              </a:rPr>
              <a:t> + 5O</a:t>
            </a:r>
            <a:r>
              <a:rPr lang="en-US" altLang="en-US" baseline="-25000" smtClean="0">
                <a:sym typeface="Wingdings" panose="05000000000000000000" pitchFamily="2" charset="2"/>
              </a:rPr>
              <a:t>2</a:t>
            </a:r>
            <a:r>
              <a:rPr lang="en-US" altLang="en-US" smtClean="0">
                <a:sym typeface="Wingdings" panose="05000000000000000000" pitchFamily="2" charset="2"/>
              </a:rPr>
              <a:t>  4NO + 6H</a:t>
            </a:r>
            <a:r>
              <a:rPr lang="en-US" altLang="en-US" baseline="-25000" smtClean="0">
                <a:sym typeface="Wingdings" panose="05000000000000000000" pitchFamily="2" charset="2"/>
              </a:rPr>
              <a:t>2</a:t>
            </a:r>
            <a:r>
              <a:rPr lang="en-US" altLang="en-US" smtClean="0">
                <a:sym typeface="Wingdings" panose="05000000000000000000" pitchFamily="2" charset="2"/>
              </a:rPr>
              <a:t>O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833581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BD900924-9371-4BDE-98AB-43C28948560D}" type="slidenum">
              <a:rPr lang="en-US" altLang="en-US" sz="1200" baseline="0"/>
              <a:pPr/>
              <a:t>46</a:t>
            </a:fld>
            <a:endParaRPr lang="en-US" altLang="en-US" sz="1200" baseline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1.42 g of ammonia is required.  Use the balanced equations from the previous exercise to start this problem.  Determine the amount of water produced from 1.00 g of methane (which is 0.125 moles of water).  Use the moles of water and the balanced equation to determine the amount of ammonia needed.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See the </a:t>
            </a:r>
            <a:r>
              <a:rPr lang="ja-JP" altLang="en-US" smtClean="0"/>
              <a:t>“</a:t>
            </a:r>
            <a:r>
              <a:rPr lang="en-US" altLang="ja-JP" smtClean="0"/>
              <a:t>Let</a:t>
            </a:r>
            <a:r>
              <a:rPr lang="ja-JP" altLang="en-US" smtClean="0"/>
              <a:t>’</a:t>
            </a:r>
            <a:r>
              <a:rPr lang="en-US" altLang="ja-JP" smtClean="0"/>
              <a:t>s Think About It</a:t>
            </a:r>
            <a:r>
              <a:rPr lang="ja-JP" altLang="en-US" smtClean="0"/>
              <a:t>”</a:t>
            </a:r>
            <a:r>
              <a:rPr lang="en-US" altLang="ja-JP" smtClean="0"/>
              <a:t> slide next to get the students going.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71849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AB5D4FAB-673B-45D0-B9F4-250FF75164AC}" type="slidenum">
              <a:rPr lang="en-US" altLang="en-US" sz="1200" baseline="0"/>
              <a:pPr/>
              <a:t>47</a:t>
            </a:fld>
            <a:endParaRPr lang="en-US" altLang="en-US" sz="1200" baseline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664425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E0C52136-88D0-4A91-9107-17438AFA5C13}" type="slidenum">
              <a:rPr lang="en-US" altLang="en-US" sz="1200" baseline="0"/>
              <a:pPr/>
              <a:t>48</a:t>
            </a:fld>
            <a:endParaRPr lang="en-US" altLang="en-US" sz="1200" baseline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1.42 g of ammonia is required.  Use the balanced equations from the previous exercise to start this problem.  Determine the amount of water produced from 1.00 g of methane (which is 0.125 moles of water).  Use the moles of water and the balanced equation to determine the amount of ammonia needed.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See the </a:t>
            </a:r>
            <a:r>
              <a:rPr lang="ja-JP" altLang="en-US" smtClean="0"/>
              <a:t>“</a:t>
            </a:r>
            <a:r>
              <a:rPr lang="en-US" altLang="ja-JP" smtClean="0"/>
              <a:t>Let</a:t>
            </a:r>
            <a:r>
              <a:rPr lang="ja-JP" altLang="en-US" smtClean="0"/>
              <a:t>’</a:t>
            </a:r>
            <a:r>
              <a:rPr lang="en-US" altLang="ja-JP" smtClean="0"/>
              <a:t>s Think About It</a:t>
            </a:r>
            <a:r>
              <a:rPr lang="ja-JP" altLang="en-US" smtClean="0"/>
              <a:t>”</a:t>
            </a:r>
            <a:r>
              <a:rPr lang="en-US" altLang="ja-JP" smtClean="0"/>
              <a:t> slide next to get the students going.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6743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1B85E091-F974-4E45-BD5C-873C92A0C65A}" type="slidenum">
              <a:rPr lang="en-US" altLang="en-US" sz="1200" baseline="0"/>
              <a:pPr/>
              <a:t>6</a:t>
            </a:fld>
            <a:endParaRPr lang="en-US" altLang="en-US" sz="1200" baseline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2.5 mol </a:t>
            </a:r>
            <a:r>
              <a:rPr lang="en-US" altLang="en-US" sz="1400" smtClean="0"/>
              <a:t>C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6 </a:t>
            </a:r>
            <a:r>
              <a:rPr lang="en-US" altLang="en-US" smtClean="0"/>
              <a:t>× (30.068 g </a:t>
            </a:r>
            <a:r>
              <a:rPr lang="en-US" altLang="en-US" sz="1400" smtClean="0"/>
              <a:t>C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6</a:t>
            </a:r>
            <a:r>
              <a:rPr lang="en-US" altLang="en-US" smtClean="0"/>
              <a:t> / 1 mol </a:t>
            </a:r>
            <a:r>
              <a:rPr lang="en-US" altLang="en-US" sz="1400" smtClean="0"/>
              <a:t>C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6</a:t>
            </a:r>
            <a:r>
              <a:rPr lang="en-US" altLang="en-US" smtClean="0"/>
              <a:t>) = 75 g </a:t>
            </a:r>
            <a:r>
              <a:rPr lang="en-US" altLang="en-US" sz="1400" smtClean="0"/>
              <a:t>C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6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698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A1019542-2608-42A6-809A-341FABCD11A5}" type="slidenum">
              <a:rPr lang="en-US" altLang="en-US" sz="1200" baseline="0"/>
              <a:pPr/>
              <a:t>7</a:t>
            </a:fld>
            <a:endParaRPr lang="en-US" altLang="en-US" sz="1200" baseline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2.5 mol </a:t>
            </a:r>
            <a:r>
              <a:rPr lang="en-US" altLang="en-US" sz="1400" smtClean="0"/>
              <a:t>C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6 </a:t>
            </a:r>
            <a:r>
              <a:rPr lang="en-US" altLang="en-US" smtClean="0"/>
              <a:t>× (30.068 g </a:t>
            </a:r>
            <a:r>
              <a:rPr lang="en-US" altLang="en-US" sz="1400" smtClean="0"/>
              <a:t>C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6</a:t>
            </a:r>
            <a:r>
              <a:rPr lang="en-US" altLang="en-US" smtClean="0"/>
              <a:t> / 1 mol </a:t>
            </a:r>
            <a:r>
              <a:rPr lang="en-US" altLang="en-US" sz="1400" smtClean="0"/>
              <a:t>C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6</a:t>
            </a:r>
            <a:r>
              <a:rPr lang="en-US" altLang="en-US" smtClean="0"/>
              <a:t>) = 75 g </a:t>
            </a:r>
            <a:r>
              <a:rPr lang="en-US" altLang="en-US" sz="1400" smtClean="0"/>
              <a:t>C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6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97803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680F251A-F018-414E-B543-2AC6B13ECD87}" type="slidenum">
              <a:rPr lang="en-US" altLang="en-US" sz="1200" baseline="0"/>
              <a:pPr/>
              <a:t>8</a:t>
            </a:fld>
            <a:endParaRPr lang="en-US" altLang="en-US" sz="1200" baseline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2.5 mol </a:t>
            </a:r>
            <a:r>
              <a:rPr lang="en-US" altLang="en-US" sz="1400" smtClean="0"/>
              <a:t>C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6 </a:t>
            </a:r>
            <a:r>
              <a:rPr lang="en-US" altLang="en-US" smtClean="0"/>
              <a:t>× (30.068 g </a:t>
            </a:r>
            <a:r>
              <a:rPr lang="en-US" altLang="en-US" sz="1400" smtClean="0"/>
              <a:t>C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6</a:t>
            </a:r>
            <a:r>
              <a:rPr lang="en-US" altLang="en-US" smtClean="0"/>
              <a:t> / 1 mol </a:t>
            </a:r>
            <a:r>
              <a:rPr lang="en-US" altLang="en-US" sz="1400" smtClean="0"/>
              <a:t>C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6</a:t>
            </a:r>
            <a:r>
              <a:rPr lang="en-US" altLang="en-US" smtClean="0"/>
              <a:t>) = 75 g </a:t>
            </a:r>
            <a:r>
              <a:rPr lang="en-US" altLang="en-US" sz="1400" smtClean="0"/>
              <a:t>C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6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79831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671809A8-8588-4250-85D0-C84784B921ED}" type="slidenum">
              <a:rPr lang="en-US" altLang="en-US" sz="1200" baseline="0"/>
              <a:pPr/>
              <a:t>9</a:t>
            </a:fld>
            <a:endParaRPr lang="en-US" altLang="en-US" sz="1200" baseline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50.0 g H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O</a:t>
            </a:r>
            <a:r>
              <a:rPr lang="en-US" altLang="en-US" sz="1400" baseline="-25000" smtClean="0"/>
              <a:t> </a:t>
            </a:r>
            <a:r>
              <a:rPr lang="en-US" altLang="en-US" smtClean="0"/>
              <a:t>× (1 mol H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O</a:t>
            </a:r>
            <a:r>
              <a:rPr lang="en-US" altLang="en-US" smtClean="0"/>
              <a:t> / 18.016 g H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O</a:t>
            </a:r>
            <a:r>
              <a:rPr lang="en-US" altLang="en-US" smtClean="0"/>
              <a:t>) = 2.78 mol H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O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2311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75DFD5F3-DD1D-45CF-AC05-635E55D3C38D}" type="slidenum">
              <a:rPr lang="en-US" altLang="en-US" sz="1200" baseline="0"/>
              <a:pPr/>
              <a:t>10</a:t>
            </a:fld>
            <a:endParaRPr lang="en-US" altLang="en-US" sz="1200" baseline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50.0 g H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O</a:t>
            </a:r>
            <a:r>
              <a:rPr lang="en-US" altLang="en-US" sz="1400" baseline="-25000" smtClean="0"/>
              <a:t> </a:t>
            </a:r>
            <a:r>
              <a:rPr lang="en-US" altLang="en-US" smtClean="0"/>
              <a:t>× (1 mol H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O</a:t>
            </a:r>
            <a:r>
              <a:rPr lang="en-US" altLang="en-US" smtClean="0"/>
              <a:t> / 18.016 g H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O</a:t>
            </a:r>
            <a:r>
              <a:rPr lang="en-US" altLang="en-US" smtClean="0"/>
              <a:t>) = 2.78 mol H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O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5003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Stoker9781133103943-pp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012825"/>
            <a:ext cx="3756025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953000" y="2057400"/>
            <a:ext cx="3810000" cy="990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0" y="3352800"/>
            <a:ext cx="3136900" cy="822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224307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7EE0D4-7010-478D-A6E5-B6E8693A6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971745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863756-0A36-41A3-8A40-453B867711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671713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F669B-ED02-459C-9ED5-F9C8E9C4A8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217897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633F4-7926-4C1D-81DD-519C192438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611949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D9CBC-01AD-4286-89EF-560B53533E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677608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DE65F-3272-4D4E-87B2-2156B686C3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871081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61054-C067-4C6F-8CF0-B1C4A26D46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522779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71A9D3-C42C-4121-891C-B393E0DD9F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524970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0C905-744B-4844-82D9-8CDB5DCE92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145495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78569-AD29-4732-8714-B44EFB41D4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867887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8DB848-9D54-449B-8ECA-B5ACF4B475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24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0225B-F028-48A6-BA26-D8C96C63B1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696385"/>
      </p:ext>
    </p:extLst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2895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289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B3238-5EAB-4D8C-962C-2F1442917B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15261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C3EA-4747-4C80-A54A-62269177BCDA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FDFD-9369-4D80-B450-ABD5C6ECB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17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C3EA-4747-4C80-A54A-62269177BCDA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FDFD-9369-4D80-B450-ABD5C6ECB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07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C3EA-4747-4C80-A54A-62269177BCDA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FDFD-9369-4D80-B450-ABD5C6ECB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93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C3EA-4747-4C80-A54A-62269177BCDA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FDFD-9369-4D80-B450-ABD5C6ECB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1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C3EA-4747-4C80-A54A-62269177BCDA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FDFD-9369-4D80-B450-ABD5C6ECB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81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C3EA-4747-4C80-A54A-62269177BCDA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FDFD-9369-4D80-B450-ABD5C6ECB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07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C3EA-4747-4C80-A54A-62269177BCDA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FDFD-9369-4D80-B450-ABD5C6ECB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77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C3EA-4747-4C80-A54A-62269177BCDA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FDFD-9369-4D80-B450-ABD5C6ECB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61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D5C9C-939A-477D-A57D-EFFA3486E6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005684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C3EA-4747-4C80-A54A-62269177BCDA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FDFD-9369-4D80-B450-ABD5C6ECB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44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C3EA-4747-4C80-A54A-62269177BCDA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FDFD-9369-4D80-B450-ABD5C6ECB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15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C3EA-4747-4C80-A54A-62269177BCDA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FDFD-9369-4D80-B450-ABD5C6ECB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00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88C93-2CBD-49B7-81DC-74F2590C7F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30127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3E730-53A5-483D-A344-2852456567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39982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48B0F-19B0-45C6-812E-6B8FC0C6C8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68481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214CF-2094-4539-9D2F-35E5E45368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33895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FA774-5687-4430-8064-3CB01939EA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23747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104171-256E-4938-8219-6474994BE5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110389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E1A60-81FF-41B1-9A18-FA5FA514B6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35511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10458A-2AC2-4166-A9BC-40F3ACCD73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434382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8FE9F-B270-4B4E-9426-357F3D2F34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013505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112D5-A988-4789-8BA9-2DC9389CDC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76836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84D03B-F7D7-4AB4-A68A-1ACCAC75F7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94091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94EF3F-C6F2-4189-8A21-1B26CA9061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44179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2EE31E-068F-4E20-9C91-3E5657CF6F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143982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F2D46-5E26-42AA-AEEB-EA6215670D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251852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DF191-7568-4295-B3D7-1DA00F340F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12241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C5095-264E-4B94-97F4-2754423DF8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456166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5D577-9081-4227-BBF2-01B9AB677C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76034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1920EE-0001-4DF8-BDF1-97412067B4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55332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E8266-920F-4AC5-8921-83FE0FBE1C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071535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D0710-175E-4EC4-95E9-B9F63B601B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16207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D775D-4976-48A0-9C94-06C61062C0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631098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992FA-B99E-449F-9CA6-55DBF9DBB4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07568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F7BEE1-B97B-477D-82E9-B37E6F8D76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579624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9221E-839C-4812-890F-AF950CB6BC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440861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6F8C0-95E2-43DA-8031-FB0B48B40E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054383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F4DDD-9060-4EEA-AC91-2E768F0C9B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025201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19761-A915-43C4-B9A6-FC860FEEF0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653640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E3CDA1-BA1A-431B-B51F-E078CD3B43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028316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7BA606-4055-4FFA-8ABD-8FD0BFF1E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39740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AF587-D524-4D0B-BE5A-3A0B4C567F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392997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4FE4AD-6E4C-4B07-AE32-7788E6F741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624386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D5BDA-0F93-499B-89FC-A05B0D46E4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783661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B0F3E3-711A-47F4-9AB5-8E9DCB5F45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600852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F0C8D-E819-471F-A7A7-73E8F20AEF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561151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BF6E7-B9DB-4658-8382-D69E70CFC5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109545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003145-3C69-488C-9BBD-B206B8C18B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956411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020019-BC11-4EB8-9D2B-9FF7D36B9E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163499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57E9E3-5384-419D-8980-3A2EF12CFD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851793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9271F-C522-4846-A8C7-78ED82BBBB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149146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412CE-D5E9-4DC6-9B6C-BC8C5631EB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9787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B2B150-0A9C-4F4E-88D3-2869391C81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659825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980B4E-7555-4CC5-82AD-98E7202CBD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687711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93870D-8219-4513-A23C-C4A38A0E5F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385077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91AD2-E447-45D0-981E-DA9020A99A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683069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EBEA9-0783-47B4-8EE1-D091DCB2E4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629617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DC991D-8ABA-4A81-A480-0723408C47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85387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EB7164-2867-4DAD-9753-EEBDEEA4B0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473566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A57E0-A6D3-4D27-B79E-448934C31F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327886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1EEB7-2841-4968-9C40-A3FE8A7A25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92114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6B391-B40F-4BEF-93FA-7784F414A5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995773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7CCE9-948A-4401-A633-AEFC4C9E78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92436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90A18-85FD-4E1E-883D-7438D8696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094773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D4861-5BFC-4072-9DB6-9B9A8F58E6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142396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0DE410-A15E-41CD-9919-6A611C850B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185391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947C72-0D75-4166-AF8C-183252007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802281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51A4B-D936-40F3-A762-CEF169CA4E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673484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8204B6-607B-42EA-8CD1-9657698DEE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191783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4B9B6-B8CF-4BDB-83E9-20259A777C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180016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A4A1E-3DD1-4313-ABD8-460CE023FD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318896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903FFF-3F6A-4D82-8259-30B142452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958464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4E9FFF-CB90-4925-AD60-000E45F2B6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134634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AAADDC-231B-40F1-90CA-1CB891EE31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36419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D9689-7BCD-4829-8810-6D4E970E9E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475331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DA50D-7C52-4A02-993C-EE4E366E6B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118366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99794A-757D-4BBB-B643-3CB81BF66F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154112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BFB5DB-25D4-407C-97BA-DE7548D1FF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84325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34603-2BBD-433E-9E0C-9A0FF04A3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057270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7313A-C386-4634-ADDE-532886836F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633361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F36A6-3E11-44FB-95F8-4FFE9B8153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76393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B72F6E-4E36-47D3-ADB1-C0A552181A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040985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D9C99-BC1E-475E-BA71-D35D486F84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736900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665B3-E6DF-4E6D-A6F8-DC75A99C93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222886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404FF-DC00-4437-8A9B-130373A305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83664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69063-3D2B-42D0-AFF8-AAA25A0CDA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835639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F0D49-4382-44E0-ABDA-3FD1069F60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105475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7796E-36F1-4ACE-A1CC-A9722BE65B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358595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B6B3D7-F020-46FD-998F-541D03703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790413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276EE-C00F-4F50-AAF2-E5E0BB50D4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490274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6F5139-9804-4FBA-AF68-59E195BBF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13192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19DA7-5124-42FF-B80F-7E62B289B7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873818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119B1-4669-4634-834F-2B1989C0C6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380641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3FAB2-5178-4E6A-92CB-E1F6582C28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412868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91B1E-D4D3-4C4E-984B-8D1BB3BA07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615356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FF9012-974C-4DA2-83FD-86DD69C3B5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7760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051" name="Rectangle 1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4" name="Line 9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Arc 11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Text Box 1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Formula Masses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07DF0A41-4C66-4C14-98D6-91DEDFE0E80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5" name="Text Box 30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6.1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2060" name="Rectangle 2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2061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43" name="Rectangle 16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9333" name="Text Box 6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Chapter 6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99334" name="Text Box 7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Table of Contents</a:t>
            </a:r>
          </a:p>
        </p:txBody>
      </p:sp>
      <p:sp>
        <p:nvSpPr>
          <p:cNvPr id="1198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98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06A8AE28-CAA3-4B88-9783-96BA0C0AB4F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49" name="Rectangle 17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0250" name="Line 18"/>
          <p:cNvSpPr>
            <a:spLocks noChangeShapeType="1"/>
          </p:cNvSpPr>
          <p:nvPr userDrawn="1"/>
        </p:nvSpPr>
        <p:spPr bwMode="auto">
          <a:xfrm>
            <a:off x="304800" y="0"/>
            <a:ext cx="23622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Arc 19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AC3EA-4747-4C80-A54A-62269177BCDA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FFDFD-9369-4D80-B450-ABD5C6ECB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3075" name="Rectangle 39"/>
          <p:cNvSpPr>
            <a:spLocks noChangeArrowheads="1"/>
          </p:cNvSpPr>
          <p:nvPr userDrawn="1"/>
        </p:nvSpPr>
        <p:spPr bwMode="auto">
          <a:xfrm>
            <a:off x="0" y="442913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18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6.2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3319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The Mole: A Counting Unit for Chemists </a:t>
            </a:r>
          </a:p>
        </p:txBody>
      </p:sp>
      <p:sp>
        <p:nvSpPr>
          <p:cNvPr id="10957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A5130A16-782F-4083-9BEF-74723474EF9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82" name="Arc 40"/>
          <p:cNvSpPr>
            <a:spLocks/>
          </p:cNvSpPr>
          <p:nvPr userDrawn="1"/>
        </p:nvSpPr>
        <p:spPr bwMode="auto">
          <a:xfrm>
            <a:off x="2590800" y="-1588"/>
            <a:ext cx="533400" cy="444501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Line 41"/>
          <p:cNvSpPr>
            <a:spLocks noChangeShapeType="1"/>
          </p:cNvSpPr>
          <p:nvPr userDrawn="1"/>
        </p:nvSpPr>
        <p:spPr bwMode="auto">
          <a:xfrm>
            <a:off x="381000" y="-1588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Rectangle 42"/>
          <p:cNvSpPr>
            <a:spLocks noChangeArrowheads="1"/>
          </p:cNvSpPr>
          <p:nvPr userDrawn="1"/>
        </p:nvSpPr>
        <p:spPr bwMode="auto">
          <a:xfrm>
            <a:off x="12700" y="-1588"/>
            <a:ext cx="457200" cy="457201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3085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4099" name="Rectangle 33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4100" name="Rectangle 32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607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6.3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25608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The Mass of a Mole</a:t>
            </a:r>
          </a:p>
        </p:txBody>
      </p:sp>
      <p:sp>
        <p:nvSpPr>
          <p:cNvPr id="11060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0609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3692DF5C-C846-4929-8A0A-5E6B5A9FA6A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7" name="Line 34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Arc 35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88" r:id="rId3"/>
    <p:sldLayoutId id="2147484389" r:id="rId4"/>
    <p:sldLayoutId id="2147484390" r:id="rId5"/>
    <p:sldLayoutId id="2147484391" r:id="rId6"/>
    <p:sldLayoutId id="2147484392" r:id="rId7"/>
    <p:sldLayoutId id="2147484393" r:id="rId8"/>
    <p:sldLayoutId id="2147484394" r:id="rId9"/>
    <p:sldLayoutId id="2147484395" r:id="rId10"/>
    <p:sldLayoutId id="214748439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5123" name="Rectangle 17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7894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6.4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37895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Chemical Formulas and the Mole Concept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5416678F-739E-42D9-8187-512B6C2E549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30" name="Rectangle 22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5131" name="Line 23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Arc 24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6147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0182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6.5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50183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The Mole and Chemical Calculations</a:t>
            </a:r>
          </a:p>
        </p:txBody>
      </p:sp>
      <p:sp>
        <p:nvSpPr>
          <p:cNvPr id="2652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652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182A37E6-0D1F-41A5-A6D2-736D6DC4031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154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6155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7171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2470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6.6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62471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Writing and Balancing Chemical Equations</a:t>
            </a:r>
          </a:p>
        </p:txBody>
      </p:sp>
      <p:sp>
        <p:nvSpPr>
          <p:cNvPr id="2662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662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B6886A4D-2F7C-42E5-A02F-91568593A01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178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7179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8195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4758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6.7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74759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Chemical Equations and the Mole Concept</a:t>
            </a:r>
          </a:p>
        </p:txBody>
      </p:sp>
      <p:sp>
        <p:nvSpPr>
          <p:cNvPr id="267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67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FBC0CE22-3B68-4685-8B0C-B1CCF37FAB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202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8203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31" r:id="rId2"/>
    <p:sldLayoutId id="2147484432" r:id="rId3"/>
    <p:sldLayoutId id="2147484433" r:id="rId4"/>
    <p:sldLayoutId id="2147484434" r:id="rId5"/>
    <p:sldLayoutId id="2147484435" r:id="rId6"/>
    <p:sldLayoutId id="2147484436" r:id="rId7"/>
    <p:sldLayoutId id="2147484437" r:id="rId8"/>
    <p:sldLayoutId id="2147484438" r:id="rId9"/>
    <p:sldLayoutId id="2147484439" r:id="rId10"/>
    <p:sldLayoutId id="214748444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9219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7046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6.8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87047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Chemical Calculations Using Chemical Equations</a:t>
            </a:r>
          </a:p>
        </p:txBody>
      </p:sp>
      <p:sp>
        <p:nvSpPr>
          <p:cNvPr id="2682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682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2ACBAFCA-0F55-4135-B205-CDF24528BBB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226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9227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jpe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#-1,16,Let%E2%80%99s%20Put%20It%20All%20Together!"/><Relationship Id="rId3" Type="http://schemas.openxmlformats.org/officeDocument/2006/relationships/slide" Target="slide41.xml"/><Relationship Id="rId7" Type="http://schemas.openxmlformats.org/officeDocument/2006/relationships/hyperlink" Target="#-1,12,Chemical%20Formula%20%E2%80%93%20Microscopic%20View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1.xml"/><Relationship Id="rId6" Type="http://schemas.openxmlformats.org/officeDocument/2006/relationships/hyperlink" Target="#-1,5,Molar%20Mass"/><Relationship Id="rId5" Type="http://schemas.openxmlformats.org/officeDocument/2006/relationships/hyperlink" Target="#-1,4,A%20Mole"/><Relationship Id="rId10" Type="http://schemas.openxmlformats.org/officeDocument/2006/relationships/hyperlink" Target="#-1,38,Coefficients%20in%20a%20Balanced%20Chemical%20Equation"/><Relationship Id="rId4" Type="http://schemas.openxmlformats.org/officeDocument/2006/relationships/hyperlink" Target="#-1,3,Slide%203"/><Relationship Id="rId9" Type="http://schemas.openxmlformats.org/officeDocument/2006/relationships/hyperlink" Target="#-1,27,A%20Representation%20of%20a%20Chemical%20Reactio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8.emf"/><Relationship Id="rId10" Type="http://schemas.openxmlformats.org/officeDocument/2006/relationships/image" Target="../media/image14.jpeg"/><Relationship Id="rId4" Type="http://schemas.openxmlformats.org/officeDocument/2006/relationships/oleObject" Target="../embeddings/oleObject8.bin"/><Relationship Id="rId9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22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8.vml"/><Relationship Id="rId6" Type="http://schemas.openxmlformats.org/officeDocument/2006/relationships/hyperlink" Target="balancingequations.html" TargetMode="External"/><Relationship Id="rId5" Type="http://schemas.openxmlformats.org/officeDocument/2006/relationships/hyperlink" Target="https://www.youtube.com/watch?v=oDVswHfZJzY" TargetMode="External"/><Relationship Id="rId4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3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152400" y="415131"/>
            <a:ext cx="9525000" cy="477838"/>
          </a:xfrm>
        </p:spPr>
        <p:txBody>
          <a:bodyPr rtlCol="0"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6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Calculations: Formula Masses,</a:t>
            </a:r>
            <a:b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Moles, and Chemical Equations</a:t>
            </a:r>
            <a:endParaRPr lang="en-US" altLang="en-US" sz="2800" b="1" kern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33425" y="990600"/>
            <a:ext cx="8029575" cy="5029200"/>
          </a:xfrm>
        </p:spPr>
        <p:txBody>
          <a:bodyPr rtlCol="0">
            <a:normAutofit/>
          </a:bodyPr>
          <a:lstStyle/>
          <a:p>
            <a:pPr algn="l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Introduction to </a:t>
            </a:r>
            <a:r>
              <a:rPr 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Inorganic Chemistry</a:t>
            </a:r>
            <a:endParaRPr lang="en-US" dirty="0">
              <a:latin typeface="Times New Roman" pitchFamily="18" charset="0"/>
            </a:endParaRPr>
          </a:p>
          <a:p>
            <a:pPr algn="l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8000"/>
                </a:solidFill>
                <a:latin typeface="Times New Roman" pitchFamily="18" charset="0"/>
              </a:rPr>
              <a:t>Instructor</a:t>
            </a:r>
            <a:r>
              <a:rPr lang="en-US" dirty="0">
                <a:latin typeface="Times New Roman" pitchFamily="18" charset="0"/>
              </a:rPr>
              <a:t> Dr. </a:t>
            </a:r>
            <a:r>
              <a:rPr lang="en-US" dirty="0" err="1">
                <a:latin typeface="Times New Roman" pitchFamily="18" charset="0"/>
              </a:rPr>
              <a:t>Upali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Siriwardane</a:t>
            </a:r>
            <a:r>
              <a:rPr lang="en-US" dirty="0">
                <a:latin typeface="Times New Roman" pitchFamily="18" charset="0"/>
              </a:rPr>
              <a:t> (Ph.D. Ohio State) </a:t>
            </a:r>
          </a:p>
          <a:p>
            <a:pPr algn="l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</a:rPr>
              <a:t>E-mail:  upali@latech.edu </a:t>
            </a:r>
          </a:p>
          <a:p>
            <a:pPr algn="l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</a:rPr>
              <a:t>Office</a:t>
            </a:r>
            <a:r>
              <a:rPr lang="en-US" dirty="0">
                <a:latin typeface="Times New Roman" pitchFamily="18" charset="0"/>
              </a:rPr>
              <a:t>:  311 Carson Taylor Hall ; Phone: 318-257-4941</a:t>
            </a:r>
            <a:r>
              <a:rPr lang="en-US" dirty="0" smtClean="0">
                <a:latin typeface="Times New Roman" pitchFamily="18" charset="0"/>
              </a:rPr>
              <a:t>;</a:t>
            </a:r>
          </a:p>
          <a:p>
            <a:pPr algn="l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u="sng" dirty="0"/>
              <a:t>Office Hours</a:t>
            </a:r>
            <a:r>
              <a:rPr lang="en-US" dirty="0"/>
              <a:t>:  MWF 8:00-9:00 and 11:00-12:00;  </a:t>
            </a:r>
            <a:endParaRPr lang="en-US" dirty="0" smtClean="0"/>
          </a:p>
          <a:p>
            <a:pPr algn="l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/>
              <a:t>	 </a:t>
            </a:r>
            <a:r>
              <a:rPr lang="en-US" dirty="0" smtClean="0"/>
              <a:t>           TR 10:00-12:00 </a:t>
            </a:r>
            <a:endParaRPr lang="en-US" dirty="0"/>
          </a:p>
          <a:p>
            <a:pPr algn="l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</a:rPr>
              <a:t>Contact </a:t>
            </a:r>
            <a:r>
              <a:rPr lang="en-US" dirty="0">
                <a:latin typeface="Times New Roman" pitchFamily="18" charset="0"/>
              </a:rPr>
              <a:t>me trough </a:t>
            </a:r>
            <a:r>
              <a:rPr lang="en-US" dirty="0" smtClean="0">
                <a:latin typeface="Times New Roman" pitchFamily="18" charset="0"/>
              </a:rPr>
              <a:t>phone or e-mail </a:t>
            </a:r>
            <a:r>
              <a:rPr lang="en-US" dirty="0">
                <a:latin typeface="Times New Roman" pitchFamily="18" charset="0"/>
              </a:rPr>
              <a:t>if you have questions</a:t>
            </a:r>
          </a:p>
          <a:p>
            <a:pPr algn="l" fontAlgn="auto">
              <a:spcBef>
                <a:spcPct val="5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Online Tests on Following days</a:t>
            </a:r>
          </a:p>
          <a:p>
            <a:pPr algn="l" fontAlgn="auto">
              <a:spcBef>
                <a:spcPct val="5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March 24, 2017</a:t>
            </a:r>
            <a:r>
              <a:rPr lang="en-US" dirty="0" smtClean="0">
                <a:latin typeface="Times New Roman" pitchFamily="18" charset="0"/>
              </a:rPr>
              <a:t>: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</a:rPr>
              <a:t>  Test </a:t>
            </a:r>
            <a:r>
              <a:rPr lang="en-US" dirty="0">
                <a:latin typeface="Times New Roman" pitchFamily="18" charset="0"/>
              </a:rPr>
              <a:t>1 (Chapters </a:t>
            </a:r>
            <a:r>
              <a:rPr lang="en-US" dirty="0" smtClean="0">
                <a:latin typeface="Times New Roman" pitchFamily="18" charset="0"/>
              </a:rPr>
              <a:t>1-3)</a:t>
            </a:r>
            <a:endParaRPr lang="en-US" dirty="0">
              <a:latin typeface="Times New Roman" pitchFamily="18" charset="0"/>
            </a:endParaRPr>
          </a:p>
          <a:p>
            <a:pPr algn="l" fontAlgn="auto">
              <a:spcBef>
                <a:spcPct val="5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April 10, 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2017 </a:t>
            </a:r>
            <a:r>
              <a:rPr lang="en-US" dirty="0">
                <a:latin typeface="Times New Roman" pitchFamily="18" charset="0"/>
              </a:rPr>
              <a:t>: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  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    Test </a:t>
            </a:r>
            <a:r>
              <a:rPr lang="en-US" dirty="0">
                <a:latin typeface="Times New Roman" pitchFamily="18" charset="0"/>
              </a:rPr>
              <a:t>2 (Chapters </a:t>
            </a:r>
            <a:r>
              <a:rPr lang="en-US" dirty="0" smtClean="0">
                <a:latin typeface="Times New Roman" pitchFamily="18" charset="0"/>
              </a:rPr>
              <a:t>4-5)</a:t>
            </a:r>
            <a:endParaRPr lang="en-US" dirty="0">
              <a:latin typeface="Times New Roman" pitchFamily="18" charset="0"/>
            </a:endParaRPr>
          </a:p>
          <a:p>
            <a:pPr algn="l" fontAlgn="auto">
              <a:spcBef>
                <a:spcPct val="5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April 28, 2017</a:t>
            </a:r>
            <a:r>
              <a:rPr lang="en-US" dirty="0" smtClean="0">
                <a:latin typeface="Times New Roman" pitchFamily="18" charset="0"/>
              </a:rPr>
              <a:t>:   </a:t>
            </a:r>
            <a:r>
              <a:rPr lang="en-US" dirty="0">
                <a:latin typeface="Times New Roman" pitchFamily="18" charset="0"/>
              </a:rPr>
              <a:t>Test 3 (Chapters </a:t>
            </a:r>
            <a:r>
              <a:rPr lang="en-US" dirty="0" smtClean="0">
                <a:latin typeface="Times New Roman" pitchFamily="18" charset="0"/>
              </a:rPr>
              <a:t>6,7 &amp;8)</a:t>
            </a:r>
            <a:endParaRPr lang="en-US" dirty="0">
              <a:latin typeface="Times New Roman" pitchFamily="18" charset="0"/>
            </a:endParaRPr>
          </a:p>
          <a:p>
            <a:pPr algn="l" fontAlgn="auto">
              <a:spcBef>
                <a:spcPct val="5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May 12, 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2017 </a:t>
            </a:r>
            <a:r>
              <a:rPr lang="en-US" dirty="0">
                <a:latin typeface="Times New Roman" pitchFamily="18" charset="0"/>
              </a:rPr>
              <a:t>:   Test 4 (Chapters </a:t>
            </a:r>
            <a:r>
              <a:rPr lang="en-US" dirty="0" smtClean="0">
                <a:latin typeface="Times New Roman" pitchFamily="18" charset="0"/>
              </a:rPr>
              <a:t>9, 10 &amp;11)</a:t>
            </a:r>
            <a:endParaRPr lang="en-US" dirty="0">
              <a:latin typeface="Times New Roman" pitchFamily="18" charset="0"/>
            </a:endParaRPr>
          </a:p>
          <a:p>
            <a:pPr algn="l" fontAlgn="auto">
              <a:spcBef>
                <a:spcPct val="5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May 15, 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2017</a:t>
            </a:r>
            <a:r>
              <a:rPr lang="en-US" dirty="0">
                <a:latin typeface="Times New Roman" pitchFamily="18" charset="0"/>
              </a:rPr>
              <a:t>:     Make Up Exam: Chapters </a:t>
            </a:r>
            <a:r>
              <a:rPr lang="en-US" dirty="0" smtClean="0">
                <a:latin typeface="Times New Roman" pitchFamily="18" charset="0"/>
              </a:rPr>
              <a:t>1-11)</a:t>
            </a:r>
            <a:endParaRPr lang="en-US" dirty="0">
              <a:latin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.  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625E5-8C1E-42E9-A6A8-43509F240EED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878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760631-867A-401B-B699-18CDF16E023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00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Exercise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5607689"/>
          </a:xfrm>
        </p:spPr>
        <p:txBody>
          <a:bodyPr/>
          <a:lstStyle/>
          <a:p>
            <a:pPr marL="854075" indent="-3175" eaLnBrk="1" hangingPunct="1">
              <a:buNone/>
            </a:pPr>
            <a:r>
              <a:rPr lang="en-US" altLang="en-US" sz="2800" dirty="0" smtClean="0"/>
              <a:t>	Calculate the number of moles in 50.0 g of H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O.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endParaRPr lang="en-US" altLang="en-US" sz="2800" dirty="0" smtClean="0">
              <a:solidFill>
                <a:srgbClr val="0000FF"/>
              </a:solidFill>
            </a:endParaRPr>
          </a:p>
          <a:p>
            <a:pPr marL="854075" indent="-3175" eaLnBrk="1" hangingPunct="1">
              <a:buNone/>
            </a:pPr>
            <a:r>
              <a:rPr lang="en-US" altLang="en-US" sz="2800" dirty="0" smtClean="0"/>
              <a:t>Molecular </a:t>
            </a:r>
            <a:r>
              <a:rPr lang="en-US" altLang="en-US" sz="2800" dirty="0"/>
              <a:t>weight of </a:t>
            </a:r>
            <a:r>
              <a:rPr lang="en-US" altLang="en-US" sz="2800" dirty="0" smtClean="0"/>
              <a:t>H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O</a:t>
            </a:r>
            <a:endParaRPr lang="en-US" altLang="en-US" sz="2800" dirty="0" smtClean="0">
              <a:solidFill>
                <a:srgbClr val="0000FF"/>
              </a:solidFill>
            </a:endParaRPr>
          </a:p>
          <a:p>
            <a:pPr marL="854075" indent="-3175" eaLnBrk="1" hangingPunct="1">
              <a:buNone/>
            </a:pPr>
            <a:r>
              <a:rPr lang="en-US" altLang="en-US" sz="2800" dirty="0" smtClean="0">
                <a:solidFill>
                  <a:srgbClr val="0000FF"/>
                </a:solidFill>
              </a:rPr>
              <a:t>(</a:t>
            </a:r>
            <a:r>
              <a:rPr lang="en-US" altLang="en-US" sz="2800" dirty="0">
                <a:solidFill>
                  <a:srgbClr val="0000FF"/>
                </a:solidFill>
              </a:rPr>
              <a:t>2 </a:t>
            </a:r>
            <a:r>
              <a:rPr lang="en-US" alt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× 1.008) + </a:t>
            </a:r>
            <a:r>
              <a:rPr lang="en-US" altLang="en-US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16.00 = </a:t>
            </a:r>
            <a:r>
              <a:rPr lang="en-US" altLang="en-US" sz="2800" dirty="0" smtClean="0">
                <a:cs typeface="Arial" panose="020B0604020202020204" pitchFamily="34" charset="0"/>
              </a:rPr>
              <a:t>18.016 g/</a:t>
            </a:r>
            <a:r>
              <a:rPr lang="en-US" altLang="en-US" sz="2800" dirty="0" err="1" smtClean="0">
                <a:cs typeface="Arial" panose="020B0604020202020204" pitchFamily="34" charset="0"/>
              </a:rPr>
              <a:t>mol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/>
              <a:t>H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O</a:t>
            </a:r>
            <a:endParaRPr lang="en-US" altLang="en-US" sz="28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854075" indent="-3175" eaLnBrk="1" hangingPunct="1">
              <a:buFontTx/>
              <a:buNone/>
            </a:pPr>
            <a:endParaRPr lang="en-US" altLang="en-US" sz="2800" dirty="0" smtClean="0"/>
          </a:p>
          <a:p>
            <a:pPr marL="854075" indent="-3175" eaLnBrk="1" hangingPunct="1">
              <a:buFontTx/>
              <a:buNone/>
            </a:pPr>
            <a:endParaRPr lang="en-US" altLang="en-US" sz="2800" dirty="0" smtClean="0"/>
          </a:p>
          <a:p>
            <a:pPr marL="854075" indent="-3175" eaLnBrk="1" hangingPunct="1">
              <a:buFontTx/>
              <a:buNone/>
            </a:pPr>
            <a:endParaRPr lang="en-US" altLang="en-US" sz="2800" dirty="0" smtClean="0"/>
          </a:p>
          <a:p>
            <a:pPr marL="854075" indent="-3175" eaLnBrk="1" hangingPunct="1">
              <a:buFontTx/>
              <a:buNone/>
            </a:pPr>
            <a:endParaRPr lang="en-US" altLang="en-US" sz="2800" dirty="0" smtClean="0"/>
          </a:p>
          <a:p>
            <a:pPr marL="854075" indent="-3175" eaLnBrk="1" hangingPunct="1">
              <a:buFontTx/>
              <a:buNone/>
            </a:pPr>
            <a:endParaRPr lang="en-US" altLang="en-US" sz="2800" dirty="0" smtClean="0"/>
          </a:p>
          <a:p>
            <a:pPr marL="854075" indent="-3175" eaLnBrk="1" hangingPunct="1">
              <a:buFontTx/>
              <a:buNone/>
            </a:pPr>
            <a:endParaRPr lang="en-US" altLang="en-US" sz="2800" dirty="0" smtClean="0"/>
          </a:p>
          <a:p>
            <a:pPr marL="854075" indent="-3175" eaLnBrk="1" hangingPunct="1">
              <a:buFontTx/>
              <a:buNone/>
            </a:pPr>
            <a:endParaRPr lang="en-US" altLang="en-US" sz="2800" dirty="0" smtClean="0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0" y="282733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215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890061"/>
              </p:ext>
            </p:extLst>
          </p:nvPr>
        </p:nvGraphicFramePr>
        <p:xfrm>
          <a:off x="971550" y="4502869"/>
          <a:ext cx="70485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Equation" r:id="rId4" imgW="7048500" imgH="863600" progId="Equation.BREE4">
                  <p:embed/>
                </p:oleObj>
              </mc:Choice>
              <mc:Fallback>
                <p:oleObj name="Equation" r:id="rId4" imgW="7048500" imgH="863600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502869"/>
                        <a:ext cx="70485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575035" y="4275693"/>
            <a:ext cx="7696200" cy="14478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 flipV="1">
            <a:off x="1885950" y="4700588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 flipV="1">
            <a:off x="4495800" y="4978456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6BBB71-4E1D-4FE9-B9B1-A6F67C583EE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00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Exercise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144" y="1629568"/>
            <a:ext cx="8229600" cy="4056495"/>
          </a:xfrm>
        </p:spPr>
        <p:txBody>
          <a:bodyPr/>
          <a:lstStyle/>
          <a:p>
            <a:pPr marL="854075" indent="-3175" eaLnBrk="1" hangingPunct="1">
              <a:buNone/>
            </a:pPr>
            <a:r>
              <a:rPr lang="en-US" altLang="en-US" sz="2800" dirty="0" smtClean="0"/>
              <a:t>	Calculate the number of moles in 50.0 g of H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O</a:t>
            </a:r>
            <a:r>
              <a:rPr lang="en-US" altLang="en-US" sz="2800" dirty="0"/>
              <a:t>. </a:t>
            </a:r>
            <a:endParaRPr lang="en-US" altLang="en-US" sz="2800" dirty="0" smtClean="0"/>
          </a:p>
          <a:p>
            <a:pPr marL="854075" indent="-3175" eaLnBrk="1" hangingPunct="1">
              <a:buNone/>
            </a:pPr>
            <a:r>
              <a:rPr lang="en-US" altLang="en-US" sz="2800" dirty="0" smtClean="0"/>
              <a:t>Molecular </a:t>
            </a:r>
            <a:r>
              <a:rPr lang="en-US" altLang="en-US" sz="2800" dirty="0"/>
              <a:t>weight of </a:t>
            </a:r>
            <a:r>
              <a:rPr lang="en-US" altLang="en-US" sz="2800" dirty="0" smtClean="0"/>
              <a:t>H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O = </a:t>
            </a:r>
            <a:r>
              <a:rPr lang="en-US" altLang="en-US" sz="2800" dirty="0" smtClean="0">
                <a:cs typeface="Arial" panose="020B0604020202020204" pitchFamily="34" charset="0"/>
              </a:rPr>
              <a:t>18.016 g/</a:t>
            </a:r>
            <a:r>
              <a:rPr lang="en-US" altLang="en-US" sz="2800" dirty="0" err="1" smtClean="0">
                <a:cs typeface="Arial" panose="020B0604020202020204" pitchFamily="34" charset="0"/>
              </a:rPr>
              <a:t>mol</a:t>
            </a:r>
            <a:endParaRPr lang="en-US" altLang="en-US" sz="2800" dirty="0" smtClean="0"/>
          </a:p>
          <a:p>
            <a:pPr marL="854075" indent="-3175" eaLnBrk="1" hangingPunct="1">
              <a:buFontTx/>
              <a:buNone/>
            </a:pPr>
            <a:endParaRPr lang="en-US" altLang="en-US" sz="2800" dirty="0" smtClean="0"/>
          </a:p>
          <a:p>
            <a:pPr marL="854075" indent="-3175" eaLnBrk="1" hangingPunct="1">
              <a:buFontTx/>
              <a:buNone/>
            </a:pPr>
            <a:endParaRPr lang="en-US" altLang="en-US" sz="2800" dirty="0" smtClean="0"/>
          </a:p>
          <a:p>
            <a:pPr marL="854075" indent="-3175" eaLnBrk="1" hangingPunct="1">
              <a:buFontTx/>
              <a:buNone/>
            </a:pPr>
            <a:endParaRPr lang="en-US" altLang="en-US" sz="2800" dirty="0" smtClean="0"/>
          </a:p>
          <a:p>
            <a:pPr marL="854075" indent="-3175" algn="ctr" eaLnBrk="1" hangingPunct="1">
              <a:buFontTx/>
              <a:buNone/>
            </a:pPr>
            <a:endParaRPr lang="en-US" altLang="en-US" sz="2800" dirty="0" smtClean="0">
              <a:solidFill>
                <a:srgbClr val="009900"/>
              </a:solidFill>
            </a:endParaRPr>
          </a:p>
          <a:p>
            <a:pPr marL="854075" indent="-3175" algn="ctr" eaLnBrk="1" hangingPunct="1">
              <a:buFontTx/>
              <a:buNone/>
            </a:pPr>
            <a:r>
              <a:rPr lang="en-US" altLang="en-US" sz="2800" dirty="0" smtClean="0">
                <a:solidFill>
                  <a:srgbClr val="009900"/>
                </a:solidFill>
              </a:rPr>
              <a:t>2.78 </a:t>
            </a:r>
            <a:r>
              <a:rPr lang="en-US" altLang="en-US" sz="2800" dirty="0" err="1" smtClean="0">
                <a:solidFill>
                  <a:srgbClr val="009900"/>
                </a:solidFill>
              </a:rPr>
              <a:t>mol</a:t>
            </a:r>
            <a:r>
              <a:rPr lang="en-US" altLang="en-US" sz="2800" dirty="0" smtClean="0">
                <a:solidFill>
                  <a:srgbClr val="009900"/>
                </a:solidFill>
              </a:rPr>
              <a:t> H</a:t>
            </a:r>
            <a:r>
              <a:rPr lang="en-US" altLang="en-US" sz="2800" baseline="-25000" dirty="0" smtClean="0">
                <a:solidFill>
                  <a:srgbClr val="009900"/>
                </a:solidFill>
              </a:rPr>
              <a:t>2</a:t>
            </a:r>
            <a:r>
              <a:rPr lang="en-US" altLang="en-US" sz="2800" dirty="0" smtClean="0">
                <a:solidFill>
                  <a:srgbClr val="009900"/>
                </a:solidFill>
              </a:rPr>
              <a:t>O</a:t>
            </a:r>
            <a:endParaRPr lang="en-US" altLang="en-US" sz="2800" baseline="-25000" dirty="0" smtClean="0">
              <a:solidFill>
                <a:srgbClr val="009900"/>
              </a:solidFill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282733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22535" name="Object 6"/>
          <p:cNvGraphicFramePr>
            <a:graphicFrameLocks noChangeAspect="1"/>
          </p:cNvGraphicFramePr>
          <p:nvPr/>
        </p:nvGraphicFramePr>
        <p:xfrm>
          <a:off x="1219200" y="3657600"/>
          <a:ext cx="70485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Equation" r:id="rId4" imgW="7048500" imgH="863600" progId="Equation.BREE4">
                  <p:embed/>
                </p:oleObj>
              </mc:Choice>
              <mc:Fallback>
                <p:oleObj name="Equation" r:id="rId4" imgW="7048500" imgH="863600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657600"/>
                        <a:ext cx="70485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914400" y="3352800"/>
            <a:ext cx="7696200" cy="14478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 flipV="1">
            <a:off x="2057400" y="38862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 flipV="1">
            <a:off x="4800600" y="41148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0BDE1D-FA32-4DD4-BB0A-04243230ED7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00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3167063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The </a:t>
            </a:r>
            <a:r>
              <a:rPr lang="en-US" altLang="en-US" sz="2800" dirty="0" smtClean="0">
                <a:solidFill>
                  <a:srgbClr val="C00000"/>
                </a:solidFill>
              </a:rPr>
              <a:t>numerical subscripts </a:t>
            </a:r>
            <a:r>
              <a:rPr lang="en-US" altLang="en-US" sz="2800" dirty="0" smtClean="0"/>
              <a:t>in a chemical formula give the number of atoms of the various elements present in 1 formula unit of the substance.</a:t>
            </a:r>
          </a:p>
          <a:p>
            <a:pPr marL="798513" lvl="1" indent="-333375" eaLnBrk="1" hangingPunct="1"/>
            <a:r>
              <a:rPr lang="en-US" altLang="en-US" sz="2800" dirty="0" smtClean="0"/>
              <a:t>In one molecule of </a:t>
            </a:r>
            <a:r>
              <a:rPr lang="en-US" altLang="en-US" sz="2800" dirty="0" smtClean="0">
                <a:solidFill>
                  <a:srgbClr val="C00000"/>
                </a:solidFill>
              </a:rPr>
              <a:t>P</a:t>
            </a:r>
            <a:r>
              <a:rPr lang="en-US" altLang="en-US" sz="2800" baseline="-25000" dirty="0" smtClean="0">
                <a:solidFill>
                  <a:srgbClr val="C00000"/>
                </a:solidFill>
              </a:rPr>
              <a:t>2</a:t>
            </a:r>
            <a:r>
              <a:rPr lang="en-US" altLang="en-US" sz="2800" dirty="0" smtClean="0">
                <a:solidFill>
                  <a:srgbClr val="C00000"/>
                </a:solidFill>
              </a:rPr>
              <a:t>O</a:t>
            </a:r>
            <a:r>
              <a:rPr lang="en-US" altLang="en-US" sz="2800" baseline="-25000" dirty="0" smtClean="0">
                <a:solidFill>
                  <a:srgbClr val="C00000"/>
                </a:solidFill>
              </a:rPr>
              <a:t>5</a:t>
            </a:r>
            <a:r>
              <a:rPr lang="en-US" altLang="en-US" sz="2800" dirty="0" smtClean="0"/>
              <a:t>, </a:t>
            </a:r>
            <a:r>
              <a:rPr lang="en-US" altLang="en-US" sz="2800" dirty="0" smtClean="0">
                <a:solidFill>
                  <a:srgbClr val="C00000"/>
                </a:solidFill>
              </a:rPr>
              <a:t>two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rgbClr val="C00000"/>
                </a:solidFill>
              </a:rPr>
              <a:t>atoms of phosphorus</a:t>
            </a:r>
            <a:r>
              <a:rPr lang="en-US" altLang="en-US" sz="2800" dirty="0" smtClean="0"/>
              <a:t> and </a:t>
            </a:r>
            <a:r>
              <a:rPr lang="en-US" altLang="en-US" sz="2800" dirty="0" smtClean="0">
                <a:solidFill>
                  <a:srgbClr val="C00000"/>
                </a:solidFill>
              </a:rPr>
              <a:t>five atoms of oxygen</a:t>
            </a:r>
            <a:r>
              <a:rPr lang="en-US" altLang="en-US" sz="2800" dirty="0" smtClean="0"/>
              <a:t> are present.</a:t>
            </a:r>
            <a:endParaRPr lang="en-US" altLang="en-US" sz="2000" dirty="0" smtClean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dirty="0" smtClean="0"/>
              <a:t>Chemical Formula – </a:t>
            </a:r>
            <a:r>
              <a:rPr lang="en-US" altLang="en-US" dirty="0" smtClean="0">
                <a:solidFill>
                  <a:srgbClr val="C00000"/>
                </a:solidFill>
              </a:rPr>
              <a:t>Microscopic View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0ED8B7-D654-4D27-AD78-9A13D0C02E57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00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231298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Indicates the number of moles of atoms of each element present in one mole of a substance.</a:t>
            </a:r>
          </a:p>
          <a:p>
            <a:pPr marL="798513" lvl="1" indent="-333375" eaLnBrk="1" hangingPunct="1"/>
            <a:r>
              <a:rPr lang="en-US" altLang="en-US" sz="2800" dirty="0" smtClean="0"/>
              <a:t>In </a:t>
            </a:r>
            <a:r>
              <a:rPr lang="en-US" altLang="en-US" sz="2800" dirty="0" smtClean="0">
                <a:solidFill>
                  <a:srgbClr val="C00000"/>
                </a:solidFill>
              </a:rPr>
              <a:t>one mole of P</a:t>
            </a:r>
            <a:r>
              <a:rPr lang="en-US" altLang="en-US" sz="2800" baseline="-25000" dirty="0" smtClean="0">
                <a:solidFill>
                  <a:srgbClr val="C00000"/>
                </a:solidFill>
              </a:rPr>
              <a:t>2</a:t>
            </a:r>
            <a:r>
              <a:rPr lang="en-US" altLang="en-US" sz="2800" dirty="0" smtClean="0">
                <a:solidFill>
                  <a:srgbClr val="C00000"/>
                </a:solidFill>
              </a:rPr>
              <a:t>O</a:t>
            </a:r>
            <a:r>
              <a:rPr lang="en-US" altLang="en-US" sz="2800" baseline="-25000" dirty="0" smtClean="0">
                <a:solidFill>
                  <a:srgbClr val="C00000"/>
                </a:solidFill>
              </a:rPr>
              <a:t>5</a:t>
            </a:r>
            <a:r>
              <a:rPr lang="en-US" altLang="en-US" sz="2800" dirty="0" smtClean="0"/>
              <a:t>, </a:t>
            </a:r>
            <a:r>
              <a:rPr lang="en-US" altLang="en-US" sz="2800" dirty="0" smtClean="0">
                <a:solidFill>
                  <a:srgbClr val="C00000"/>
                </a:solidFill>
              </a:rPr>
              <a:t>two moles of phosphorus</a:t>
            </a:r>
            <a:r>
              <a:rPr lang="en-US" altLang="en-US" sz="2800" dirty="0" smtClean="0"/>
              <a:t> and </a:t>
            </a:r>
            <a:r>
              <a:rPr lang="en-US" altLang="en-US" sz="2800" dirty="0" smtClean="0">
                <a:solidFill>
                  <a:srgbClr val="C00000"/>
                </a:solidFill>
              </a:rPr>
              <a:t>five moles of oxygen</a:t>
            </a:r>
            <a:r>
              <a:rPr lang="en-US" altLang="en-US" sz="2800" dirty="0" smtClean="0"/>
              <a:t> are present.</a:t>
            </a:r>
            <a:endParaRPr lang="en-US" altLang="en-US" sz="2000" dirty="0" smtClean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dirty="0" smtClean="0"/>
              <a:t>Chemical Formula – </a:t>
            </a:r>
            <a:r>
              <a:rPr lang="en-US" altLang="en-US" dirty="0" smtClean="0">
                <a:solidFill>
                  <a:srgbClr val="C00000"/>
                </a:solidFill>
              </a:rPr>
              <a:t>Macroscopic View (mole)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952934-C0D6-40EF-BED4-CAA426D38CD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00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Exercise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4770537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z="2800" dirty="0" smtClean="0"/>
              <a:t>	How many </a:t>
            </a:r>
            <a:r>
              <a:rPr lang="en-US" altLang="en-US" sz="2800" dirty="0" smtClean="0">
                <a:solidFill>
                  <a:srgbClr val="C00000"/>
                </a:solidFill>
              </a:rPr>
              <a:t>moles</a:t>
            </a:r>
            <a:r>
              <a:rPr lang="en-US" altLang="en-US" sz="2800" dirty="0" smtClean="0"/>
              <a:t> of </a:t>
            </a:r>
            <a:r>
              <a:rPr lang="en-US" altLang="en-US" sz="2800" dirty="0" smtClean="0">
                <a:solidFill>
                  <a:srgbClr val="C00000"/>
                </a:solidFill>
              </a:rPr>
              <a:t>carbon atoms </a:t>
            </a:r>
            <a:r>
              <a:rPr lang="en-US" altLang="en-US" sz="2800" dirty="0" smtClean="0"/>
              <a:t>and </a:t>
            </a:r>
            <a:r>
              <a:rPr lang="en-US" altLang="en-US" sz="2800" dirty="0" smtClean="0">
                <a:solidFill>
                  <a:srgbClr val="C00000"/>
                </a:solidFill>
              </a:rPr>
              <a:t>hydrogen atoms</a:t>
            </a:r>
            <a:r>
              <a:rPr lang="en-US" altLang="en-US" sz="2800" dirty="0" smtClean="0"/>
              <a:t> are </a:t>
            </a:r>
            <a:r>
              <a:rPr lang="en-US" altLang="en-US" sz="2800" dirty="0" smtClean="0">
                <a:solidFill>
                  <a:srgbClr val="C00000"/>
                </a:solidFill>
              </a:rPr>
              <a:t>present</a:t>
            </a:r>
            <a:r>
              <a:rPr lang="en-US" altLang="en-US" sz="2800" dirty="0" smtClean="0"/>
              <a:t> in a </a:t>
            </a:r>
            <a:r>
              <a:rPr lang="en-US" altLang="en-US" sz="2800" dirty="0" smtClean="0">
                <a:solidFill>
                  <a:srgbClr val="C00000"/>
                </a:solidFill>
              </a:rPr>
              <a:t>2.5-mole</a:t>
            </a:r>
            <a:r>
              <a:rPr lang="en-US" altLang="en-US" sz="2800" dirty="0" smtClean="0"/>
              <a:t> sample of </a:t>
            </a:r>
            <a:r>
              <a:rPr lang="en-US" altLang="en-US" sz="2800" dirty="0" smtClean="0">
                <a:solidFill>
                  <a:srgbClr val="C00000"/>
                </a:solidFill>
              </a:rPr>
              <a:t>ethane, C</a:t>
            </a:r>
            <a:r>
              <a:rPr lang="en-US" altLang="en-US" sz="2800" baseline="-25000" dirty="0" smtClean="0">
                <a:solidFill>
                  <a:srgbClr val="C00000"/>
                </a:solidFill>
              </a:rPr>
              <a:t>2</a:t>
            </a:r>
            <a:r>
              <a:rPr lang="en-US" altLang="en-US" sz="2800" dirty="0" smtClean="0">
                <a:solidFill>
                  <a:srgbClr val="C00000"/>
                </a:solidFill>
              </a:rPr>
              <a:t>H</a:t>
            </a:r>
            <a:r>
              <a:rPr lang="en-US" altLang="en-US" sz="2800" baseline="-25000" dirty="0" smtClean="0">
                <a:solidFill>
                  <a:srgbClr val="C00000"/>
                </a:solidFill>
              </a:rPr>
              <a:t>6</a:t>
            </a:r>
            <a:r>
              <a:rPr lang="en-US" altLang="en-US" sz="2800" dirty="0" smtClean="0"/>
              <a:t>?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z="2800" dirty="0" smtClean="0"/>
              <a:t>Mole to atom conversion factor is used based on number of atoms in the formula</a:t>
            </a:r>
          </a:p>
          <a:p>
            <a:pPr marL="347663" indent="-347663" eaLnBrk="1" hangingPunct="1">
              <a:buFontTx/>
              <a:buNone/>
            </a:pPr>
            <a:endParaRPr lang="en-US" altLang="en-US" sz="2800" dirty="0" smtClean="0"/>
          </a:p>
          <a:p>
            <a:pPr marL="347663" indent="-347663" eaLnBrk="1" hangingPunct="1">
              <a:buFontTx/>
              <a:buNone/>
            </a:pPr>
            <a:r>
              <a:rPr lang="en-US" altLang="en-US" sz="2800" dirty="0" smtClean="0"/>
              <a:t>                  </a:t>
            </a:r>
            <a:r>
              <a:rPr lang="en-US" altLang="en-US" dirty="0" smtClean="0"/>
              <a:t>           Then use 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dirty="0" smtClean="0"/>
              <a:t>                         mole </a:t>
            </a:r>
            <a:r>
              <a:rPr lang="en-US" altLang="en-US" dirty="0" smtClean="0"/>
              <a:t>to atom </a:t>
            </a:r>
            <a:r>
              <a:rPr lang="en-US" altLang="en-US" dirty="0" smtClean="0"/>
              <a:t>conversion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                         </a:t>
            </a:r>
            <a:r>
              <a:rPr lang="en-US" altLang="en-US" dirty="0" smtClean="0"/>
              <a:t>to get </a:t>
            </a:r>
            <a:r>
              <a:rPr lang="en-US" altLang="en-US" dirty="0" smtClean="0"/>
              <a:t>number atoms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z="2800" dirty="0" smtClean="0"/>
              <a:t>                    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0" y="28178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0" y="28178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28178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12" y="4495800"/>
            <a:ext cx="1371719" cy="1676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4495800"/>
            <a:ext cx="1958510" cy="609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5486400"/>
            <a:ext cx="1943268" cy="5715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EDC35B-CD79-4804-947F-DF6A95D308A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0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Exercise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1373188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How many moles of carbon atoms and hydrogen atoms are present in a 2.5-mole sample of ethane, C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H</a:t>
            </a:r>
            <a:r>
              <a:rPr lang="en-US" altLang="en-US" sz="2800" baseline="-25000" smtClean="0"/>
              <a:t>6</a:t>
            </a:r>
            <a:r>
              <a:rPr lang="en-US" altLang="en-US" sz="2800" smtClean="0"/>
              <a:t>?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0" y="28178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0" y="28178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26632" name="Object 7"/>
          <p:cNvGraphicFramePr>
            <a:graphicFrameLocks noChangeAspect="1"/>
          </p:cNvGraphicFramePr>
          <p:nvPr/>
        </p:nvGraphicFramePr>
        <p:xfrm>
          <a:off x="690563" y="4076700"/>
          <a:ext cx="76581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8" name="Equation" r:id="rId4" imgW="7315200" imgH="850900" progId="Equation.BREE4">
                  <p:embed/>
                </p:oleObj>
              </mc:Choice>
              <mc:Fallback>
                <p:oleObj name="Equation" r:id="rId4" imgW="7315200" imgH="850900" progId="Equation.BREE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3" y="4076700"/>
                        <a:ext cx="76581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0" y="28178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26634" name="Object 9"/>
          <p:cNvGraphicFramePr>
            <a:graphicFrameLocks noChangeAspect="1"/>
          </p:cNvGraphicFramePr>
          <p:nvPr/>
        </p:nvGraphicFramePr>
        <p:xfrm>
          <a:off x="690563" y="5295900"/>
          <a:ext cx="75533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9" name="Equation" r:id="rId6" imgW="7315200" imgH="863600" progId="Equation.BREE4">
                  <p:embed/>
                </p:oleObj>
              </mc:Choice>
              <mc:Fallback>
                <p:oleObj name="Equation" r:id="rId6" imgW="7315200" imgH="863600" progId="Equation.BREE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3" y="5295900"/>
                        <a:ext cx="755332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5" name="Rectangle 10"/>
          <p:cNvSpPr>
            <a:spLocks noChangeArrowheads="1"/>
          </p:cNvSpPr>
          <p:nvPr/>
        </p:nvSpPr>
        <p:spPr bwMode="auto">
          <a:xfrm>
            <a:off x="381000" y="3657600"/>
            <a:ext cx="8077200" cy="26670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6636" name="Line 11"/>
          <p:cNvSpPr>
            <a:spLocks noChangeShapeType="1"/>
          </p:cNvSpPr>
          <p:nvPr/>
        </p:nvSpPr>
        <p:spPr bwMode="auto">
          <a:xfrm flipV="1">
            <a:off x="1452563" y="4305300"/>
            <a:ext cx="1066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Line 12"/>
          <p:cNvSpPr>
            <a:spLocks noChangeShapeType="1"/>
          </p:cNvSpPr>
          <p:nvPr/>
        </p:nvSpPr>
        <p:spPr bwMode="auto">
          <a:xfrm flipV="1">
            <a:off x="3814763" y="4533900"/>
            <a:ext cx="1066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Line 13"/>
          <p:cNvSpPr>
            <a:spLocks noChangeShapeType="1"/>
          </p:cNvSpPr>
          <p:nvPr/>
        </p:nvSpPr>
        <p:spPr bwMode="auto">
          <a:xfrm flipV="1">
            <a:off x="1452563" y="5524500"/>
            <a:ext cx="1066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9" name="Line 14"/>
          <p:cNvSpPr>
            <a:spLocks noChangeShapeType="1"/>
          </p:cNvSpPr>
          <p:nvPr/>
        </p:nvSpPr>
        <p:spPr bwMode="auto">
          <a:xfrm flipV="1">
            <a:off x="3814763" y="5753100"/>
            <a:ext cx="1066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A86166-A145-4FD8-AE37-26261DFC53D7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00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i="1" smtClean="0"/>
              <a:t>Let</a:t>
            </a:r>
            <a:r>
              <a:rPr lang="ja-JP" altLang="en-US" i="1" smtClean="0"/>
              <a:t>’</a:t>
            </a:r>
            <a:r>
              <a:rPr lang="en-US" altLang="ja-JP" i="1" smtClean="0"/>
              <a:t>s Put It All Together!</a:t>
            </a:r>
            <a:endParaRPr lang="en-US" altLang="en-US" i="1" smtClean="0"/>
          </a:p>
        </p:txBody>
      </p:sp>
      <p:pic>
        <p:nvPicPr>
          <p:cNvPr id="27653" name="Picture 5" descr="06f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085975"/>
            <a:ext cx="90011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0497F5-3C29-4C6C-858C-8F6697D637E6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00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Concept Check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3649663"/>
          </a:xfrm>
        </p:spPr>
        <p:txBody>
          <a:bodyPr/>
          <a:lstStyle/>
          <a:p>
            <a:pPr marL="798513" indent="-333375"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2800" smtClean="0"/>
              <a:t>Which of the following is closest to the average mass of </a:t>
            </a:r>
            <a:r>
              <a:rPr lang="en-US" altLang="en-US" sz="2800" smtClean="0">
                <a:solidFill>
                  <a:srgbClr val="0000FF"/>
                </a:solidFill>
              </a:rPr>
              <a:t>one atom </a:t>
            </a:r>
            <a:r>
              <a:rPr lang="en-US" altLang="en-US" sz="2800" smtClean="0"/>
              <a:t>of copper?</a:t>
            </a:r>
          </a:p>
          <a:p>
            <a:pPr marL="1262063" lvl="1" indent="-349250" eaLnBrk="1" hangingPunct="1">
              <a:buFontTx/>
              <a:buAutoNum type="alphaLcParenR"/>
            </a:pPr>
            <a:r>
              <a:rPr lang="en-US" altLang="en-US" smtClean="0"/>
              <a:t>63.55 g	 	 	</a:t>
            </a:r>
          </a:p>
          <a:p>
            <a:pPr marL="1262063" lvl="1" indent="-349250" eaLnBrk="1" hangingPunct="1">
              <a:buFontTx/>
              <a:buAutoNum type="alphaLcParenR" startAt="2"/>
            </a:pPr>
            <a:r>
              <a:rPr lang="en-US" altLang="en-US" smtClean="0"/>
              <a:t>52.00 g</a:t>
            </a:r>
          </a:p>
          <a:p>
            <a:pPr marL="1262063" lvl="1" indent="-349250" eaLnBrk="1" hangingPunct="1">
              <a:buFontTx/>
              <a:buAutoNum type="alphaLcParenR" startAt="3"/>
            </a:pPr>
            <a:r>
              <a:rPr lang="en-US" altLang="en-US" smtClean="0"/>
              <a:t>58.93 g</a:t>
            </a:r>
          </a:p>
          <a:p>
            <a:pPr marL="1262063" lvl="1" indent="-349250" eaLnBrk="1" hangingPunct="1">
              <a:buFontTx/>
              <a:buAutoNum type="alphaLcParenR" startAt="4"/>
            </a:pPr>
            <a:r>
              <a:rPr lang="en-US" altLang="en-US" smtClean="0"/>
              <a:t>65.38 g   </a:t>
            </a:r>
          </a:p>
          <a:p>
            <a:pPr marL="1262063" lvl="1" indent="-349250" eaLnBrk="1" hangingPunct="1">
              <a:buFontTx/>
              <a:buAutoNum type="alphaLcParenR" startAt="5"/>
            </a:pPr>
            <a:r>
              <a:rPr lang="en-US" altLang="en-US" smtClean="0"/>
              <a:t>1.055 x 10</a:t>
            </a:r>
            <a:r>
              <a:rPr lang="en-US" altLang="en-US" baseline="30000" smtClean="0"/>
              <a:t>-22</a:t>
            </a:r>
            <a:r>
              <a:rPr lang="en-US" altLang="en-US" smtClean="0"/>
              <a:t> g</a:t>
            </a:r>
          </a:p>
          <a:p>
            <a:pPr marL="798513" indent="-333375" eaLnBrk="1" hangingPunct="1">
              <a:buFontTx/>
              <a:buNone/>
            </a:pPr>
            <a:endParaRPr lang="en-US" altLang="en-US" sz="2800" smtClean="0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-16827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28679" name="Picture 7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5440363"/>
            <a:ext cx="5257800" cy="8001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26BA53-31FE-4633-B3B4-933B51538513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0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Concept Check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3649663"/>
          </a:xfrm>
        </p:spPr>
        <p:txBody>
          <a:bodyPr/>
          <a:lstStyle/>
          <a:p>
            <a:pPr marL="798513" indent="-333375"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2800" smtClean="0"/>
              <a:t>Which of the following is closest to the average mass of </a:t>
            </a:r>
            <a:r>
              <a:rPr lang="en-US" altLang="en-US" sz="2800" smtClean="0">
                <a:solidFill>
                  <a:srgbClr val="0000FF"/>
                </a:solidFill>
              </a:rPr>
              <a:t>one atom </a:t>
            </a:r>
            <a:r>
              <a:rPr lang="en-US" altLang="en-US" sz="2800" smtClean="0"/>
              <a:t>of copper?</a:t>
            </a:r>
          </a:p>
          <a:p>
            <a:pPr marL="1262063" lvl="1" indent="-349250" eaLnBrk="1" hangingPunct="1">
              <a:buFontTx/>
              <a:buAutoNum type="alphaLcParenR"/>
            </a:pPr>
            <a:r>
              <a:rPr lang="en-US" altLang="en-US" smtClean="0"/>
              <a:t>63.55 g	 	 	</a:t>
            </a:r>
          </a:p>
          <a:p>
            <a:pPr marL="1262063" lvl="1" indent="-349250" eaLnBrk="1" hangingPunct="1">
              <a:buFontTx/>
              <a:buAutoNum type="alphaLcParenR" startAt="2"/>
            </a:pPr>
            <a:r>
              <a:rPr lang="en-US" altLang="en-US" smtClean="0"/>
              <a:t>52.00 g</a:t>
            </a:r>
          </a:p>
          <a:p>
            <a:pPr marL="1262063" lvl="1" indent="-349250" eaLnBrk="1" hangingPunct="1">
              <a:buFontTx/>
              <a:buAutoNum type="alphaLcParenR" startAt="3"/>
            </a:pPr>
            <a:r>
              <a:rPr lang="en-US" altLang="en-US" smtClean="0"/>
              <a:t>58.93 g</a:t>
            </a:r>
          </a:p>
          <a:p>
            <a:pPr marL="1262063" lvl="1" indent="-349250" eaLnBrk="1" hangingPunct="1">
              <a:buFontTx/>
              <a:buAutoNum type="alphaLcParenR" startAt="4"/>
            </a:pPr>
            <a:r>
              <a:rPr lang="en-US" altLang="en-US" smtClean="0"/>
              <a:t>65.38 g   </a:t>
            </a:r>
          </a:p>
          <a:p>
            <a:pPr marL="1262063" lvl="1" indent="-349250" eaLnBrk="1" hangingPunct="1">
              <a:buFontTx/>
              <a:buAutoNum type="alphaLcParenR" startAt="5"/>
            </a:pPr>
            <a:r>
              <a:rPr lang="en-US" altLang="en-US" smtClean="0"/>
              <a:t>1.055 x 10</a:t>
            </a:r>
            <a:r>
              <a:rPr lang="en-US" altLang="en-US" baseline="30000" smtClean="0"/>
              <a:t>-22</a:t>
            </a:r>
            <a:r>
              <a:rPr lang="en-US" altLang="en-US" smtClean="0"/>
              <a:t> g</a:t>
            </a:r>
          </a:p>
          <a:p>
            <a:pPr marL="798513" indent="-333375" eaLnBrk="1" hangingPunct="1">
              <a:buFontTx/>
              <a:buNone/>
            </a:pPr>
            <a:endParaRPr lang="en-US" altLang="en-US" sz="2800" smtClean="0"/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1066800" y="4800600"/>
            <a:ext cx="2743200" cy="533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0" y="-16827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29704" name="Object 7"/>
          <p:cNvGraphicFramePr>
            <a:graphicFrameLocks noChangeAspect="1"/>
          </p:cNvGraphicFramePr>
          <p:nvPr/>
        </p:nvGraphicFramePr>
        <p:xfrm>
          <a:off x="228600" y="5638800"/>
          <a:ext cx="88011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0" name="Equation" r:id="rId4" imgW="7315200" imgH="660400" progId="Equation.BREE4">
                  <p:embed/>
                </p:oleObj>
              </mc:Choice>
              <mc:Fallback>
                <p:oleObj name="Equation" r:id="rId4" imgW="7315200" imgH="660400" progId="Equation.BREE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638800"/>
                        <a:ext cx="88011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5" name="Line 8"/>
          <p:cNvSpPr>
            <a:spLocks noChangeShapeType="1"/>
          </p:cNvSpPr>
          <p:nvPr/>
        </p:nvSpPr>
        <p:spPr bwMode="auto">
          <a:xfrm flipV="1">
            <a:off x="571500" y="5943600"/>
            <a:ext cx="762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 flipV="1">
            <a:off x="3390900" y="6172200"/>
            <a:ext cx="762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0"/>
          <p:cNvSpPr>
            <a:spLocks noChangeShapeType="1"/>
          </p:cNvSpPr>
          <p:nvPr/>
        </p:nvSpPr>
        <p:spPr bwMode="auto">
          <a:xfrm flipV="1">
            <a:off x="2857500" y="5715000"/>
            <a:ext cx="8382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1"/>
          <p:cNvSpPr>
            <a:spLocks noChangeShapeType="1"/>
          </p:cNvSpPr>
          <p:nvPr/>
        </p:nvSpPr>
        <p:spPr bwMode="auto">
          <a:xfrm flipV="1">
            <a:off x="5524500" y="6172200"/>
            <a:ext cx="8382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709" name="Picture 13" descr="questio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86B049-96F6-4287-8813-358B19C08CF7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00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Concept Check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1471613"/>
          </a:xfrm>
        </p:spPr>
        <p:txBody>
          <a:bodyPr/>
          <a:lstStyle/>
          <a:p>
            <a:pPr indent="3175" eaLnBrk="1" hangingPunct="1">
              <a:buFontTx/>
              <a:buNone/>
            </a:pPr>
            <a:r>
              <a:rPr lang="en-US" altLang="en-US" sz="2800" smtClean="0"/>
              <a:t>Calculate the number of copper </a:t>
            </a:r>
            <a:r>
              <a:rPr lang="en-US" altLang="en-US" sz="2800" smtClean="0">
                <a:solidFill>
                  <a:srgbClr val="0000FF"/>
                </a:solidFill>
              </a:rPr>
              <a:t>atoms</a:t>
            </a:r>
            <a:r>
              <a:rPr lang="en-US" altLang="en-US" sz="2800" smtClean="0"/>
              <a:t> in a 63.55 g sample of copper.</a:t>
            </a:r>
          </a:p>
          <a:p>
            <a:pPr indent="3175" eaLnBrk="1" hangingPunct="1">
              <a:buFontTx/>
              <a:buNone/>
            </a:pPr>
            <a:endParaRPr lang="en-US" altLang="en-US" sz="2800" smtClean="0"/>
          </a:p>
        </p:txBody>
      </p:sp>
      <p:pic>
        <p:nvPicPr>
          <p:cNvPr id="30726" name="Picture 6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923273"/>
            <a:ext cx="7712108" cy="85351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26EE3B-C7C0-47D1-BE38-F81BF9F6F90D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00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35488"/>
          </a:xfrm>
        </p:spPr>
        <p:txBody>
          <a:bodyPr/>
          <a:lstStyle/>
          <a:p>
            <a:pPr marL="685800" indent="-685800" eaLnBrk="1" hangingPunct="1">
              <a:buFontTx/>
              <a:buNone/>
            </a:pPr>
            <a:r>
              <a:rPr lang="en-US" altLang="en-US" sz="2800" smtClean="0">
                <a:hlinkClick r:id="rId3" action="ppaction://hlinksldjump"/>
              </a:rPr>
              <a:t>6.1		Formula Masses</a:t>
            </a:r>
            <a:endParaRPr lang="en-US" altLang="en-US" sz="2800" smtClean="0">
              <a:hlinkClick r:id="rId4" action="ppaction://hlinkpres?slideindex=3&amp;slidetitle=Slide%203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800" smtClean="0">
                <a:hlinkClick r:id="" action="ppaction://noaction"/>
              </a:rPr>
              <a:t>6.2		The Mole: A Counting Unit for Chemists</a:t>
            </a:r>
            <a:endParaRPr lang="en-US" altLang="en-US" sz="2800" smtClean="0">
              <a:hlinkClick r:id="rId5" action="ppaction://hlinkpres?slideindex=4&amp;slidetitle=A%20Mole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800" smtClean="0">
                <a:hlinkClick r:id="" action="ppaction://noaction"/>
              </a:rPr>
              <a:t>6.3		The Mass of a Mole</a:t>
            </a:r>
            <a:endParaRPr lang="en-US" altLang="en-US" sz="2800" smtClean="0">
              <a:hlinkClick r:id="rId6" action="ppaction://hlinkpres?slideindex=5&amp;slidetitle=Molar%20Mass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800" smtClean="0">
                <a:hlinkClick r:id="" action="ppaction://noaction"/>
              </a:rPr>
              <a:t>6.4		Chemical Formulas and the Mole Concept</a:t>
            </a:r>
            <a:endParaRPr lang="en-US" altLang="en-US" sz="2800" smtClean="0">
              <a:hlinkClick r:id="rId7" action="ppaction://hlinkpres?slideindex=12&amp;slidetitle=Chemical%20Formula%20%E2%80%93%20Microscopic%20View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800" smtClean="0">
                <a:hlinkClick r:id="" action="ppaction://noaction"/>
              </a:rPr>
              <a:t>6.5		The Mole and Chemical Calculations</a:t>
            </a:r>
            <a:endParaRPr lang="en-US" altLang="en-US" sz="2800" smtClean="0">
              <a:hlinkClick r:id="rId8" action="ppaction://hlinkpres?slideindex=16&amp;slidetitle=Let%E2%80%99s%20Put%20It%20All%20Together!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800" smtClean="0">
                <a:hlinkClick r:id="" action="ppaction://noaction"/>
              </a:rPr>
              <a:t>6.6		Writing and Balancing Chemical Equations</a:t>
            </a:r>
            <a:endParaRPr lang="en-US" altLang="en-US" sz="2800" smtClean="0">
              <a:hlinkClick r:id="rId9" action="ppaction://hlinkpres?slideindex=27&amp;slidetitle=A%20Representation%20of%20a%20Chemical%20Reaction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800" smtClean="0">
                <a:hlinkClick r:id="" action="ppaction://noaction"/>
              </a:rPr>
              <a:t>6.7		Chemical Equations and the Mole Concept</a:t>
            </a:r>
            <a:endParaRPr lang="en-US" altLang="en-US" sz="2800" smtClean="0">
              <a:hlinkClick r:id="rId10" action="ppaction://hlinkpres?slideindex=38&amp;slidetitle=Coefficients%20in%20a%20Balanced%20Chemical%20Equation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800" smtClean="0">
                <a:hlinkClick r:id="" action="ppaction://noaction"/>
              </a:rPr>
              <a:t>6.8		Chemical Calculations Using Chemical 	Equations</a:t>
            </a:r>
            <a:endParaRPr lang="en-US" altLang="en-US" sz="2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7F1AF7-EEC3-420F-9004-EFAFA15A4B3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0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Concept Check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1987550"/>
          </a:xfrm>
        </p:spPr>
        <p:txBody>
          <a:bodyPr/>
          <a:lstStyle/>
          <a:p>
            <a:pPr indent="3175" eaLnBrk="1" hangingPunct="1">
              <a:buFontTx/>
              <a:buNone/>
            </a:pPr>
            <a:r>
              <a:rPr lang="en-US" altLang="en-US" sz="2800" smtClean="0"/>
              <a:t>Calculate the number of copper </a:t>
            </a:r>
            <a:r>
              <a:rPr lang="en-US" altLang="en-US" sz="2800" smtClean="0">
                <a:solidFill>
                  <a:srgbClr val="0000FF"/>
                </a:solidFill>
              </a:rPr>
              <a:t>atoms</a:t>
            </a:r>
            <a:r>
              <a:rPr lang="en-US" altLang="en-US" sz="2800" smtClean="0"/>
              <a:t> in a 63.55 g sample of copper.</a:t>
            </a:r>
          </a:p>
          <a:p>
            <a:pPr indent="3175" eaLnBrk="1" hangingPunct="1">
              <a:buFontTx/>
              <a:buNone/>
            </a:pPr>
            <a:endParaRPr lang="en-US" altLang="en-US" sz="2800" smtClean="0"/>
          </a:p>
          <a:p>
            <a:pPr indent="3175" algn="ctr" eaLnBrk="1" hangingPunct="1">
              <a:buFontTx/>
              <a:buNone/>
            </a:pPr>
            <a:r>
              <a:rPr lang="en-US" altLang="en-US" sz="2800" smtClean="0">
                <a:solidFill>
                  <a:srgbClr val="009900"/>
                </a:solidFill>
                <a:cs typeface="Arial" panose="020B0604020202020204" pitchFamily="34" charset="0"/>
              </a:rPr>
              <a:t>6.022×10</a:t>
            </a:r>
            <a:r>
              <a:rPr lang="en-US" altLang="en-US" sz="2800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23</a:t>
            </a:r>
            <a:r>
              <a:rPr lang="en-US" altLang="en-US" sz="2800" smtClean="0">
                <a:solidFill>
                  <a:srgbClr val="009900"/>
                </a:solidFill>
                <a:cs typeface="Arial" panose="020B0604020202020204" pitchFamily="34" charset="0"/>
              </a:rPr>
              <a:t> Cu atoms</a:t>
            </a:r>
          </a:p>
        </p:txBody>
      </p:sp>
      <p:pic>
        <p:nvPicPr>
          <p:cNvPr id="31750" name="Picture 6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94824C-8C0D-46E4-9977-0A8B80DC6D6D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00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Concept Check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2773363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2800" smtClean="0"/>
              <a:t>Which of the following 100.0 g samples contains the </a:t>
            </a:r>
            <a:r>
              <a:rPr lang="en-US" altLang="en-US" sz="2800" smtClean="0">
                <a:solidFill>
                  <a:srgbClr val="0000FF"/>
                </a:solidFill>
              </a:rPr>
              <a:t>greatest</a:t>
            </a:r>
            <a:r>
              <a:rPr lang="en-US" altLang="en-US" sz="2800" smtClean="0"/>
              <a:t> number of atoms?</a:t>
            </a:r>
          </a:p>
          <a:p>
            <a:pPr marL="900113" lvl="1" indent="-434975" eaLnBrk="1" hangingPunct="1">
              <a:buFontTx/>
              <a:buAutoNum type="alphaLcParenR"/>
            </a:pPr>
            <a:r>
              <a:rPr lang="en-US" altLang="en-US" smtClean="0"/>
              <a:t>Magnesium</a:t>
            </a:r>
          </a:p>
          <a:p>
            <a:pPr marL="900113" lvl="1" indent="-434975" eaLnBrk="1" hangingPunct="1">
              <a:buFontTx/>
              <a:buAutoNum type="alphaLcParenR" startAt="2"/>
            </a:pPr>
            <a:r>
              <a:rPr lang="en-US" altLang="en-US" smtClean="0"/>
              <a:t>Zinc</a:t>
            </a:r>
          </a:p>
          <a:p>
            <a:pPr marL="900113" lvl="1" indent="-434975" eaLnBrk="1" hangingPunct="1">
              <a:buFontTx/>
              <a:buAutoNum type="alphaLcParenR" startAt="3"/>
            </a:pPr>
            <a:r>
              <a:rPr lang="en-US" altLang="en-US" smtClean="0"/>
              <a:t>Silver</a:t>
            </a:r>
          </a:p>
          <a:p>
            <a:pPr marL="347663" indent="-347663" eaLnBrk="1" hangingPunct="1">
              <a:buFontTx/>
              <a:buNone/>
            </a:pPr>
            <a:endParaRPr lang="en-US" altLang="en-US" sz="2800" smtClean="0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29511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0" y="29511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2776" name="Rectangle 10"/>
          <p:cNvSpPr>
            <a:spLocks noChangeArrowheads="1"/>
          </p:cNvSpPr>
          <p:nvPr/>
        </p:nvSpPr>
        <p:spPr bwMode="auto">
          <a:xfrm>
            <a:off x="0" y="29511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32777" name="Picture 9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A66F31-F92B-43A3-9A9E-C73985BBA31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0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Concept Check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2773363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2800" smtClean="0"/>
              <a:t>Which of the following 100.0 g samples contains the </a:t>
            </a:r>
            <a:r>
              <a:rPr lang="en-US" altLang="en-US" sz="2800" smtClean="0">
                <a:solidFill>
                  <a:srgbClr val="0000FF"/>
                </a:solidFill>
              </a:rPr>
              <a:t>greatest</a:t>
            </a:r>
            <a:r>
              <a:rPr lang="en-US" altLang="en-US" sz="2800" smtClean="0"/>
              <a:t> number of atoms?</a:t>
            </a:r>
          </a:p>
          <a:p>
            <a:pPr marL="900113" lvl="1" indent="-434975" eaLnBrk="1" hangingPunct="1">
              <a:buFontTx/>
              <a:buAutoNum type="alphaLcParenR"/>
            </a:pPr>
            <a:r>
              <a:rPr lang="en-US" altLang="en-US" smtClean="0"/>
              <a:t>Magnesium</a:t>
            </a:r>
          </a:p>
          <a:p>
            <a:pPr marL="900113" lvl="1" indent="-434975" eaLnBrk="1" hangingPunct="1">
              <a:buFontTx/>
              <a:buAutoNum type="alphaLcParenR" startAt="2"/>
            </a:pPr>
            <a:r>
              <a:rPr lang="en-US" altLang="en-US" smtClean="0"/>
              <a:t>Zinc</a:t>
            </a:r>
          </a:p>
          <a:p>
            <a:pPr marL="900113" lvl="1" indent="-434975" eaLnBrk="1" hangingPunct="1">
              <a:buFontTx/>
              <a:buAutoNum type="alphaLcParenR" startAt="3"/>
            </a:pPr>
            <a:r>
              <a:rPr lang="en-US" altLang="en-US" smtClean="0"/>
              <a:t>Silver</a:t>
            </a:r>
          </a:p>
          <a:p>
            <a:pPr marL="347663" indent="-347663" eaLnBrk="1" hangingPunct="1">
              <a:buFontTx/>
              <a:buNone/>
            </a:pPr>
            <a:endParaRPr lang="en-US" altLang="en-US" sz="2800" smtClean="0"/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612775" y="3044825"/>
            <a:ext cx="2286000" cy="533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0" y="29511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33800" name="Object 7"/>
          <p:cNvGraphicFramePr>
            <a:graphicFrameLocks noChangeAspect="1"/>
          </p:cNvGraphicFramePr>
          <p:nvPr/>
        </p:nvGraphicFramePr>
        <p:xfrm>
          <a:off x="1371600" y="4419600"/>
          <a:ext cx="66484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2" name="Equation" r:id="rId4" imgW="7112000" imgH="660400" progId="Equation.BREE4">
                  <p:embed/>
                </p:oleObj>
              </mc:Choice>
              <mc:Fallback>
                <p:oleObj name="Equation" r:id="rId4" imgW="7112000" imgH="660400" progId="Equation.BREE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419600"/>
                        <a:ext cx="664845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0" y="29511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33802" name="Object 9"/>
          <p:cNvGraphicFramePr>
            <a:graphicFrameLocks noChangeAspect="1"/>
          </p:cNvGraphicFramePr>
          <p:nvPr/>
        </p:nvGraphicFramePr>
        <p:xfrm>
          <a:off x="1371600" y="5105400"/>
          <a:ext cx="64960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3" name="Equation" r:id="rId6" imgW="6946900" imgH="660400" progId="Equation.BREE4">
                  <p:embed/>
                </p:oleObj>
              </mc:Choice>
              <mc:Fallback>
                <p:oleObj name="Equation" r:id="rId6" imgW="6946900" imgH="660400" progId="Equation.BREE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105400"/>
                        <a:ext cx="649605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3" name="Rectangle 10"/>
          <p:cNvSpPr>
            <a:spLocks noChangeArrowheads="1"/>
          </p:cNvSpPr>
          <p:nvPr/>
        </p:nvSpPr>
        <p:spPr bwMode="auto">
          <a:xfrm>
            <a:off x="0" y="29511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33804" name="Object 11"/>
          <p:cNvGraphicFramePr>
            <a:graphicFrameLocks noChangeAspect="1"/>
          </p:cNvGraphicFramePr>
          <p:nvPr/>
        </p:nvGraphicFramePr>
        <p:xfrm>
          <a:off x="1371600" y="5791200"/>
          <a:ext cx="65151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4" name="Equation" r:id="rId8" imgW="6972300" imgH="660400" progId="Equation.BREE4">
                  <p:embed/>
                </p:oleObj>
              </mc:Choice>
              <mc:Fallback>
                <p:oleObj name="Equation" r:id="rId8" imgW="6972300" imgH="660400" progId="Equation.BREE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791200"/>
                        <a:ext cx="65151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5" name="Line 12"/>
          <p:cNvSpPr>
            <a:spLocks noChangeShapeType="1"/>
          </p:cNvSpPr>
          <p:nvPr/>
        </p:nvSpPr>
        <p:spPr bwMode="auto">
          <a:xfrm flipV="1">
            <a:off x="1905000" y="4648200"/>
            <a:ext cx="3810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Line 13"/>
          <p:cNvSpPr>
            <a:spLocks noChangeShapeType="1"/>
          </p:cNvSpPr>
          <p:nvPr/>
        </p:nvSpPr>
        <p:spPr bwMode="auto">
          <a:xfrm flipV="1">
            <a:off x="3124200" y="4800600"/>
            <a:ext cx="3810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Line 14"/>
          <p:cNvSpPr>
            <a:spLocks noChangeShapeType="1"/>
          </p:cNvSpPr>
          <p:nvPr/>
        </p:nvSpPr>
        <p:spPr bwMode="auto">
          <a:xfrm flipV="1">
            <a:off x="2895600" y="4495800"/>
            <a:ext cx="533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Line 15"/>
          <p:cNvSpPr>
            <a:spLocks noChangeShapeType="1"/>
          </p:cNvSpPr>
          <p:nvPr/>
        </p:nvSpPr>
        <p:spPr bwMode="auto">
          <a:xfrm flipV="1">
            <a:off x="4648200" y="4800600"/>
            <a:ext cx="533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Line 16"/>
          <p:cNvSpPr>
            <a:spLocks noChangeShapeType="1"/>
          </p:cNvSpPr>
          <p:nvPr/>
        </p:nvSpPr>
        <p:spPr bwMode="auto">
          <a:xfrm flipV="1">
            <a:off x="1905000" y="5334000"/>
            <a:ext cx="3810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Line 17"/>
          <p:cNvSpPr>
            <a:spLocks noChangeShapeType="1"/>
          </p:cNvSpPr>
          <p:nvPr/>
        </p:nvSpPr>
        <p:spPr bwMode="auto">
          <a:xfrm flipV="1">
            <a:off x="3048000" y="5486400"/>
            <a:ext cx="3810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Line 18"/>
          <p:cNvSpPr>
            <a:spLocks noChangeShapeType="1"/>
          </p:cNvSpPr>
          <p:nvPr/>
        </p:nvSpPr>
        <p:spPr bwMode="auto">
          <a:xfrm flipV="1">
            <a:off x="2819400" y="5181600"/>
            <a:ext cx="533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2" name="Line 19"/>
          <p:cNvSpPr>
            <a:spLocks noChangeShapeType="1"/>
          </p:cNvSpPr>
          <p:nvPr/>
        </p:nvSpPr>
        <p:spPr bwMode="auto">
          <a:xfrm flipV="1">
            <a:off x="4572000" y="5486400"/>
            <a:ext cx="533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3" name="Line 20"/>
          <p:cNvSpPr>
            <a:spLocks noChangeShapeType="1"/>
          </p:cNvSpPr>
          <p:nvPr/>
        </p:nvSpPr>
        <p:spPr bwMode="auto">
          <a:xfrm flipV="1">
            <a:off x="1905000" y="6019800"/>
            <a:ext cx="3810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4" name="Line 21"/>
          <p:cNvSpPr>
            <a:spLocks noChangeShapeType="1"/>
          </p:cNvSpPr>
          <p:nvPr/>
        </p:nvSpPr>
        <p:spPr bwMode="auto">
          <a:xfrm flipV="1">
            <a:off x="3048000" y="6172200"/>
            <a:ext cx="3810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5" name="Line 22"/>
          <p:cNvSpPr>
            <a:spLocks noChangeShapeType="1"/>
          </p:cNvSpPr>
          <p:nvPr/>
        </p:nvSpPr>
        <p:spPr bwMode="auto">
          <a:xfrm flipV="1">
            <a:off x="2819400" y="5867400"/>
            <a:ext cx="533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6" name="Line 23"/>
          <p:cNvSpPr>
            <a:spLocks noChangeShapeType="1"/>
          </p:cNvSpPr>
          <p:nvPr/>
        </p:nvSpPr>
        <p:spPr bwMode="auto">
          <a:xfrm flipV="1">
            <a:off x="4572000" y="6172200"/>
            <a:ext cx="533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817" name="Picture 25" descr="question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8C50E9-1A65-4BFA-9425-7E826AF14B01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00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192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Exercise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85119"/>
            <a:ext cx="8229600" cy="3687763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z="2800" dirty="0" smtClean="0"/>
              <a:t>	Rank the following according to number of atoms (</a:t>
            </a:r>
            <a:r>
              <a:rPr lang="en-US" altLang="en-US" sz="2800" dirty="0" smtClean="0">
                <a:solidFill>
                  <a:srgbClr val="0000FF"/>
                </a:solidFill>
              </a:rPr>
              <a:t>greatest to least</a:t>
            </a:r>
            <a:r>
              <a:rPr lang="en-US" altLang="en-US" sz="2800" dirty="0" smtClean="0"/>
              <a:t>):</a:t>
            </a:r>
          </a:p>
          <a:p>
            <a:pPr marL="347663" indent="-347663" eaLnBrk="1" hangingPunct="1">
              <a:buFontTx/>
              <a:buNone/>
            </a:pPr>
            <a:endParaRPr lang="en-US" altLang="en-US" sz="2800" dirty="0" smtClean="0"/>
          </a:p>
          <a:p>
            <a:pPr marL="798513" lvl="1" indent="-336550" eaLnBrk="1" hangingPunct="1">
              <a:buFontTx/>
              <a:buAutoNum type="alphaLcParenR"/>
            </a:pPr>
            <a:r>
              <a:rPr lang="en-US" altLang="en-US" dirty="0" smtClean="0"/>
              <a:t>107.9 g of silver</a:t>
            </a:r>
          </a:p>
          <a:p>
            <a:pPr marL="798513" lvl="1" indent="-336550" eaLnBrk="1" hangingPunct="1">
              <a:buFontTx/>
              <a:buAutoNum type="alphaLcParenR"/>
            </a:pPr>
            <a:r>
              <a:rPr lang="en-US" altLang="en-US" dirty="0" smtClean="0"/>
              <a:t>70.0 g of zinc</a:t>
            </a:r>
          </a:p>
          <a:p>
            <a:pPr marL="798513" lvl="1" indent="-336550" eaLnBrk="1" hangingPunct="1">
              <a:buFontTx/>
              <a:buAutoNum type="alphaLcParenR"/>
            </a:pPr>
            <a:r>
              <a:rPr lang="en-US" altLang="en-US" dirty="0" smtClean="0"/>
              <a:t>21.0 g of magnesium </a:t>
            </a:r>
          </a:p>
          <a:p>
            <a:pPr marL="347663" indent="-347663" eaLnBrk="1" hangingPunct="1">
              <a:buFontTx/>
              <a:buAutoNum type="alphaLcParenR"/>
            </a:pPr>
            <a:endParaRPr lang="en-US" altLang="en-US" dirty="0" smtClean="0"/>
          </a:p>
          <a:p>
            <a:pPr marL="347663" indent="-347663" eaLnBrk="1" hangingPunct="1">
              <a:buFontTx/>
              <a:buNone/>
            </a:pPr>
            <a:r>
              <a:rPr lang="en-US" altLang="en-US" dirty="0" smtClean="0"/>
              <a:t>			</a:t>
            </a:r>
            <a:endParaRPr lang="en-US" altLang="en-US" dirty="0" smtClean="0">
              <a:solidFill>
                <a:srgbClr val="0099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054" y="4419600"/>
            <a:ext cx="6610546" cy="20851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7482" y="5352438"/>
            <a:ext cx="412292" cy="420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b)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031908" y="4688733"/>
            <a:ext cx="397866" cy="420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004955" y="5979656"/>
            <a:ext cx="397866" cy="420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A952E0-C3EA-4D70-9954-E128527E9E77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0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192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Exercise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3760788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z="2800" dirty="0" smtClean="0"/>
              <a:t>	Rank the following according to number of atoms (</a:t>
            </a:r>
            <a:r>
              <a:rPr lang="en-US" altLang="en-US" sz="2800" dirty="0" smtClean="0">
                <a:solidFill>
                  <a:srgbClr val="0000FF"/>
                </a:solidFill>
              </a:rPr>
              <a:t>greatest to least</a:t>
            </a:r>
            <a:r>
              <a:rPr lang="en-US" altLang="en-US" sz="2800" dirty="0" smtClean="0"/>
              <a:t>):</a:t>
            </a:r>
          </a:p>
          <a:p>
            <a:pPr marL="347663" indent="-347663" eaLnBrk="1" hangingPunct="1">
              <a:buFontTx/>
              <a:buNone/>
            </a:pPr>
            <a:endParaRPr lang="en-US" altLang="en-US" sz="2800" dirty="0" smtClean="0"/>
          </a:p>
          <a:p>
            <a:pPr marL="798513" lvl="1" indent="-336550" eaLnBrk="1" hangingPunct="1">
              <a:buFontTx/>
              <a:buAutoNum type="alphaLcParenR"/>
            </a:pPr>
            <a:r>
              <a:rPr lang="en-US" altLang="en-US" dirty="0" smtClean="0"/>
              <a:t>107.9 g of silver</a:t>
            </a:r>
          </a:p>
          <a:p>
            <a:pPr marL="798513" lvl="1" indent="-336550" eaLnBrk="1" hangingPunct="1">
              <a:buFontTx/>
              <a:buAutoNum type="alphaLcParenR"/>
            </a:pPr>
            <a:r>
              <a:rPr lang="en-US" altLang="en-US" dirty="0" smtClean="0"/>
              <a:t>70.0 g of zinc</a:t>
            </a:r>
          </a:p>
          <a:p>
            <a:pPr marL="798513" lvl="1" indent="-336550" eaLnBrk="1" hangingPunct="1">
              <a:buFontTx/>
              <a:buAutoNum type="alphaLcParenR"/>
            </a:pPr>
            <a:r>
              <a:rPr lang="en-US" altLang="en-US" dirty="0" smtClean="0"/>
              <a:t>21.0 g of magnesium </a:t>
            </a:r>
          </a:p>
          <a:p>
            <a:pPr marL="347663" indent="-347663" eaLnBrk="1" hangingPunct="1">
              <a:buFontTx/>
              <a:buAutoNum type="alphaLcParenR"/>
            </a:pPr>
            <a:endParaRPr lang="en-US" altLang="en-US" dirty="0" smtClean="0"/>
          </a:p>
          <a:p>
            <a:pPr marL="347663" indent="-347663" eaLnBrk="1" hangingPunct="1">
              <a:buFontTx/>
              <a:buNone/>
            </a:pPr>
            <a:r>
              <a:rPr lang="en-US" altLang="en-US" dirty="0" smtClean="0"/>
              <a:t>			</a:t>
            </a:r>
            <a:r>
              <a:rPr lang="en-US" altLang="en-US" sz="2800" dirty="0" smtClean="0">
                <a:solidFill>
                  <a:srgbClr val="009900"/>
                </a:solidFill>
              </a:rPr>
              <a:t>b)          a)          c)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3239F5-8053-4B6D-B964-6511FCFBC791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00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Exercise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573560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z="2800" dirty="0" smtClean="0"/>
              <a:t>	Consider separate 100.0 gram samples of each of the following: </a:t>
            </a:r>
          </a:p>
          <a:p>
            <a:pPr marL="347663" indent="-347663" eaLnBrk="1" hangingPunct="1">
              <a:buFontTx/>
              <a:buNone/>
            </a:pPr>
            <a:endParaRPr lang="en-US" altLang="en-US" sz="2800" dirty="0" smtClean="0"/>
          </a:p>
          <a:p>
            <a:pPr marL="1262063" lvl="2" indent="-361950" eaLnBrk="1" hangingPunct="1">
              <a:buFontTx/>
              <a:buNone/>
            </a:pPr>
            <a:r>
              <a:rPr lang="en-US" altLang="en-US" sz="2600" dirty="0" smtClean="0"/>
              <a:t>H</a:t>
            </a:r>
            <a:r>
              <a:rPr lang="en-US" altLang="en-US" sz="2600" baseline="-25000" dirty="0" smtClean="0"/>
              <a:t>2</a:t>
            </a:r>
            <a:r>
              <a:rPr lang="en-US" altLang="en-US" sz="2600" dirty="0" smtClean="0"/>
              <a:t>O, N</a:t>
            </a:r>
            <a:r>
              <a:rPr lang="en-US" altLang="en-US" sz="2600" baseline="-25000" dirty="0" smtClean="0"/>
              <a:t>2</a:t>
            </a:r>
            <a:r>
              <a:rPr lang="en-US" altLang="en-US" sz="2600" dirty="0" smtClean="0"/>
              <a:t>O, C</a:t>
            </a:r>
            <a:r>
              <a:rPr lang="en-US" altLang="en-US" sz="2600" baseline="-25000" dirty="0" smtClean="0"/>
              <a:t>3</a:t>
            </a:r>
            <a:r>
              <a:rPr lang="en-US" altLang="en-US" sz="2600" dirty="0" smtClean="0"/>
              <a:t>H</a:t>
            </a:r>
            <a:r>
              <a:rPr lang="en-US" altLang="en-US" sz="2600" baseline="-25000" dirty="0" smtClean="0"/>
              <a:t>6</a:t>
            </a:r>
            <a:r>
              <a:rPr lang="en-US" altLang="en-US" sz="2600" dirty="0" smtClean="0"/>
              <a:t>O</a:t>
            </a:r>
            <a:r>
              <a:rPr lang="en-US" altLang="en-US" sz="2600" baseline="-25000" dirty="0" smtClean="0"/>
              <a:t>2</a:t>
            </a:r>
            <a:r>
              <a:rPr lang="en-US" altLang="en-US" sz="2600" dirty="0" smtClean="0"/>
              <a:t>, CO</a:t>
            </a:r>
            <a:r>
              <a:rPr lang="en-US" altLang="en-US" sz="2600" baseline="-25000" dirty="0" smtClean="0"/>
              <a:t>2</a:t>
            </a:r>
          </a:p>
          <a:p>
            <a:pPr marL="1262063" lvl="2" indent="-361950" eaLnBrk="1" hangingPunct="1">
              <a:buFontTx/>
              <a:buNone/>
            </a:pPr>
            <a:endParaRPr lang="en-US" altLang="en-US" sz="2600" baseline="-25000" dirty="0" smtClean="0"/>
          </a:p>
          <a:p>
            <a:pPr marL="798513" lvl="1" indent="-336550" eaLnBrk="1" hangingPunct="1"/>
            <a:r>
              <a:rPr lang="en-US" altLang="en-US" sz="2800" dirty="0" smtClean="0"/>
              <a:t>Rank them from </a:t>
            </a:r>
            <a:r>
              <a:rPr lang="en-US" altLang="en-US" sz="2800" dirty="0" smtClean="0">
                <a:solidFill>
                  <a:srgbClr val="0000FF"/>
                </a:solidFill>
              </a:rPr>
              <a:t>greatest to least</a:t>
            </a:r>
            <a:r>
              <a:rPr lang="en-US" altLang="en-US" sz="2800" dirty="0" smtClean="0"/>
              <a:t> number of oxygen atoms.</a:t>
            </a:r>
          </a:p>
          <a:p>
            <a:pPr marL="798513" lvl="1" indent="-336550" eaLnBrk="1" hangingPunct="1">
              <a:spcBef>
                <a:spcPts val="0"/>
              </a:spcBef>
              <a:buNone/>
            </a:pPr>
            <a:r>
              <a:rPr lang="en-US" altLang="en-US" sz="2000" dirty="0" smtClean="0"/>
              <a:t>H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 smtClean="0"/>
              <a:t>O = 18.02, N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 smtClean="0"/>
              <a:t>O = 46.01 , C</a:t>
            </a:r>
            <a:r>
              <a:rPr lang="en-US" altLang="en-US" sz="2000" baseline="-25000" dirty="0" smtClean="0"/>
              <a:t>3</a:t>
            </a:r>
            <a:r>
              <a:rPr lang="en-US" altLang="en-US" sz="2000" dirty="0" smtClean="0"/>
              <a:t>H</a:t>
            </a:r>
            <a:r>
              <a:rPr lang="en-US" altLang="en-US" sz="2000" baseline="-25000" dirty="0" smtClean="0"/>
              <a:t>6</a:t>
            </a:r>
            <a:r>
              <a:rPr lang="en-US" altLang="en-US" sz="2000" dirty="0" smtClean="0"/>
              <a:t>O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 smtClean="0"/>
              <a:t>= 74.09,  CO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 smtClean="0"/>
              <a:t> = 44.01 g/</a:t>
            </a:r>
            <a:r>
              <a:rPr lang="en-US" altLang="en-US" sz="2000" dirty="0" err="1" smtClean="0"/>
              <a:t>mol</a:t>
            </a:r>
            <a:endParaRPr lang="en-US" altLang="en-US" baseline="-25000" dirty="0"/>
          </a:p>
          <a:p>
            <a:pPr marL="0" lvl="1" indent="-336550" eaLnBrk="1" hangingPunct="1">
              <a:spcBef>
                <a:spcPts val="0"/>
              </a:spcBef>
              <a:buNone/>
            </a:pPr>
            <a:r>
              <a:rPr lang="en-US" altLang="en-US" sz="3600" dirty="0"/>
              <a:t> </a:t>
            </a:r>
            <a:r>
              <a:rPr lang="en-US" altLang="en-US" sz="3600" dirty="0" smtClean="0"/>
              <a:t>   </a:t>
            </a:r>
            <a:r>
              <a:rPr lang="en-US" altLang="en-US" sz="2000" dirty="0" smtClean="0"/>
              <a:t>H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 smtClean="0"/>
              <a:t>O </a:t>
            </a:r>
            <a:r>
              <a:rPr lang="en-US" altLang="en-US" sz="2000" dirty="0"/>
              <a:t>= </a:t>
            </a:r>
            <a:r>
              <a:rPr lang="en-US" altLang="en-US" sz="2000" dirty="0" smtClean="0"/>
              <a:t>5.549, </a:t>
            </a:r>
            <a:r>
              <a:rPr lang="en-US" altLang="en-US" sz="2000" dirty="0"/>
              <a:t>N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O = </a:t>
            </a:r>
            <a:r>
              <a:rPr lang="en-US" altLang="en-US" sz="2000" dirty="0" smtClean="0"/>
              <a:t>2.173 </a:t>
            </a:r>
            <a:r>
              <a:rPr lang="en-US" altLang="en-US" sz="2000" dirty="0"/>
              <a:t>, C</a:t>
            </a:r>
            <a:r>
              <a:rPr lang="en-US" altLang="en-US" sz="2000" baseline="-25000" dirty="0"/>
              <a:t>3</a:t>
            </a:r>
            <a:r>
              <a:rPr lang="en-US" altLang="en-US" sz="2000" dirty="0"/>
              <a:t>H</a:t>
            </a:r>
            <a:r>
              <a:rPr lang="en-US" altLang="en-US" sz="2000" baseline="-25000" dirty="0"/>
              <a:t>6</a:t>
            </a:r>
            <a:r>
              <a:rPr lang="en-US" altLang="en-US" sz="2000" dirty="0"/>
              <a:t>O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= </a:t>
            </a:r>
            <a:r>
              <a:rPr lang="en-US" altLang="en-US" sz="2000" dirty="0" smtClean="0"/>
              <a:t>1.349,    </a:t>
            </a:r>
            <a:r>
              <a:rPr lang="en-US" altLang="en-US" sz="2000" dirty="0"/>
              <a:t>CO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= </a:t>
            </a:r>
            <a:r>
              <a:rPr lang="en-US" altLang="en-US" sz="2000" dirty="0" smtClean="0"/>
              <a:t>2.272 </a:t>
            </a:r>
            <a:r>
              <a:rPr lang="en-US" altLang="en-US" sz="2000" dirty="0" err="1" smtClean="0"/>
              <a:t>mol</a:t>
            </a:r>
            <a:endParaRPr lang="en-US" altLang="en-US" sz="2000" baseline="-25000" dirty="0"/>
          </a:p>
          <a:p>
            <a:pPr marL="798513" lvl="1" indent="-336550" eaLnBrk="1" hangingPunct="1">
              <a:buFontTx/>
              <a:buNone/>
            </a:pPr>
            <a:r>
              <a:rPr lang="en-US" altLang="en-US" sz="2000" dirty="0"/>
              <a:t> </a:t>
            </a:r>
            <a:r>
              <a:rPr lang="en-US" altLang="en-US" sz="2000" dirty="0" smtClean="0"/>
              <a:t>O </a:t>
            </a:r>
            <a:r>
              <a:rPr lang="en-US" altLang="en-US" sz="2000" dirty="0"/>
              <a:t>= 5.549,  </a:t>
            </a:r>
            <a:r>
              <a:rPr lang="en-US" altLang="en-US" sz="2000" dirty="0" smtClean="0"/>
              <a:t>      O </a:t>
            </a:r>
            <a:r>
              <a:rPr lang="en-US" altLang="en-US" sz="2000" dirty="0"/>
              <a:t>= </a:t>
            </a:r>
            <a:r>
              <a:rPr lang="en-US" altLang="en-US" sz="2000" dirty="0" smtClean="0"/>
              <a:t>2.173,     </a:t>
            </a:r>
            <a:r>
              <a:rPr lang="en-US" altLang="en-US" sz="2000" dirty="0"/>
              <a:t>C</a:t>
            </a:r>
            <a:r>
              <a:rPr lang="en-US" altLang="en-US" sz="2000" baseline="-25000" dirty="0"/>
              <a:t>3</a:t>
            </a:r>
            <a:r>
              <a:rPr lang="en-US" altLang="en-US" sz="2000" dirty="0"/>
              <a:t>H</a:t>
            </a:r>
            <a:r>
              <a:rPr lang="en-US" altLang="en-US" sz="2000" baseline="-25000" dirty="0"/>
              <a:t>6</a:t>
            </a:r>
            <a:r>
              <a:rPr lang="en-US" altLang="en-US" sz="2000" dirty="0"/>
              <a:t>O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= </a:t>
            </a:r>
            <a:r>
              <a:rPr lang="en-US" altLang="en-US" sz="2000" dirty="0" smtClean="0"/>
              <a:t>2.698,  </a:t>
            </a:r>
            <a:r>
              <a:rPr lang="en-US" altLang="en-US" sz="2000" dirty="0"/>
              <a:t>CO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= </a:t>
            </a:r>
            <a:r>
              <a:rPr lang="en-US" altLang="en-US" sz="2000" dirty="0" smtClean="0"/>
              <a:t>4.544 </a:t>
            </a:r>
            <a:r>
              <a:rPr lang="en-US" altLang="en-US" sz="2000" dirty="0" err="1" smtClean="0"/>
              <a:t>mol</a:t>
            </a:r>
            <a:r>
              <a:rPr lang="en-US" altLang="en-US" sz="2000" dirty="0" smtClean="0"/>
              <a:t> 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954DA0-2F08-4A6A-AC5F-A09E17706F5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0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Exercise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4770537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z="2800" dirty="0" smtClean="0"/>
              <a:t>	Consider separate 100.0 gram samples of each of the following: </a:t>
            </a:r>
          </a:p>
          <a:p>
            <a:pPr marL="347663" indent="-347663" eaLnBrk="1" hangingPunct="1">
              <a:buFontTx/>
              <a:buNone/>
            </a:pPr>
            <a:endParaRPr lang="en-US" altLang="en-US" sz="2800" dirty="0" smtClean="0"/>
          </a:p>
          <a:p>
            <a:pPr marL="1262063" lvl="2" indent="-361950" eaLnBrk="1" hangingPunct="1">
              <a:buFontTx/>
              <a:buNone/>
            </a:pPr>
            <a:r>
              <a:rPr lang="en-US" altLang="en-US" sz="2600" dirty="0" smtClean="0"/>
              <a:t>H</a:t>
            </a:r>
            <a:r>
              <a:rPr lang="en-US" altLang="en-US" sz="2600" baseline="-25000" dirty="0" smtClean="0"/>
              <a:t>2</a:t>
            </a:r>
            <a:r>
              <a:rPr lang="en-US" altLang="en-US" sz="2600" dirty="0" smtClean="0"/>
              <a:t>O, N</a:t>
            </a:r>
            <a:r>
              <a:rPr lang="en-US" altLang="en-US" sz="2600" baseline="-25000" dirty="0" smtClean="0"/>
              <a:t>2</a:t>
            </a:r>
            <a:r>
              <a:rPr lang="en-US" altLang="en-US" sz="2600" dirty="0" smtClean="0"/>
              <a:t>O, C</a:t>
            </a:r>
            <a:r>
              <a:rPr lang="en-US" altLang="en-US" sz="2600" baseline="-25000" dirty="0" smtClean="0"/>
              <a:t>3</a:t>
            </a:r>
            <a:r>
              <a:rPr lang="en-US" altLang="en-US" sz="2600" dirty="0" smtClean="0"/>
              <a:t>H</a:t>
            </a:r>
            <a:r>
              <a:rPr lang="en-US" altLang="en-US" sz="2600" baseline="-25000" dirty="0" smtClean="0"/>
              <a:t>6</a:t>
            </a:r>
            <a:r>
              <a:rPr lang="en-US" altLang="en-US" sz="2600" dirty="0" smtClean="0"/>
              <a:t>O</a:t>
            </a:r>
            <a:r>
              <a:rPr lang="en-US" altLang="en-US" sz="2600" baseline="-25000" dirty="0" smtClean="0"/>
              <a:t>2</a:t>
            </a:r>
            <a:r>
              <a:rPr lang="en-US" altLang="en-US" sz="2600" dirty="0" smtClean="0"/>
              <a:t>, CO</a:t>
            </a:r>
            <a:r>
              <a:rPr lang="en-US" altLang="en-US" sz="2600" baseline="-25000" dirty="0" smtClean="0"/>
              <a:t>2</a:t>
            </a:r>
          </a:p>
          <a:p>
            <a:pPr marL="1262063" lvl="2" indent="-361950" eaLnBrk="1" hangingPunct="1">
              <a:buFontTx/>
              <a:buNone/>
            </a:pPr>
            <a:endParaRPr lang="en-US" altLang="en-US" sz="2600" baseline="-25000" dirty="0" smtClean="0"/>
          </a:p>
          <a:p>
            <a:pPr marL="798513" lvl="1" indent="-336550" eaLnBrk="1" hangingPunct="1"/>
            <a:r>
              <a:rPr lang="en-US" altLang="en-US" sz="2800" dirty="0" smtClean="0"/>
              <a:t>Rank them from </a:t>
            </a:r>
            <a:r>
              <a:rPr lang="en-US" altLang="en-US" sz="2800" dirty="0" smtClean="0">
                <a:solidFill>
                  <a:srgbClr val="0000FF"/>
                </a:solidFill>
              </a:rPr>
              <a:t>greatest to least</a:t>
            </a:r>
            <a:r>
              <a:rPr lang="en-US" altLang="en-US" sz="2800" dirty="0" smtClean="0"/>
              <a:t> number of oxygen atoms.</a:t>
            </a:r>
          </a:p>
          <a:p>
            <a:pPr marL="798513" lvl="1" indent="-336550" eaLnBrk="1" hangingPunct="1">
              <a:buFontTx/>
              <a:buNone/>
            </a:pPr>
            <a:r>
              <a:rPr lang="en-US" altLang="en-US" sz="2800" dirty="0" smtClean="0"/>
              <a:t> 		     </a:t>
            </a:r>
            <a:r>
              <a:rPr lang="en-US" altLang="en-US" sz="2800" dirty="0" smtClean="0">
                <a:solidFill>
                  <a:srgbClr val="009900"/>
                </a:solidFill>
              </a:rPr>
              <a:t>H</a:t>
            </a:r>
            <a:r>
              <a:rPr lang="en-US" altLang="en-US" sz="2800" baseline="-25000" dirty="0" smtClean="0">
                <a:solidFill>
                  <a:srgbClr val="009900"/>
                </a:solidFill>
              </a:rPr>
              <a:t>2</a:t>
            </a:r>
            <a:r>
              <a:rPr lang="en-US" altLang="en-US" sz="2800" dirty="0" smtClean="0">
                <a:solidFill>
                  <a:srgbClr val="009900"/>
                </a:solidFill>
              </a:rPr>
              <a:t>O, CO</a:t>
            </a:r>
            <a:r>
              <a:rPr lang="en-US" altLang="en-US" sz="2800" baseline="-25000" dirty="0" smtClean="0">
                <a:solidFill>
                  <a:srgbClr val="009900"/>
                </a:solidFill>
              </a:rPr>
              <a:t>2</a:t>
            </a:r>
            <a:r>
              <a:rPr lang="en-US" altLang="en-US" sz="2800" dirty="0" smtClean="0">
                <a:solidFill>
                  <a:srgbClr val="009900"/>
                </a:solidFill>
              </a:rPr>
              <a:t>, C</a:t>
            </a:r>
            <a:r>
              <a:rPr lang="en-US" altLang="en-US" sz="2800" baseline="-25000" dirty="0" smtClean="0">
                <a:solidFill>
                  <a:srgbClr val="009900"/>
                </a:solidFill>
              </a:rPr>
              <a:t>3</a:t>
            </a:r>
            <a:r>
              <a:rPr lang="en-US" altLang="en-US" sz="2800" dirty="0" smtClean="0">
                <a:solidFill>
                  <a:srgbClr val="009900"/>
                </a:solidFill>
              </a:rPr>
              <a:t>H</a:t>
            </a:r>
            <a:r>
              <a:rPr lang="en-US" altLang="en-US" sz="2800" baseline="-25000" dirty="0" smtClean="0">
                <a:solidFill>
                  <a:srgbClr val="009900"/>
                </a:solidFill>
              </a:rPr>
              <a:t>6</a:t>
            </a:r>
            <a:r>
              <a:rPr lang="en-US" altLang="en-US" sz="2800" dirty="0" smtClean="0">
                <a:solidFill>
                  <a:srgbClr val="009900"/>
                </a:solidFill>
              </a:rPr>
              <a:t>O</a:t>
            </a:r>
            <a:r>
              <a:rPr lang="en-US" altLang="en-US" sz="2800" baseline="-25000" dirty="0" smtClean="0">
                <a:solidFill>
                  <a:srgbClr val="009900"/>
                </a:solidFill>
              </a:rPr>
              <a:t>2</a:t>
            </a:r>
            <a:r>
              <a:rPr lang="en-US" altLang="en-US" sz="2800" dirty="0" smtClean="0">
                <a:solidFill>
                  <a:srgbClr val="009900"/>
                </a:solidFill>
              </a:rPr>
              <a:t>, N</a:t>
            </a:r>
            <a:r>
              <a:rPr lang="en-US" altLang="en-US" sz="2800" baseline="-25000" dirty="0" smtClean="0">
                <a:solidFill>
                  <a:srgbClr val="009900"/>
                </a:solidFill>
              </a:rPr>
              <a:t>2</a:t>
            </a:r>
            <a:r>
              <a:rPr lang="en-US" altLang="en-US" sz="2800" dirty="0" smtClean="0">
                <a:solidFill>
                  <a:srgbClr val="009900"/>
                </a:solidFill>
              </a:rPr>
              <a:t>O</a:t>
            </a:r>
          </a:p>
          <a:p>
            <a:pPr marL="798513" lvl="1" indent="-336550" eaLnBrk="1" hangingPunct="1">
              <a:buFontTx/>
              <a:buNone/>
            </a:pPr>
            <a:r>
              <a:rPr lang="en-US" altLang="en-US" sz="2800" dirty="0" smtClean="0"/>
              <a:t>        </a:t>
            </a:r>
            <a:r>
              <a:rPr lang="en-US" altLang="en-US" sz="2000" dirty="0" smtClean="0"/>
              <a:t>5.549      4.544     2.698        2.173 </a:t>
            </a:r>
            <a:r>
              <a:rPr lang="en-US" altLang="en-US" sz="2000" dirty="0" err="1" smtClean="0"/>
              <a:t>mol</a:t>
            </a:r>
            <a:r>
              <a:rPr lang="en-US" altLang="en-US" sz="2000" dirty="0" smtClean="0"/>
              <a:t> O</a:t>
            </a:r>
            <a:endParaRPr lang="en-US" altLang="en-US" sz="2000" dirty="0" smtClean="0">
              <a:solidFill>
                <a:srgbClr val="009900"/>
              </a:solidFill>
            </a:endParaRPr>
          </a:p>
          <a:p>
            <a:pPr marL="798513" lvl="1" indent="-336550" eaLnBrk="1" hangingPunct="1">
              <a:buFontTx/>
              <a:buNone/>
            </a:pPr>
            <a:endParaRPr lang="en-US" altLang="en-US" sz="2800" dirty="0" smtClean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8CB817-574B-421E-A4C8-0C031CF0C44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00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905375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A written statement that uses </a:t>
            </a:r>
            <a:r>
              <a:rPr lang="en-US" altLang="en-US" sz="2800" dirty="0" smtClean="0">
                <a:solidFill>
                  <a:srgbClr val="C00000"/>
                </a:solidFill>
              </a:rPr>
              <a:t>chemical symbols </a:t>
            </a:r>
            <a:r>
              <a:rPr lang="en-US" altLang="en-US" sz="2800" dirty="0" smtClean="0"/>
              <a:t>and chemical formulas to describe the </a:t>
            </a:r>
            <a:r>
              <a:rPr lang="en-US" altLang="en-US" sz="2800" dirty="0" smtClean="0">
                <a:solidFill>
                  <a:srgbClr val="C00000"/>
                </a:solidFill>
              </a:rPr>
              <a:t>changes</a:t>
            </a:r>
            <a:r>
              <a:rPr lang="en-US" altLang="en-US" sz="2800" dirty="0" smtClean="0"/>
              <a:t> that occur in a </a:t>
            </a:r>
            <a:r>
              <a:rPr lang="en-US" altLang="en-US" sz="2800" dirty="0" smtClean="0">
                <a:solidFill>
                  <a:srgbClr val="C00000"/>
                </a:solidFill>
              </a:rPr>
              <a:t>chemical reaction</a:t>
            </a:r>
            <a:r>
              <a:rPr lang="en-US" altLang="en-US" sz="2800" dirty="0" smtClean="0"/>
              <a:t>.</a:t>
            </a:r>
          </a:p>
          <a:p>
            <a:pPr marL="347663" indent="-347663" eaLnBrk="1" hangingPunct="1"/>
            <a:endParaRPr lang="en-US" altLang="en-US" sz="2800" dirty="0" smtClean="0"/>
          </a:p>
          <a:p>
            <a:pPr marL="798513" lvl="1" indent="-336550" eaLnBrk="1" hangingPunct="1">
              <a:buFontTx/>
              <a:buNone/>
            </a:pPr>
            <a:r>
              <a:rPr lang="en-US" altLang="en-US" sz="3200" dirty="0" smtClean="0">
                <a:solidFill>
                  <a:schemeClr val="tx2"/>
                </a:solidFill>
              </a:rPr>
              <a:t>C</a:t>
            </a:r>
            <a:r>
              <a:rPr lang="en-US" altLang="en-US" sz="3200" baseline="-25000" dirty="0" smtClean="0">
                <a:solidFill>
                  <a:schemeClr val="tx2"/>
                </a:solidFill>
              </a:rPr>
              <a:t>2</a:t>
            </a:r>
            <a:r>
              <a:rPr lang="en-US" altLang="en-US" sz="3200" dirty="0" smtClean="0">
                <a:solidFill>
                  <a:schemeClr val="tx2"/>
                </a:solidFill>
              </a:rPr>
              <a:t>H</a:t>
            </a:r>
            <a:r>
              <a:rPr lang="en-US" altLang="en-US" sz="3200" baseline="-25000" dirty="0" smtClean="0">
                <a:solidFill>
                  <a:schemeClr val="tx2"/>
                </a:solidFill>
              </a:rPr>
              <a:t>5</a:t>
            </a:r>
            <a:r>
              <a:rPr lang="en-US" altLang="en-US" sz="3200" dirty="0" smtClean="0">
                <a:solidFill>
                  <a:schemeClr val="tx2"/>
                </a:solidFill>
              </a:rPr>
              <a:t>OH</a:t>
            </a:r>
            <a:r>
              <a:rPr lang="en-US" altLang="en-US" sz="3200" dirty="0" smtClean="0">
                <a:solidFill>
                  <a:schemeClr val="accent1"/>
                </a:solidFill>
              </a:rPr>
              <a:t> </a:t>
            </a:r>
            <a:r>
              <a:rPr lang="en-US" altLang="en-US" sz="3200" dirty="0" smtClean="0">
                <a:solidFill>
                  <a:schemeClr val="tx2"/>
                </a:solidFill>
              </a:rPr>
              <a:t>+</a:t>
            </a:r>
            <a:r>
              <a:rPr lang="en-US" altLang="en-US" sz="3200" dirty="0" smtClean="0">
                <a:solidFill>
                  <a:schemeClr val="accent1"/>
                </a:solidFill>
              </a:rPr>
              <a:t> </a:t>
            </a:r>
            <a:r>
              <a:rPr lang="en-US" altLang="en-US" sz="3200" dirty="0" smtClean="0">
                <a:solidFill>
                  <a:schemeClr val="tx2"/>
                </a:solidFill>
              </a:rPr>
              <a:t>3O</a:t>
            </a:r>
            <a:r>
              <a:rPr lang="en-US" altLang="en-US" sz="3200" baseline="-25000" dirty="0" smtClean="0">
                <a:solidFill>
                  <a:schemeClr val="tx2"/>
                </a:solidFill>
              </a:rPr>
              <a:t>2</a:t>
            </a:r>
            <a:r>
              <a:rPr lang="en-US" altLang="en-US" sz="3200" dirty="0" smtClean="0">
                <a:solidFill>
                  <a:srgbClr val="FAFD00"/>
                </a:solidFill>
              </a:rPr>
              <a:t> </a:t>
            </a:r>
            <a:r>
              <a:rPr lang="en-US" altLang="en-US" sz="3200" dirty="0" smtClean="0">
                <a:latin typeface="Symbol" panose="05050102010706020507" pitchFamily="18" charset="2"/>
              </a:rPr>
              <a:t></a:t>
            </a:r>
            <a:r>
              <a:rPr lang="en-US" altLang="en-US" sz="3200" dirty="0" smtClean="0"/>
              <a:t> </a:t>
            </a:r>
            <a:r>
              <a:rPr lang="en-US" altLang="en-US" sz="3200" dirty="0" smtClean="0">
                <a:solidFill>
                  <a:schemeClr val="tx2"/>
                </a:solidFill>
              </a:rPr>
              <a:t>2CO</a:t>
            </a:r>
            <a:r>
              <a:rPr lang="en-US" altLang="en-US" sz="3200" baseline="-25000" dirty="0" smtClean="0">
                <a:solidFill>
                  <a:schemeClr val="tx2"/>
                </a:solidFill>
              </a:rPr>
              <a:t>2</a:t>
            </a:r>
            <a:r>
              <a:rPr lang="en-US" altLang="en-US" sz="3200" dirty="0" smtClean="0">
                <a:solidFill>
                  <a:schemeClr val="tx2"/>
                </a:solidFill>
              </a:rPr>
              <a:t> + 3H</a:t>
            </a:r>
            <a:r>
              <a:rPr lang="en-US" altLang="en-US" sz="3200" baseline="-25000" dirty="0" smtClean="0">
                <a:solidFill>
                  <a:schemeClr val="tx2"/>
                </a:solidFill>
              </a:rPr>
              <a:t>2</a:t>
            </a:r>
            <a:r>
              <a:rPr lang="en-US" altLang="en-US" sz="3200" dirty="0" smtClean="0">
                <a:solidFill>
                  <a:schemeClr val="tx2"/>
                </a:solidFill>
              </a:rPr>
              <a:t>O</a:t>
            </a:r>
            <a:endParaRPr lang="en-US" altLang="en-US" sz="3200" dirty="0" smtClean="0"/>
          </a:p>
          <a:p>
            <a:pPr marL="347663" indent="-347663" eaLnBrk="1" hangingPunct="1">
              <a:buFontTx/>
              <a:buNone/>
            </a:pPr>
            <a:r>
              <a:rPr lang="en-US" altLang="en-US" sz="2800" dirty="0" smtClean="0"/>
              <a:t>		</a:t>
            </a:r>
            <a:r>
              <a:rPr lang="en-US" altLang="en-US" sz="2800" dirty="0" smtClean="0">
                <a:solidFill>
                  <a:srgbClr val="FF0000"/>
                </a:solidFill>
              </a:rPr>
              <a:t>reactants</a:t>
            </a:r>
            <a:r>
              <a:rPr lang="en-US" altLang="en-US" sz="2800" dirty="0" smtClean="0"/>
              <a:t>			</a:t>
            </a:r>
            <a:r>
              <a:rPr lang="en-US" altLang="en-US" sz="2800" dirty="0" smtClean="0">
                <a:solidFill>
                  <a:schemeClr val="accent2"/>
                </a:solidFill>
              </a:rPr>
              <a:t>products</a:t>
            </a:r>
          </a:p>
          <a:p>
            <a:pPr marL="347663" indent="-347663" eaLnBrk="1" hangingPunct="1"/>
            <a:endParaRPr lang="en-US" altLang="en-US" sz="2800" dirty="0" smtClean="0"/>
          </a:p>
          <a:p>
            <a:pPr marL="347663" indent="-347663"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Reactants</a:t>
            </a:r>
            <a:r>
              <a:rPr lang="en-US" altLang="en-US" sz="2800" dirty="0" smtClean="0"/>
              <a:t> are always placed on the </a:t>
            </a:r>
            <a:r>
              <a:rPr lang="en-US" altLang="en-US" sz="2800" dirty="0" smtClean="0">
                <a:solidFill>
                  <a:srgbClr val="C00000"/>
                </a:solidFill>
              </a:rPr>
              <a:t>left</a:t>
            </a:r>
            <a:r>
              <a:rPr lang="en-US" altLang="en-US" sz="2800" dirty="0" smtClean="0"/>
              <a:t> side of the arrow, </a:t>
            </a:r>
            <a:r>
              <a:rPr lang="en-US" altLang="en-US" sz="2800" dirty="0" smtClean="0">
                <a:solidFill>
                  <a:schemeClr val="accent2"/>
                </a:solidFill>
              </a:rPr>
              <a:t>products</a:t>
            </a:r>
            <a:r>
              <a:rPr lang="en-US" altLang="en-US" sz="2800" dirty="0" smtClean="0"/>
              <a:t> are always placed on the </a:t>
            </a:r>
            <a:r>
              <a:rPr lang="en-US" altLang="en-US" sz="2800" dirty="0" smtClean="0">
                <a:solidFill>
                  <a:schemeClr val="accent2"/>
                </a:solidFill>
              </a:rPr>
              <a:t>right</a:t>
            </a:r>
            <a:r>
              <a:rPr lang="en-US" altLang="en-US" sz="2800" dirty="0" smtClean="0"/>
              <a:t> side of the arrow.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A Representation of a Chemical Reaction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F16CE4-7EAC-4891-944C-42B589974DCD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0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1488" y="1747838"/>
            <a:ext cx="7391400" cy="3851275"/>
          </a:xfrm>
        </p:spPr>
        <p:txBody>
          <a:bodyPr/>
          <a:lstStyle/>
          <a:p>
            <a:pPr marL="347663" indent="-347663" algn="ctr" eaLnBrk="1" hangingPunct="1">
              <a:buFontTx/>
              <a:buNone/>
            </a:pPr>
            <a:r>
              <a:rPr lang="en-US" altLang="en-US" sz="2800" dirty="0" smtClean="0">
                <a:solidFill>
                  <a:schemeClr val="tx2"/>
                </a:solidFill>
              </a:rPr>
              <a:t>C</a:t>
            </a:r>
            <a:r>
              <a:rPr lang="en-US" altLang="en-US" sz="2800" baseline="-25000" dirty="0" smtClean="0">
                <a:solidFill>
                  <a:schemeClr val="tx2"/>
                </a:solidFill>
              </a:rPr>
              <a:t>2</a:t>
            </a:r>
            <a:r>
              <a:rPr lang="en-US" altLang="en-US" sz="2800" dirty="0" smtClean="0">
                <a:solidFill>
                  <a:schemeClr val="tx2"/>
                </a:solidFill>
              </a:rPr>
              <a:t>H</a:t>
            </a:r>
            <a:r>
              <a:rPr lang="en-US" altLang="en-US" sz="2800" baseline="-25000" dirty="0" smtClean="0">
                <a:solidFill>
                  <a:schemeClr val="tx2"/>
                </a:solidFill>
              </a:rPr>
              <a:t>5</a:t>
            </a:r>
            <a:r>
              <a:rPr lang="en-US" altLang="en-US" sz="2800" dirty="0" smtClean="0">
                <a:solidFill>
                  <a:schemeClr val="tx2"/>
                </a:solidFill>
              </a:rPr>
              <a:t>OH</a:t>
            </a:r>
            <a:r>
              <a:rPr lang="en-US" altLang="en-US" sz="2800" dirty="0" smtClean="0">
                <a:solidFill>
                  <a:schemeClr val="accent1"/>
                </a:solidFill>
              </a:rPr>
              <a:t> </a:t>
            </a:r>
            <a:r>
              <a:rPr lang="en-US" altLang="en-US" sz="2800" dirty="0" smtClean="0">
                <a:solidFill>
                  <a:schemeClr val="tx2"/>
                </a:solidFill>
              </a:rPr>
              <a:t>+</a:t>
            </a:r>
            <a:r>
              <a:rPr lang="en-US" altLang="en-US" sz="2800" dirty="0" smtClean="0">
                <a:solidFill>
                  <a:schemeClr val="accent1"/>
                </a:solidFill>
              </a:rPr>
              <a:t> </a:t>
            </a:r>
            <a:r>
              <a:rPr lang="en-US" altLang="en-US" sz="2800" dirty="0" smtClean="0">
                <a:solidFill>
                  <a:schemeClr val="tx2"/>
                </a:solidFill>
              </a:rPr>
              <a:t>3O</a:t>
            </a:r>
            <a:r>
              <a:rPr lang="en-US" altLang="en-US" sz="2800" baseline="-25000" dirty="0" smtClean="0">
                <a:solidFill>
                  <a:schemeClr val="tx2"/>
                </a:solidFill>
              </a:rPr>
              <a:t>2</a:t>
            </a:r>
            <a:r>
              <a:rPr lang="en-US" altLang="en-US" sz="2800" dirty="0" smtClean="0">
                <a:solidFill>
                  <a:srgbClr val="FAFD00"/>
                </a:solidFill>
              </a:rPr>
              <a:t> </a:t>
            </a:r>
            <a:r>
              <a:rPr lang="en-US" altLang="en-US" sz="2800" dirty="0" smtClean="0">
                <a:latin typeface="Symbol" panose="05050102010706020507" pitchFamily="18" charset="2"/>
              </a:rPr>
              <a:t>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chemeClr val="tx2"/>
                </a:solidFill>
              </a:rPr>
              <a:t>2CO</a:t>
            </a:r>
            <a:r>
              <a:rPr lang="en-US" altLang="en-US" sz="2800" baseline="-25000" dirty="0" smtClean="0">
                <a:solidFill>
                  <a:schemeClr val="tx2"/>
                </a:solidFill>
              </a:rPr>
              <a:t>2</a:t>
            </a:r>
            <a:r>
              <a:rPr lang="en-US" altLang="en-US" sz="2800" dirty="0" smtClean="0">
                <a:solidFill>
                  <a:schemeClr val="tx2"/>
                </a:solidFill>
              </a:rPr>
              <a:t> + 3H</a:t>
            </a:r>
            <a:r>
              <a:rPr lang="en-US" altLang="en-US" sz="2800" baseline="-25000" dirty="0" smtClean="0">
                <a:solidFill>
                  <a:schemeClr val="tx2"/>
                </a:solidFill>
              </a:rPr>
              <a:t>2</a:t>
            </a:r>
            <a:r>
              <a:rPr lang="en-US" altLang="en-US" sz="2800" dirty="0" smtClean="0">
                <a:solidFill>
                  <a:schemeClr val="tx2"/>
                </a:solidFill>
              </a:rPr>
              <a:t>O</a:t>
            </a:r>
            <a:endParaRPr lang="en-US" altLang="en-US" sz="2800" dirty="0" smtClean="0"/>
          </a:p>
          <a:p>
            <a:pPr marL="347663" indent="-347663" eaLnBrk="1" hangingPunct="1"/>
            <a:endParaRPr lang="en-US" altLang="en-US" sz="2800" dirty="0" smtClean="0"/>
          </a:p>
          <a:p>
            <a:pPr marL="0" indent="0" eaLnBrk="1" hangingPunct="1">
              <a:buNone/>
            </a:pPr>
            <a:r>
              <a:rPr lang="en-US" altLang="en-US" sz="2800" dirty="0" smtClean="0"/>
              <a:t>When the equation is </a:t>
            </a:r>
            <a:r>
              <a:rPr lang="en-US" altLang="en-US" sz="2800" dirty="0" smtClean="0">
                <a:solidFill>
                  <a:srgbClr val="C00000"/>
                </a:solidFill>
              </a:rPr>
              <a:t>balanced</a:t>
            </a:r>
            <a:r>
              <a:rPr lang="en-US" altLang="en-US" sz="2800" dirty="0" smtClean="0"/>
              <a:t>.</a:t>
            </a:r>
          </a:p>
          <a:p>
            <a:pPr marL="347663" indent="-347663" eaLnBrk="1" hangingPunct="1"/>
            <a:r>
              <a:rPr lang="en-US" altLang="en-US" sz="2800" dirty="0" smtClean="0"/>
              <a:t>All </a:t>
            </a:r>
            <a:r>
              <a:rPr lang="en-US" altLang="en-US" sz="2800" dirty="0" smtClean="0">
                <a:solidFill>
                  <a:srgbClr val="C00000"/>
                </a:solidFill>
              </a:rPr>
              <a:t>atoms</a:t>
            </a:r>
            <a:r>
              <a:rPr lang="en-US" altLang="en-US" sz="2800" dirty="0" smtClean="0"/>
              <a:t> present in the </a:t>
            </a:r>
            <a:r>
              <a:rPr lang="en-US" altLang="en-US" sz="2800" dirty="0" smtClean="0">
                <a:solidFill>
                  <a:srgbClr val="C00000"/>
                </a:solidFill>
              </a:rPr>
              <a:t>reactants</a:t>
            </a:r>
            <a:r>
              <a:rPr lang="en-US" altLang="en-US" sz="2800" dirty="0" smtClean="0"/>
              <a:t> are </a:t>
            </a:r>
            <a:r>
              <a:rPr lang="en-US" altLang="en-US" sz="2800" dirty="0" smtClean="0">
                <a:solidFill>
                  <a:srgbClr val="C00000"/>
                </a:solidFill>
              </a:rPr>
              <a:t>accounted</a:t>
            </a:r>
            <a:r>
              <a:rPr lang="en-US" altLang="en-US" sz="2800" dirty="0" smtClean="0"/>
              <a:t> for in the </a:t>
            </a:r>
            <a:r>
              <a:rPr lang="en-US" altLang="en-US" sz="2800" dirty="0" smtClean="0">
                <a:solidFill>
                  <a:schemeClr val="accent2"/>
                </a:solidFill>
              </a:rPr>
              <a:t>products.</a:t>
            </a:r>
          </a:p>
          <a:p>
            <a:pPr marL="347663" indent="-347663"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1 mole of ethanol </a:t>
            </a:r>
            <a:r>
              <a:rPr lang="en-US" altLang="en-US" sz="2800" dirty="0" smtClean="0"/>
              <a:t>reacts with </a:t>
            </a:r>
            <a:r>
              <a:rPr lang="en-US" altLang="en-US" sz="2800" dirty="0" smtClean="0">
                <a:solidFill>
                  <a:srgbClr val="C00000"/>
                </a:solidFill>
              </a:rPr>
              <a:t>3 moles of oxygen</a:t>
            </a:r>
            <a:r>
              <a:rPr lang="en-US" altLang="en-US" sz="2800" dirty="0" smtClean="0"/>
              <a:t> to produce </a:t>
            </a:r>
            <a:r>
              <a:rPr lang="en-US" altLang="en-US" sz="2800" dirty="0" smtClean="0">
                <a:solidFill>
                  <a:schemeClr val="accent2"/>
                </a:solidFill>
              </a:rPr>
              <a:t>2 moles of carbon dioxide</a:t>
            </a:r>
            <a:r>
              <a:rPr lang="en-US" altLang="en-US" sz="2800" dirty="0" smtClean="0"/>
              <a:t> and </a:t>
            </a:r>
            <a:r>
              <a:rPr lang="en-US" altLang="en-US" sz="2800" dirty="0" smtClean="0">
                <a:solidFill>
                  <a:schemeClr val="accent2"/>
                </a:solidFill>
              </a:rPr>
              <a:t>3 moles of water</a:t>
            </a:r>
            <a:r>
              <a:rPr lang="en-US" altLang="en-US" sz="2800" dirty="0" smtClean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86ADAF-C27F-46E9-91F4-20669EEB6DEB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00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743075"/>
            <a:ext cx="7391400" cy="3167063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A </a:t>
            </a:r>
            <a:r>
              <a:rPr lang="en-US" altLang="en-US" sz="2800" dirty="0" smtClean="0">
                <a:solidFill>
                  <a:srgbClr val="C00000"/>
                </a:solidFill>
              </a:rPr>
              <a:t>number</a:t>
            </a:r>
            <a:r>
              <a:rPr lang="en-US" altLang="en-US" sz="2800" dirty="0" smtClean="0"/>
              <a:t> that is placed to the </a:t>
            </a:r>
            <a:r>
              <a:rPr lang="en-US" altLang="en-US" sz="2800" dirty="0" smtClean="0">
                <a:solidFill>
                  <a:srgbClr val="C00000"/>
                </a:solidFill>
              </a:rPr>
              <a:t>left of a chemical formula</a:t>
            </a:r>
            <a:r>
              <a:rPr lang="en-US" altLang="en-US" sz="2800" dirty="0" smtClean="0"/>
              <a:t> in a chemical equation; </a:t>
            </a:r>
            <a:r>
              <a:rPr lang="en-US" altLang="en-US" sz="2800" dirty="0" smtClean="0">
                <a:solidFill>
                  <a:srgbClr val="C00000"/>
                </a:solidFill>
              </a:rPr>
              <a:t>it changes the amount</a:t>
            </a:r>
            <a:r>
              <a:rPr lang="en-US" altLang="en-US" sz="2800" dirty="0" smtClean="0"/>
              <a:t>, but not the identity of the substance.</a:t>
            </a:r>
          </a:p>
          <a:p>
            <a:pPr marL="347663" indent="-347663" eaLnBrk="1" hangingPunct="1"/>
            <a:r>
              <a:rPr lang="en-US" altLang="en-US" sz="2800" dirty="0" smtClean="0"/>
              <a:t>The </a:t>
            </a:r>
            <a:r>
              <a:rPr lang="en-US" altLang="en-US" sz="2800" dirty="0" smtClean="0">
                <a:solidFill>
                  <a:srgbClr val="C00000"/>
                </a:solidFill>
              </a:rPr>
              <a:t>coefficients</a:t>
            </a:r>
            <a:r>
              <a:rPr lang="en-US" altLang="en-US" sz="2800" dirty="0" smtClean="0"/>
              <a:t> in the balanced equation have </a:t>
            </a:r>
            <a:r>
              <a:rPr lang="en-US" altLang="en-US" sz="2800" dirty="0" smtClean="0">
                <a:solidFill>
                  <a:srgbClr val="C00000"/>
                </a:solidFill>
              </a:rPr>
              <a:t>nothing to do </a:t>
            </a:r>
            <a:r>
              <a:rPr lang="en-US" altLang="en-US" sz="2800" dirty="0" smtClean="0"/>
              <a:t>with the </a:t>
            </a:r>
            <a:r>
              <a:rPr lang="en-US" altLang="en-US" sz="2800" dirty="0" smtClean="0">
                <a:solidFill>
                  <a:srgbClr val="C00000"/>
                </a:solidFill>
              </a:rPr>
              <a:t>amount of each reactant </a:t>
            </a:r>
            <a:r>
              <a:rPr lang="en-US" altLang="en-US" sz="2800" dirty="0" smtClean="0"/>
              <a:t>that is used/given in the problem.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Equation Coefficient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AD2422-A465-43B4-A269-7C0CF78D0F36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00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260379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solidFill>
                  <a:srgbClr val="C00000"/>
                </a:solidFill>
              </a:rPr>
              <a:t>Atomic Mass </a:t>
            </a:r>
            <a:r>
              <a:rPr lang="en-US" altLang="en-US" dirty="0" smtClean="0"/>
              <a:t>of Cu  63.55 </a:t>
            </a:r>
            <a:r>
              <a:rPr lang="en-US" altLang="en-US" dirty="0" err="1" smtClean="0"/>
              <a:t>amu</a:t>
            </a:r>
            <a:r>
              <a:rPr lang="en-US" altLang="en-US" dirty="0" smtClean="0"/>
              <a:t> (g/</a:t>
            </a:r>
            <a:r>
              <a:rPr lang="en-US" altLang="en-US" dirty="0" err="1" smtClean="0"/>
              <a:t>mol</a:t>
            </a:r>
            <a:r>
              <a:rPr lang="en-US" altLang="en-US" dirty="0" smtClean="0"/>
              <a:t>)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 smtClean="0">
                <a:solidFill>
                  <a:srgbClr val="C00000"/>
                </a:solidFill>
              </a:rPr>
              <a:t>Formula Mass </a:t>
            </a:r>
            <a:r>
              <a:rPr lang="en-US" altLang="en-US" dirty="0" smtClean="0"/>
              <a:t>of CaCl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= 110.98 </a:t>
            </a:r>
            <a:r>
              <a:rPr lang="en-US" altLang="en-US" dirty="0" err="1" smtClean="0"/>
              <a:t>amu</a:t>
            </a:r>
            <a:r>
              <a:rPr lang="en-US" altLang="en-US" dirty="0"/>
              <a:t> (g/</a:t>
            </a:r>
            <a:r>
              <a:rPr lang="en-US" altLang="en-US" dirty="0" err="1"/>
              <a:t>mol</a:t>
            </a:r>
            <a:r>
              <a:rPr lang="en-US" altLang="en-US" dirty="0"/>
              <a:t>)</a:t>
            </a:r>
            <a:endParaRPr lang="en-US" altLang="en-US" dirty="0" smtClean="0"/>
          </a:p>
          <a:p>
            <a:pPr marL="347663" indent="-347663" eaLnBrk="1" hangingPunct="1">
              <a:buFontTx/>
              <a:buNone/>
            </a:pPr>
            <a:r>
              <a:rPr lang="en-US" altLang="en-US" dirty="0" smtClean="0"/>
              <a:t>			</a:t>
            </a:r>
            <a:r>
              <a:rPr lang="en-US" altLang="en-US" sz="2000" dirty="0" smtClean="0">
                <a:solidFill>
                  <a:srgbClr val="0000FF"/>
                </a:solidFill>
              </a:rPr>
              <a:t>(2 </a:t>
            </a:r>
            <a:r>
              <a:rPr lang="en-US" altLang="en-US" sz="2000" dirty="0" smtClean="0">
                <a:solidFill>
                  <a:srgbClr val="0000FF"/>
                </a:solidFill>
                <a:cs typeface="Arial" panose="020B0604020202020204" pitchFamily="34" charset="0"/>
              </a:rPr>
              <a:t>× 35.45) + 40.08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dirty="0" smtClean="0">
                <a:solidFill>
                  <a:srgbClr val="C00000"/>
                </a:solidFill>
                <a:cs typeface="Arial" panose="020B0604020202020204" pitchFamily="34" charset="0"/>
              </a:rPr>
              <a:t>Molecular Mass </a:t>
            </a:r>
            <a:r>
              <a:rPr lang="en-US" altLang="en-US" dirty="0" smtClean="0">
                <a:cs typeface="Arial" panose="020B0604020202020204" pitchFamily="34" charset="0"/>
              </a:rPr>
              <a:t>of </a:t>
            </a:r>
            <a:r>
              <a:rPr lang="en-US" altLang="en-US" dirty="0"/>
              <a:t>H</a:t>
            </a:r>
            <a:r>
              <a:rPr lang="en-US" altLang="en-US" baseline="-25000" dirty="0"/>
              <a:t>2</a:t>
            </a:r>
            <a:r>
              <a:rPr lang="en-US" altLang="en-US" dirty="0"/>
              <a:t>O = 18.02 </a:t>
            </a:r>
            <a:r>
              <a:rPr lang="en-US" altLang="en-US" dirty="0" err="1" smtClean="0"/>
              <a:t>amu</a:t>
            </a:r>
            <a:r>
              <a:rPr lang="en-US" altLang="en-US" dirty="0" smtClean="0"/>
              <a:t> </a:t>
            </a:r>
            <a:r>
              <a:rPr lang="en-US" altLang="en-US" dirty="0"/>
              <a:t>(g/</a:t>
            </a:r>
            <a:r>
              <a:rPr lang="en-US" altLang="en-US" dirty="0" err="1"/>
              <a:t>mol</a:t>
            </a:r>
            <a:r>
              <a:rPr lang="en-US" altLang="en-US" dirty="0" smtClean="0"/>
              <a:t>)</a:t>
            </a:r>
          </a:p>
          <a:p>
            <a:pPr marL="347663" indent="-347663" eaLnBrk="1" hangingPunct="1">
              <a:buNone/>
            </a:pPr>
            <a:r>
              <a:rPr lang="en-US" altLang="en-US" sz="2000" dirty="0" smtClean="0">
                <a:solidFill>
                  <a:srgbClr val="0000FF"/>
                </a:solidFill>
              </a:rPr>
              <a:t>			(2 </a:t>
            </a:r>
            <a:r>
              <a:rPr lang="en-US" altLang="en-US" sz="2000" dirty="0" smtClean="0">
                <a:solidFill>
                  <a:srgbClr val="0000FF"/>
                </a:solidFill>
                <a:cs typeface="Arial" panose="020B0604020202020204" pitchFamily="34" charset="0"/>
              </a:rPr>
              <a:t>× 12.01.45) + (6 x 1.008)</a:t>
            </a:r>
            <a:endParaRPr lang="en-US" altLang="en-US" sz="20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1387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2BB9A3-C14A-401F-A497-1EA65B84F0B6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0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747838"/>
            <a:ext cx="7391400" cy="3167062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The balanced equation represents a </a:t>
            </a:r>
            <a:r>
              <a:rPr lang="en-US" altLang="en-US" sz="2800" dirty="0" smtClean="0">
                <a:solidFill>
                  <a:srgbClr val="C00000"/>
                </a:solidFill>
              </a:rPr>
              <a:t>ratio of reactants and products</a:t>
            </a:r>
            <a:r>
              <a:rPr lang="en-US" altLang="en-US" sz="2800" dirty="0" smtClean="0"/>
              <a:t>, not </a:t>
            </a:r>
            <a:r>
              <a:rPr lang="en-US" altLang="en-US" sz="2800" dirty="0" smtClean="0">
                <a:solidFill>
                  <a:srgbClr val="C00000"/>
                </a:solidFill>
              </a:rPr>
              <a:t>what actually </a:t>
            </a:r>
            <a:r>
              <a:rPr lang="ja-JP" altLang="en-US" sz="2800" dirty="0" smtClean="0">
                <a:solidFill>
                  <a:srgbClr val="C00000"/>
                </a:solidFill>
              </a:rPr>
              <a:t>“</a:t>
            </a:r>
            <a:r>
              <a:rPr lang="en-US" altLang="ja-JP" sz="2800" dirty="0" smtClean="0">
                <a:solidFill>
                  <a:srgbClr val="C00000"/>
                </a:solidFill>
              </a:rPr>
              <a:t>happens</a:t>
            </a:r>
            <a:r>
              <a:rPr lang="ja-JP" altLang="en-US" sz="2800" dirty="0" smtClean="0">
                <a:solidFill>
                  <a:srgbClr val="C00000"/>
                </a:solidFill>
              </a:rPr>
              <a:t>”</a:t>
            </a:r>
            <a:r>
              <a:rPr lang="en-US" altLang="ja-JP" sz="2800" dirty="0" smtClean="0">
                <a:solidFill>
                  <a:srgbClr val="C00000"/>
                </a:solidFill>
              </a:rPr>
              <a:t> </a:t>
            </a:r>
            <a:r>
              <a:rPr lang="en-US" altLang="ja-JP" sz="2800" dirty="0" smtClean="0"/>
              <a:t>during a reaction.</a:t>
            </a:r>
          </a:p>
          <a:p>
            <a:pPr marL="347663" indent="-347663"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Use the coefficients </a:t>
            </a:r>
            <a:r>
              <a:rPr lang="en-US" altLang="en-US" sz="2800" dirty="0" smtClean="0"/>
              <a:t>in the balanced equation to </a:t>
            </a:r>
            <a:r>
              <a:rPr lang="en-US" altLang="en-US" sz="2800" dirty="0" smtClean="0">
                <a:solidFill>
                  <a:srgbClr val="C00000"/>
                </a:solidFill>
              </a:rPr>
              <a:t>calculate/decide</a:t>
            </a:r>
            <a:r>
              <a:rPr lang="en-US" altLang="en-US" sz="2800" dirty="0" smtClean="0"/>
              <a:t> the amount of each reactant that is used, and the amount of each product that is formed.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A4DF78-9BD1-45A0-96FA-2D51A3FE2731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00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315200" cy="2825750"/>
          </a:xfrm>
        </p:spPr>
        <p:txBody>
          <a:bodyPr/>
          <a:lstStyle/>
          <a:p>
            <a:pPr marL="914400" lvl="1" indent="-449263" eaLnBrk="1" hangingPunct="1">
              <a:buFontTx/>
              <a:buAutoNum type="arabicPeriod"/>
            </a:pPr>
            <a:r>
              <a:rPr lang="en-US" altLang="en-US" sz="2800" dirty="0" smtClean="0">
                <a:solidFill>
                  <a:srgbClr val="669900"/>
                </a:solidFill>
              </a:rPr>
              <a:t>Examine the equation and </a:t>
            </a:r>
            <a:r>
              <a:rPr lang="en-US" altLang="en-US" sz="2800" dirty="0" smtClean="0">
                <a:solidFill>
                  <a:srgbClr val="C00000"/>
                </a:solidFill>
              </a:rPr>
              <a:t>pick one element to balance first</a:t>
            </a:r>
            <a:r>
              <a:rPr lang="en-US" altLang="en-US" sz="2800" dirty="0" smtClean="0">
                <a:solidFill>
                  <a:srgbClr val="669900"/>
                </a:solidFill>
              </a:rPr>
              <a:t>.</a:t>
            </a:r>
          </a:p>
          <a:p>
            <a:pPr marL="914400" lvl="1" indent="-449263" eaLnBrk="1" hangingPunct="1">
              <a:buFontTx/>
              <a:buAutoNum type="arabicPeriod"/>
            </a:pPr>
            <a:r>
              <a:rPr lang="en-US" altLang="en-US" sz="2800" dirty="0" smtClean="0">
                <a:solidFill>
                  <a:srgbClr val="C00000"/>
                </a:solidFill>
              </a:rPr>
              <a:t>Then</a:t>
            </a:r>
            <a:r>
              <a:rPr lang="en-US" altLang="en-US" sz="2800" dirty="0" smtClean="0">
                <a:solidFill>
                  <a:srgbClr val="669900"/>
                </a:solidFill>
              </a:rPr>
              <a:t> pick a </a:t>
            </a:r>
            <a:r>
              <a:rPr lang="en-US" altLang="en-US" sz="2800" dirty="0" smtClean="0">
                <a:solidFill>
                  <a:srgbClr val="C00000"/>
                </a:solidFill>
              </a:rPr>
              <a:t>second element </a:t>
            </a:r>
            <a:r>
              <a:rPr lang="en-US" altLang="en-US" sz="2800" dirty="0" smtClean="0">
                <a:solidFill>
                  <a:srgbClr val="669900"/>
                </a:solidFill>
              </a:rPr>
              <a:t>to balance, and so on.</a:t>
            </a:r>
          </a:p>
          <a:p>
            <a:pPr marL="914400" lvl="1" indent="-449263" eaLnBrk="1" hangingPunct="1">
              <a:buFontTx/>
              <a:buAutoNum type="arabicPeriod"/>
            </a:pPr>
            <a:r>
              <a:rPr lang="en-US" altLang="en-US" sz="2800" dirty="0" smtClean="0">
                <a:solidFill>
                  <a:srgbClr val="669900"/>
                </a:solidFill>
              </a:rPr>
              <a:t>As a </a:t>
            </a:r>
            <a:r>
              <a:rPr lang="en-US" altLang="en-US" sz="2800" dirty="0" smtClean="0">
                <a:solidFill>
                  <a:srgbClr val="C00000"/>
                </a:solidFill>
              </a:rPr>
              <a:t>final check</a:t>
            </a:r>
            <a:r>
              <a:rPr lang="en-US" altLang="en-US" sz="2800" dirty="0" smtClean="0">
                <a:solidFill>
                  <a:srgbClr val="669900"/>
                </a:solidFill>
              </a:rPr>
              <a:t>, </a:t>
            </a:r>
            <a:r>
              <a:rPr lang="en-US" altLang="en-US" sz="2800" dirty="0" smtClean="0">
                <a:solidFill>
                  <a:srgbClr val="C00000"/>
                </a:solidFill>
              </a:rPr>
              <a:t>count atoms on each side </a:t>
            </a:r>
            <a:r>
              <a:rPr lang="en-US" altLang="en-US" sz="2800" dirty="0" smtClean="0">
                <a:solidFill>
                  <a:srgbClr val="669900"/>
                </a:solidFill>
              </a:rPr>
              <a:t>of the equation.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9248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Guidelines for Balancing Chemical Equations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102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D2D961-011F-4325-93C0-0CD14FC78DF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00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5665788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b="1" baseline="0" dirty="0">
                <a:hlinkClick r:id="rId5"/>
              </a:rPr>
              <a:t>https://www.youtube.com/watch?v=oDVswHfZJzY</a:t>
            </a:r>
            <a:endParaRPr lang="en-US" sz="1800" b="1" baseline="0" dirty="0"/>
          </a:p>
          <a:p>
            <a:pPr algn="ctr">
              <a:defRPr/>
            </a:pPr>
            <a:r>
              <a:rPr lang="en-US" sz="1800" b="1" baseline="0" dirty="0" smtClean="0"/>
              <a:t>To play movie you must be in Slide Show Mode</a:t>
            </a:r>
            <a:endParaRPr lang="en-US" sz="1800" baseline="0" dirty="0" smtClean="0"/>
          </a:p>
          <a:p>
            <a:pPr algn="ctr">
              <a:defRPr/>
            </a:pPr>
            <a:r>
              <a:rPr lang="en-US" sz="1800" baseline="0" dirty="0" smtClean="0"/>
              <a:t>PC Users: Please wait for content to load, then click to play</a:t>
            </a:r>
          </a:p>
          <a:p>
            <a:pPr algn="ctr">
              <a:defRPr/>
            </a:pPr>
            <a:r>
              <a:rPr lang="en-US" sz="1800" baseline="0" dirty="0" smtClean="0"/>
              <a:t>Mac Users: </a:t>
            </a:r>
            <a:r>
              <a:rPr lang="en-US" sz="1800" b="1" u="sng" baseline="0" dirty="0" smtClean="0">
                <a:solidFill>
                  <a:srgbClr val="009999"/>
                </a:solidFill>
                <a:hlinkClick r:id="rId6" action="ppaction://hlinkfile"/>
              </a:rPr>
              <a:t>CLICK HERE</a:t>
            </a:r>
            <a:endParaRPr lang="en-US" sz="1800" b="1" baseline="0" dirty="0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8" name="ShockwaveFlash1" r:id="rId2" imgW="6934320" imgH="4114800"/>
        </mc:Choice>
        <mc:Fallback>
          <p:control name="ShockwaveFlash1" r:id="rId2" imgW="6934320" imgH="4114800">
            <p:pic>
              <p:nvPicPr>
                <p:cNvPr id="1026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143000" y="1371600"/>
                  <a:ext cx="6934200" cy="411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AE7E44-7FF3-4E75-BD2C-DD7B3E428B2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00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Exercise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3759200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</a:t>
            </a:r>
            <a:r>
              <a:rPr lang="en-US" altLang="en-US" smtClean="0"/>
              <a:t>Which of the following </a:t>
            </a:r>
            <a:r>
              <a:rPr lang="en-US" altLang="en-US" smtClean="0">
                <a:solidFill>
                  <a:srgbClr val="0000FF"/>
                </a:solidFill>
              </a:rPr>
              <a:t>correctly</a:t>
            </a:r>
            <a:r>
              <a:rPr lang="en-US" altLang="en-US" smtClean="0"/>
              <a:t> balances the chemical equation given below?</a:t>
            </a:r>
          </a:p>
          <a:p>
            <a:pPr marL="1146175" lvl="2" indent="-231775" eaLnBrk="1" hangingPunct="1">
              <a:buFontTx/>
              <a:buNone/>
            </a:pPr>
            <a:r>
              <a:rPr lang="en-US" altLang="en-US" sz="3100" smtClean="0">
                <a:solidFill>
                  <a:srgbClr val="0000FF"/>
                </a:solidFill>
              </a:rPr>
              <a:t>CaO + C </a:t>
            </a:r>
            <a:r>
              <a:rPr lang="en-US" altLang="en-US" sz="3100" smtClean="0">
                <a:solidFill>
                  <a:srgbClr val="0000FF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3100" smtClean="0">
                <a:solidFill>
                  <a:srgbClr val="0000FF"/>
                </a:solidFill>
              </a:rPr>
              <a:t> CaC</a:t>
            </a:r>
            <a:r>
              <a:rPr lang="en-US" altLang="en-US" sz="31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3100" smtClean="0">
                <a:solidFill>
                  <a:srgbClr val="0000FF"/>
                </a:solidFill>
              </a:rPr>
              <a:t> + CO</a:t>
            </a:r>
            <a:r>
              <a:rPr lang="en-US" altLang="en-US" sz="3100" baseline="-25000" smtClean="0">
                <a:solidFill>
                  <a:srgbClr val="0000FF"/>
                </a:solidFill>
              </a:rPr>
              <a:t>2</a:t>
            </a:r>
            <a:endParaRPr lang="en-US" altLang="en-US" sz="3100" smtClean="0">
              <a:solidFill>
                <a:srgbClr val="0000FF"/>
              </a:solidFill>
            </a:endParaRPr>
          </a:p>
          <a:p>
            <a:pPr marL="1146175" lvl="2" indent="-231775" eaLnBrk="1" hangingPunct="1">
              <a:buFontTx/>
              <a:buNone/>
            </a:pPr>
            <a:r>
              <a:rPr lang="en-US" altLang="en-US" sz="2600" smtClean="0"/>
              <a:t>	I. 	 CaO</a:t>
            </a:r>
            <a:r>
              <a:rPr lang="en-US" altLang="en-US" sz="2600" baseline="-25000" smtClean="0"/>
              <a:t>2 </a:t>
            </a:r>
            <a:r>
              <a:rPr lang="en-US" altLang="en-US" sz="2600" smtClean="0"/>
              <a:t>+ 3C </a:t>
            </a:r>
            <a:r>
              <a:rPr lang="en-US" altLang="en-US" sz="2600" smtClean="0">
                <a:sym typeface="Symbol" panose="05050102010706020507" pitchFamily="18" charset="2"/>
              </a:rPr>
              <a:t></a:t>
            </a:r>
            <a:r>
              <a:rPr lang="en-US" altLang="en-US" sz="2600" smtClean="0"/>
              <a:t> CaC</a:t>
            </a:r>
            <a:r>
              <a:rPr lang="en-US" altLang="en-US" sz="2600" baseline="-25000" smtClean="0"/>
              <a:t>2</a:t>
            </a:r>
            <a:r>
              <a:rPr lang="en-US" altLang="en-US" sz="2600" smtClean="0"/>
              <a:t> + CO</a:t>
            </a:r>
            <a:r>
              <a:rPr lang="en-US" altLang="en-US" sz="2600" baseline="-25000" smtClean="0"/>
              <a:t>2</a:t>
            </a:r>
            <a:endParaRPr lang="en-US" altLang="en-US" sz="2600" smtClean="0"/>
          </a:p>
          <a:p>
            <a:pPr marL="1146175" lvl="2" indent="-231775" eaLnBrk="1" hangingPunct="1">
              <a:buFontTx/>
              <a:buNone/>
            </a:pPr>
            <a:r>
              <a:rPr lang="en-US" altLang="en-US" sz="2600" smtClean="0"/>
              <a:t>	II.	 2CaO + 5C </a:t>
            </a:r>
            <a:r>
              <a:rPr lang="en-US" altLang="en-US" sz="2600" smtClean="0">
                <a:sym typeface="Symbol" panose="05050102010706020507" pitchFamily="18" charset="2"/>
              </a:rPr>
              <a:t></a:t>
            </a:r>
            <a:r>
              <a:rPr lang="en-US" altLang="en-US" sz="2600" smtClean="0"/>
              <a:t> 2CaC</a:t>
            </a:r>
            <a:r>
              <a:rPr lang="en-US" altLang="en-US" sz="2600" baseline="-25000" smtClean="0"/>
              <a:t>2</a:t>
            </a:r>
            <a:r>
              <a:rPr lang="en-US" altLang="en-US" sz="2600" smtClean="0"/>
              <a:t> + CO</a:t>
            </a:r>
            <a:r>
              <a:rPr lang="en-US" altLang="en-US" sz="2600" baseline="-25000" smtClean="0"/>
              <a:t>2</a:t>
            </a:r>
            <a:endParaRPr lang="en-US" altLang="en-US" sz="2600" smtClean="0"/>
          </a:p>
          <a:p>
            <a:pPr marL="1146175" lvl="2" indent="-231775" eaLnBrk="1" hangingPunct="1">
              <a:buFontTx/>
              <a:buNone/>
            </a:pPr>
            <a:r>
              <a:rPr lang="en-US" altLang="en-US" sz="2600" smtClean="0"/>
              <a:t>	III.	 CaO + (2.5)C </a:t>
            </a:r>
            <a:r>
              <a:rPr lang="en-US" altLang="en-US" sz="2600" smtClean="0">
                <a:sym typeface="Symbol" panose="05050102010706020507" pitchFamily="18" charset="2"/>
              </a:rPr>
              <a:t></a:t>
            </a:r>
            <a:r>
              <a:rPr lang="en-US" altLang="en-US" sz="2600" smtClean="0"/>
              <a:t> CaC</a:t>
            </a:r>
            <a:r>
              <a:rPr lang="en-US" altLang="en-US" sz="2600" baseline="-25000" smtClean="0"/>
              <a:t>2</a:t>
            </a:r>
            <a:r>
              <a:rPr lang="en-US" altLang="en-US" sz="2600" smtClean="0"/>
              <a:t> + (0.5)CO</a:t>
            </a:r>
            <a:r>
              <a:rPr lang="en-US" altLang="en-US" sz="2600" baseline="-25000" smtClean="0"/>
              <a:t>2</a:t>
            </a:r>
          </a:p>
          <a:p>
            <a:pPr marL="1146175" lvl="2" indent="-231775" eaLnBrk="1" hangingPunct="1">
              <a:buFontTx/>
              <a:buNone/>
            </a:pPr>
            <a:r>
              <a:rPr lang="en-US" altLang="en-US" sz="2600" smtClean="0"/>
              <a:t>	IV.	 4CaO + 10C </a:t>
            </a:r>
            <a:r>
              <a:rPr lang="en-US" altLang="en-US" sz="2600" smtClean="0">
                <a:sym typeface="Symbol" panose="05050102010706020507" pitchFamily="18" charset="2"/>
              </a:rPr>
              <a:t></a:t>
            </a:r>
            <a:r>
              <a:rPr lang="en-US" altLang="en-US" sz="2600" smtClean="0"/>
              <a:t> 4CaC</a:t>
            </a:r>
            <a:r>
              <a:rPr lang="en-US" altLang="en-US" sz="2600" baseline="-25000" smtClean="0"/>
              <a:t>2</a:t>
            </a:r>
            <a:r>
              <a:rPr lang="en-US" altLang="en-US" sz="2600" smtClean="0"/>
              <a:t> + 2CO</a:t>
            </a:r>
            <a:r>
              <a:rPr lang="en-US" altLang="en-US" sz="2600" baseline="-25000" smtClean="0"/>
              <a:t>2</a:t>
            </a:r>
          </a:p>
          <a:p>
            <a:pPr marL="1146175" lvl="2" indent="-231775" eaLnBrk="1" hangingPunct="1">
              <a:buFontTx/>
              <a:buNone/>
            </a:pPr>
            <a:endParaRPr lang="en-US" altLang="en-US" smtClean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1507AA-09A1-470C-9209-3D4CD9BDD497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00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Exercise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3759200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</a:t>
            </a:r>
            <a:r>
              <a:rPr lang="en-US" altLang="en-US" smtClean="0"/>
              <a:t>Which of the following </a:t>
            </a:r>
            <a:r>
              <a:rPr lang="en-US" altLang="en-US" smtClean="0">
                <a:solidFill>
                  <a:srgbClr val="0000FF"/>
                </a:solidFill>
              </a:rPr>
              <a:t>correctly</a:t>
            </a:r>
            <a:r>
              <a:rPr lang="en-US" altLang="en-US" smtClean="0"/>
              <a:t> balances the chemical equation given below?</a:t>
            </a:r>
          </a:p>
          <a:p>
            <a:pPr marL="1146175" lvl="2" indent="-231775" eaLnBrk="1" hangingPunct="1">
              <a:buFontTx/>
              <a:buNone/>
            </a:pPr>
            <a:r>
              <a:rPr lang="en-US" altLang="en-US" sz="3100" smtClean="0">
                <a:solidFill>
                  <a:srgbClr val="0000FF"/>
                </a:solidFill>
              </a:rPr>
              <a:t>CaO + C </a:t>
            </a:r>
            <a:r>
              <a:rPr lang="en-US" altLang="en-US" sz="3100" smtClean="0">
                <a:solidFill>
                  <a:srgbClr val="0000FF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3100" smtClean="0">
                <a:solidFill>
                  <a:srgbClr val="0000FF"/>
                </a:solidFill>
              </a:rPr>
              <a:t> CaC</a:t>
            </a:r>
            <a:r>
              <a:rPr lang="en-US" altLang="en-US" sz="31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3100" smtClean="0">
                <a:solidFill>
                  <a:srgbClr val="0000FF"/>
                </a:solidFill>
              </a:rPr>
              <a:t> + CO</a:t>
            </a:r>
            <a:r>
              <a:rPr lang="en-US" altLang="en-US" sz="3100" baseline="-25000" smtClean="0">
                <a:solidFill>
                  <a:srgbClr val="0000FF"/>
                </a:solidFill>
              </a:rPr>
              <a:t>2</a:t>
            </a:r>
            <a:endParaRPr lang="en-US" altLang="en-US" sz="3100" smtClean="0">
              <a:solidFill>
                <a:srgbClr val="0000FF"/>
              </a:solidFill>
            </a:endParaRPr>
          </a:p>
          <a:p>
            <a:pPr marL="1146175" lvl="2" indent="-231775" eaLnBrk="1" hangingPunct="1">
              <a:buFontTx/>
              <a:buNone/>
            </a:pPr>
            <a:r>
              <a:rPr lang="en-US" altLang="en-US" sz="2600" smtClean="0"/>
              <a:t>	I. 	 CaO</a:t>
            </a:r>
            <a:r>
              <a:rPr lang="en-US" altLang="en-US" sz="2600" baseline="-25000" smtClean="0"/>
              <a:t>2 </a:t>
            </a:r>
            <a:r>
              <a:rPr lang="en-US" altLang="en-US" sz="2600" smtClean="0"/>
              <a:t>+ 3C </a:t>
            </a:r>
            <a:r>
              <a:rPr lang="en-US" altLang="en-US" sz="2600" smtClean="0">
                <a:sym typeface="Symbol" panose="05050102010706020507" pitchFamily="18" charset="2"/>
              </a:rPr>
              <a:t></a:t>
            </a:r>
            <a:r>
              <a:rPr lang="en-US" altLang="en-US" sz="2600" smtClean="0"/>
              <a:t> CaC</a:t>
            </a:r>
            <a:r>
              <a:rPr lang="en-US" altLang="en-US" sz="2600" baseline="-25000" smtClean="0"/>
              <a:t>2</a:t>
            </a:r>
            <a:r>
              <a:rPr lang="en-US" altLang="en-US" sz="2600" smtClean="0"/>
              <a:t> + CO</a:t>
            </a:r>
            <a:r>
              <a:rPr lang="en-US" altLang="en-US" sz="2600" baseline="-25000" smtClean="0"/>
              <a:t>2</a:t>
            </a:r>
            <a:endParaRPr lang="en-US" altLang="en-US" sz="2600" smtClean="0"/>
          </a:p>
          <a:p>
            <a:pPr marL="1146175" lvl="2" indent="-231775" eaLnBrk="1" hangingPunct="1">
              <a:buFontTx/>
              <a:buNone/>
            </a:pPr>
            <a:r>
              <a:rPr lang="en-US" altLang="en-US" sz="2600" smtClean="0"/>
              <a:t>	II.	 2CaO + 5C </a:t>
            </a:r>
            <a:r>
              <a:rPr lang="en-US" altLang="en-US" sz="2600" smtClean="0">
                <a:sym typeface="Symbol" panose="05050102010706020507" pitchFamily="18" charset="2"/>
              </a:rPr>
              <a:t></a:t>
            </a:r>
            <a:r>
              <a:rPr lang="en-US" altLang="en-US" sz="2600" smtClean="0"/>
              <a:t> 2CaC</a:t>
            </a:r>
            <a:r>
              <a:rPr lang="en-US" altLang="en-US" sz="2600" baseline="-25000" smtClean="0"/>
              <a:t>2</a:t>
            </a:r>
            <a:r>
              <a:rPr lang="en-US" altLang="en-US" sz="2600" smtClean="0"/>
              <a:t> + CO</a:t>
            </a:r>
            <a:r>
              <a:rPr lang="en-US" altLang="en-US" sz="2600" baseline="-25000" smtClean="0"/>
              <a:t>2</a:t>
            </a:r>
            <a:endParaRPr lang="en-US" altLang="en-US" sz="2600" smtClean="0"/>
          </a:p>
          <a:p>
            <a:pPr marL="1146175" lvl="2" indent="-231775" eaLnBrk="1" hangingPunct="1">
              <a:buFontTx/>
              <a:buNone/>
            </a:pPr>
            <a:r>
              <a:rPr lang="en-US" altLang="en-US" sz="2600" smtClean="0"/>
              <a:t>	III.	 CaO + (2.5)C </a:t>
            </a:r>
            <a:r>
              <a:rPr lang="en-US" altLang="en-US" sz="2600" smtClean="0">
                <a:sym typeface="Symbol" panose="05050102010706020507" pitchFamily="18" charset="2"/>
              </a:rPr>
              <a:t></a:t>
            </a:r>
            <a:r>
              <a:rPr lang="en-US" altLang="en-US" sz="2600" smtClean="0"/>
              <a:t> CaC</a:t>
            </a:r>
            <a:r>
              <a:rPr lang="en-US" altLang="en-US" sz="2600" baseline="-25000" smtClean="0"/>
              <a:t>2</a:t>
            </a:r>
            <a:r>
              <a:rPr lang="en-US" altLang="en-US" sz="2600" smtClean="0"/>
              <a:t> + (0.5)CO</a:t>
            </a:r>
            <a:r>
              <a:rPr lang="en-US" altLang="en-US" sz="2600" baseline="-25000" smtClean="0"/>
              <a:t>2</a:t>
            </a:r>
          </a:p>
          <a:p>
            <a:pPr marL="1146175" lvl="2" indent="-231775" eaLnBrk="1" hangingPunct="1">
              <a:buFontTx/>
              <a:buNone/>
            </a:pPr>
            <a:r>
              <a:rPr lang="en-US" altLang="en-US" sz="2600" smtClean="0"/>
              <a:t>	IV.	 4CaO + 10C </a:t>
            </a:r>
            <a:r>
              <a:rPr lang="en-US" altLang="en-US" sz="2600" smtClean="0">
                <a:sym typeface="Symbol" panose="05050102010706020507" pitchFamily="18" charset="2"/>
              </a:rPr>
              <a:t></a:t>
            </a:r>
            <a:r>
              <a:rPr lang="en-US" altLang="en-US" sz="2600" smtClean="0"/>
              <a:t> 4CaC</a:t>
            </a:r>
            <a:r>
              <a:rPr lang="en-US" altLang="en-US" sz="2600" baseline="-25000" smtClean="0"/>
              <a:t>2</a:t>
            </a:r>
            <a:r>
              <a:rPr lang="en-US" altLang="en-US" sz="2600" smtClean="0"/>
              <a:t> + 2CO</a:t>
            </a:r>
            <a:r>
              <a:rPr lang="en-US" altLang="en-US" sz="2600" baseline="-25000" smtClean="0"/>
              <a:t>2</a:t>
            </a:r>
          </a:p>
          <a:p>
            <a:pPr marL="1146175" lvl="2" indent="-231775" eaLnBrk="1" hangingPunct="1">
              <a:buFontTx/>
              <a:buNone/>
            </a:pPr>
            <a:endParaRPr lang="en-US" altLang="en-US" smtClean="0">
              <a:solidFill>
                <a:srgbClr val="009900"/>
              </a:solidFill>
            </a:endParaRPr>
          </a:p>
        </p:txBody>
      </p:sp>
      <p:sp>
        <p:nvSpPr>
          <p:cNvPr id="45062" name="Rectangle 5"/>
          <p:cNvSpPr>
            <a:spLocks noChangeArrowheads="1"/>
          </p:cNvSpPr>
          <p:nvPr/>
        </p:nvSpPr>
        <p:spPr bwMode="auto">
          <a:xfrm>
            <a:off x="1477963" y="4110038"/>
            <a:ext cx="5257800" cy="4572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DF4500-CB44-49C5-9559-1D2FDBAB8F2E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00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192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Concept Check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4179606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dirty="0" smtClean="0"/>
              <a:t>	Which of the following are </a:t>
            </a:r>
            <a:r>
              <a:rPr lang="en-US" altLang="en-US" dirty="0" smtClean="0">
                <a:solidFill>
                  <a:srgbClr val="0000FF"/>
                </a:solidFill>
              </a:rPr>
              <a:t>true</a:t>
            </a:r>
            <a:r>
              <a:rPr lang="en-US" altLang="en-US" dirty="0" smtClean="0"/>
              <a:t> concerning balanced chemical equations? There may be </a:t>
            </a:r>
            <a:r>
              <a:rPr lang="en-US" altLang="en-US" dirty="0" smtClean="0">
                <a:solidFill>
                  <a:srgbClr val="0000FF"/>
                </a:solidFill>
              </a:rPr>
              <a:t>more than one</a:t>
            </a:r>
            <a:r>
              <a:rPr lang="en-US" altLang="en-US" dirty="0" smtClean="0"/>
              <a:t> true statement.</a:t>
            </a:r>
          </a:p>
          <a:p>
            <a:pPr marL="1262063" lvl="2" indent="-361950" eaLnBrk="1" hangingPunct="1">
              <a:buFontTx/>
              <a:buAutoNum type="romanUcPeriod"/>
            </a:pPr>
            <a:r>
              <a:rPr lang="en-US" altLang="en-US" dirty="0" smtClean="0"/>
              <a:t>The number of molecules is conserved. </a:t>
            </a:r>
          </a:p>
          <a:p>
            <a:pPr marL="1262063" lvl="2" indent="-361950" eaLnBrk="1" hangingPunct="1">
              <a:buFontTx/>
              <a:buAutoNum type="romanUcPeriod"/>
            </a:pPr>
            <a:r>
              <a:rPr lang="en-US" altLang="en-US" dirty="0" smtClean="0"/>
              <a:t>The coefficients tell you how much of each 	substance you have. </a:t>
            </a:r>
          </a:p>
          <a:p>
            <a:pPr marL="1262063" lvl="2" indent="-361950" eaLnBrk="1" hangingPunct="1">
              <a:buFontTx/>
              <a:buAutoNum type="romanUcPeriod" startAt="3"/>
            </a:pPr>
            <a:r>
              <a:rPr lang="en-US" altLang="en-US" dirty="0" smtClean="0"/>
              <a:t>Atoms are neither created nor destroyed</a:t>
            </a:r>
            <a:r>
              <a:rPr lang="en-US" altLang="en-US" dirty="0"/>
              <a:t>. </a:t>
            </a:r>
            <a:r>
              <a:rPr lang="en-US" altLang="en-US" dirty="0" smtClean="0"/>
              <a:t>The coefficients indicate the mass ratios of the 	substances used</a:t>
            </a:r>
            <a:r>
              <a:rPr lang="en-US" altLang="en-US" dirty="0"/>
              <a:t>. </a:t>
            </a:r>
            <a:endParaRPr lang="en-US" altLang="en-US" dirty="0" smtClean="0"/>
          </a:p>
          <a:p>
            <a:pPr marL="1262063" lvl="2" indent="-361950" eaLnBrk="1" hangingPunct="1">
              <a:buFontTx/>
              <a:buAutoNum type="romanUcPeriod" startAt="3"/>
            </a:pPr>
            <a:r>
              <a:rPr lang="en-US" altLang="en-US" dirty="0" smtClean="0"/>
              <a:t>The sum of the coefficients on the reactant side equals the sum of the coefficients on the product side.</a:t>
            </a:r>
            <a:endParaRPr lang="en-US" altLang="en-US" sz="2000" dirty="0"/>
          </a:p>
        </p:txBody>
      </p:sp>
      <p:pic>
        <p:nvPicPr>
          <p:cNvPr id="46086" name="Picture 6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AF3DB-1C27-4D63-8664-FA1DF2CB5307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00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192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Concept Check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4200525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dirty="0" smtClean="0"/>
              <a:t>	Which of the following are </a:t>
            </a:r>
            <a:r>
              <a:rPr lang="en-US" altLang="en-US" dirty="0" smtClean="0">
                <a:solidFill>
                  <a:srgbClr val="0000FF"/>
                </a:solidFill>
              </a:rPr>
              <a:t>true</a:t>
            </a:r>
            <a:r>
              <a:rPr lang="en-US" altLang="en-US" dirty="0" smtClean="0"/>
              <a:t> concerning balanced chemical equations? There may be </a:t>
            </a:r>
            <a:r>
              <a:rPr lang="en-US" altLang="en-US" dirty="0" smtClean="0">
                <a:solidFill>
                  <a:srgbClr val="0000FF"/>
                </a:solidFill>
              </a:rPr>
              <a:t>more than one</a:t>
            </a:r>
            <a:r>
              <a:rPr lang="en-US" altLang="en-US" dirty="0" smtClean="0"/>
              <a:t> true statement.</a:t>
            </a:r>
          </a:p>
          <a:p>
            <a:pPr marL="1262063" lvl="2" indent="-361950" eaLnBrk="1" hangingPunct="1">
              <a:buFontTx/>
              <a:buAutoNum type="romanUcPeriod"/>
            </a:pPr>
            <a:r>
              <a:rPr lang="en-US" altLang="en-US" dirty="0" smtClean="0"/>
              <a:t>The number of molecules is conserved.</a:t>
            </a:r>
          </a:p>
          <a:p>
            <a:pPr marL="1262063" lvl="2" indent="-361950" eaLnBrk="1" hangingPunct="1">
              <a:buFontTx/>
              <a:buAutoNum type="romanUcPeriod" startAt="2"/>
            </a:pPr>
            <a:r>
              <a:rPr lang="en-US" altLang="en-US" dirty="0" smtClean="0"/>
              <a:t>The coefficients tell you how much of each 	substance you have.</a:t>
            </a:r>
          </a:p>
          <a:p>
            <a:pPr marL="1262063" lvl="2" indent="-361950" eaLnBrk="1" hangingPunct="1">
              <a:buFontTx/>
              <a:buAutoNum type="romanUcPeriod" startAt="3"/>
            </a:pPr>
            <a:r>
              <a:rPr lang="en-US" altLang="en-US" dirty="0" smtClean="0"/>
              <a:t>Atoms are neither created nor destroyed.</a:t>
            </a:r>
          </a:p>
          <a:p>
            <a:pPr marL="1262063" lvl="2" indent="-361950" eaLnBrk="1" hangingPunct="1">
              <a:buFontTx/>
              <a:buAutoNum type="romanUcPeriod" startAt="4"/>
            </a:pPr>
            <a:r>
              <a:rPr lang="en-US" altLang="en-US" dirty="0" smtClean="0"/>
              <a:t>The coefficients indicate the mass ratios of the 	substances used.</a:t>
            </a:r>
          </a:p>
          <a:p>
            <a:pPr marL="1262063" lvl="2" indent="-361950" eaLnBrk="1" hangingPunct="1">
              <a:buFontTx/>
              <a:buAutoNum type="romanUcPeriod" startAt="5"/>
            </a:pPr>
            <a:r>
              <a:rPr lang="en-US" altLang="en-US" dirty="0" smtClean="0"/>
              <a:t>The sum of the coefficients on the reactant side equals the sum of the coefficients on the product side.</a:t>
            </a:r>
            <a:endParaRPr lang="en-US" altLang="en-US" sz="2600" dirty="0" smtClean="0"/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1143000" y="4495800"/>
            <a:ext cx="6172200" cy="3810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47111" name="Picture 7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E04188-3536-44F9-B458-DDE62C907868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0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739900"/>
            <a:ext cx="8382000" cy="3268587"/>
          </a:xfrm>
        </p:spPr>
        <p:txBody>
          <a:bodyPr/>
          <a:lstStyle/>
          <a:p>
            <a:pPr marL="347663" indent="-347663" eaLnBrk="1" hangingPunct="1"/>
            <a:r>
              <a:rPr lang="en-US" altLang="en-US" dirty="0" smtClean="0"/>
              <a:t>The </a:t>
            </a:r>
            <a:r>
              <a:rPr lang="en-US" altLang="en-US" dirty="0" smtClean="0">
                <a:solidFill>
                  <a:srgbClr val="C00000"/>
                </a:solidFill>
              </a:rPr>
              <a:t>number of atoms </a:t>
            </a:r>
            <a:r>
              <a:rPr lang="en-US" altLang="en-US" dirty="0" smtClean="0"/>
              <a:t>of each type of element must be the </a:t>
            </a:r>
            <a:r>
              <a:rPr lang="en-US" altLang="en-US" dirty="0" smtClean="0">
                <a:solidFill>
                  <a:srgbClr val="C00000"/>
                </a:solidFill>
              </a:rPr>
              <a:t>same on both sides </a:t>
            </a:r>
            <a:r>
              <a:rPr lang="en-US" altLang="en-US" dirty="0" smtClean="0"/>
              <a:t>of a balanced equation.</a:t>
            </a:r>
          </a:p>
          <a:p>
            <a:pPr marL="347663" indent="-347663" eaLnBrk="1" hangingPunct="1"/>
            <a:r>
              <a:rPr lang="en-US" altLang="en-US" dirty="0" smtClean="0">
                <a:solidFill>
                  <a:srgbClr val="C00000"/>
                </a:solidFill>
              </a:rPr>
              <a:t>Subscripts must not be changed </a:t>
            </a:r>
            <a:r>
              <a:rPr lang="en-US" altLang="en-US" dirty="0" smtClean="0"/>
              <a:t>to balance an equation.</a:t>
            </a:r>
          </a:p>
          <a:p>
            <a:pPr marL="347663" indent="-347663" eaLnBrk="1" hangingPunct="1"/>
            <a:r>
              <a:rPr lang="en-US" altLang="en-US" dirty="0" smtClean="0"/>
              <a:t>A balanced equation tells us the </a:t>
            </a:r>
            <a:r>
              <a:rPr lang="en-US" altLang="en-US" dirty="0" smtClean="0">
                <a:solidFill>
                  <a:srgbClr val="C00000"/>
                </a:solidFill>
              </a:rPr>
              <a:t>ratio of the number of molecules/units</a:t>
            </a:r>
            <a:r>
              <a:rPr lang="en-US" altLang="en-US" dirty="0" smtClean="0"/>
              <a:t> which react and are produced in a chemical reaction.</a:t>
            </a:r>
          </a:p>
          <a:p>
            <a:pPr marL="347663" indent="-347663" eaLnBrk="1" hangingPunct="1"/>
            <a:r>
              <a:rPr lang="en-US" altLang="en-US" dirty="0" smtClean="0">
                <a:solidFill>
                  <a:srgbClr val="C00000"/>
                </a:solidFill>
              </a:rPr>
              <a:t>Coefficients can be fractions</a:t>
            </a:r>
            <a:r>
              <a:rPr lang="en-US" altLang="en-US" dirty="0" smtClean="0"/>
              <a:t>, although they are usually given as </a:t>
            </a:r>
            <a:r>
              <a:rPr lang="en-US" altLang="en-US" dirty="0" smtClean="0">
                <a:solidFill>
                  <a:srgbClr val="C00000"/>
                </a:solidFill>
              </a:rPr>
              <a:t>lowest integer multiples</a:t>
            </a:r>
            <a:r>
              <a:rPr lang="en-US" altLang="en-US" dirty="0" smtClean="0"/>
              <a:t>.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9248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Notice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696452-3BE9-4237-9DDB-F2B7B7631751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00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391400" cy="4278313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endParaRPr lang="en-US" altLang="en-US" sz="2800" dirty="0" smtClean="0"/>
          </a:p>
          <a:p>
            <a:pPr marL="798513" lvl="1" indent="-333375" eaLnBrk="1" hangingPunct="1">
              <a:buFontTx/>
              <a:buNone/>
            </a:pPr>
            <a:r>
              <a:rPr lang="en-US" altLang="en-US" sz="2800" dirty="0" smtClean="0">
                <a:solidFill>
                  <a:schemeClr val="tx2"/>
                </a:solidFill>
              </a:rPr>
              <a:t>C</a:t>
            </a:r>
            <a:r>
              <a:rPr lang="en-US" altLang="en-US" sz="2800" baseline="-25000" dirty="0" smtClean="0">
                <a:solidFill>
                  <a:schemeClr val="tx2"/>
                </a:solidFill>
              </a:rPr>
              <a:t>2</a:t>
            </a:r>
            <a:r>
              <a:rPr lang="en-US" altLang="en-US" sz="2800" dirty="0" smtClean="0">
                <a:solidFill>
                  <a:schemeClr val="tx2"/>
                </a:solidFill>
              </a:rPr>
              <a:t>H</a:t>
            </a:r>
            <a:r>
              <a:rPr lang="en-US" altLang="en-US" sz="2800" baseline="-25000" dirty="0" smtClean="0">
                <a:solidFill>
                  <a:schemeClr val="tx2"/>
                </a:solidFill>
              </a:rPr>
              <a:t>5</a:t>
            </a:r>
            <a:r>
              <a:rPr lang="en-US" altLang="en-US" sz="2800" dirty="0" smtClean="0">
                <a:solidFill>
                  <a:schemeClr val="tx2"/>
                </a:solidFill>
              </a:rPr>
              <a:t>OH</a:t>
            </a:r>
            <a:r>
              <a:rPr lang="en-US" altLang="en-US" sz="2800" dirty="0" smtClean="0">
                <a:solidFill>
                  <a:schemeClr val="accent1"/>
                </a:solidFill>
              </a:rPr>
              <a:t> </a:t>
            </a:r>
            <a:r>
              <a:rPr lang="en-US" altLang="en-US" sz="2800" dirty="0" smtClean="0">
                <a:solidFill>
                  <a:schemeClr val="tx2"/>
                </a:solidFill>
              </a:rPr>
              <a:t>+</a:t>
            </a:r>
            <a:r>
              <a:rPr lang="en-US" altLang="en-US" sz="2800" dirty="0" smtClean="0">
                <a:solidFill>
                  <a:schemeClr val="accent1"/>
                </a:solidFill>
              </a:rPr>
              <a:t> </a:t>
            </a:r>
            <a:r>
              <a:rPr lang="en-US" altLang="en-US" sz="2800" dirty="0" smtClean="0">
                <a:solidFill>
                  <a:schemeClr val="tx2"/>
                </a:solidFill>
              </a:rPr>
              <a:t>3O</a:t>
            </a:r>
            <a:r>
              <a:rPr lang="en-US" altLang="en-US" sz="2800" baseline="-25000" dirty="0" smtClean="0">
                <a:solidFill>
                  <a:schemeClr val="tx2"/>
                </a:solidFill>
              </a:rPr>
              <a:t>2</a:t>
            </a:r>
            <a:r>
              <a:rPr lang="en-US" altLang="en-US" sz="2800" dirty="0" smtClean="0">
                <a:solidFill>
                  <a:srgbClr val="FAFD00"/>
                </a:solidFill>
              </a:rPr>
              <a:t> </a:t>
            </a:r>
            <a:r>
              <a:rPr lang="en-US" altLang="en-US" sz="2800" dirty="0" smtClean="0">
                <a:latin typeface="Symbol" panose="05050102010706020507" pitchFamily="18" charset="2"/>
              </a:rPr>
              <a:t>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chemeClr val="tx2"/>
                </a:solidFill>
              </a:rPr>
              <a:t>2CO</a:t>
            </a:r>
            <a:r>
              <a:rPr lang="en-US" altLang="en-US" sz="2800" baseline="-25000" dirty="0" smtClean="0">
                <a:solidFill>
                  <a:schemeClr val="tx2"/>
                </a:solidFill>
              </a:rPr>
              <a:t>2</a:t>
            </a:r>
            <a:r>
              <a:rPr lang="en-US" altLang="en-US" sz="2800" dirty="0" smtClean="0">
                <a:solidFill>
                  <a:schemeClr val="tx2"/>
                </a:solidFill>
              </a:rPr>
              <a:t> + 3H</a:t>
            </a:r>
            <a:r>
              <a:rPr lang="en-US" altLang="en-US" sz="2800" baseline="-25000" dirty="0" smtClean="0">
                <a:solidFill>
                  <a:schemeClr val="tx2"/>
                </a:solidFill>
              </a:rPr>
              <a:t>2</a:t>
            </a:r>
            <a:r>
              <a:rPr lang="en-US" altLang="en-US" sz="2800" dirty="0" smtClean="0">
                <a:solidFill>
                  <a:schemeClr val="tx2"/>
                </a:solidFill>
              </a:rPr>
              <a:t>O</a:t>
            </a:r>
            <a:endParaRPr lang="en-US" altLang="en-US" sz="2800" dirty="0" smtClean="0"/>
          </a:p>
          <a:p>
            <a:pPr marL="347663" indent="-347663" eaLnBrk="1" hangingPunct="1"/>
            <a:endParaRPr lang="en-US" altLang="en-US" sz="2800" dirty="0" smtClean="0"/>
          </a:p>
          <a:p>
            <a:pPr marL="347663" indent="-347663"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One molecule of C</a:t>
            </a:r>
            <a:r>
              <a:rPr lang="en-US" altLang="en-US" sz="2800" baseline="-25000" dirty="0" smtClean="0">
                <a:solidFill>
                  <a:srgbClr val="C00000"/>
                </a:solidFill>
              </a:rPr>
              <a:t>2</a:t>
            </a:r>
            <a:r>
              <a:rPr lang="en-US" altLang="en-US" sz="2800" dirty="0" smtClean="0">
                <a:solidFill>
                  <a:srgbClr val="C00000"/>
                </a:solidFill>
              </a:rPr>
              <a:t>H</a:t>
            </a:r>
            <a:r>
              <a:rPr lang="en-US" altLang="en-US" sz="2800" baseline="-25000" dirty="0" smtClean="0">
                <a:solidFill>
                  <a:srgbClr val="C00000"/>
                </a:solidFill>
              </a:rPr>
              <a:t>5</a:t>
            </a:r>
            <a:r>
              <a:rPr lang="en-US" altLang="en-US" sz="2800" dirty="0" smtClean="0">
                <a:solidFill>
                  <a:srgbClr val="C00000"/>
                </a:solidFill>
              </a:rPr>
              <a:t>OH </a:t>
            </a:r>
            <a:r>
              <a:rPr lang="en-US" altLang="en-US" sz="2800" dirty="0" smtClean="0">
                <a:solidFill>
                  <a:schemeClr val="tx2"/>
                </a:solidFill>
              </a:rPr>
              <a:t>reacts with </a:t>
            </a:r>
            <a:r>
              <a:rPr lang="en-US" altLang="en-US" sz="2800" dirty="0" smtClean="0">
                <a:solidFill>
                  <a:srgbClr val="C00000"/>
                </a:solidFill>
              </a:rPr>
              <a:t>three molecules of O</a:t>
            </a:r>
            <a:r>
              <a:rPr lang="en-US" altLang="en-US" sz="2800" baseline="-25000" dirty="0" smtClean="0">
                <a:solidFill>
                  <a:srgbClr val="C00000"/>
                </a:solidFill>
              </a:rPr>
              <a:t>2</a:t>
            </a:r>
            <a:r>
              <a:rPr lang="en-US" altLang="en-US" sz="2800" dirty="0" smtClean="0">
                <a:solidFill>
                  <a:schemeClr val="tx2"/>
                </a:solidFill>
              </a:rPr>
              <a:t> to produce </a:t>
            </a:r>
            <a:r>
              <a:rPr lang="en-US" altLang="en-US" sz="2800" dirty="0" smtClean="0">
                <a:solidFill>
                  <a:srgbClr val="C00000"/>
                </a:solidFill>
              </a:rPr>
              <a:t>two molecules of CO</a:t>
            </a:r>
            <a:r>
              <a:rPr lang="en-US" altLang="en-US" sz="2800" baseline="-25000" dirty="0" smtClean="0">
                <a:solidFill>
                  <a:srgbClr val="C00000"/>
                </a:solidFill>
              </a:rPr>
              <a:t>2</a:t>
            </a:r>
            <a:r>
              <a:rPr lang="en-US" altLang="en-US" sz="2800" dirty="0" smtClean="0"/>
              <a:t> and </a:t>
            </a:r>
            <a:r>
              <a:rPr lang="en-US" altLang="en-US" sz="2800" dirty="0" smtClean="0">
                <a:solidFill>
                  <a:srgbClr val="C00000"/>
                </a:solidFill>
              </a:rPr>
              <a:t>three molecules of H</a:t>
            </a:r>
            <a:r>
              <a:rPr lang="en-US" altLang="en-US" sz="2800" baseline="-25000" dirty="0" smtClean="0">
                <a:solidFill>
                  <a:srgbClr val="C00000"/>
                </a:solidFill>
              </a:rPr>
              <a:t>2</a:t>
            </a:r>
            <a:r>
              <a:rPr lang="en-US" altLang="en-US" sz="2800" dirty="0" smtClean="0">
                <a:solidFill>
                  <a:srgbClr val="C00000"/>
                </a:solidFill>
              </a:rPr>
              <a:t>O</a:t>
            </a:r>
            <a:r>
              <a:rPr lang="en-US" altLang="en-US" sz="2800" dirty="0" smtClean="0"/>
              <a:t>.</a:t>
            </a:r>
          </a:p>
          <a:p>
            <a:pPr marL="347663" indent="-347663" eaLnBrk="1" hangingPunct="1"/>
            <a:r>
              <a:rPr lang="en-US" altLang="en-US" sz="2800" dirty="0" smtClean="0"/>
              <a:t>One </a:t>
            </a:r>
            <a:r>
              <a:rPr lang="en-US" altLang="en-US" sz="2800" dirty="0" smtClean="0">
                <a:solidFill>
                  <a:schemeClr val="accent2"/>
                </a:solidFill>
              </a:rPr>
              <a:t>mole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chemeClr val="accent2"/>
                </a:solidFill>
              </a:rPr>
              <a:t>of C</a:t>
            </a:r>
            <a:r>
              <a:rPr lang="en-US" altLang="en-US" sz="2800" baseline="-25000" dirty="0" smtClean="0">
                <a:solidFill>
                  <a:schemeClr val="accent2"/>
                </a:solidFill>
              </a:rPr>
              <a:t>2</a:t>
            </a:r>
            <a:r>
              <a:rPr lang="en-US" altLang="en-US" sz="2800" dirty="0" smtClean="0">
                <a:solidFill>
                  <a:schemeClr val="accent2"/>
                </a:solidFill>
              </a:rPr>
              <a:t>H</a:t>
            </a:r>
            <a:r>
              <a:rPr lang="en-US" altLang="en-US" sz="2800" baseline="-25000" dirty="0" smtClean="0">
                <a:solidFill>
                  <a:schemeClr val="accent2"/>
                </a:solidFill>
              </a:rPr>
              <a:t>5</a:t>
            </a:r>
            <a:r>
              <a:rPr lang="en-US" altLang="en-US" sz="2800" dirty="0" smtClean="0">
                <a:solidFill>
                  <a:schemeClr val="accent2"/>
                </a:solidFill>
              </a:rPr>
              <a:t>OH </a:t>
            </a:r>
            <a:r>
              <a:rPr lang="en-US" altLang="en-US" sz="2800" dirty="0" smtClean="0">
                <a:solidFill>
                  <a:schemeClr val="tx2"/>
                </a:solidFill>
              </a:rPr>
              <a:t>reacts with </a:t>
            </a:r>
            <a:r>
              <a:rPr lang="en-US" altLang="en-US" sz="2800" dirty="0" smtClean="0">
                <a:solidFill>
                  <a:schemeClr val="accent2"/>
                </a:solidFill>
              </a:rPr>
              <a:t>three moles of O</a:t>
            </a:r>
            <a:r>
              <a:rPr lang="en-US" altLang="en-US" sz="2800" baseline="-25000" dirty="0" smtClean="0">
                <a:solidFill>
                  <a:schemeClr val="accent2"/>
                </a:solidFill>
              </a:rPr>
              <a:t>2</a:t>
            </a:r>
            <a:r>
              <a:rPr lang="en-US" altLang="en-US" sz="2800" dirty="0" smtClean="0">
                <a:solidFill>
                  <a:schemeClr val="tx2"/>
                </a:solidFill>
              </a:rPr>
              <a:t> to produce </a:t>
            </a:r>
            <a:r>
              <a:rPr lang="en-US" altLang="en-US" sz="2800" dirty="0" smtClean="0">
                <a:solidFill>
                  <a:schemeClr val="accent2"/>
                </a:solidFill>
              </a:rPr>
              <a:t>two moles of CO</a:t>
            </a:r>
            <a:r>
              <a:rPr lang="en-US" altLang="en-US" sz="2800" baseline="-25000" dirty="0" smtClean="0">
                <a:solidFill>
                  <a:schemeClr val="accent2"/>
                </a:solidFill>
              </a:rPr>
              <a:t>2</a:t>
            </a:r>
            <a:r>
              <a:rPr lang="en-US" altLang="en-US" sz="2800" dirty="0" smtClean="0">
                <a:solidFill>
                  <a:schemeClr val="accent2"/>
                </a:solidFill>
              </a:rPr>
              <a:t> </a:t>
            </a:r>
            <a:r>
              <a:rPr lang="en-US" altLang="en-US" sz="2800" dirty="0" smtClean="0"/>
              <a:t>and </a:t>
            </a:r>
            <a:r>
              <a:rPr lang="en-US" altLang="en-US" sz="2800" dirty="0" smtClean="0">
                <a:solidFill>
                  <a:schemeClr val="accent2"/>
                </a:solidFill>
              </a:rPr>
              <a:t>three moles of H</a:t>
            </a:r>
            <a:r>
              <a:rPr lang="en-US" altLang="en-US" sz="2800" baseline="-25000" dirty="0" smtClean="0">
                <a:solidFill>
                  <a:schemeClr val="accent2"/>
                </a:solidFill>
              </a:rPr>
              <a:t>2</a:t>
            </a:r>
            <a:r>
              <a:rPr lang="en-US" altLang="en-US" sz="2800" dirty="0" smtClean="0">
                <a:solidFill>
                  <a:schemeClr val="accent2"/>
                </a:solidFill>
              </a:rPr>
              <a:t>O</a:t>
            </a:r>
            <a:r>
              <a:rPr lang="en-US" altLang="en-US" sz="2800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Coefficients in a Balanced Chemical Equation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2B8117-C499-4AE0-9AAC-8359747D694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00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391400" cy="1988237"/>
          </a:xfrm>
        </p:spPr>
        <p:txBody>
          <a:bodyPr/>
          <a:lstStyle/>
          <a:p>
            <a:pPr marL="798513" lvl="1" indent="-333375" eaLnBrk="1" hangingPunct="1">
              <a:buFontTx/>
              <a:buNone/>
            </a:pPr>
            <a:r>
              <a:rPr lang="en-US" altLang="en-US" sz="2800" dirty="0" smtClean="0">
                <a:solidFill>
                  <a:schemeClr val="tx2"/>
                </a:solidFill>
              </a:rPr>
              <a:t>C</a:t>
            </a:r>
            <a:r>
              <a:rPr lang="en-US" altLang="en-US" sz="2800" baseline="-25000" dirty="0" smtClean="0">
                <a:solidFill>
                  <a:schemeClr val="tx2"/>
                </a:solidFill>
              </a:rPr>
              <a:t>2</a:t>
            </a:r>
            <a:r>
              <a:rPr lang="en-US" altLang="en-US" sz="2800" dirty="0" smtClean="0">
                <a:solidFill>
                  <a:schemeClr val="tx2"/>
                </a:solidFill>
              </a:rPr>
              <a:t>H</a:t>
            </a:r>
            <a:r>
              <a:rPr lang="en-US" altLang="en-US" sz="2800" baseline="-25000" dirty="0" smtClean="0">
                <a:solidFill>
                  <a:schemeClr val="tx2"/>
                </a:solidFill>
              </a:rPr>
              <a:t>5</a:t>
            </a:r>
            <a:r>
              <a:rPr lang="en-US" altLang="en-US" sz="2800" dirty="0" smtClean="0">
                <a:solidFill>
                  <a:schemeClr val="tx2"/>
                </a:solidFill>
              </a:rPr>
              <a:t>OH</a:t>
            </a:r>
            <a:r>
              <a:rPr lang="en-US" altLang="en-US" sz="2800" dirty="0" smtClean="0">
                <a:solidFill>
                  <a:schemeClr val="accent1"/>
                </a:solidFill>
              </a:rPr>
              <a:t> </a:t>
            </a:r>
            <a:r>
              <a:rPr lang="en-US" altLang="en-US" sz="2800" dirty="0" smtClean="0">
                <a:solidFill>
                  <a:schemeClr val="tx2"/>
                </a:solidFill>
              </a:rPr>
              <a:t>+</a:t>
            </a:r>
            <a:r>
              <a:rPr lang="en-US" altLang="en-US" sz="2800" dirty="0" smtClean="0">
                <a:solidFill>
                  <a:schemeClr val="accent1"/>
                </a:solidFill>
              </a:rPr>
              <a:t> </a:t>
            </a:r>
            <a:r>
              <a:rPr lang="en-US" altLang="en-US" sz="2800" dirty="0" smtClean="0">
                <a:solidFill>
                  <a:schemeClr val="tx2"/>
                </a:solidFill>
              </a:rPr>
              <a:t>3O</a:t>
            </a:r>
            <a:r>
              <a:rPr lang="en-US" altLang="en-US" sz="2800" baseline="-25000" dirty="0" smtClean="0">
                <a:solidFill>
                  <a:schemeClr val="tx2"/>
                </a:solidFill>
              </a:rPr>
              <a:t>2</a:t>
            </a:r>
            <a:r>
              <a:rPr lang="en-US" altLang="en-US" sz="2800" dirty="0" smtClean="0">
                <a:solidFill>
                  <a:srgbClr val="FAFD00"/>
                </a:solidFill>
              </a:rPr>
              <a:t> </a:t>
            </a:r>
            <a:r>
              <a:rPr lang="en-US" altLang="en-US" sz="2800" dirty="0" smtClean="0">
                <a:latin typeface="Symbol" panose="05050102010706020507" pitchFamily="18" charset="2"/>
              </a:rPr>
              <a:t>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chemeClr val="tx2"/>
                </a:solidFill>
              </a:rPr>
              <a:t>2CO</a:t>
            </a:r>
            <a:r>
              <a:rPr lang="en-US" altLang="en-US" sz="2800" baseline="-25000" dirty="0" smtClean="0">
                <a:solidFill>
                  <a:schemeClr val="tx2"/>
                </a:solidFill>
              </a:rPr>
              <a:t>2</a:t>
            </a:r>
            <a:r>
              <a:rPr lang="en-US" altLang="en-US" sz="2800" dirty="0" smtClean="0">
                <a:solidFill>
                  <a:schemeClr val="tx2"/>
                </a:solidFill>
              </a:rPr>
              <a:t> + 3H</a:t>
            </a:r>
            <a:r>
              <a:rPr lang="en-US" altLang="en-US" sz="2800" baseline="-25000" dirty="0" smtClean="0">
                <a:solidFill>
                  <a:schemeClr val="tx2"/>
                </a:solidFill>
              </a:rPr>
              <a:t>2</a:t>
            </a:r>
            <a:r>
              <a:rPr lang="en-US" altLang="en-US" sz="2800" dirty="0" smtClean="0">
                <a:solidFill>
                  <a:schemeClr val="tx2"/>
                </a:solidFill>
              </a:rPr>
              <a:t>O</a:t>
            </a:r>
            <a:endParaRPr lang="en-US" altLang="en-US" sz="2800" dirty="0" smtClean="0"/>
          </a:p>
          <a:p>
            <a:pPr marL="347663" indent="-347663" eaLnBrk="1" hangingPunct="1"/>
            <a:endParaRPr lang="en-US" altLang="en-US" sz="2800" dirty="0" smtClean="0"/>
          </a:p>
          <a:p>
            <a:pPr marL="347663" indent="-347663" eaLnBrk="1" hangingPunct="1"/>
            <a:r>
              <a:rPr lang="en-US" altLang="en-US" sz="2800" dirty="0" smtClean="0"/>
              <a:t>1 mole of </a:t>
            </a:r>
            <a:r>
              <a:rPr lang="en-US" altLang="en-US" sz="2800" dirty="0" smtClean="0">
                <a:solidFill>
                  <a:schemeClr val="tx2"/>
                </a:solidFill>
              </a:rPr>
              <a:t>C</a:t>
            </a:r>
            <a:r>
              <a:rPr lang="en-US" altLang="en-US" sz="2800" baseline="-25000" dirty="0" smtClean="0">
                <a:solidFill>
                  <a:schemeClr val="tx2"/>
                </a:solidFill>
              </a:rPr>
              <a:t>2</a:t>
            </a:r>
            <a:r>
              <a:rPr lang="en-US" altLang="en-US" sz="2800" dirty="0" smtClean="0">
                <a:solidFill>
                  <a:schemeClr val="tx2"/>
                </a:solidFill>
              </a:rPr>
              <a:t>H</a:t>
            </a:r>
            <a:r>
              <a:rPr lang="en-US" altLang="en-US" sz="2800" baseline="-25000" dirty="0" smtClean="0">
                <a:solidFill>
                  <a:schemeClr val="tx2"/>
                </a:solidFill>
              </a:rPr>
              <a:t>5</a:t>
            </a:r>
            <a:r>
              <a:rPr lang="en-US" altLang="en-US" sz="2800" dirty="0" smtClean="0">
                <a:solidFill>
                  <a:schemeClr val="tx2"/>
                </a:solidFill>
              </a:rPr>
              <a:t>OH produces 2 moles of CO</a:t>
            </a:r>
            <a:r>
              <a:rPr lang="en-US" altLang="en-US" sz="2800" baseline="-25000" dirty="0" smtClean="0">
                <a:solidFill>
                  <a:schemeClr val="tx2"/>
                </a:solidFill>
              </a:rPr>
              <a:t>2</a:t>
            </a:r>
            <a:r>
              <a:rPr lang="en-US" altLang="en-US" sz="2800" dirty="0" smtClean="0"/>
              <a:t> and 3 moles of </a:t>
            </a:r>
            <a:r>
              <a:rPr lang="en-US" altLang="en-US" sz="2800" dirty="0" smtClean="0">
                <a:solidFill>
                  <a:schemeClr val="tx2"/>
                </a:solidFill>
              </a:rPr>
              <a:t>H</a:t>
            </a:r>
            <a:r>
              <a:rPr lang="en-US" altLang="en-US" sz="2800" baseline="-25000" dirty="0" smtClean="0">
                <a:solidFill>
                  <a:schemeClr val="tx2"/>
                </a:solidFill>
              </a:rPr>
              <a:t>2</a:t>
            </a:r>
            <a:r>
              <a:rPr lang="en-US" altLang="en-US" sz="2800" dirty="0" smtClean="0">
                <a:solidFill>
                  <a:schemeClr val="tx2"/>
                </a:solidFill>
              </a:rPr>
              <a:t>O</a:t>
            </a:r>
            <a:r>
              <a:rPr lang="en-US" altLang="en-US" sz="2800" dirty="0" smtClean="0"/>
              <a:t>.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dirty="0" smtClean="0"/>
              <a:t>Can Be Used to Generate </a:t>
            </a:r>
            <a:r>
              <a:rPr lang="en-US" altLang="en-US" dirty="0" smtClean="0">
                <a:solidFill>
                  <a:srgbClr val="C00000"/>
                </a:solidFill>
              </a:rPr>
              <a:t>mole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C00000"/>
                </a:solidFill>
              </a:rPr>
              <a:t>Conversion Factors</a:t>
            </a:r>
          </a:p>
        </p:txBody>
      </p:sp>
      <p:sp>
        <p:nvSpPr>
          <p:cNvPr id="50182" name="Rectangle 4"/>
          <p:cNvSpPr>
            <a:spLocks noChangeArrowheads="1"/>
          </p:cNvSpPr>
          <p:nvPr/>
        </p:nvSpPr>
        <p:spPr bwMode="auto">
          <a:xfrm>
            <a:off x="0" y="28178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5018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15249"/>
              </p:ext>
            </p:extLst>
          </p:nvPr>
        </p:nvGraphicFramePr>
        <p:xfrm>
          <a:off x="1524000" y="3833813"/>
          <a:ext cx="58388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4" name="Equation" r:id="rId4" imgW="5842000" imgH="889000" progId="Equation.BREE4">
                  <p:embed/>
                </p:oleObj>
              </mc:Choice>
              <mc:Fallback>
                <p:oleObj name="Equation" r:id="rId4" imgW="5842000" imgH="889000" progId="Equation.BREE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833813"/>
                        <a:ext cx="583882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4" name="Rectangle 6"/>
          <p:cNvSpPr>
            <a:spLocks noChangeArrowheads="1"/>
          </p:cNvSpPr>
          <p:nvPr/>
        </p:nvSpPr>
        <p:spPr bwMode="auto">
          <a:xfrm>
            <a:off x="0" y="28178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5018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751022"/>
              </p:ext>
            </p:extLst>
          </p:nvPr>
        </p:nvGraphicFramePr>
        <p:xfrm>
          <a:off x="1524000" y="5053013"/>
          <a:ext cx="58388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5" name="Equation" r:id="rId6" imgW="5842000" imgH="889000" progId="Equation.BREE4">
                  <p:embed/>
                </p:oleObj>
              </mc:Choice>
              <mc:Fallback>
                <p:oleObj name="Equation" r:id="rId6" imgW="5842000" imgH="889000" progId="Equation.BREE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053013"/>
                        <a:ext cx="583882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43EDE8-AAE9-402D-A8AE-8727BC27F121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00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325278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The amount of a substance that contains as many elementary particles (</a:t>
            </a:r>
            <a:r>
              <a:rPr lang="en-US" altLang="en-US" sz="2800" dirty="0" smtClean="0">
                <a:solidFill>
                  <a:srgbClr val="C00000"/>
                </a:solidFill>
              </a:rPr>
              <a:t>atoms, molecules, or formula units</a:t>
            </a:r>
            <a:r>
              <a:rPr lang="en-US" altLang="en-US" sz="2800" dirty="0" smtClean="0"/>
              <a:t>) as there are atoms in exactly </a:t>
            </a:r>
            <a:r>
              <a:rPr lang="en-US" altLang="en-US" sz="2800" dirty="0" smtClean="0">
                <a:solidFill>
                  <a:srgbClr val="C00000"/>
                </a:solidFill>
              </a:rPr>
              <a:t>12 grams of pure </a:t>
            </a:r>
            <a:r>
              <a:rPr lang="en-US" altLang="en-US" sz="2800" baseline="30000" dirty="0" smtClean="0">
                <a:solidFill>
                  <a:srgbClr val="C00000"/>
                </a:solidFill>
              </a:rPr>
              <a:t>12</a:t>
            </a:r>
            <a:r>
              <a:rPr lang="en-US" altLang="en-US" sz="2800" dirty="0" smtClean="0">
                <a:solidFill>
                  <a:srgbClr val="C00000"/>
                </a:solidFill>
              </a:rPr>
              <a:t>C</a:t>
            </a:r>
            <a:r>
              <a:rPr lang="en-US" altLang="en-US" sz="2800" dirty="0" smtClean="0"/>
              <a:t>.</a:t>
            </a:r>
          </a:p>
          <a:p>
            <a:pPr marL="347663" indent="-347663"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1 mole </a:t>
            </a:r>
            <a:r>
              <a:rPr lang="en-US" altLang="en-US" sz="2800" dirty="0" smtClean="0"/>
              <a:t>of anything = </a:t>
            </a:r>
            <a:r>
              <a:rPr lang="en-US" altLang="en-US" sz="2800" dirty="0" smtClean="0">
                <a:solidFill>
                  <a:srgbClr val="C00000"/>
                </a:solidFill>
              </a:rPr>
              <a:t>6.02 x 10</a:t>
            </a:r>
            <a:r>
              <a:rPr lang="en-US" altLang="en-US" sz="2800" baseline="30000" dirty="0" smtClean="0">
                <a:solidFill>
                  <a:srgbClr val="C00000"/>
                </a:solidFill>
              </a:rPr>
              <a:t>23</a:t>
            </a:r>
            <a:r>
              <a:rPr lang="en-US" altLang="en-US" sz="2800" dirty="0" smtClean="0">
                <a:solidFill>
                  <a:srgbClr val="C00000"/>
                </a:solidFill>
              </a:rPr>
              <a:t> units </a:t>
            </a:r>
            <a:r>
              <a:rPr lang="en-US" altLang="en-US" sz="2800" dirty="0" smtClean="0"/>
              <a:t>of that thing (</a:t>
            </a:r>
            <a:r>
              <a:rPr lang="en-US" altLang="en-US" sz="2800" dirty="0" smtClean="0">
                <a:solidFill>
                  <a:schemeClr val="accent2"/>
                </a:solidFill>
              </a:rPr>
              <a:t>Avogadro</a:t>
            </a:r>
            <a:r>
              <a:rPr lang="ja-JP" altLang="en-US" sz="2800" dirty="0" smtClean="0">
                <a:solidFill>
                  <a:schemeClr val="accent2"/>
                </a:solidFill>
              </a:rPr>
              <a:t>’</a:t>
            </a:r>
            <a:r>
              <a:rPr lang="en-US" altLang="ja-JP" sz="2800" dirty="0" smtClean="0">
                <a:solidFill>
                  <a:schemeClr val="accent2"/>
                </a:solidFill>
              </a:rPr>
              <a:t>s number</a:t>
            </a:r>
            <a:r>
              <a:rPr lang="en-US" altLang="ja-JP" sz="2800" dirty="0" smtClean="0"/>
              <a:t>).</a:t>
            </a:r>
          </a:p>
          <a:p>
            <a:pPr marL="347663" indent="-347663" eaLnBrk="1" hangingPunct="1"/>
            <a:r>
              <a:rPr lang="en-US" altLang="en-US" sz="2800" dirty="0" smtClean="0"/>
              <a:t>1 mole C = 6.022 x 10</a:t>
            </a:r>
            <a:r>
              <a:rPr lang="en-US" altLang="en-US" sz="2800" baseline="30000" dirty="0" smtClean="0"/>
              <a:t>23</a:t>
            </a:r>
            <a:r>
              <a:rPr lang="en-US" altLang="en-US" sz="2800" dirty="0" smtClean="0"/>
              <a:t> C atoms = </a:t>
            </a:r>
            <a:r>
              <a:rPr lang="en-US" altLang="en-US" sz="2800" dirty="0" smtClean="0">
                <a:solidFill>
                  <a:srgbClr val="C00000"/>
                </a:solidFill>
              </a:rPr>
              <a:t>12.01 g C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A Mole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D03E97-133B-4EB2-90B0-8283BB44677B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00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001000" cy="4659737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endParaRPr lang="en-US" altLang="en-US" sz="2800" dirty="0" smtClean="0"/>
          </a:p>
          <a:p>
            <a:pPr marL="798513" lvl="1" indent="-336550" eaLnBrk="1" hangingPunct="1"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C</a:t>
            </a:r>
            <a:r>
              <a:rPr lang="en-US" alt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H</a:t>
            </a:r>
            <a:r>
              <a:rPr lang="en-US" altLang="en-US" sz="2800" b="1" baseline="-25000" dirty="0" smtClean="0">
                <a:solidFill>
                  <a:srgbClr val="FF0000"/>
                </a:solidFill>
              </a:rPr>
              <a:t>5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OH + 3O</a:t>
            </a:r>
            <a:r>
              <a:rPr lang="en-US" alt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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2CO</a:t>
            </a:r>
            <a:r>
              <a:rPr lang="en-US" alt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+ 3H</a:t>
            </a:r>
            <a:r>
              <a:rPr lang="en-US" alt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O</a:t>
            </a:r>
          </a:p>
          <a:p>
            <a:pPr marL="347663" indent="-347663" eaLnBrk="1" hangingPunct="1"/>
            <a:endParaRPr lang="en-US" altLang="en-US" sz="2800" dirty="0" smtClean="0"/>
          </a:p>
          <a:p>
            <a:pPr marL="0" indent="0" eaLnBrk="1" hangingPunct="1">
              <a:buNone/>
            </a:pPr>
            <a:r>
              <a:rPr lang="en-US" altLang="en-US" sz="2800" dirty="0" smtClean="0"/>
              <a:t>1 mole of </a:t>
            </a:r>
            <a:r>
              <a:rPr lang="en-US" altLang="en-US" sz="2800" dirty="0" smtClean="0">
                <a:solidFill>
                  <a:schemeClr val="tx2"/>
                </a:solidFill>
              </a:rPr>
              <a:t>C</a:t>
            </a:r>
            <a:r>
              <a:rPr lang="en-US" altLang="en-US" sz="2800" baseline="-25000" dirty="0" smtClean="0">
                <a:solidFill>
                  <a:schemeClr val="tx2"/>
                </a:solidFill>
              </a:rPr>
              <a:t>2</a:t>
            </a:r>
            <a:r>
              <a:rPr lang="en-US" altLang="en-US" sz="2800" dirty="0" smtClean="0">
                <a:solidFill>
                  <a:schemeClr val="tx2"/>
                </a:solidFill>
              </a:rPr>
              <a:t>H</a:t>
            </a:r>
            <a:r>
              <a:rPr lang="en-US" altLang="en-US" sz="2800" baseline="-25000" dirty="0" smtClean="0">
                <a:solidFill>
                  <a:schemeClr val="tx2"/>
                </a:solidFill>
              </a:rPr>
              <a:t>5</a:t>
            </a:r>
            <a:r>
              <a:rPr lang="en-US" altLang="en-US" sz="2800" dirty="0" smtClean="0">
                <a:solidFill>
                  <a:schemeClr val="tx2"/>
                </a:solidFill>
              </a:rPr>
              <a:t>OH reacts with 3 moles of O</a:t>
            </a:r>
            <a:r>
              <a:rPr lang="en-US" altLang="en-US" sz="2800" baseline="-25000" dirty="0" smtClean="0">
                <a:solidFill>
                  <a:schemeClr val="tx2"/>
                </a:solidFill>
              </a:rPr>
              <a:t>2</a:t>
            </a:r>
            <a:r>
              <a:rPr lang="en-US" altLang="en-US" sz="2800" dirty="0" smtClean="0"/>
              <a:t>.</a:t>
            </a:r>
            <a:endParaRPr lang="en-US" altLang="en-US" sz="2800" dirty="0"/>
          </a:p>
          <a:p>
            <a:pPr marL="0" indent="0" eaLnBrk="1" hangingPunct="1">
              <a:buNone/>
            </a:pPr>
            <a:r>
              <a:rPr lang="en-US" altLang="en-US" sz="2800" dirty="0" smtClean="0">
                <a:solidFill>
                  <a:schemeClr val="tx2"/>
                </a:solidFill>
              </a:rPr>
              <a:t>Conversion factors:</a:t>
            </a:r>
          </a:p>
          <a:p>
            <a:pPr marL="0" indent="0" eaLnBrk="1" hangingPunct="1">
              <a:buNone/>
            </a:pPr>
            <a:endParaRPr lang="en-US" altLang="en-US" sz="28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en-US" altLang="en-US" sz="2800" dirty="0" smtClean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en-US" altLang="en-US" sz="28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800" dirty="0" smtClean="0">
                <a:solidFill>
                  <a:schemeClr val="tx2"/>
                </a:solidFill>
              </a:rPr>
              <a:t>Are there more?</a:t>
            </a:r>
            <a:endParaRPr lang="en-US" altLang="en-US" sz="2800" dirty="0" smtClean="0">
              <a:solidFill>
                <a:schemeClr val="tx2"/>
              </a:solidFill>
            </a:endParaRP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Can Be Used to Generate Conversion Factors</a:t>
            </a:r>
          </a:p>
        </p:txBody>
      </p:sp>
      <p:sp>
        <p:nvSpPr>
          <p:cNvPr id="51206" name="Rectangle 4"/>
          <p:cNvSpPr>
            <a:spLocks noChangeArrowheads="1"/>
          </p:cNvSpPr>
          <p:nvPr/>
        </p:nvSpPr>
        <p:spPr bwMode="auto">
          <a:xfrm>
            <a:off x="0" y="28178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5120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461272"/>
              </p:ext>
            </p:extLst>
          </p:nvPr>
        </p:nvGraphicFramePr>
        <p:xfrm>
          <a:off x="1524000" y="4551702"/>
          <a:ext cx="58388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6" name="Equation" r:id="rId4" imgW="5842000" imgH="889000" progId="Equation.BREE4">
                  <p:embed/>
                </p:oleObj>
              </mc:Choice>
              <mc:Fallback>
                <p:oleObj name="Equation" r:id="rId4" imgW="5842000" imgH="889000" progId="Equation.BREE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551702"/>
                        <a:ext cx="583882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22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B81EB3-3A7B-41E6-8CA1-D75EAD2CDCF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00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8229600" cy="946150"/>
          </a:xfrm>
        </p:spPr>
        <p:txBody>
          <a:bodyPr/>
          <a:lstStyle/>
          <a:p>
            <a:pPr marL="347663" indent="-347663"/>
            <a:r>
              <a:rPr lang="en-US" altLang="en-US" sz="2800" dirty="0" smtClean="0"/>
              <a:t>Chemical equations can be used to relate the </a:t>
            </a:r>
            <a:r>
              <a:rPr lang="en-US" altLang="en-US" sz="2800" dirty="0" smtClean="0">
                <a:solidFill>
                  <a:srgbClr val="FF0000"/>
                </a:solidFill>
              </a:rPr>
              <a:t>masses</a:t>
            </a:r>
            <a:r>
              <a:rPr lang="en-US" altLang="en-US" sz="2800" dirty="0" smtClean="0"/>
              <a:t> of reacting </a:t>
            </a:r>
            <a:r>
              <a:rPr lang="en-US" altLang="en-US" sz="2800" dirty="0" smtClean="0"/>
              <a:t>chemicals through </a:t>
            </a:r>
            <a:r>
              <a:rPr lang="en-US" altLang="en-US" sz="2800" dirty="0" smtClean="0">
                <a:solidFill>
                  <a:srgbClr val="FF0000"/>
                </a:solidFill>
              </a:rPr>
              <a:t>moles</a:t>
            </a:r>
            <a:r>
              <a:rPr lang="en-US" altLang="en-US" sz="2800" dirty="0" smtClean="0"/>
              <a:t>.</a:t>
            </a:r>
            <a:endParaRPr lang="en-US" altLang="en-US" sz="2800" dirty="0" smtClean="0"/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Stoichiometric Calculations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FE11DF-9E53-4131-959F-BDBA14EB0995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00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458200" cy="4164217"/>
          </a:xfrm>
        </p:spPr>
        <p:txBody>
          <a:bodyPr/>
          <a:lstStyle/>
          <a:p>
            <a:pPr marL="798513" lvl="1" indent="-333375" eaLnBrk="1" hangingPunct="1">
              <a:buFontTx/>
              <a:buAutoNum type="arabicPeriod"/>
            </a:pPr>
            <a:r>
              <a:rPr lang="en-US" altLang="en-US" sz="2700" dirty="0" smtClean="0">
                <a:solidFill>
                  <a:srgbClr val="C00000"/>
                </a:solidFill>
              </a:rPr>
              <a:t>Balance</a:t>
            </a:r>
            <a:r>
              <a:rPr lang="en-US" altLang="en-US" sz="2700" dirty="0" smtClean="0"/>
              <a:t> the equation for the reaction.</a:t>
            </a:r>
          </a:p>
          <a:p>
            <a:pPr marL="798513" lvl="1" indent="-333375" eaLnBrk="1" hangingPunct="1">
              <a:buFontTx/>
              <a:buAutoNum type="arabicPeriod" startAt="2"/>
            </a:pPr>
            <a:r>
              <a:rPr lang="en-US" altLang="en-US" sz="2700" dirty="0" smtClean="0">
                <a:solidFill>
                  <a:srgbClr val="C00000"/>
                </a:solidFill>
              </a:rPr>
              <a:t>Convert </a:t>
            </a:r>
            <a:r>
              <a:rPr lang="en-US" altLang="en-US" sz="2700" dirty="0" smtClean="0"/>
              <a:t>the known </a:t>
            </a:r>
            <a:r>
              <a:rPr lang="en-US" altLang="en-US" sz="2700" dirty="0" smtClean="0">
                <a:solidFill>
                  <a:srgbClr val="C00000"/>
                </a:solidFill>
              </a:rPr>
              <a:t>mass of the reactant or product to moles </a:t>
            </a:r>
            <a:r>
              <a:rPr lang="en-US" altLang="en-US" sz="2700" dirty="0" smtClean="0"/>
              <a:t>of that substance.</a:t>
            </a:r>
          </a:p>
          <a:p>
            <a:pPr marL="798513" lvl="1" indent="-333375" eaLnBrk="1" hangingPunct="1">
              <a:buFontTx/>
              <a:buAutoNum type="arabicPeriod" startAt="3"/>
            </a:pPr>
            <a:r>
              <a:rPr lang="en-US" altLang="en-US" sz="2700" dirty="0" smtClean="0"/>
              <a:t>Use the balanced equation to set up the </a:t>
            </a:r>
            <a:r>
              <a:rPr lang="en-US" altLang="en-US" sz="2700" dirty="0" smtClean="0">
                <a:solidFill>
                  <a:srgbClr val="C00000"/>
                </a:solidFill>
              </a:rPr>
              <a:t>appropriate mole </a:t>
            </a:r>
            <a:r>
              <a:rPr lang="en-US" altLang="en-US" sz="2700" dirty="0" smtClean="0">
                <a:solidFill>
                  <a:srgbClr val="C00000"/>
                </a:solidFill>
              </a:rPr>
              <a:t>ratios </a:t>
            </a:r>
            <a:r>
              <a:rPr lang="en-US" altLang="en-US" sz="2700" dirty="0" smtClean="0"/>
              <a:t>or</a:t>
            </a:r>
            <a:r>
              <a:rPr lang="en-US" altLang="en-US" sz="2700" dirty="0" smtClean="0">
                <a:solidFill>
                  <a:srgbClr val="C00000"/>
                </a:solidFill>
              </a:rPr>
              <a:t> conversion factors</a:t>
            </a:r>
            <a:r>
              <a:rPr lang="en-US" altLang="en-US" sz="2700" dirty="0" smtClean="0"/>
              <a:t>.</a:t>
            </a:r>
            <a:endParaRPr lang="en-US" altLang="en-US" sz="2700" dirty="0" smtClean="0"/>
          </a:p>
          <a:p>
            <a:pPr marL="798513" lvl="1" indent="-333375" eaLnBrk="1" hangingPunct="1">
              <a:buFontTx/>
              <a:buAutoNum type="arabicPeriod" startAt="4"/>
            </a:pPr>
            <a:r>
              <a:rPr lang="en-US" altLang="en-US" sz="2700" dirty="0" smtClean="0"/>
              <a:t>Use the appropriate </a:t>
            </a:r>
            <a:r>
              <a:rPr lang="en-US" altLang="en-US" sz="2700" dirty="0" smtClean="0">
                <a:solidFill>
                  <a:srgbClr val="C00000"/>
                </a:solidFill>
              </a:rPr>
              <a:t>mole ratios to calculate </a:t>
            </a:r>
            <a:r>
              <a:rPr lang="en-US" altLang="en-US" sz="2700" dirty="0" smtClean="0"/>
              <a:t>the number of moles of </a:t>
            </a:r>
            <a:r>
              <a:rPr lang="en-US" altLang="en-US" sz="2700" dirty="0" smtClean="0">
                <a:solidFill>
                  <a:srgbClr val="C00000"/>
                </a:solidFill>
              </a:rPr>
              <a:t>desired reactant or product</a:t>
            </a:r>
            <a:r>
              <a:rPr lang="en-US" altLang="en-US" sz="2700" dirty="0" smtClean="0"/>
              <a:t>.</a:t>
            </a:r>
          </a:p>
          <a:p>
            <a:pPr marL="798513" lvl="1" indent="-333375" eaLnBrk="1" hangingPunct="1">
              <a:buFontTx/>
              <a:buAutoNum type="arabicPeriod" startAt="5"/>
            </a:pPr>
            <a:r>
              <a:rPr lang="en-US" altLang="en-US" sz="2700" dirty="0" smtClean="0">
                <a:solidFill>
                  <a:srgbClr val="C00000"/>
                </a:solidFill>
              </a:rPr>
              <a:t>Convert</a:t>
            </a:r>
            <a:r>
              <a:rPr lang="en-US" altLang="en-US" sz="2700" dirty="0" smtClean="0"/>
              <a:t> from </a:t>
            </a:r>
            <a:r>
              <a:rPr lang="en-US" altLang="en-US" sz="2700" dirty="0" smtClean="0">
                <a:solidFill>
                  <a:srgbClr val="C00000"/>
                </a:solidFill>
              </a:rPr>
              <a:t>moles back to grams </a:t>
            </a:r>
            <a:r>
              <a:rPr lang="en-US" altLang="en-US" sz="2700" dirty="0" smtClean="0"/>
              <a:t>if required by the problem.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smtClean="0"/>
              <a:t>Calculating Masses of Reactants and Products in Reactions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1B803E-4707-4512-BC8F-F52661598BCD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000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smtClean="0"/>
              <a:t>Calculating Masses of Reactants and Products in Reactions</a:t>
            </a:r>
          </a:p>
        </p:txBody>
      </p:sp>
      <p:pic>
        <p:nvPicPr>
          <p:cNvPr id="54277" name="Picture 5" descr="06f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085975"/>
            <a:ext cx="90011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3748087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/>
              <a:t>g/MM</a:t>
            </a:r>
            <a:endParaRPr lang="en-US" baseline="0" dirty="0"/>
          </a:p>
        </p:txBody>
      </p:sp>
      <p:sp>
        <p:nvSpPr>
          <p:cNvPr id="7" name="TextBox 6"/>
          <p:cNvSpPr txBox="1"/>
          <p:nvPr/>
        </p:nvSpPr>
        <p:spPr>
          <a:xfrm>
            <a:off x="4693765" y="3657600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/>
              <a:t>g/MM</a:t>
            </a:r>
            <a:endParaRPr lang="en-US" baseline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E7D272-9574-4AE2-AA5A-B733BE346EA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00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192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Exercise (Part I)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3851275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z="2800" dirty="0" smtClean="0"/>
              <a:t>	Methane (</a:t>
            </a:r>
            <a:r>
              <a:rPr lang="en-US" altLang="en-US" sz="2800" dirty="0" smtClean="0">
                <a:solidFill>
                  <a:srgbClr val="C00000"/>
                </a:solidFill>
              </a:rPr>
              <a:t>CH</a:t>
            </a:r>
            <a:r>
              <a:rPr lang="en-US" altLang="en-US" sz="2800" baseline="-30000" dirty="0" smtClean="0">
                <a:solidFill>
                  <a:srgbClr val="C00000"/>
                </a:solidFill>
              </a:rPr>
              <a:t>4</a:t>
            </a:r>
            <a:r>
              <a:rPr lang="en-US" altLang="en-US" sz="2800" dirty="0" smtClean="0"/>
              <a:t>) reacts with the </a:t>
            </a:r>
            <a:r>
              <a:rPr lang="en-US" altLang="en-US" sz="2800" dirty="0" smtClean="0">
                <a:solidFill>
                  <a:srgbClr val="C00000"/>
                </a:solidFill>
              </a:rPr>
              <a:t>oxygen</a:t>
            </a:r>
            <a:r>
              <a:rPr lang="en-US" altLang="en-US" sz="2800" dirty="0" smtClean="0"/>
              <a:t> in the air to produce </a:t>
            </a:r>
            <a:r>
              <a:rPr lang="en-US" altLang="en-US" sz="2800" dirty="0" smtClean="0">
                <a:solidFill>
                  <a:srgbClr val="C00000"/>
                </a:solidFill>
              </a:rPr>
              <a:t>carbon dioxide </a:t>
            </a:r>
            <a:r>
              <a:rPr lang="en-US" altLang="en-US" sz="2800" dirty="0" smtClean="0"/>
              <a:t>and </a:t>
            </a:r>
            <a:r>
              <a:rPr lang="en-US" altLang="en-US" sz="2800" dirty="0" smtClean="0">
                <a:solidFill>
                  <a:srgbClr val="C00000"/>
                </a:solidFill>
              </a:rPr>
              <a:t>water</a:t>
            </a:r>
            <a:r>
              <a:rPr lang="en-US" altLang="en-US" sz="2800" dirty="0" smtClean="0"/>
              <a:t>.</a:t>
            </a:r>
          </a:p>
          <a:p>
            <a:pPr marL="347663" indent="-347663" eaLnBrk="1" hangingPunct="1">
              <a:buFontTx/>
              <a:buNone/>
            </a:pPr>
            <a:endParaRPr lang="en-US" altLang="en-US" sz="2800" dirty="0" smtClean="0"/>
          </a:p>
          <a:p>
            <a:pPr marL="347663" indent="-347663" eaLnBrk="1" hangingPunct="1">
              <a:buFontTx/>
              <a:buNone/>
            </a:pPr>
            <a:r>
              <a:rPr lang="en-US" altLang="en-US" sz="2800" dirty="0" smtClean="0"/>
              <a:t>	Ammonia (</a:t>
            </a:r>
            <a:r>
              <a:rPr lang="en-US" altLang="en-US" sz="2800" dirty="0" smtClean="0">
                <a:solidFill>
                  <a:srgbClr val="C00000"/>
                </a:solidFill>
              </a:rPr>
              <a:t>NH</a:t>
            </a:r>
            <a:r>
              <a:rPr lang="en-US" altLang="en-US" sz="2800" baseline="-30000" dirty="0" smtClean="0">
                <a:solidFill>
                  <a:srgbClr val="C00000"/>
                </a:solidFill>
              </a:rPr>
              <a:t>3</a:t>
            </a:r>
            <a:r>
              <a:rPr lang="en-US" altLang="en-US" sz="2800" dirty="0" smtClean="0"/>
              <a:t>) reacts with the </a:t>
            </a:r>
            <a:r>
              <a:rPr lang="en-US" altLang="en-US" sz="2800" dirty="0" smtClean="0">
                <a:solidFill>
                  <a:srgbClr val="C00000"/>
                </a:solidFill>
              </a:rPr>
              <a:t>oxygen</a:t>
            </a:r>
            <a:r>
              <a:rPr lang="en-US" altLang="en-US" sz="2800" dirty="0" smtClean="0"/>
              <a:t> in the air to produce </a:t>
            </a:r>
            <a:r>
              <a:rPr lang="en-US" altLang="en-US" sz="2800" dirty="0" smtClean="0">
                <a:solidFill>
                  <a:srgbClr val="C00000"/>
                </a:solidFill>
              </a:rPr>
              <a:t>nitrogen monoxide </a:t>
            </a:r>
            <a:r>
              <a:rPr lang="en-US" altLang="en-US" sz="2800" dirty="0" smtClean="0"/>
              <a:t>and </a:t>
            </a:r>
            <a:r>
              <a:rPr lang="en-US" altLang="en-US" sz="2800" dirty="0" smtClean="0">
                <a:solidFill>
                  <a:srgbClr val="C00000"/>
                </a:solidFill>
              </a:rPr>
              <a:t>water</a:t>
            </a:r>
            <a:r>
              <a:rPr lang="en-US" altLang="en-US" sz="2800" dirty="0" smtClean="0"/>
              <a:t>.</a:t>
            </a:r>
          </a:p>
          <a:p>
            <a:pPr marL="347663" indent="-347663" eaLnBrk="1" hangingPunct="1"/>
            <a:endParaRPr lang="en-US" altLang="en-US" sz="2800" dirty="0" smtClean="0"/>
          </a:p>
          <a:p>
            <a:pPr marL="812800" lvl="1" indent="-347663" eaLnBrk="1" hangingPunct="1"/>
            <a:r>
              <a:rPr lang="en-US" altLang="en-US" sz="2800" dirty="0" smtClean="0"/>
              <a:t>Write </a:t>
            </a:r>
            <a:r>
              <a:rPr lang="en-US" altLang="en-US" sz="2800" dirty="0" smtClean="0">
                <a:solidFill>
                  <a:srgbClr val="0000FF"/>
                </a:solidFill>
              </a:rPr>
              <a:t>balanced equations</a:t>
            </a:r>
            <a:r>
              <a:rPr lang="en-US" altLang="en-US" sz="2800" dirty="0" smtClean="0"/>
              <a:t> for each of these reactions.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63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6B18F2-863D-4DFF-BD70-74CBC91D40C6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0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192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Exercise (Part I)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3884613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z="2800" dirty="0" smtClean="0"/>
              <a:t>	Methane (CH</a:t>
            </a:r>
            <a:r>
              <a:rPr lang="en-US" altLang="en-US" sz="2800" baseline="-30000" dirty="0" smtClean="0"/>
              <a:t>4</a:t>
            </a:r>
            <a:r>
              <a:rPr lang="en-US" altLang="en-US" sz="2800" dirty="0" smtClean="0"/>
              <a:t>) reacts with the oxygen in the air to produce carbon dioxide and water.</a:t>
            </a:r>
          </a:p>
          <a:p>
            <a:pPr marL="347663" indent="-347663" algn="ctr" eaLnBrk="1" hangingPunct="1">
              <a:buFontTx/>
              <a:buNone/>
            </a:pPr>
            <a:r>
              <a:rPr lang="en-US" altLang="en-US" sz="2600" b="1" dirty="0" smtClean="0">
                <a:solidFill>
                  <a:srgbClr val="009900"/>
                </a:solidFill>
              </a:rPr>
              <a:t>CH</a:t>
            </a:r>
            <a:r>
              <a:rPr lang="en-US" altLang="en-US" sz="2600" b="1" baseline="-25000" dirty="0" smtClean="0">
                <a:solidFill>
                  <a:srgbClr val="009900"/>
                </a:solidFill>
              </a:rPr>
              <a:t>4</a:t>
            </a:r>
            <a:r>
              <a:rPr lang="en-US" altLang="en-US" sz="2600" b="1" dirty="0" smtClean="0">
                <a:solidFill>
                  <a:srgbClr val="009900"/>
                </a:solidFill>
              </a:rPr>
              <a:t> + 2O</a:t>
            </a:r>
            <a:r>
              <a:rPr lang="en-US" altLang="en-US" sz="2600" b="1" baseline="-25000" dirty="0" smtClean="0">
                <a:solidFill>
                  <a:srgbClr val="009900"/>
                </a:solidFill>
              </a:rPr>
              <a:t>2</a:t>
            </a:r>
            <a:r>
              <a:rPr lang="en-US" altLang="en-US" sz="2600" b="1" dirty="0" smtClean="0">
                <a:solidFill>
                  <a:srgbClr val="009900"/>
                </a:solidFill>
              </a:rPr>
              <a:t> </a:t>
            </a:r>
            <a:r>
              <a:rPr lang="en-US" altLang="en-US" sz="2600" b="1" dirty="0" smtClean="0">
                <a:solidFill>
                  <a:srgbClr val="009900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600" b="1" dirty="0" smtClean="0">
                <a:solidFill>
                  <a:srgbClr val="009900"/>
                </a:solidFill>
              </a:rPr>
              <a:t> CO</a:t>
            </a:r>
            <a:r>
              <a:rPr lang="en-US" altLang="en-US" sz="2600" b="1" baseline="-25000" dirty="0" smtClean="0">
                <a:solidFill>
                  <a:srgbClr val="009900"/>
                </a:solidFill>
              </a:rPr>
              <a:t>2</a:t>
            </a:r>
            <a:r>
              <a:rPr lang="en-US" altLang="en-US" sz="2600" b="1" dirty="0" smtClean="0">
                <a:solidFill>
                  <a:srgbClr val="009900"/>
                </a:solidFill>
              </a:rPr>
              <a:t> + 2H</a:t>
            </a:r>
            <a:r>
              <a:rPr lang="en-US" altLang="en-US" sz="2600" b="1" baseline="-25000" dirty="0" smtClean="0">
                <a:solidFill>
                  <a:srgbClr val="009900"/>
                </a:solidFill>
              </a:rPr>
              <a:t>2</a:t>
            </a:r>
            <a:r>
              <a:rPr lang="en-US" altLang="en-US" sz="2600" b="1" dirty="0" smtClean="0">
                <a:solidFill>
                  <a:srgbClr val="009900"/>
                </a:solidFill>
              </a:rPr>
              <a:t>O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z="2800" dirty="0" smtClean="0"/>
              <a:t>	Ammonia (NH</a:t>
            </a:r>
            <a:r>
              <a:rPr lang="en-US" altLang="en-US" sz="2800" baseline="-30000" dirty="0" smtClean="0"/>
              <a:t>3</a:t>
            </a:r>
            <a:r>
              <a:rPr lang="en-US" altLang="en-US" sz="2800" dirty="0" smtClean="0"/>
              <a:t>) reacts with the oxygen in the air to produce nitrogen monoxide and water.</a:t>
            </a:r>
          </a:p>
          <a:p>
            <a:pPr marL="347663" indent="-347663" algn="ctr" eaLnBrk="1" hangingPunct="1">
              <a:buFontTx/>
              <a:buNone/>
            </a:pPr>
            <a:r>
              <a:rPr lang="en-US" altLang="en-US" sz="2600" b="1" dirty="0" smtClean="0">
                <a:solidFill>
                  <a:srgbClr val="009900"/>
                </a:solidFill>
              </a:rPr>
              <a:t>4NH</a:t>
            </a:r>
            <a:r>
              <a:rPr lang="en-US" altLang="en-US" sz="2600" b="1" baseline="-25000" dirty="0" smtClean="0">
                <a:solidFill>
                  <a:srgbClr val="009900"/>
                </a:solidFill>
              </a:rPr>
              <a:t>3</a:t>
            </a:r>
            <a:r>
              <a:rPr lang="en-US" altLang="en-US" sz="2600" b="1" dirty="0" smtClean="0">
                <a:solidFill>
                  <a:srgbClr val="009900"/>
                </a:solidFill>
              </a:rPr>
              <a:t> + 5O</a:t>
            </a:r>
            <a:r>
              <a:rPr lang="en-US" altLang="en-US" sz="2600" b="1" baseline="-25000" dirty="0" smtClean="0">
                <a:solidFill>
                  <a:srgbClr val="009900"/>
                </a:solidFill>
              </a:rPr>
              <a:t>2</a:t>
            </a:r>
            <a:r>
              <a:rPr lang="en-US" altLang="en-US" sz="2600" b="1" dirty="0" smtClean="0">
                <a:solidFill>
                  <a:srgbClr val="009900"/>
                </a:solidFill>
              </a:rPr>
              <a:t> </a:t>
            </a:r>
            <a:r>
              <a:rPr lang="en-US" altLang="en-US" sz="2600" b="1" dirty="0" smtClean="0">
                <a:solidFill>
                  <a:srgbClr val="009900"/>
                </a:solidFill>
                <a:sym typeface="Symbol" panose="05050102010706020507" pitchFamily="18" charset="2"/>
              </a:rPr>
              <a:t> </a:t>
            </a:r>
            <a:r>
              <a:rPr lang="en-US" altLang="en-US" sz="2600" b="1" dirty="0" smtClean="0">
                <a:solidFill>
                  <a:srgbClr val="009900"/>
                </a:solidFill>
              </a:rPr>
              <a:t>4NO + 6H</a:t>
            </a:r>
            <a:r>
              <a:rPr lang="en-US" altLang="en-US" sz="2600" b="1" baseline="-25000" dirty="0" smtClean="0">
                <a:solidFill>
                  <a:srgbClr val="009900"/>
                </a:solidFill>
              </a:rPr>
              <a:t>2</a:t>
            </a:r>
            <a:r>
              <a:rPr lang="en-US" altLang="en-US" sz="2600" b="1" dirty="0" smtClean="0">
                <a:solidFill>
                  <a:srgbClr val="009900"/>
                </a:solidFill>
              </a:rPr>
              <a:t>O</a:t>
            </a:r>
          </a:p>
          <a:p>
            <a:pPr marL="812800" lvl="1" indent="-347663" eaLnBrk="1" hangingPunct="1"/>
            <a:r>
              <a:rPr lang="en-US" altLang="en-US" sz="2800" dirty="0" smtClean="0"/>
              <a:t>Write </a:t>
            </a:r>
            <a:r>
              <a:rPr lang="en-US" altLang="en-US" sz="2800" dirty="0" smtClean="0">
                <a:solidFill>
                  <a:srgbClr val="0000FF"/>
                </a:solidFill>
              </a:rPr>
              <a:t>balanced equations</a:t>
            </a:r>
            <a:r>
              <a:rPr lang="en-US" altLang="en-US" sz="2800" dirty="0" smtClean="0"/>
              <a:t> for each of these reactions.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73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7B7F05-E171-4843-9874-0BED271AEA53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000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192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Exercise (Part II)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4056063"/>
          </a:xfrm>
        </p:spPr>
        <p:txBody>
          <a:bodyPr/>
          <a:lstStyle/>
          <a:p>
            <a:pPr marL="0" indent="347663" eaLnBrk="1" hangingPunct="1">
              <a:buFontTx/>
              <a:buNone/>
            </a:pPr>
            <a:r>
              <a:rPr lang="en-US" altLang="en-US" sz="2800" smtClean="0"/>
              <a:t>	Methane (CH</a:t>
            </a:r>
            <a:r>
              <a:rPr lang="en-US" altLang="en-US" sz="2800" baseline="-30000" smtClean="0"/>
              <a:t>4</a:t>
            </a:r>
            <a:r>
              <a:rPr lang="en-US" altLang="en-US" sz="2800" smtClean="0"/>
              <a:t>) reacts with the oxygen in the 	air to produce carbon dioxide and water.</a:t>
            </a:r>
          </a:p>
          <a:p>
            <a:pPr marL="0" indent="347663" eaLnBrk="1" hangingPunct="1">
              <a:buFontTx/>
              <a:buNone/>
            </a:pPr>
            <a:endParaRPr lang="en-US" altLang="en-US" sz="2000" smtClean="0"/>
          </a:p>
          <a:p>
            <a:pPr marL="0" indent="347663" eaLnBrk="1" hangingPunct="1">
              <a:buFontTx/>
              <a:buNone/>
            </a:pPr>
            <a:r>
              <a:rPr lang="en-US" altLang="en-US" sz="2800" smtClean="0"/>
              <a:t>	Ammonia (NH</a:t>
            </a:r>
            <a:r>
              <a:rPr lang="en-US" altLang="en-US" sz="2800" baseline="-30000" smtClean="0"/>
              <a:t>3</a:t>
            </a:r>
            <a:r>
              <a:rPr lang="en-US" altLang="en-US" sz="2800" smtClean="0"/>
              <a:t>) reacts with the oxygen in the 	air to produce nitrogen monoxide and water.</a:t>
            </a:r>
          </a:p>
          <a:p>
            <a:pPr marL="0" indent="347663" eaLnBrk="1" hangingPunct="1">
              <a:buFontTx/>
              <a:buNone/>
            </a:pPr>
            <a:endParaRPr lang="en-US" altLang="en-US" smtClean="0"/>
          </a:p>
          <a:p>
            <a:pPr marL="461963" lvl="1" indent="322263" eaLnBrk="1" hangingPunct="1"/>
            <a:r>
              <a:rPr lang="en-US" altLang="en-US" sz="2800" smtClean="0"/>
              <a:t>What mass of ammonia would produce the 	</a:t>
            </a:r>
            <a:r>
              <a:rPr lang="en-US" altLang="en-US" sz="2800" smtClean="0">
                <a:solidFill>
                  <a:srgbClr val="0000FF"/>
                </a:solidFill>
              </a:rPr>
              <a:t>same amount</a:t>
            </a:r>
            <a:r>
              <a:rPr lang="en-US" altLang="en-US" sz="2800" smtClean="0"/>
              <a:t> of water as 1.00 g of methane 	reacting with excess oxygen?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98411C-C77E-4C60-93A9-921925700FB8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000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747838"/>
            <a:ext cx="7543800" cy="5102935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Where are we going?</a:t>
            </a:r>
          </a:p>
          <a:p>
            <a:pPr marL="798513" lvl="1" indent="-333375" eaLnBrk="1" hangingPunct="1"/>
            <a:r>
              <a:rPr lang="en-US" altLang="en-US" dirty="0" smtClean="0"/>
              <a:t>To find the mass of </a:t>
            </a:r>
            <a:r>
              <a:rPr lang="en-US" altLang="en-US" dirty="0" smtClean="0"/>
              <a:t>ammonia that </a:t>
            </a:r>
            <a:r>
              <a:rPr lang="en-US" altLang="en-US" dirty="0" smtClean="0"/>
              <a:t>would produce the same amount of water as 1.00 g of methane reacting with </a:t>
            </a:r>
            <a:r>
              <a:rPr lang="en-US" altLang="en-US" b="1" dirty="0" smtClean="0">
                <a:solidFill>
                  <a:srgbClr val="C00000"/>
                </a:solidFill>
              </a:rPr>
              <a:t>excess</a:t>
            </a:r>
            <a:r>
              <a:rPr lang="en-US" altLang="en-US" dirty="0" smtClean="0"/>
              <a:t> oxygen.</a:t>
            </a:r>
          </a:p>
          <a:p>
            <a:pPr marL="347663" indent="-347663"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How do we get there?</a:t>
            </a:r>
          </a:p>
          <a:p>
            <a:pPr marL="798513" lvl="1" indent="-333375" eaLnBrk="1" hangingPunct="1"/>
            <a:r>
              <a:rPr lang="en-US" altLang="en-US" dirty="0" smtClean="0"/>
              <a:t>We need to know:</a:t>
            </a:r>
          </a:p>
          <a:p>
            <a:pPr marL="1262063" lvl="2" indent="-361950" eaLnBrk="1" hangingPunct="1"/>
            <a:r>
              <a:rPr lang="en-US" altLang="en-US" sz="2400" dirty="0" smtClean="0"/>
              <a:t>How much water </a:t>
            </a:r>
            <a:r>
              <a:rPr lang="en-US" altLang="en-US" sz="2400" dirty="0"/>
              <a:t> (</a:t>
            </a:r>
            <a:r>
              <a:rPr lang="en-US" altLang="en-US" sz="2400" b="1" dirty="0">
                <a:solidFill>
                  <a:srgbClr val="C00000"/>
                </a:solidFill>
              </a:rPr>
              <a:t>limiting reactant</a:t>
            </a:r>
            <a:r>
              <a:rPr lang="en-US" altLang="en-US" sz="2400" dirty="0"/>
              <a:t>) is </a:t>
            </a:r>
            <a:r>
              <a:rPr lang="en-US" altLang="en-US" sz="2400" dirty="0" smtClean="0"/>
              <a:t>produced from 1.00 g of methane and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excess</a:t>
            </a:r>
            <a:r>
              <a:rPr lang="en-US" altLang="en-US" sz="2400" dirty="0" smtClean="0"/>
              <a:t> oxygen.</a:t>
            </a:r>
          </a:p>
          <a:p>
            <a:pPr marL="1262063" lvl="2" indent="-361950" eaLnBrk="1" hangingPunct="1"/>
            <a:r>
              <a:rPr lang="en-US" altLang="en-US" sz="2400" dirty="0" smtClean="0"/>
              <a:t>How much ammonia is needed to produce the amount of water calculated above.</a:t>
            </a:r>
          </a:p>
          <a:p>
            <a:pPr marL="798513" lvl="1" indent="-333375" eaLnBrk="1" hangingPunct="1"/>
            <a:endParaRPr lang="en-US" altLang="en-US" dirty="0" smtClean="0"/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i="1" smtClean="0"/>
              <a:t>Let</a:t>
            </a:r>
            <a:r>
              <a:rPr lang="ja-JP" altLang="en-US" i="1" smtClean="0"/>
              <a:t>’</a:t>
            </a:r>
            <a:r>
              <a:rPr lang="en-US" altLang="ja-JP" i="1" smtClean="0"/>
              <a:t>s Think About It</a:t>
            </a:r>
            <a:endParaRPr lang="en-US" altLang="en-US" i="1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83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0F66A7-2DCF-48FD-86F8-5A58A666456D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0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192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dirty="0" smtClean="0"/>
              <a:t>Exercise (Part II)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65169"/>
            <a:ext cx="8229600" cy="2862322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 </a:t>
            </a:r>
            <a:r>
              <a:rPr lang="en-US" altLang="en-US" sz="2000" dirty="0" smtClean="0">
                <a:solidFill>
                  <a:srgbClr val="009900"/>
                </a:solidFill>
              </a:rPr>
              <a:t> </a:t>
            </a:r>
            <a:r>
              <a:rPr lang="en-US" altLang="en-US" sz="2800" dirty="0" smtClean="0"/>
              <a:t>Mole ratio:     </a:t>
            </a:r>
            <a:endParaRPr lang="en-US" altLang="en-US" sz="2000" dirty="0" smtClean="0"/>
          </a:p>
          <a:p>
            <a:pPr marL="0" indent="347663" eaLnBrk="1" hangingPunct="1">
              <a:buFontTx/>
              <a:buNone/>
            </a:pPr>
            <a:r>
              <a:rPr lang="en-US" altLang="en-US" sz="2000" dirty="0">
                <a:solidFill>
                  <a:srgbClr val="009900"/>
                </a:solidFill>
              </a:rPr>
              <a:t>	</a:t>
            </a:r>
            <a:r>
              <a:rPr lang="en-US" altLang="en-US" sz="2000" dirty="0" smtClean="0">
                <a:solidFill>
                  <a:srgbClr val="009900"/>
                </a:solidFill>
              </a:rPr>
              <a:t>	     </a:t>
            </a:r>
            <a:r>
              <a:rPr lang="en-US" altLang="en-US" sz="2000" dirty="0" smtClean="0">
                <a:solidFill>
                  <a:srgbClr val="009900"/>
                </a:solidFill>
              </a:rPr>
              <a:t> </a:t>
            </a:r>
            <a:r>
              <a:rPr lang="en-US" altLang="en-US" dirty="0" smtClean="0">
                <a:solidFill>
                  <a:srgbClr val="009900"/>
                </a:solidFill>
              </a:rPr>
              <a:t>1 </a:t>
            </a:r>
            <a:r>
              <a:rPr lang="en-US" altLang="en-US" dirty="0" err="1" smtClean="0">
                <a:solidFill>
                  <a:srgbClr val="009900"/>
                </a:solidFill>
              </a:rPr>
              <a:t>mol</a:t>
            </a:r>
            <a:r>
              <a:rPr lang="en-US" altLang="en-US" dirty="0" smtClean="0">
                <a:solidFill>
                  <a:srgbClr val="009900"/>
                </a:solidFill>
              </a:rPr>
              <a:t> CH</a:t>
            </a:r>
            <a:r>
              <a:rPr lang="en-US" altLang="en-US" baseline="-25000" dirty="0" smtClean="0">
                <a:solidFill>
                  <a:srgbClr val="009900"/>
                </a:solidFill>
              </a:rPr>
              <a:t>4</a:t>
            </a:r>
            <a:r>
              <a:rPr lang="en-US" altLang="en-US" dirty="0" smtClean="0">
                <a:solidFill>
                  <a:srgbClr val="009900"/>
                </a:solidFill>
              </a:rPr>
              <a:t> = 2 </a:t>
            </a:r>
            <a:r>
              <a:rPr lang="en-US" altLang="en-US" dirty="0" err="1" smtClean="0">
                <a:solidFill>
                  <a:srgbClr val="009900"/>
                </a:solidFill>
              </a:rPr>
              <a:t>mol</a:t>
            </a:r>
            <a:r>
              <a:rPr lang="en-US" altLang="en-US" dirty="0" smtClean="0">
                <a:solidFill>
                  <a:srgbClr val="009900"/>
                </a:solidFill>
              </a:rPr>
              <a:t> H</a:t>
            </a:r>
            <a:r>
              <a:rPr lang="en-US" altLang="en-US" baseline="-25000" dirty="0" smtClean="0">
                <a:solidFill>
                  <a:srgbClr val="009900"/>
                </a:solidFill>
              </a:rPr>
              <a:t>2</a:t>
            </a:r>
            <a:r>
              <a:rPr lang="en-US" altLang="en-US" dirty="0" smtClean="0">
                <a:solidFill>
                  <a:srgbClr val="009900"/>
                </a:solidFill>
              </a:rPr>
              <a:t>O</a:t>
            </a:r>
            <a:endParaRPr lang="en-US" altLang="en-US" dirty="0">
              <a:solidFill>
                <a:srgbClr val="009900"/>
              </a:solidFill>
            </a:endParaRPr>
          </a:p>
          <a:p>
            <a:pPr marL="0" indent="347663" eaLnBrk="1" hangingPunct="1">
              <a:buFontTx/>
              <a:buNone/>
            </a:pPr>
            <a:r>
              <a:rPr lang="en-US" altLang="en-US" sz="2800" dirty="0" smtClean="0"/>
              <a:t>	</a:t>
            </a:r>
            <a:r>
              <a:rPr lang="en-US" altLang="en-US" dirty="0" smtClean="0">
                <a:solidFill>
                  <a:srgbClr val="009900"/>
                </a:solidFill>
              </a:rPr>
              <a:t>                  4 </a:t>
            </a:r>
            <a:r>
              <a:rPr lang="en-US" altLang="en-US" dirty="0" err="1" smtClean="0">
                <a:solidFill>
                  <a:srgbClr val="009900"/>
                </a:solidFill>
              </a:rPr>
              <a:t>mol</a:t>
            </a:r>
            <a:r>
              <a:rPr lang="en-US" altLang="en-US" dirty="0" smtClean="0">
                <a:solidFill>
                  <a:srgbClr val="009900"/>
                </a:solidFill>
              </a:rPr>
              <a:t> NH</a:t>
            </a:r>
            <a:r>
              <a:rPr lang="en-US" altLang="en-US" baseline="-25000" dirty="0" smtClean="0">
                <a:solidFill>
                  <a:srgbClr val="009900"/>
                </a:solidFill>
              </a:rPr>
              <a:t>3</a:t>
            </a:r>
            <a:r>
              <a:rPr lang="en-US" altLang="en-US" dirty="0" smtClean="0">
                <a:solidFill>
                  <a:srgbClr val="009900"/>
                </a:solidFill>
              </a:rPr>
              <a:t> = 6 </a:t>
            </a:r>
            <a:r>
              <a:rPr lang="en-US" altLang="en-US" dirty="0" err="1" smtClean="0">
                <a:solidFill>
                  <a:srgbClr val="009900"/>
                </a:solidFill>
              </a:rPr>
              <a:t>mol</a:t>
            </a:r>
            <a:r>
              <a:rPr lang="en-US" altLang="en-US" dirty="0" smtClean="0">
                <a:solidFill>
                  <a:srgbClr val="009900"/>
                </a:solidFill>
              </a:rPr>
              <a:t> H</a:t>
            </a:r>
            <a:r>
              <a:rPr lang="en-US" altLang="en-US" baseline="-25000" dirty="0" smtClean="0">
                <a:solidFill>
                  <a:srgbClr val="009900"/>
                </a:solidFill>
              </a:rPr>
              <a:t>2</a:t>
            </a:r>
            <a:r>
              <a:rPr lang="en-US" altLang="en-US" dirty="0" smtClean="0">
                <a:solidFill>
                  <a:srgbClr val="009900"/>
                </a:solidFill>
              </a:rPr>
              <a:t>O</a:t>
            </a:r>
            <a:endParaRPr lang="en-US" altLang="en-US" dirty="0">
              <a:solidFill>
                <a:srgbClr val="009900"/>
              </a:solidFill>
            </a:endParaRPr>
          </a:p>
          <a:p>
            <a:pPr marL="461963" lvl="1" indent="322263" eaLnBrk="1" hangingPunct="1"/>
            <a:r>
              <a:rPr lang="en-US" altLang="en-US" sz="2800" dirty="0" smtClean="0"/>
              <a:t>What mass of ammonia would produce the 	</a:t>
            </a:r>
            <a:r>
              <a:rPr lang="en-US" altLang="en-US" sz="2800" dirty="0" smtClean="0">
                <a:solidFill>
                  <a:srgbClr val="0000FF"/>
                </a:solidFill>
              </a:rPr>
              <a:t>same amount</a:t>
            </a:r>
            <a:r>
              <a:rPr lang="en-US" altLang="en-US" sz="2800" dirty="0" smtClean="0"/>
              <a:t> of water as 1.00 g of methane 	reacting with excess oxygen? </a:t>
            </a:r>
            <a:r>
              <a:rPr lang="en-US" altLang="en-US" sz="2600" dirty="0" smtClean="0">
                <a:solidFill>
                  <a:srgbClr val="009900"/>
                </a:solidFill>
              </a:rPr>
              <a:t>1.42 g</a:t>
            </a:r>
            <a:r>
              <a:rPr lang="en-US" altLang="en-US" sz="2800" dirty="0" smtClean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75" y="4640060"/>
            <a:ext cx="6638925" cy="1771650"/>
          </a:xfrm>
          <a:prstGeom prst="rect">
            <a:avLst/>
          </a:prstGeom>
        </p:spPr>
      </p:pic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1676400" y="5029200"/>
            <a:ext cx="533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 flipV="1">
            <a:off x="3035153" y="5195456"/>
            <a:ext cx="533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V="1">
            <a:off x="2819400" y="4912678"/>
            <a:ext cx="533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V="1">
            <a:off x="4461628" y="5271656"/>
            <a:ext cx="533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V="1">
            <a:off x="2819400" y="5867237"/>
            <a:ext cx="533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4194928" y="6060440"/>
            <a:ext cx="533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4194928" y="5703139"/>
            <a:ext cx="533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5688013" y="6060440"/>
            <a:ext cx="533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35F5BA-EBA8-48A8-B32C-A3B0C5CE56C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00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392107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 smtClean="0"/>
              <a:t>Mass in grams of one mole of the substance: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dirty="0" smtClean="0"/>
              <a:t>		Molar Mass of N = 14.01 g/</a:t>
            </a:r>
            <a:r>
              <a:rPr lang="en-US" altLang="en-US" dirty="0" err="1" smtClean="0"/>
              <a:t>mol</a:t>
            </a:r>
            <a:endParaRPr lang="en-US" altLang="en-US" dirty="0" smtClean="0"/>
          </a:p>
          <a:p>
            <a:pPr marL="347663" indent="-347663" eaLnBrk="1" hangingPunct="1">
              <a:buFontTx/>
              <a:buNone/>
            </a:pPr>
            <a:endParaRPr lang="en-US" altLang="en-US" dirty="0" smtClean="0"/>
          </a:p>
          <a:p>
            <a:pPr marL="347663" indent="-347663" eaLnBrk="1" hangingPunct="1">
              <a:buFontTx/>
              <a:buNone/>
            </a:pPr>
            <a:r>
              <a:rPr lang="en-US" altLang="en-US" dirty="0" smtClean="0"/>
              <a:t>		Molar Mass of 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 = 18.02 g/</a:t>
            </a:r>
            <a:r>
              <a:rPr lang="en-US" altLang="en-US" dirty="0" err="1" smtClean="0"/>
              <a:t>mol</a:t>
            </a:r>
            <a:r>
              <a:rPr lang="en-US" altLang="en-US" dirty="0" smtClean="0"/>
              <a:t> (molecular weight)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dirty="0" smtClean="0"/>
              <a:t>			</a:t>
            </a:r>
            <a:r>
              <a:rPr lang="en-US" altLang="en-US" sz="2000" dirty="0" smtClean="0">
                <a:solidFill>
                  <a:srgbClr val="0000FF"/>
                </a:solidFill>
              </a:rPr>
              <a:t>(2 </a:t>
            </a:r>
            <a:r>
              <a:rPr lang="en-US" altLang="en-US" sz="2000" dirty="0" smtClean="0">
                <a:solidFill>
                  <a:srgbClr val="0000FF"/>
                </a:solidFill>
                <a:cs typeface="Arial" panose="020B0604020202020204" pitchFamily="34" charset="0"/>
              </a:rPr>
              <a:t>× 1.008) + 16.00</a:t>
            </a:r>
          </a:p>
          <a:p>
            <a:pPr marL="347663" indent="-347663" eaLnBrk="1" hangingPunct="1">
              <a:buFontTx/>
              <a:buNone/>
            </a:pPr>
            <a:endParaRPr lang="en-US" altLang="en-US" sz="2000" dirty="0" smtClean="0">
              <a:cs typeface="Arial" panose="020B0604020202020204" pitchFamily="34" charset="0"/>
            </a:endParaRPr>
          </a:p>
          <a:p>
            <a:pPr marL="347663" indent="-347663" eaLnBrk="1" hangingPunct="1">
              <a:buFontTx/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		Molar Mass of Ba(NO</a:t>
            </a:r>
            <a:r>
              <a:rPr lang="en-US" altLang="en-US" baseline="-25000" dirty="0" smtClean="0">
                <a:cs typeface="Arial" panose="020B0604020202020204" pitchFamily="34" charset="0"/>
              </a:rPr>
              <a:t>3</a:t>
            </a:r>
            <a:r>
              <a:rPr lang="en-US" altLang="en-US" dirty="0" smtClean="0">
                <a:cs typeface="Arial" panose="020B0604020202020204" pitchFamily="34" charset="0"/>
              </a:rPr>
              <a:t>)</a:t>
            </a:r>
            <a:r>
              <a:rPr lang="en-US" altLang="en-US" baseline="-25000" dirty="0" smtClean="0">
                <a:cs typeface="Arial" panose="020B0604020202020204" pitchFamily="34" charset="0"/>
              </a:rPr>
              <a:t>2</a:t>
            </a:r>
            <a:r>
              <a:rPr lang="en-US" altLang="en-US" dirty="0" smtClean="0">
                <a:cs typeface="Arial" panose="020B0604020202020204" pitchFamily="34" charset="0"/>
              </a:rPr>
              <a:t> = 261.35 g/</a:t>
            </a:r>
            <a:r>
              <a:rPr lang="en-US" altLang="en-US" dirty="0" err="1" smtClean="0">
                <a:cs typeface="Arial" panose="020B0604020202020204" pitchFamily="34" charset="0"/>
              </a:rPr>
              <a:t>mol</a:t>
            </a:r>
            <a:r>
              <a:rPr lang="en-US" altLang="en-US" dirty="0" smtClean="0">
                <a:cs typeface="Arial" panose="020B0604020202020204" pitchFamily="34" charset="0"/>
              </a:rPr>
              <a:t> (Formula Weight)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			</a:t>
            </a:r>
            <a:r>
              <a:rPr lang="en-US" altLang="en-US" sz="2000" dirty="0" smtClean="0">
                <a:solidFill>
                  <a:srgbClr val="0000FF"/>
                </a:solidFill>
                <a:cs typeface="Arial" panose="020B0604020202020204" pitchFamily="34" charset="0"/>
              </a:rPr>
              <a:t>137.33 + (2 × 14.01) + (6 × 16.00)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dirty="0" smtClean="0"/>
              <a:t>Molar </a:t>
            </a:r>
            <a:r>
              <a:rPr lang="en-US" altLang="en-US" dirty="0"/>
              <a:t>Mass (</a:t>
            </a:r>
            <a:r>
              <a:rPr lang="en-US" altLang="en-US" dirty="0" smtClean="0"/>
              <a:t>g/</a:t>
            </a:r>
            <a:r>
              <a:rPr lang="en-US" altLang="en-US" dirty="0" err="1" smtClean="0"/>
              <a:t>mol</a:t>
            </a:r>
            <a:r>
              <a:rPr lang="en-US" altLang="en-US" dirty="0" smtClean="0"/>
              <a:t>)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[</a:t>
            </a:r>
            <a:r>
              <a:rPr lang="en-US" altLang="en-US" dirty="0" smtClean="0">
                <a:solidFill>
                  <a:srgbClr val="C00000"/>
                </a:solidFill>
              </a:rPr>
              <a:t>molecular</a:t>
            </a:r>
            <a:r>
              <a:rPr lang="en-US" altLang="en-US" dirty="0" smtClean="0"/>
              <a:t> or </a:t>
            </a:r>
            <a:r>
              <a:rPr lang="en-US" altLang="en-US" dirty="0" smtClean="0">
                <a:solidFill>
                  <a:schemeClr val="accent2"/>
                </a:solidFill>
              </a:rPr>
              <a:t>formula mass (weight</a:t>
            </a:r>
            <a:r>
              <a:rPr lang="en-US" altLang="en-US" dirty="0" smtClean="0"/>
              <a:t>)]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C6D548-E081-45A3-AC5B-EBF2FB2F9058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0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Exercise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1471613"/>
          </a:xfrm>
        </p:spPr>
        <p:txBody>
          <a:bodyPr/>
          <a:lstStyle/>
          <a:p>
            <a:pPr marL="854075" indent="-3175" eaLnBrk="1" hangingPunct="1">
              <a:buFontTx/>
              <a:buNone/>
            </a:pPr>
            <a:r>
              <a:rPr lang="en-US" altLang="en-US" sz="2800" dirty="0" smtClean="0"/>
              <a:t>	Calculate the mass, in grams, of a 2.5-mole sample of ethane, C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H</a:t>
            </a:r>
            <a:r>
              <a:rPr lang="en-US" altLang="en-US" sz="2800" baseline="-25000" dirty="0" smtClean="0"/>
              <a:t>6</a:t>
            </a:r>
            <a:r>
              <a:rPr lang="en-US" altLang="en-US" sz="2800" dirty="0" smtClean="0"/>
              <a:t>.</a:t>
            </a:r>
          </a:p>
          <a:p>
            <a:pPr marL="854075" indent="-3175" eaLnBrk="1" hangingPunct="1">
              <a:buFontTx/>
              <a:buNone/>
            </a:pPr>
            <a:endParaRPr lang="en-US" altLang="en-US" sz="2800" dirty="0" smtClean="0"/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0" y="28178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A5D803-6755-4DDE-8EC1-FFFF619C175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00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Exercise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2948499"/>
          </a:xfrm>
        </p:spPr>
        <p:txBody>
          <a:bodyPr/>
          <a:lstStyle/>
          <a:p>
            <a:pPr marL="854075" indent="-3175" eaLnBrk="1" hangingPunct="1">
              <a:buFontTx/>
              <a:buNone/>
            </a:pPr>
            <a:r>
              <a:rPr lang="en-US" altLang="en-US" sz="2800" dirty="0" smtClean="0"/>
              <a:t>	Calculate the mass, in grams, of a 2.5-mole sample of ethane, C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H</a:t>
            </a:r>
            <a:r>
              <a:rPr lang="en-US" altLang="en-US" sz="2800" baseline="-25000" dirty="0" smtClean="0"/>
              <a:t>6</a:t>
            </a:r>
            <a:r>
              <a:rPr lang="en-US" altLang="en-US" sz="2800" dirty="0" smtClean="0"/>
              <a:t>.</a:t>
            </a:r>
          </a:p>
          <a:p>
            <a:pPr marL="854075" indent="-3175" eaLnBrk="1" hangingPunct="1">
              <a:buFontTx/>
              <a:buNone/>
            </a:pPr>
            <a:r>
              <a:rPr lang="en-US" altLang="en-US" sz="2800" dirty="0" smtClean="0"/>
              <a:t>Molecular weight of </a:t>
            </a:r>
            <a:r>
              <a:rPr lang="en-US" altLang="en-US" sz="2800" dirty="0"/>
              <a:t>C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H</a:t>
            </a:r>
            <a:r>
              <a:rPr lang="en-US" altLang="en-US" sz="2800" baseline="-25000" dirty="0"/>
              <a:t>6</a:t>
            </a:r>
            <a:endParaRPr lang="en-US" altLang="en-US" sz="2800" dirty="0" smtClean="0"/>
          </a:p>
          <a:p>
            <a:pPr marL="854075" indent="-3175" eaLnBrk="1" hangingPunct="1">
              <a:buNone/>
            </a:pPr>
            <a:r>
              <a:rPr lang="en-US" altLang="en-US" dirty="0">
                <a:solidFill>
                  <a:srgbClr val="0000FF"/>
                </a:solidFill>
              </a:rPr>
              <a:t>(2 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× 12.01.45) + (6 x 1.008</a:t>
            </a: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>) = </a:t>
            </a:r>
            <a:r>
              <a:rPr lang="en-US" altLang="en-US" b="1" dirty="0" smtClean="0">
                <a:cs typeface="Arial" panose="020B0604020202020204" pitchFamily="34" charset="0"/>
              </a:rPr>
              <a:t>30.068 g/</a:t>
            </a:r>
            <a:r>
              <a:rPr lang="en-US" altLang="en-US" b="1" dirty="0" err="1" smtClean="0">
                <a:cs typeface="Arial" panose="020B0604020202020204" pitchFamily="34" charset="0"/>
              </a:rPr>
              <a:t>mol</a:t>
            </a:r>
            <a:r>
              <a:rPr lang="en-US" altLang="en-US" b="1" dirty="0" smtClean="0">
                <a:cs typeface="Arial" panose="020B0604020202020204" pitchFamily="34" charset="0"/>
              </a:rPr>
              <a:t> </a:t>
            </a:r>
            <a:r>
              <a:rPr lang="en-US" altLang="en-US" b="1" dirty="0"/>
              <a:t>C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H</a:t>
            </a:r>
            <a:r>
              <a:rPr lang="en-US" altLang="en-US" b="1" baseline="-25000" dirty="0"/>
              <a:t>6</a:t>
            </a:r>
            <a:endParaRPr lang="en-US" altLang="en-US" b="1" dirty="0">
              <a:cs typeface="Arial" panose="020B0604020202020204" pitchFamily="34" charset="0"/>
            </a:endParaRPr>
          </a:p>
          <a:p>
            <a:pPr marL="854075" indent="-3175" eaLnBrk="1" hangingPunct="1">
              <a:buFontTx/>
              <a:buNone/>
            </a:pPr>
            <a:endParaRPr lang="en-US" altLang="en-US" sz="2800" dirty="0" smtClean="0"/>
          </a:p>
          <a:p>
            <a:pPr marL="854075" indent="-3175" eaLnBrk="1" hangingPunct="1">
              <a:buFontTx/>
              <a:buNone/>
            </a:pPr>
            <a:endParaRPr lang="en-US" altLang="en-US" sz="2800" dirty="0" smtClean="0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0" y="28178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1843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325133"/>
              </p:ext>
            </p:extLst>
          </p:nvPr>
        </p:nvGraphicFramePr>
        <p:xfrm>
          <a:off x="1023937" y="4443413"/>
          <a:ext cx="69437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Equation" r:id="rId4" imgW="6946900" imgH="889000" progId="Equation.BREE4">
                  <p:embed/>
                </p:oleObj>
              </mc:Choice>
              <mc:Fallback>
                <p:oleObj name="Equation" r:id="rId4" imgW="6946900" imgH="889000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7" y="4443413"/>
                        <a:ext cx="694372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762000" y="4138612"/>
            <a:ext cx="7467600" cy="16002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 flipV="1">
            <a:off x="1600200" y="4638901"/>
            <a:ext cx="1219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 flipV="1">
            <a:off x="4174331" y="4943701"/>
            <a:ext cx="1219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5394F7-BA6F-4A39-B116-48FD060F8BB3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00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Exercise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4056063"/>
          </a:xfrm>
        </p:spPr>
        <p:txBody>
          <a:bodyPr/>
          <a:lstStyle/>
          <a:p>
            <a:pPr marL="854075" indent="-3175" eaLnBrk="1" hangingPunct="1">
              <a:buFontTx/>
              <a:buNone/>
            </a:pPr>
            <a:r>
              <a:rPr lang="en-US" altLang="en-US" sz="2800" smtClean="0"/>
              <a:t>	Calculate the mass, in grams, of a 2.5-mole sample of ethane, C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H</a:t>
            </a:r>
            <a:r>
              <a:rPr lang="en-US" altLang="en-US" sz="2800" baseline="-25000" smtClean="0"/>
              <a:t>6</a:t>
            </a:r>
            <a:r>
              <a:rPr lang="en-US" altLang="en-US" sz="2800" smtClean="0"/>
              <a:t>.</a:t>
            </a:r>
          </a:p>
          <a:p>
            <a:pPr marL="854075" indent="-3175" eaLnBrk="1" hangingPunct="1">
              <a:buFontTx/>
              <a:buNone/>
            </a:pPr>
            <a:endParaRPr lang="en-US" altLang="en-US" sz="2800" smtClean="0"/>
          </a:p>
          <a:p>
            <a:pPr marL="854075" indent="-3175" eaLnBrk="1" hangingPunct="1">
              <a:buFontTx/>
              <a:buNone/>
            </a:pPr>
            <a:endParaRPr lang="en-US" altLang="en-US" sz="2800" smtClean="0"/>
          </a:p>
          <a:p>
            <a:pPr marL="854075" indent="-3175" eaLnBrk="1" hangingPunct="1">
              <a:buFontTx/>
              <a:buNone/>
            </a:pPr>
            <a:endParaRPr lang="en-US" altLang="en-US" sz="2800" smtClean="0"/>
          </a:p>
          <a:p>
            <a:pPr marL="854075" indent="-3175" eaLnBrk="1" hangingPunct="1">
              <a:buFontTx/>
              <a:buNone/>
            </a:pPr>
            <a:endParaRPr lang="en-US" altLang="en-US" sz="2800" smtClean="0"/>
          </a:p>
          <a:p>
            <a:pPr marL="854075" indent="-3175" eaLnBrk="1" hangingPunct="1">
              <a:buFontTx/>
              <a:buNone/>
            </a:pPr>
            <a:endParaRPr lang="en-US" altLang="en-US" sz="2800" smtClean="0"/>
          </a:p>
          <a:p>
            <a:pPr marL="854075" indent="-3175" algn="ctr" eaLnBrk="1" hangingPunct="1">
              <a:buFontTx/>
              <a:buNone/>
            </a:pPr>
            <a:r>
              <a:rPr lang="en-US" altLang="en-US" sz="2800" smtClean="0">
                <a:solidFill>
                  <a:srgbClr val="009900"/>
                </a:solidFill>
              </a:rPr>
              <a:t>75 g C</a:t>
            </a:r>
            <a:r>
              <a:rPr lang="en-US" altLang="en-US" sz="2800" baseline="-25000" smtClean="0">
                <a:solidFill>
                  <a:srgbClr val="009900"/>
                </a:solidFill>
              </a:rPr>
              <a:t>2</a:t>
            </a:r>
            <a:r>
              <a:rPr lang="en-US" altLang="en-US" sz="2800" smtClean="0">
                <a:solidFill>
                  <a:srgbClr val="009900"/>
                </a:solidFill>
              </a:rPr>
              <a:t>H</a:t>
            </a:r>
            <a:r>
              <a:rPr lang="en-US" altLang="en-US" sz="2800" baseline="-25000" smtClean="0">
                <a:solidFill>
                  <a:srgbClr val="009900"/>
                </a:solidFill>
              </a:rPr>
              <a:t>6</a:t>
            </a:r>
            <a:endParaRPr lang="en-US" altLang="en-US" sz="2800" smtClean="0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0" y="28178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19463" name="Object 6"/>
          <p:cNvGraphicFramePr>
            <a:graphicFrameLocks noChangeAspect="1"/>
          </p:cNvGraphicFramePr>
          <p:nvPr/>
        </p:nvGraphicFramePr>
        <p:xfrm>
          <a:off x="1066800" y="3962400"/>
          <a:ext cx="69437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Equation" r:id="rId4" imgW="6946900" imgH="889000" progId="Equation.BREE4">
                  <p:embed/>
                </p:oleObj>
              </mc:Choice>
              <mc:Fallback>
                <p:oleObj name="Equation" r:id="rId4" imgW="6946900" imgH="889000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962400"/>
                        <a:ext cx="694372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838200" y="3581400"/>
            <a:ext cx="7467600" cy="16002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 flipV="1">
            <a:off x="1828800" y="4114800"/>
            <a:ext cx="1219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 flipV="1">
            <a:off x="4419600" y="4419600"/>
            <a:ext cx="1219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DC33FD-F4CF-4D89-AEF6-A0811E479297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00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Exercise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3540125"/>
          </a:xfrm>
        </p:spPr>
        <p:txBody>
          <a:bodyPr/>
          <a:lstStyle/>
          <a:p>
            <a:pPr marL="854075" indent="-3175" eaLnBrk="1" hangingPunct="1">
              <a:buFontTx/>
              <a:buNone/>
            </a:pPr>
            <a:r>
              <a:rPr lang="en-US" altLang="en-US" sz="2800" smtClean="0"/>
              <a:t>	Calculate the number of moles in 50.0 g of H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O.</a:t>
            </a:r>
          </a:p>
          <a:p>
            <a:pPr marL="854075" indent="-3175" eaLnBrk="1" hangingPunct="1">
              <a:buFontTx/>
              <a:buNone/>
            </a:pPr>
            <a:endParaRPr lang="en-US" altLang="en-US" sz="2800" smtClean="0"/>
          </a:p>
          <a:p>
            <a:pPr marL="854075" indent="-3175" eaLnBrk="1" hangingPunct="1">
              <a:buFontTx/>
              <a:buNone/>
            </a:pPr>
            <a:endParaRPr lang="en-US" altLang="en-US" sz="2800" smtClean="0"/>
          </a:p>
          <a:p>
            <a:pPr marL="854075" indent="-3175" eaLnBrk="1" hangingPunct="1">
              <a:buFontTx/>
              <a:buNone/>
            </a:pPr>
            <a:endParaRPr lang="en-US" altLang="en-US" sz="2800" smtClean="0"/>
          </a:p>
          <a:p>
            <a:pPr marL="854075" indent="-3175" eaLnBrk="1" hangingPunct="1">
              <a:buFontTx/>
              <a:buNone/>
            </a:pPr>
            <a:endParaRPr lang="en-US" altLang="en-US" sz="2800" smtClean="0"/>
          </a:p>
          <a:p>
            <a:pPr marL="854075" indent="-3175" eaLnBrk="1" hangingPunct="1">
              <a:buFontTx/>
              <a:buNone/>
            </a:pPr>
            <a:endParaRPr lang="en-US" altLang="en-US" sz="2800" smtClean="0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0" y="282733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ion 6.1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OC">
  <a:themeElements>
    <a:clrScheme name="TOC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TO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TO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6.2">
  <a:themeElements>
    <a:clrScheme name="Section 6.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6.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ection 6.3">
  <a:themeElements>
    <a:clrScheme name="Section 6.3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6.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ection 6.4">
  <a:themeElements>
    <a:clrScheme name="Section 6.4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6.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ection 6.5">
  <a:themeElements>
    <a:clrScheme name="Section 6.5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6.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5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ection 6.6">
  <a:themeElements>
    <a:clrScheme name="Section 6.6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6.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ection 6.7">
  <a:themeElements>
    <a:clrScheme name="Section 6.7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6.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7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Section 6.8">
  <a:themeElements>
    <a:clrScheme name="Section 6.8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6.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8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2186</Words>
  <Application>Microsoft Office PowerPoint</Application>
  <PresentationFormat>On-screen Show (4:3)</PresentationFormat>
  <Paragraphs>465</Paragraphs>
  <Slides>48</Slides>
  <Notes>47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8" baseType="lpstr">
      <vt:lpstr>Arial</vt:lpstr>
      <vt:lpstr>Calibri</vt:lpstr>
      <vt:lpstr>Calibri Light</vt:lpstr>
      <vt:lpstr>ＭＳ Ｐゴシック</vt:lpstr>
      <vt:lpstr>ＭＳ Ｐゴシック</vt:lpstr>
      <vt:lpstr>Symbol</vt:lpstr>
      <vt:lpstr>Times</vt:lpstr>
      <vt:lpstr>Times New Roman</vt:lpstr>
      <vt:lpstr>Wingdings</vt:lpstr>
      <vt:lpstr>Section 6.1</vt:lpstr>
      <vt:lpstr>Custom Design</vt:lpstr>
      <vt:lpstr>Section 6.2</vt:lpstr>
      <vt:lpstr>Section 6.3</vt:lpstr>
      <vt:lpstr>Section 6.4</vt:lpstr>
      <vt:lpstr>Section 6.5</vt:lpstr>
      <vt:lpstr>Section 6.6</vt:lpstr>
      <vt:lpstr>Section 6.7</vt:lpstr>
      <vt:lpstr>Section 6.8</vt:lpstr>
      <vt:lpstr>TOC</vt:lpstr>
      <vt:lpstr>Equation</vt:lpstr>
      <vt:lpstr>Chapter 6. Chemical Calculations: Formula Masses, Moles, and Chemical Equations</vt:lpstr>
      <vt:lpstr>PowerPoint Presentation</vt:lpstr>
      <vt:lpstr>PowerPoint Presentation</vt:lpstr>
      <vt:lpstr>A Mole</vt:lpstr>
      <vt:lpstr>Molar Mass (g/mol) [molecular or formula mass (weight)]</vt:lpstr>
      <vt:lpstr>Exercise</vt:lpstr>
      <vt:lpstr>Exercise</vt:lpstr>
      <vt:lpstr>Exercise</vt:lpstr>
      <vt:lpstr>Exercise</vt:lpstr>
      <vt:lpstr>Exercise</vt:lpstr>
      <vt:lpstr>Exercise</vt:lpstr>
      <vt:lpstr>Chemical Formula – Microscopic View</vt:lpstr>
      <vt:lpstr>Chemical Formula – Macroscopic View (mole)</vt:lpstr>
      <vt:lpstr>Exercise</vt:lpstr>
      <vt:lpstr>Exercise</vt:lpstr>
      <vt:lpstr>Let’s Put It All Together!</vt:lpstr>
      <vt:lpstr>  Concept Check</vt:lpstr>
      <vt:lpstr>  Concept Check</vt:lpstr>
      <vt:lpstr>  Concept Check</vt:lpstr>
      <vt:lpstr>  Concept Check</vt:lpstr>
      <vt:lpstr>  Concept Check</vt:lpstr>
      <vt:lpstr>  Concept Check</vt:lpstr>
      <vt:lpstr>Exercise</vt:lpstr>
      <vt:lpstr>Exercise</vt:lpstr>
      <vt:lpstr>Exercise</vt:lpstr>
      <vt:lpstr>Exercise</vt:lpstr>
      <vt:lpstr>A Representation of a Chemical Reaction</vt:lpstr>
      <vt:lpstr>PowerPoint Presentation</vt:lpstr>
      <vt:lpstr>Equation Coefficient</vt:lpstr>
      <vt:lpstr>PowerPoint Presentation</vt:lpstr>
      <vt:lpstr>Guidelines for Balancing Chemical Equations</vt:lpstr>
      <vt:lpstr>PowerPoint Presentation</vt:lpstr>
      <vt:lpstr>Exercise</vt:lpstr>
      <vt:lpstr>Exercise</vt:lpstr>
      <vt:lpstr>  Concept Check</vt:lpstr>
      <vt:lpstr>  Concept Check</vt:lpstr>
      <vt:lpstr>Notice</vt:lpstr>
      <vt:lpstr>Coefficients in a Balanced Chemical Equation</vt:lpstr>
      <vt:lpstr>Can Be Used to Generate mole Conversion Factors</vt:lpstr>
      <vt:lpstr>Can Be Used to Generate Conversion Factors</vt:lpstr>
      <vt:lpstr>Stoichiometric Calculations</vt:lpstr>
      <vt:lpstr>Calculating Masses of Reactants and Products in Reactions</vt:lpstr>
      <vt:lpstr>Calculating Masses of Reactants and Products in Reactions</vt:lpstr>
      <vt:lpstr>Exercise (Part I)</vt:lpstr>
      <vt:lpstr>Exercise (Part I)</vt:lpstr>
      <vt:lpstr>Exercise (Part II)</vt:lpstr>
      <vt:lpstr>Let’s Think About It</vt:lpstr>
      <vt:lpstr>Exercise (Part II)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</dc:title>
  <dc:creator>LabAdmin</dc:creator>
  <cp:lastModifiedBy>upali</cp:lastModifiedBy>
  <cp:revision>513</cp:revision>
  <dcterms:created xsi:type="dcterms:W3CDTF">2006-07-31T17:58:07Z</dcterms:created>
  <dcterms:modified xsi:type="dcterms:W3CDTF">2017-04-19T13:22:22Z</dcterms:modified>
</cp:coreProperties>
</file>