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598" r:id="rId2"/>
    <p:sldMasterId id="2147483649" r:id="rId3"/>
    <p:sldMasterId id="2147483650" r:id="rId4"/>
    <p:sldMasterId id="214748365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59" r:id="rId13"/>
  </p:sldMasterIdLst>
  <p:notesMasterIdLst>
    <p:notesMasterId r:id="rId75"/>
  </p:notesMasterIdLst>
  <p:sldIdLst>
    <p:sldId id="387" r:id="rId14"/>
    <p:sldId id="328" r:id="rId15"/>
    <p:sldId id="329" r:id="rId16"/>
    <p:sldId id="330" r:id="rId17"/>
    <p:sldId id="331" r:id="rId18"/>
    <p:sldId id="332" r:id="rId19"/>
    <p:sldId id="388" r:id="rId20"/>
    <p:sldId id="333" r:id="rId21"/>
    <p:sldId id="334" r:id="rId22"/>
    <p:sldId id="335" r:id="rId23"/>
    <p:sldId id="336" r:id="rId24"/>
    <p:sldId id="337" r:id="rId25"/>
    <p:sldId id="338" r:id="rId26"/>
    <p:sldId id="380" r:id="rId27"/>
    <p:sldId id="339" r:id="rId28"/>
    <p:sldId id="340" r:id="rId29"/>
    <p:sldId id="381" r:id="rId30"/>
    <p:sldId id="341" r:id="rId31"/>
    <p:sldId id="342" r:id="rId32"/>
    <p:sldId id="343" r:id="rId33"/>
    <p:sldId id="344" r:id="rId34"/>
    <p:sldId id="345" r:id="rId35"/>
    <p:sldId id="382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83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84" r:id="rId66"/>
    <p:sldId id="374" r:id="rId67"/>
    <p:sldId id="390" r:id="rId68"/>
    <p:sldId id="375" r:id="rId69"/>
    <p:sldId id="376" r:id="rId70"/>
    <p:sldId id="377" r:id="rId71"/>
    <p:sldId id="378" r:id="rId72"/>
    <p:sldId id="379" r:id="rId73"/>
    <p:sldId id="385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1"/>
    <a:srgbClr val="526FDE"/>
    <a:srgbClr val="7C2878"/>
    <a:srgbClr val="8D007F"/>
    <a:srgbClr val="D6000E"/>
    <a:srgbClr val="FF0000"/>
    <a:srgbClr val="48A459"/>
    <a:srgbClr val="476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3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26C74EA4-5981-48C8-BCDE-7F1DE2F66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48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055AB9-518C-43FA-884F-DC1163F88BB7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864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92BA132-0ED6-4746-AF82-73E1104CAE77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615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6681A3-F308-4737-8811-6EB6879567DE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08222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4C33ADF-B791-4F3D-B63C-3EA8867B94E6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Ca: 2 valence electrons (4s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Se: 6 valence electrons (4s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4p</a:t>
            </a:r>
            <a:r>
              <a:rPr lang="en-US" altLang="en-US" baseline="30000" smtClean="0">
                <a:cs typeface="Arial" panose="020B0604020202020204" pitchFamily="34" charset="0"/>
              </a:rPr>
              <a:t>4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C: 4 valence electrons (2s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2p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13B63C-5834-49B9-8E87-266FDB178DA0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Ca: 2 valence electrons (4s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Se: 6 valence electrons (4s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4p</a:t>
            </a:r>
            <a:r>
              <a:rPr lang="en-US" altLang="en-US" baseline="30000" smtClean="0">
                <a:cs typeface="Arial" panose="020B0604020202020204" pitchFamily="34" charset="0"/>
              </a:rPr>
              <a:t>4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C: 4 valence electrons (2s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2p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6796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BBE931-DC59-4390-BF8C-C03D771F944A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4027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8FA6E1F-A3F9-4FD7-BE48-67B0C16344D3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8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DB1AACA-BE65-4FF4-8631-4C6DB1F0DB96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43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8E3324C-FCAB-4797-A93B-B4F419FB431A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629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B5CB82-1984-45C6-90B7-267F47062B8B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82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3B4F0D0-B333-4D6D-B0F2-03BE95F0D619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4504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47AEC11-0113-48C3-85D8-FF8551C25F9C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5132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22DE04E-C742-49E1-8AA2-149E4017C1F5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9695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39C8394-C1FC-42C8-ADD7-C802BEC95679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cs typeface="Arial" panose="020B0604020202020204" pitchFamily="34" charset="0"/>
              </a:rPr>
              <a:t> When potassium loses an electron, there are 19 protons and 18 electrons.  Therefore, 19p</a:t>
            </a:r>
            <a:r>
              <a:rPr lang="en-US" altLang="en-US" baseline="30000" smtClean="0">
                <a:cs typeface="Arial" panose="020B0604020202020204" pitchFamily="34" charset="0"/>
              </a:rPr>
              <a:t>+</a:t>
            </a:r>
            <a:r>
              <a:rPr lang="en-US" altLang="en-US" smtClean="0">
                <a:cs typeface="Arial" panose="020B0604020202020204" pitchFamily="34" charset="0"/>
              </a:rPr>
              <a:t> + (-18e</a:t>
            </a:r>
            <a:r>
              <a:rPr lang="en-US" altLang="en-US" baseline="30000" smtClean="0">
                <a:cs typeface="Arial" panose="020B0604020202020204" pitchFamily="34" charset="0"/>
              </a:rPr>
              <a:t>-</a:t>
            </a:r>
            <a:r>
              <a:rPr lang="en-US" altLang="en-US" smtClean="0">
                <a:cs typeface="Arial" panose="020B0604020202020204" pitchFamily="34" charset="0"/>
              </a:rPr>
              <a:t>) = +1.  The ion is K</a:t>
            </a:r>
            <a:r>
              <a:rPr lang="en-US" altLang="en-US" baseline="30000" smtClean="0">
                <a:cs typeface="Arial" panose="020B0604020202020204" pitchFamily="34" charset="0"/>
              </a:rPr>
              <a:t>+</a:t>
            </a:r>
            <a:r>
              <a:rPr lang="en-US" altLang="en-US" smtClean="0">
                <a:cs typeface="Arial" panose="020B0604020202020204" pitchFamily="34" charset="0"/>
              </a:rPr>
              <a:t>.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cs typeface="Arial" panose="020B0604020202020204" pitchFamily="34" charset="0"/>
              </a:rPr>
              <a:t> When sulfur gains two electrons, there are 16 protons and 18 electrons.  Therefore, 16p</a:t>
            </a:r>
            <a:r>
              <a:rPr lang="en-US" altLang="en-US" baseline="30000" smtClean="0">
                <a:cs typeface="Arial" panose="020B0604020202020204" pitchFamily="34" charset="0"/>
              </a:rPr>
              <a:t>+</a:t>
            </a:r>
            <a:r>
              <a:rPr lang="en-US" altLang="en-US" smtClean="0">
                <a:cs typeface="Arial" panose="020B0604020202020204" pitchFamily="34" charset="0"/>
              </a:rPr>
              <a:t> + (-18e</a:t>
            </a:r>
            <a:r>
              <a:rPr lang="en-US" altLang="en-US" baseline="30000" smtClean="0">
                <a:cs typeface="Arial" panose="020B0604020202020204" pitchFamily="34" charset="0"/>
              </a:rPr>
              <a:t>-</a:t>
            </a:r>
            <a:r>
              <a:rPr lang="en-US" altLang="en-US" smtClean="0">
                <a:cs typeface="Arial" panose="020B0604020202020204" pitchFamily="34" charset="0"/>
              </a:rPr>
              <a:t>) = -2.  The ion is S</a:t>
            </a:r>
            <a:r>
              <a:rPr lang="en-US" altLang="en-US" baseline="30000" smtClean="0">
                <a:cs typeface="Arial" panose="020B0604020202020204" pitchFamily="34" charset="0"/>
              </a:rPr>
              <a:t>2-</a:t>
            </a:r>
            <a:r>
              <a:rPr lang="en-US" altLang="en-US" smtClean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195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0A924A5-F238-46B6-90DD-24865A2E0793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cs typeface="Arial" panose="020B0604020202020204" pitchFamily="34" charset="0"/>
              </a:rPr>
              <a:t> When potassium loses an electron, there are 19 protons and 18 electrons.  Therefore, 19p</a:t>
            </a:r>
            <a:r>
              <a:rPr lang="en-US" altLang="en-US" baseline="30000" smtClean="0">
                <a:cs typeface="Arial" panose="020B0604020202020204" pitchFamily="34" charset="0"/>
              </a:rPr>
              <a:t>+</a:t>
            </a:r>
            <a:r>
              <a:rPr lang="en-US" altLang="en-US" smtClean="0">
                <a:cs typeface="Arial" panose="020B0604020202020204" pitchFamily="34" charset="0"/>
              </a:rPr>
              <a:t> + (-18e</a:t>
            </a:r>
            <a:r>
              <a:rPr lang="en-US" altLang="en-US" baseline="30000" smtClean="0">
                <a:cs typeface="Arial" panose="020B0604020202020204" pitchFamily="34" charset="0"/>
              </a:rPr>
              <a:t>-</a:t>
            </a:r>
            <a:r>
              <a:rPr lang="en-US" altLang="en-US" smtClean="0">
                <a:cs typeface="Arial" panose="020B0604020202020204" pitchFamily="34" charset="0"/>
              </a:rPr>
              <a:t>) = +1.  The ion is K</a:t>
            </a:r>
            <a:r>
              <a:rPr lang="en-US" altLang="en-US" baseline="30000" smtClean="0">
                <a:cs typeface="Arial" panose="020B0604020202020204" pitchFamily="34" charset="0"/>
              </a:rPr>
              <a:t>+</a:t>
            </a:r>
            <a:r>
              <a:rPr lang="en-US" altLang="en-US" smtClean="0">
                <a:cs typeface="Arial" panose="020B0604020202020204" pitchFamily="34" charset="0"/>
              </a:rPr>
              <a:t>.</a:t>
            </a:r>
          </a:p>
          <a:p>
            <a:pPr marL="228600" indent="-228600" eaLnBrk="1" hangingPunct="1">
              <a:buFontTx/>
              <a:buAutoNum type="alphaLcParenR"/>
            </a:pPr>
            <a:r>
              <a:rPr lang="en-US" altLang="en-US" smtClean="0">
                <a:cs typeface="Arial" panose="020B0604020202020204" pitchFamily="34" charset="0"/>
              </a:rPr>
              <a:t> When sulfur gains two electrons, there are 16 protons and 18 electrons.  Therefore, 16p</a:t>
            </a:r>
            <a:r>
              <a:rPr lang="en-US" altLang="en-US" baseline="30000" smtClean="0">
                <a:cs typeface="Arial" panose="020B0604020202020204" pitchFamily="34" charset="0"/>
              </a:rPr>
              <a:t>+</a:t>
            </a:r>
            <a:r>
              <a:rPr lang="en-US" altLang="en-US" smtClean="0">
                <a:cs typeface="Arial" panose="020B0604020202020204" pitchFamily="34" charset="0"/>
              </a:rPr>
              <a:t> + (-18e</a:t>
            </a:r>
            <a:r>
              <a:rPr lang="en-US" altLang="en-US" baseline="30000" smtClean="0">
                <a:cs typeface="Arial" panose="020B0604020202020204" pitchFamily="34" charset="0"/>
              </a:rPr>
              <a:t>-</a:t>
            </a:r>
            <a:r>
              <a:rPr lang="en-US" altLang="en-US" smtClean="0">
                <a:cs typeface="Arial" panose="020B0604020202020204" pitchFamily="34" charset="0"/>
              </a:rPr>
              <a:t>) = -2.  The ion is S</a:t>
            </a:r>
            <a:r>
              <a:rPr lang="en-US" altLang="en-US" baseline="30000" smtClean="0">
                <a:cs typeface="Arial" panose="020B0604020202020204" pitchFamily="34" charset="0"/>
              </a:rPr>
              <a:t>2-</a:t>
            </a:r>
            <a:r>
              <a:rPr lang="en-US" altLang="en-US" smtClean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398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FC089AB-16E6-4F62-9B4B-C582DFC3C027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6009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F114C29-2E9B-40F0-9BDC-E5486A0AD182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9204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E4E521-A90F-40B9-9A6A-4D566ECBB611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8273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46C08D-D836-43F0-B471-D285E6BD9B88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9302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364B21-3532-44D9-AB33-DFB97471A1EE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993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D641E38-2042-4046-B5EB-C1FC9D086B09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5596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4B127FA-F387-466F-A415-1C13DDF07F1C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One example could be:</a:t>
            </a:r>
          </a:p>
          <a:p>
            <a:pPr eaLnBrk="1" hangingPunct="1"/>
            <a:r>
              <a:rPr lang="en-US" altLang="en-US" smtClean="0"/>
              <a:t>K</a:t>
            </a:r>
            <a:r>
              <a:rPr lang="en-US" altLang="en-US" baseline="30000" smtClean="0"/>
              <a:t>+</a:t>
            </a:r>
            <a:r>
              <a:rPr lang="en-US" altLang="en-US" smtClean="0"/>
              <a:t>, Ca</a:t>
            </a:r>
            <a:r>
              <a:rPr lang="en-US" altLang="en-US" baseline="30000" smtClean="0"/>
              <a:t>2+</a:t>
            </a:r>
            <a:r>
              <a:rPr lang="en-US" altLang="en-US" smtClean="0"/>
              <a:t>, Ar, and Cl</a:t>
            </a:r>
            <a:r>
              <a:rPr lang="en-US" altLang="en-US" baseline="30000" smtClean="0"/>
              <a:t>-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electron configuration for each species is 1s</a:t>
            </a:r>
            <a:r>
              <a:rPr lang="en-US" altLang="en-US" baseline="30000" smtClean="0"/>
              <a:t>2</a:t>
            </a:r>
            <a:r>
              <a:rPr lang="en-US" altLang="en-US" smtClean="0"/>
              <a:t>2s</a:t>
            </a:r>
            <a:r>
              <a:rPr lang="en-US" altLang="en-US" baseline="30000" smtClean="0"/>
              <a:t>2</a:t>
            </a:r>
            <a:r>
              <a:rPr lang="en-US" altLang="en-US" smtClean="0"/>
              <a:t>2p</a:t>
            </a:r>
            <a:r>
              <a:rPr lang="en-US" altLang="en-US" baseline="30000" smtClean="0"/>
              <a:t>6</a:t>
            </a:r>
            <a:r>
              <a:rPr lang="en-US" altLang="en-US" smtClean="0"/>
              <a:t>3s</a:t>
            </a:r>
            <a:r>
              <a:rPr lang="en-US" altLang="en-US" baseline="30000" smtClean="0"/>
              <a:t>2</a:t>
            </a:r>
            <a:r>
              <a:rPr lang="en-US" altLang="en-US" smtClean="0"/>
              <a:t>3p</a:t>
            </a:r>
            <a:r>
              <a:rPr lang="en-US" altLang="en-US" baseline="30000" smtClean="0"/>
              <a:t>6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The number of electrons for each species is 18.</a:t>
            </a:r>
          </a:p>
          <a:p>
            <a:pPr eaLnBrk="1" hangingPunct="1"/>
            <a:r>
              <a:rPr lang="en-US" altLang="en-US" smtClean="0"/>
              <a:t>K</a:t>
            </a:r>
            <a:r>
              <a:rPr lang="en-US" altLang="en-US" baseline="30000" smtClean="0"/>
              <a:t>+</a:t>
            </a:r>
            <a:r>
              <a:rPr lang="en-US" altLang="en-US" smtClean="0"/>
              <a:t> has 19 protons, Ca</a:t>
            </a:r>
            <a:r>
              <a:rPr lang="en-US" altLang="en-US" baseline="30000" smtClean="0"/>
              <a:t>2+</a:t>
            </a:r>
            <a:r>
              <a:rPr lang="en-US" altLang="en-US" smtClean="0"/>
              <a:t> has 20 protons, Ar has 18 protons, and Cl</a:t>
            </a:r>
            <a:r>
              <a:rPr lang="en-US" altLang="en-US" baseline="30000" smtClean="0"/>
              <a:t>-</a:t>
            </a:r>
            <a:r>
              <a:rPr lang="en-US" altLang="en-US" smtClean="0"/>
              <a:t> has 17 protons.</a:t>
            </a:r>
          </a:p>
        </p:txBody>
      </p:sp>
    </p:spTree>
    <p:extLst>
      <p:ext uri="{BB962C8B-B14F-4D97-AF65-F5344CB8AC3E}">
        <p14:creationId xmlns:p14="http://schemas.microsoft.com/office/powerpoint/2010/main" val="3222473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A86D55A-04A8-4F91-83A0-D5A8167484A7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82616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31563E-E72C-49CB-8C5D-8C252A7F3E7F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3897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C239951-23CB-439E-AF28-C95D43AF66CF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48228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AA10B6C-EE5B-4F96-BD4E-8837EE86603B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130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4C10F71-8317-47E7-ABD0-36D620EABA61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4321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B1F4F7-6109-48F5-BC29-1B2531C08FAB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6159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03108D-7A4F-4710-80AA-3D13E5983E61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8971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EC5B7E1-A2C9-4E63-A551-65E0587CB262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1919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73C58C-B328-45F9-90AD-0E2295043B04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47402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21AB320-919A-44CB-89C8-6AB9837CC273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BaCl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Fe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O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3</a:t>
            </a:r>
          </a:p>
          <a:p>
            <a:pPr eaLnBrk="1" hangingPunct="1"/>
            <a:r>
              <a:rPr lang="en-US" altLang="en-US" smtClean="0">
                <a:solidFill>
                  <a:srgbClr val="009900"/>
                </a:solidFill>
              </a:rPr>
              <a:t>PbO</a:t>
            </a:r>
            <a:r>
              <a:rPr lang="en-US" altLang="en-US" baseline="-25000" smtClean="0">
                <a:solidFill>
                  <a:srgbClr val="0099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50909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916E8D2-CA68-4D2C-8D06-BB1A11B9A0DA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BaCl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</a:p>
          <a:p>
            <a:pPr eaLnBrk="1" hangingPunct="1"/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Fe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O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3</a:t>
            </a:r>
          </a:p>
          <a:p>
            <a:pPr eaLnBrk="1" hangingPunct="1"/>
            <a:r>
              <a:rPr lang="en-US" altLang="en-US" smtClean="0">
                <a:solidFill>
                  <a:srgbClr val="009900"/>
                </a:solidFill>
              </a:rPr>
              <a:t>PbO</a:t>
            </a:r>
            <a:r>
              <a:rPr lang="en-US" altLang="en-US" baseline="-25000" smtClean="0">
                <a:solidFill>
                  <a:srgbClr val="0099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808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66D1761-ABCE-400F-BA72-7CC11EB127C1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38213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07D0216-2D51-4796-B49B-AD91AB56327F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03441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6F1C124-BE75-4AB4-B6B4-F42FDEA26D30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0265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116C50F-19E8-4C21-BBCA-F826636C757F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29394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AD94FA4-ECE4-493F-81B2-5BB931B5247E}" type="slidenum">
              <a:rPr lang="en-US" altLang="en-US" sz="1200" baseline="0"/>
              <a:pPr/>
              <a:t>44</a:t>
            </a:fld>
            <a:endParaRPr lang="en-US" altLang="en-US" sz="1200" baseline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8338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2265CA3-77F5-4CAF-8D58-C93DD30529F5}" type="slidenum">
              <a:rPr lang="en-US" altLang="en-US" sz="1200" baseline="0"/>
              <a:pPr/>
              <a:t>45</a:t>
            </a:fld>
            <a:endParaRPr lang="en-US" altLang="en-US" sz="1200" baseline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50080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EC3B6D-BCD2-49BF-A5FD-7070CC1F1435}" type="slidenum">
              <a:rPr lang="en-US" altLang="en-US" sz="1200" baseline="0"/>
              <a:pPr/>
              <a:t>46</a:t>
            </a:fld>
            <a:endParaRPr lang="en-US" altLang="en-US" sz="1200" baseline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39089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A00B11-EA61-4B37-ABEB-C0B51E68B069}" type="slidenum">
              <a:rPr lang="en-US" altLang="en-US" sz="1200" baseline="0"/>
              <a:pPr/>
              <a:t>47</a:t>
            </a:fld>
            <a:endParaRPr lang="en-US" altLang="en-US" sz="1200" baseline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98653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4F33709-C21F-46F0-A4FD-2EF24DB85825}" type="slidenum">
              <a:rPr lang="en-US" altLang="en-US" sz="1200" baseline="0"/>
              <a:pPr/>
              <a:t>48</a:t>
            </a:fld>
            <a:endParaRPr lang="en-US" altLang="en-US" sz="1200" baseline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85239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4C24ABB-4423-4D09-BFF3-1C2B66811694}" type="slidenum">
              <a:rPr lang="en-US" altLang="en-US" sz="1200" baseline="0"/>
              <a:pPr/>
              <a:t>49</a:t>
            </a:fld>
            <a:endParaRPr lang="en-US" altLang="en-US" sz="1200" baseline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06039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0ACC961-8BC0-48D0-85F7-A58411787A6A}" type="slidenum">
              <a:rPr lang="en-US" altLang="en-US" sz="1200" baseline="0"/>
              <a:pPr/>
              <a:t>50</a:t>
            </a:fld>
            <a:endParaRPr lang="en-US" altLang="en-US" sz="1200" baseline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612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50DD788-0B70-4DAE-A75F-F1CE010CEB70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3101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E5D2E93-6CA2-4C5A-A99E-3FC51F25454C}" type="slidenum">
              <a:rPr lang="en-US" altLang="en-US" sz="1200" baseline="0"/>
              <a:pPr/>
              <a:t>51</a:t>
            </a:fld>
            <a:endParaRPr lang="en-US" altLang="en-US" sz="1200" baseline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58751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9EC21C-77D3-412C-89F6-99D1AF172F49}" type="slidenum">
              <a:rPr lang="en-US" altLang="en-US" sz="1200" baseline="0"/>
              <a:pPr/>
              <a:t>52</a:t>
            </a:fld>
            <a:endParaRPr lang="en-US" altLang="en-US" sz="1200" baseline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</a:rPr>
              <a:t>potassium sulfide</a:t>
            </a:r>
          </a:p>
          <a:p>
            <a:pPr eaLnBrk="1" hangingPunct="1"/>
            <a:r>
              <a:rPr lang="en-US" altLang="en-US" smtClean="0">
                <a:solidFill>
                  <a:srgbClr val="009900"/>
                </a:solidFill>
              </a:rPr>
              <a:t>iron(III) oxide</a:t>
            </a:r>
          </a:p>
          <a:p>
            <a:pPr eaLnBrk="1" hangingPunct="1"/>
            <a:r>
              <a:rPr lang="en-US" altLang="en-US" smtClean="0">
                <a:solidFill>
                  <a:srgbClr val="009900"/>
                </a:solidFill>
              </a:rPr>
              <a:t>cobalt(II) chloride</a:t>
            </a:r>
          </a:p>
        </p:txBody>
      </p:sp>
    </p:spTree>
    <p:extLst>
      <p:ext uri="{BB962C8B-B14F-4D97-AF65-F5344CB8AC3E}">
        <p14:creationId xmlns:p14="http://schemas.microsoft.com/office/powerpoint/2010/main" val="39418377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C213C89-6137-48D8-B435-5ACD1990C0A9}" type="slidenum">
              <a:rPr lang="en-US" altLang="en-US" sz="1200" baseline="0"/>
              <a:pPr/>
              <a:t>53</a:t>
            </a:fld>
            <a:endParaRPr lang="en-US" altLang="en-US" sz="1200" baseline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9900"/>
                </a:solidFill>
              </a:rPr>
              <a:t>potassium sulfide</a:t>
            </a:r>
          </a:p>
          <a:p>
            <a:pPr eaLnBrk="1" hangingPunct="1"/>
            <a:r>
              <a:rPr lang="en-US" altLang="en-US" smtClean="0">
                <a:solidFill>
                  <a:srgbClr val="009900"/>
                </a:solidFill>
              </a:rPr>
              <a:t>iron(III) oxide</a:t>
            </a:r>
          </a:p>
          <a:p>
            <a:pPr eaLnBrk="1" hangingPunct="1"/>
            <a:r>
              <a:rPr lang="en-US" altLang="en-US" smtClean="0">
                <a:solidFill>
                  <a:srgbClr val="009900"/>
                </a:solidFill>
              </a:rPr>
              <a:t>cobalt(II) chloride</a:t>
            </a:r>
          </a:p>
        </p:txBody>
      </p:sp>
    </p:spTree>
    <p:extLst>
      <p:ext uri="{BB962C8B-B14F-4D97-AF65-F5344CB8AC3E}">
        <p14:creationId xmlns:p14="http://schemas.microsoft.com/office/powerpoint/2010/main" val="790806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FFDF8D-84F7-4BA3-B77E-E662490EAFF0}" type="slidenum">
              <a:rPr lang="en-US" altLang="en-US" sz="1200" baseline="0"/>
              <a:pPr/>
              <a:t>54</a:t>
            </a:fld>
            <a:endParaRPr lang="en-US" altLang="en-US" sz="1200" baseline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068909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FFDF8D-84F7-4BA3-B77E-E662490EAFF0}" type="slidenum">
              <a:rPr lang="en-US" altLang="en-US" sz="1200" baseline="0"/>
              <a:pPr/>
              <a:t>55</a:t>
            </a:fld>
            <a:endParaRPr lang="en-US" altLang="en-US" sz="1200" baseline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99919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AC3A94-2F94-4DA9-AF04-F6A405DE7F7D}" type="slidenum">
              <a:rPr lang="en-US" altLang="en-US" sz="1200" baseline="0"/>
              <a:pPr/>
              <a:t>56</a:t>
            </a:fld>
            <a:endParaRPr lang="en-US" altLang="en-US" sz="1200" baseline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48682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224E2D-3F80-4CFB-A608-A5E82EAA48B8}" type="slidenum">
              <a:rPr lang="en-US" altLang="en-US" sz="1200" baseline="0"/>
              <a:pPr/>
              <a:t>57</a:t>
            </a:fld>
            <a:endParaRPr lang="en-US" altLang="en-US" sz="1200" baseline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48715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0DD649-C2E7-45BE-BD1E-002DFB92E2BB}" type="slidenum">
              <a:rPr lang="en-US" altLang="en-US" sz="1200" baseline="0"/>
              <a:pPr/>
              <a:t>58</a:t>
            </a:fld>
            <a:endParaRPr lang="en-US" altLang="en-US" sz="1200" baseline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48170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DAAB76-1077-4C45-A65F-8B2A880A9D4F}" type="slidenum">
              <a:rPr lang="en-US" altLang="en-US" sz="1200" baseline="0"/>
              <a:pPr/>
              <a:t>59</a:t>
            </a:fld>
            <a:endParaRPr lang="en-US" altLang="en-US" sz="1200" baseline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99401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2633301-FFB1-4919-9ED2-40AB9C76849D}" type="slidenum">
              <a:rPr lang="en-US" altLang="en-US" sz="1200" baseline="0"/>
              <a:pPr/>
              <a:t>60</a:t>
            </a:fld>
            <a:endParaRPr lang="en-US" altLang="en-US" sz="1200" baseline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correct answer is </a:t>
            </a:r>
            <a:r>
              <a:rPr lang="ja-JP" altLang="en-US" smtClean="0"/>
              <a:t>“</a:t>
            </a:r>
            <a:r>
              <a:rPr lang="en-US" altLang="ja-JP" smtClean="0"/>
              <a:t>b</a:t>
            </a:r>
            <a:r>
              <a:rPr lang="ja-JP" altLang="en-US" smtClean="0"/>
              <a:t>”</a:t>
            </a:r>
            <a:r>
              <a:rPr lang="en-US" altLang="ja-JP" smtClean="0"/>
              <a:t>.  The charge on oxygen is -2.  Since there are two oxygen atoms, the overall charge is -4.  Therefore, the charge on titanium must be +4 (not +2 as the Roman numeral indicates).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18979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50DD788-0B70-4DAE-A75F-F1CE010CEB70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80134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D92F197-E19C-4B8A-9B1B-45E4CD74DC7C}" type="slidenum">
              <a:rPr lang="en-US" altLang="en-US" sz="1200" baseline="0"/>
              <a:pPr/>
              <a:t>61</a:t>
            </a:fld>
            <a:endParaRPr lang="en-US" altLang="en-US" sz="1200" baseline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correct answer is </a:t>
            </a:r>
            <a:r>
              <a:rPr lang="ja-JP" altLang="en-US" smtClean="0"/>
              <a:t>“</a:t>
            </a:r>
            <a:r>
              <a:rPr lang="en-US" altLang="ja-JP" smtClean="0"/>
              <a:t>b</a:t>
            </a:r>
            <a:r>
              <a:rPr lang="ja-JP" altLang="en-US" smtClean="0"/>
              <a:t>”</a:t>
            </a:r>
            <a:r>
              <a:rPr lang="en-US" altLang="ja-JP" smtClean="0"/>
              <a:t>.  The charge on oxygen is -2.  Since there are two oxygen atoms, the overall charge is -4.  Therefore, the charge on titanium must be +4 (not +2 as the Roman numeral indicates).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750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06154B4-1DA7-4555-BD2D-EB7957DBD6A8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088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E99F97-CD44-4159-899A-50A596AC0E74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298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BA1F735-51DB-4A76-A14F-D7A4260D53E1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054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toker9781133103943-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12825"/>
            <a:ext cx="375602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14054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3829A-C54B-48D1-83C1-0E8E9738A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311375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8EC22-7A22-44CB-B06F-37D7BD7A6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562174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B5058-9740-4EF8-8B1B-A705D5A73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225508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1EF54-8D93-44BF-B49E-A0BC1F60C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14802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636D5-31C5-4DE2-A993-9BD1561F7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247325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39924-C007-4665-8604-45DC530E2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605018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966D5-FD37-4583-A37A-AE842AAD7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583590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5EF6C-55A0-4C38-978D-DAA83EEC7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938079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A05A9-E80E-48D0-AF9A-6D3E36E8C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042283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44692-3AC2-4071-BA62-4A4E7FE2D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422531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B912F-C6B4-4DD4-B74A-65EC33528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7713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4BF01-B0C1-4F6C-9762-68132A9F9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131456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6F106-42C9-4BC3-BE32-B34625F70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566419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48988-8C11-494D-8F66-123A433A5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48928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E1C86-E876-4B21-87A1-EF0006A48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305967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CF86F-CCD9-4100-BFD8-A1ECBBD12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970784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23808-3EA7-4698-9B52-086FA0B1B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914324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FDBCC-8EBB-4ED6-9C1E-2507A5880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626196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FCB93-3D76-4F37-85AC-A1639F256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18225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BC2EC-634E-4137-8EC3-73A0DE370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169964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10EA2-2E3D-43B0-8DC1-C5FB88B30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758812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33418-4035-4D55-80A5-27E6A0C37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3695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105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8D6B0-2116-4DE0-9323-F1E1B3FA92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12589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11477-7128-4017-ABAA-B3AD625BB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998763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42981-8ED6-4F50-8426-F18E442E8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314948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F65F2-0813-47C1-9947-0E884A41B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547733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6737C-F18A-448C-A79F-92A74B422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074186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77320-2D5D-48D6-B060-ED0CBDD9B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242391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B3585-8E44-44B3-AD38-C30D78E041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59655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A526A-7E84-4BC2-9F66-8619BC7DA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22164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04297-6974-4C9C-B601-645CC122F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966621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8E24D6-27AE-442D-8997-3BC73E132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319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12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5089D-9F2B-4792-B484-79B8C9C59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699734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A4FF3-A28D-4BA5-A7E4-EC37C8F9C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934151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68382-E66E-4648-9A15-743C41484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15929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60140-F8AD-4B4B-BBF3-1CB99B1E7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337242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8215F-8C74-4DDF-A6FF-5E1456E7D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480994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42292-6286-4D1E-87C6-726085FB4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181671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9E6E1-5851-4790-8A5B-D7FEA35DD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54868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005C5-E42C-4950-A89A-5F06FA8540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031204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4F608-BB43-4DB3-BD64-168405BC9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514090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2B674-41D2-4AF3-B17B-5CB1E76D9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27447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97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E12D2-0273-4EA8-8D1C-C57F590A2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743821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5C53B-6E90-4047-A5B8-3B73210D3C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92935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9C797-6A3F-4701-A0B5-3870C6587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821604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4A33D-E430-480A-99A0-71DBE78D5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1897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1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16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7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C503B-3A26-4E13-B103-31FDBD7EA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6229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99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77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87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C1534-2A69-48B0-8ECF-4ABBFD121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58968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21ECB-130A-432B-B4FB-8F94D522E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426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9A404-EB59-4391-B24C-033E0305C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39180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5A6AC-9E21-4C70-B69C-2688C8BCA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46519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8B2D1-D7A1-4349-8DA3-EA850FA21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663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B14F6-F171-4905-AE10-3B7718B11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49916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5A77B-5593-4A3F-91FF-6FE3DD1B7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1516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5C7D1-8A5F-4B95-B538-064DADA6E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24008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2D4C6-179C-4D84-9BFC-E2B07ECE4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80348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6B0C-A68F-4946-95A4-E556067EE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44742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CC52A-3672-42D6-84C5-845660260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68556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85C0F-7731-476B-B860-EB4AFDF41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3798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CB254-0FCD-42DD-9B56-42FEE60B35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7408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0F57B-3B9F-49A3-B35E-DFE624692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8923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B6D3D-678C-42E2-81BC-79C1D78218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87206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E61C6-5317-4431-A1EB-BEF352967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4065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366EF-208A-463F-A4F6-EF80B3C26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99164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1F070-5222-4FAF-86FE-0FC9495D2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3570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9259C-BA51-4DDC-AF1D-022C48456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71956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8DE26-C5BD-4113-81D6-3E1B908E4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60043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AC74C-9B7C-4EFB-9A00-A8D8B7FD6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28874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FAD2A-CDEF-4541-B409-DEFF95FC7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12692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C2E40-BE6A-46B3-9004-1C91B28BB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0290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92769-81AB-4E0F-81DD-938A58011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7307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72967-8B9C-4920-9981-558577535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4838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3B8AF-5629-4306-A34B-43A6CA7A6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764475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7D60F-30E0-42C2-9121-5E6BFDD79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75896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52B01-F5C3-4D4A-AB7B-71D1A4303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82000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D1E7-1E40-4DB1-8B5E-DC9FB2AF9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9562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AF8AD-2B8D-49FF-A377-9653AAEF7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71989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87CC7-E305-44C8-83C0-B3E69277D3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15151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F31AF-F01F-4179-8CDA-7C4145EE4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56052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35E16-08E4-4C5E-ACE3-9A16DCC29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80396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EC996-0139-4B43-96DF-5E00CD392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75403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DB5A3-8619-490E-AD62-CDA61C200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16828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97ACB-770D-4C9A-89FE-9B3F80C21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1242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8DBB2-CEB4-4136-96BD-1817FB6BA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56885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A7465-C117-4958-9562-2EA7F3E6F7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1363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23087-A5ED-452A-B12F-216EFD6EC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08035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7301A-1836-476B-A08A-D8D009FF8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6684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C790D-458C-42B6-A240-32D09654BD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86424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AC6D0-13D8-40FD-AE4A-243896A49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77257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C8E72-54CF-4C36-83D6-0A6A0F33A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20357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23F23-A705-459F-A2AC-54FD1283B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9939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96EF2-0695-49BA-BF4B-C24D409B3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29833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6C1D15-6C08-43C2-A31A-1C17C3F52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99315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B8FD2-9821-4E60-948E-17BBC3B0B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72799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5C461-2B19-487E-9846-D9B7659C8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090166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96DE3-36DB-4604-A3B1-6F8A5519D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7002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47D82-8DA5-4741-BB44-37ECD9713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39148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B5FB7-888B-44FA-8951-F39FAE457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42646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6A977-16D8-40F6-A521-18A2A4B82E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257706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1E3F8-0A85-4D32-9F01-612720D9F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756124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DF293-9A0D-43BB-ABFF-0D6A5E8F7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83545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7D7C93-FDEA-4302-B8F7-5B07562BA2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78637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72B12-AE22-4A06-B87E-AF74322AE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36770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EC28C-2DF9-4D98-9F3E-5CA31DCAE1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800228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3285F-7846-4CCE-AD9C-E59CC9487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97920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4B8D5-5E1E-4A3F-94ED-2367E8CA6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60336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F8C05-2454-4CE0-BCE8-9F1CDD42D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41499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56C0F-6C64-4BFD-A516-833170725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9487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778C5-BDFB-4F4E-948A-C74C5BDC9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8904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E8850-2B02-4FD1-99CA-45C69338A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361224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A261A-CC83-420B-A18F-161E3E647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882524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1FDD1-E9B7-4EE9-9E37-82F103E30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37696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DF369-A20E-42C9-B8F4-7B935BAB6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74835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E0C3F-5617-42DB-90B0-5555E14B4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73441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1DA8C-2F1A-41E7-863C-75A54FBDD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20221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059F9-DD6B-43AB-AACE-3280DE0E1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80881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763A6-56FE-4EF7-8C89-6A6FCDF20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873364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24B66-EB71-4135-B43A-9AB831AC9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426613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03DF9-1FAC-4501-B919-F54EBA9C0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71512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61F81-00E8-4E20-823A-71E5902C3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336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414EE-E0B5-47DA-929F-CCAB66255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284201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74355-7754-4380-9377-A5D288E5E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15316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4F706-FB04-4065-B316-9F6F55D95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342429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15EA6-F577-46B8-809D-42E301CBB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5381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ABC14-CFAA-4FE6-A096-27E989CC8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54177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B44D4-DB5A-447B-91D0-54122A37D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700929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FE439-B4EA-4CA5-A166-14367A385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32153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71B40-CA3F-46B3-9220-23143C29A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99026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58384-8C0D-4D00-9C25-25E77001C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329116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E1196-1B93-4011-A21C-3C5431691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512217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B071C-2E65-406D-B51B-75D0F74FA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32721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rc 11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Chemical Bonds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F37D28A3-11D7-4F24-AB2A-AA89BF0A1B9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5" name="Text Box 30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4.1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1036" name="Rectangle 2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933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4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4.9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99335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Recognizing and Naming Binary Ionic Compounds</a:t>
            </a: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0E47256D-E2D5-4001-8A0A-E2EA4F1438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933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922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4.10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Polyatomic Ions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810FAF73-805A-475F-B5F8-DEFF549EBA0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1625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50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1629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390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3910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4.11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123911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45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1600" b="1" baseline="0" smtClean="0">
                <a:solidFill>
                  <a:schemeClr val="bg1"/>
                </a:solidFill>
                <a:latin typeface="Arial" pitchFamily="34" charset="0"/>
              </a:rPr>
              <a:t>Chemical Formulas and Names for Ionic Compounds Containing Polyatomic Ions</a:t>
            </a:r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71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4ACCB43D-CA2E-4C87-A7DD-336A2AE18B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391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27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5" r:id="rId1"/>
    <p:sldLayoutId id="2147484576" r:id="rId2"/>
    <p:sldLayoutId id="2147484577" r:id="rId3"/>
    <p:sldLayoutId id="2147484578" r:id="rId4"/>
    <p:sldLayoutId id="2147484579" r:id="rId5"/>
    <p:sldLayoutId id="2147484580" r:id="rId6"/>
    <p:sldLayoutId id="2147484581" r:id="rId7"/>
    <p:sldLayoutId id="2147484582" r:id="rId8"/>
    <p:sldLayoutId id="2147484583" r:id="rId9"/>
    <p:sldLayoutId id="2147484584" r:id="rId10"/>
    <p:sldLayoutId id="214748458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6195" name="Rectangle 16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6197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Chapter 4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136198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Table of Contents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1199BEC7-6A76-492D-821B-78D313363F5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6201" name="Rectangle 17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298" name="Line 18"/>
          <p:cNvSpPr>
            <a:spLocks noChangeShapeType="1"/>
          </p:cNvSpPr>
          <p:nvPr userDrawn="1"/>
        </p:nvSpPr>
        <p:spPr bwMode="auto">
          <a:xfrm>
            <a:off x="304800" y="0"/>
            <a:ext cx="23622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rc 19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4C71D-32E4-4001-BC30-491A1E7D749A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7F9DC-A269-46EA-8908-69BF4D95D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5" name="Rectangle 39"/>
          <p:cNvSpPr>
            <a:spLocks noChangeArrowheads="1"/>
          </p:cNvSpPr>
          <p:nvPr userDrawn="1"/>
        </p:nvSpPr>
        <p:spPr bwMode="auto">
          <a:xfrm>
            <a:off x="0" y="442913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4.2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Valence Electrons and Lewis Symbols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46B5E0FE-A3B3-4445-B7BE-76EAF76D78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8" name="Arc 40"/>
          <p:cNvSpPr>
            <a:spLocks/>
          </p:cNvSpPr>
          <p:nvPr userDrawn="1"/>
        </p:nvSpPr>
        <p:spPr bwMode="auto">
          <a:xfrm>
            <a:off x="2590800" y="-1588"/>
            <a:ext cx="533400" cy="444501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9485 h 21600"/>
              <a:gd name="T4" fmla="*/ 0 w 21600"/>
              <a:gd name="T5" fmla="*/ 18823948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41"/>
          <p:cNvSpPr>
            <a:spLocks noChangeShapeType="1"/>
          </p:cNvSpPr>
          <p:nvPr userDrawn="1"/>
        </p:nvSpPr>
        <p:spPr bwMode="auto">
          <a:xfrm>
            <a:off x="381000" y="-1588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42"/>
          <p:cNvSpPr>
            <a:spLocks noChangeArrowheads="1"/>
          </p:cNvSpPr>
          <p:nvPr userDrawn="1"/>
        </p:nvSpPr>
        <p:spPr bwMode="auto">
          <a:xfrm>
            <a:off x="12700" y="-1588"/>
            <a:ext cx="457200" cy="457201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32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5603" name="Rectangle 33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5604" name="Rectangle 3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7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4.3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The Octet Rule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6AF2BFC2-90B5-4E8F-9845-DB4BC16CF1D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3" name="Line 34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rc 35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7" r:id="rId1"/>
    <p:sldLayoutId id="2147484488" r:id="rId2"/>
    <p:sldLayoutId id="2147484489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5" r:id="rId9"/>
    <p:sldLayoutId id="2147484496" r:id="rId10"/>
    <p:sldLayoutId id="2147484497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7891" name="Rectangle 17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4.4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3789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The Ionic Bond Model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A1F875D1-59BB-46E7-B142-B93082E687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7898" name="Rectangle 2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4107" name="Line 23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rc 24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017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18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4.5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50183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The Sign and Magnitude of Ionic Charge</a:t>
            </a:r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5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CC5B490E-C91A-4C17-BECB-82E3F2F76D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018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131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246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70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4.6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Lewis Structures for Ionic Compounds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A1E39067-688E-4595-B2A1-6767400648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247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15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475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758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4.7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Chemical Formulas for Ionic Compounds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934FD943-DE7D-43EE-97DA-19C5AC4B3D8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476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17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7043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6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4.8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87047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The Structure of Ionic Compounds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83ABE933-9FB6-4BAE-B1B6-D9C60D7AF2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7050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20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-1,31,Formation%20of%20an%20Ionic%20Compound"/><Relationship Id="rId13" Type="http://schemas.openxmlformats.org/officeDocument/2006/relationships/hyperlink" Target="#-1,58,Slide%2057"/><Relationship Id="rId3" Type="http://schemas.openxmlformats.org/officeDocument/2006/relationships/slide" Target="slide3.xml"/><Relationship Id="rId7" Type="http://schemas.openxmlformats.org/officeDocument/2006/relationships/hyperlink" Target="#-1,24,Slide%2023"/><Relationship Id="rId12" Type="http://schemas.openxmlformats.org/officeDocument/2006/relationships/hyperlink" Target="#-1,54,Polyatomic%20Io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Relationship Id="rId6" Type="http://schemas.openxmlformats.org/officeDocument/2006/relationships/slide" Target="slide10.xml"/><Relationship Id="rId11" Type="http://schemas.openxmlformats.org/officeDocument/2006/relationships/hyperlink" Target="#-1,45,Naming%20Compounds"/><Relationship Id="rId5" Type="http://schemas.openxmlformats.org/officeDocument/2006/relationships/hyperlink" Target="#-1,20,Ion"/><Relationship Id="rId10" Type="http://schemas.openxmlformats.org/officeDocument/2006/relationships/hyperlink" Target="#-1,41,Solid%20Ionic%20Compounds"/><Relationship Id="rId4" Type="http://schemas.openxmlformats.org/officeDocument/2006/relationships/hyperlink" Target="#-1,18,Slide%2017"/><Relationship Id="rId9" Type="http://schemas.openxmlformats.org/officeDocument/2006/relationships/hyperlink" Target="#-1,36,Slide%2035"/><Relationship Id="rId14" Type="http://schemas.openxmlformats.org/officeDocument/2006/relationships/hyperlink" Target="#-1,3,A%20Chemical%20Bond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477838"/>
          </a:xfrm>
        </p:spPr>
        <p:txBody>
          <a:bodyPr rtlCol="0"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4. </a:t>
            </a:r>
            <a:r>
              <a:rPr lang="en-US" altLang="en-US" sz="3200" kern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Bonding: The Ionic Bond Model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33425" y="990600"/>
            <a:ext cx="8029575" cy="5029200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Introduction to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Inorganic Chemistry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</a:rPr>
              <a:t>Instructor</a:t>
            </a:r>
            <a:r>
              <a:rPr lang="en-US" dirty="0">
                <a:latin typeface="Times New Roman" pitchFamily="18" charset="0"/>
              </a:rPr>
              <a:t> Dr. </a:t>
            </a:r>
            <a:r>
              <a:rPr lang="en-US" dirty="0" err="1">
                <a:latin typeface="Times New Roman" pitchFamily="18" charset="0"/>
              </a:rPr>
              <a:t>Upali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Siriwardane</a:t>
            </a:r>
            <a:r>
              <a:rPr lang="en-US" dirty="0">
                <a:latin typeface="Times New Roman" pitchFamily="18" charset="0"/>
              </a:rPr>
              <a:t> (Ph.D. Ohio State)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E-mail:  upali@latech.edu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Office</a:t>
            </a:r>
            <a:r>
              <a:rPr lang="en-US" dirty="0">
                <a:latin typeface="Times New Roman" pitchFamily="18" charset="0"/>
              </a:rPr>
              <a:t>:  311 Carson Taylor Hall ; Phone: 318-257-4941</a:t>
            </a:r>
            <a:r>
              <a:rPr lang="en-US" dirty="0" smtClean="0">
                <a:latin typeface="Times New Roman" pitchFamily="18" charset="0"/>
              </a:rPr>
              <a:t>;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u="sng" dirty="0"/>
              <a:t>Office Hours</a:t>
            </a:r>
            <a:r>
              <a:rPr lang="en-US" dirty="0"/>
              <a:t>:  MWF 8:00-9:00 and 11:00-12:00;  </a:t>
            </a:r>
            <a:endParaRPr lang="en-US" dirty="0" smtClean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/>
              <a:t>	 </a:t>
            </a:r>
            <a:r>
              <a:rPr lang="en-US" dirty="0" smtClean="0"/>
              <a:t>           TR 10:00-12:00 </a:t>
            </a:r>
            <a:endParaRPr lang="en-US" dirty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Contact </a:t>
            </a:r>
            <a:r>
              <a:rPr lang="en-US" dirty="0">
                <a:latin typeface="Times New Roman" pitchFamily="18" charset="0"/>
              </a:rPr>
              <a:t>me trough </a:t>
            </a:r>
            <a:r>
              <a:rPr lang="en-US" dirty="0" smtClean="0">
                <a:latin typeface="Times New Roman" pitchFamily="18" charset="0"/>
              </a:rPr>
              <a:t>phone or e-mail </a:t>
            </a:r>
            <a:r>
              <a:rPr lang="en-US" dirty="0">
                <a:latin typeface="Times New Roman" pitchFamily="18" charset="0"/>
              </a:rPr>
              <a:t>if you have questions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Online Tests on Following days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March 24, 2017</a:t>
            </a:r>
            <a:r>
              <a:rPr lang="en-US" dirty="0" smtClean="0">
                <a:latin typeface="Times New Roman" pitchFamily="18" charset="0"/>
              </a:rPr>
              <a:t>: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</a:rPr>
              <a:t>  Test </a:t>
            </a:r>
            <a:r>
              <a:rPr lang="en-US" dirty="0">
                <a:latin typeface="Times New Roman" pitchFamily="18" charset="0"/>
              </a:rPr>
              <a:t>1 (Chapters </a:t>
            </a:r>
            <a:r>
              <a:rPr lang="en-US" dirty="0" smtClean="0">
                <a:latin typeface="Times New Roman" pitchFamily="18" charset="0"/>
              </a:rPr>
              <a:t>1-3)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7,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   Test </a:t>
            </a:r>
            <a:r>
              <a:rPr lang="en-US" dirty="0">
                <a:latin typeface="Times New Roman" pitchFamily="18" charset="0"/>
              </a:rPr>
              <a:t>2 (Chapters </a:t>
            </a:r>
            <a:r>
              <a:rPr lang="en-US" dirty="0" smtClean="0">
                <a:latin typeface="Times New Roman" pitchFamily="18" charset="0"/>
              </a:rPr>
              <a:t>4-5)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28, 2017</a:t>
            </a:r>
            <a:r>
              <a:rPr lang="en-US" dirty="0" smtClean="0">
                <a:latin typeface="Times New Roman" pitchFamily="18" charset="0"/>
              </a:rPr>
              <a:t>:   </a:t>
            </a:r>
            <a:r>
              <a:rPr lang="en-US" dirty="0">
                <a:latin typeface="Times New Roman" pitchFamily="18" charset="0"/>
              </a:rPr>
              <a:t>Test 3 (Chapters </a:t>
            </a:r>
            <a:r>
              <a:rPr lang="en-US" dirty="0" smtClean="0">
                <a:latin typeface="Times New Roman" pitchFamily="18" charset="0"/>
              </a:rPr>
              <a:t>6,7 &amp;8)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12,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   Test 4 (Chapters </a:t>
            </a:r>
            <a:r>
              <a:rPr lang="en-US" dirty="0" smtClean="0">
                <a:latin typeface="Times New Roman" pitchFamily="18" charset="0"/>
              </a:rPr>
              <a:t>9, 10 &amp;11)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15,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</a:t>
            </a:r>
            <a:r>
              <a:rPr lang="en-US" dirty="0">
                <a:latin typeface="Times New Roman" pitchFamily="18" charset="0"/>
              </a:rPr>
              <a:t>:     Make Up Exam: Chapters </a:t>
            </a:r>
            <a:r>
              <a:rPr lang="en-US" dirty="0" smtClean="0">
                <a:latin typeface="Times New Roman" pitchFamily="18" charset="0"/>
              </a:rPr>
              <a:t>1-11)</a:t>
            </a:r>
            <a:endParaRPr lang="en-US" dirty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 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625E5-8C1E-42E9-A6A8-43509F240EE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20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1DAA0-808B-4894-AFCD-5FC7A0D3EA8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Valence Electron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336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An electron in the outermost electron shell of a representative element or noble-gas element.</a:t>
            </a:r>
          </a:p>
          <a:p>
            <a:pPr eaLnBrk="1" hangingPunct="1"/>
            <a:r>
              <a:rPr lang="en-US" altLang="en-US" sz="2800" smtClean="0"/>
              <a:t>In these representative elements or nobel gases the valence electrons are found in either 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or 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subshells.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172BB-B0F9-4849-B439-DEDBD890D8F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Lewis Symbol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Chemical symbol of an element surrounded by dots equal in number to the number of valence electrons present in atoms of the element.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F7664C-066E-419B-85E0-4346474FB7C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Lewis Symbols for Selected Representative and Noble-Gas Elements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4584" name="Picture 8" descr="04f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3088"/>
            <a:ext cx="7143750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D750EA-586F-4F3C-A883-EF296A6DD91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022725"/>
          </a:xfrm>
        </p:spPr>
        <p:txBody>
          <a:bodyPr/>
          <a:lstStyle/>
          <a:p>
            <a:pPr marL="633413" indent="1588" eaLnBrk="1" hangingPunct="1">
              <a:buFontTx/>
              <a:buNone/>
            </a:pPr>
            <a:r>
              <a:rPr lang="en-US" altLang="en-US" sz="2800" smtClean="0"/>
              <a:t>Determine the number of valence electrons in each of the following elements:</a:t>
            </a: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Ca</a:t>
            </a: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 		</a:t>
            </a:r>
            <a:endParaRPr lang="en-US" altLang="en-US" smtClean="0">
              <a:solidFill>
                <a:srgbClr val="009900"/>
              </a:solidFill>
            </a:endParaRP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Se</a:t>
            </a: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	</a:t>
            </a:r>
            <a:endParaRPr lang="en-US" altLang="en-US" sz="2800" smtClean="0">
              <a:solidFill>
                <a:srgbClr val="009900"/>
              </a:solidFill>
            </a:endParaRP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C</a:t>
            </a: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	</a:t>
            </a:r>
            <a:endParaRPr lang="en-US" altLang="en-US" smtClean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pic>
        <p:nvPicPr>
          <p:cNvPr id="25606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00D93-3652-4A45-ABA7-3FCC4F05129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022725"/>
          </a:xfrm>
        </p:spPr>
        <p:txBody>
          <a:bodyPr/>
          <a:lstStyle/>
          <a:p>
            <a:pPr marL="633413" indent="1588" eaLnBrk="1" hangingPunct="1">
              <a:buFontTx/>
              <a:buNone/>
            </a:pPr>
            <a:r>
              <a:rPr lang="en-US" altLang="en-US" sz="2800" smtClean="0"/>
              <a:t>Determine the number of valence electrons in each of the following elements:</a:t>
            </a: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Ca</a:t>
            </a: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 		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 valence electrons (4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)</a:t>
            </a:r>
            <a:endParaRPr lang="en-US" altLang="en-US" smtClean="0">
              <a:solidFill>
                <a:srgbClr val="009900"/>
              </a:solidFill>
            </a:endParaRP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Se</a:t>
            </a: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6 valence electrons (4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4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4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)</a:t>
            </a:r>
            <a:endParaRPr lang="en-US" altLang="en-US" sz="2800" smtClean="0">
              <a:solidFill>
                <a:srgbClr val="009900"/>
              </a:solidFill>
            </a:endParaRP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C</a:t>
            </a: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4 valence electrons (2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6630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D87154-BDA2-47AF-BA84-4FE7F97FE60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6868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Three Important Generalizations About Valence Electrons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252788"/>
          </a:xfrm>
        </p:spPr>
        <p:txBody>
          <a:bodyPr/>
          <a:lstStyle/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Representative elements in the same group have the same number of valence electrons.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The number of valence electrons for representative elements is the same as the Roman numeral periodic-table group number.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The maximum number of valence electrons for any element is eight.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7656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8A494A-0EFF-4F90-A346-FF95173A4A8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983038"/>
          </a:xfrm>
        </p:spPr>
        <p:txBody>
          <a:bodyPr/>
          <a:lstStyle/>
          <a:p>
            <a:pPr marL="633413" indent="1588" eaLnBrk="1" hangingPunct="1">
              <a:buFontTx/>
              <a:buNone/>
            </a:pPr>
            <a:r>
              <a:rPr lang="en-US" altLang="en-US" sz="2800" smtClean="0"/>
              <a:t>Write Lewis symbols for the following elements:</a:t>
            </a:r>
          </a:p>
          <a:p>
            <a:pPr marL="633413" indent="1588" eaLnBrk="1" hangingPunct="1">
              <a:buFontTx/>
              <a:buNone/>
            </a:pPr>
            <a:endParaRPr lang="en-US" altLang="en-US" sz="2800" smtClean="0"/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O</a:t>
            </a:r>
          </a:p>
          <a:p>
            <a:pPr marL="1262063" lvl="1" indent="-512763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P</a:t>
            </a:r>
          </a:p>
          <a:p>
            <a:pPr marL="1262063" lvl="1" indent="-512763">
              <a:buFontTx/>
              <a:buNone/>
            </a:pPr>
            <a:endParaRPr lang="en-US" altLang="en-US" sz="2800" smtClean="0"/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F</a:t>
            </a:r>
            <a:endParaRPr lang="en-US" altLang="en-US" smtClean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pic>
        <p:nvPicPr>
          <p:cNvPr id="28678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A45DF4-CCF4-43A5-8A34-C643EB4FCA9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983038"/>
          </a:xfrm>
        </p:spPr>
        <p:txBody>
          <a:bodyPr/>
          <a:lstStyle/>
          <a:p>
            <a:pPr marL="633413" indent="1588" eaLnBrk="1" hangingPunct="1">
              <a:buFontTx/>
              <a:buNone/>
            </a:pPr>
            <a:r>
              <a:rPr lang="en-US" altLang="en-US" sz="2800" smtClean="0"/>
              <a:t>Write Lewis symbols for the following elements:</a:t>
            </a:r>
          </a:p>
          <a:p>
            <a:pPr marL="633413" indent="1588" eaLnBrk="1" hangingPunct="1">
              <a:buFontTx/>
              <a:buNone/>
            </a:pPr>
            <a:endParaRPr lang="en-US" altLang="en-US" sz="2800" smtClean="0"/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O</a:t>
            </a:r>
          </a:p>
          <a:p>
            <a:pPr marL="1262063" lvl="1" indent="-512763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P</a:t>
            </a:r>
          </a:p>
          <a:p>
            <a:pPr marL="1262063" lvl="1" indent="-512763">
              <a:buFontTx/>
              <a:buNone/>
            </a:pPr>
            <a:endParaRPr lang="en-US" altLang="en-US" sz="2800" smtClean="0"/>
          </a:p>
          <a:p>
            <a:pPr marL="1262063" lvl="1" indent="-512763">
              <a:buFontTx/>
              <a:buNone/>
            </a:pPr>
            <a:r>
              <a:rPr lang="en-US" altLang="en-US" sz="2800" smtClean="0"/>
              <a:t>	F</a:t>
            </a:r>
            <a:endParaRPr lang="en-US" altLang="en-US" smtClean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2895600" y="3505200"/>
          <a:ext cx="6508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CS ChemDraw Drawing" r:id="rId4" imgW="774700" imgH="812800" progId="ChemDraw.Document.6.0">
                  <p:embed/>
                </p:oleObj>
              </mc:Choice>
              <mc:Fallback>
                <p:oleObj name="CS ChemDraw Drawing" r:id="rId4" imgW="774700" imgH="81280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05200"/>
                        <a:ext cx="6508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6"/>
          <p:cNvGraphicFramePr>
            <a:graphicFrameLocks noChangeAspect="1"/>
          </p:cNvGraphicFramePr>
          <p:nvPr/>
        </p:nvGraphicFramePr>
        <p:xfrm>
          <a:off x="2971800" y="4572000"/>
          <a:ext cx="6143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CS ChemDraw Drawing" r:id="rId6" imgW="736600" imgH="812800" progId="ChemDraw.Document.6.0">
                  <p:embed/>
                </p:oleObj>
              </mc:Choice>
              <mc:Fallback>
                <p:oleObj name="CS ChemDraw Drawing" r:id="rId6" imgW="736600" imgH="812800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6143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7"/>
          <p:cNvGraphicFramePr>
            <a:graphicFrameLocks noChangeAspect="1"/>
          </p:cNvGraphicFramePr>
          <p:nvPr/>
        </p:nvGraphicFramePr>
        <p:xfrm>
          <a:off x="2971800" y="5486400"/>
          <a:ext cx="6508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CS ChemDraw Drawing" r:id="rId8" imgW="774700" imgH="787400" progId="ChemDraw.Document.6.0">
                  <p:embed/>
                </p:oleObj>
              </mc:Choice>
              <mc:Fallback>
                <p:oleObj name="CS ChemDraw Drawing" r:id="rId8" imgW="774700" imgH="787400" progId="ChemDraw.Document.6.0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650875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5" name="Picture 9" descr="question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19262A-B283-448D-BBCE-1A8F1E60A4B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Certain arrangements of valence electrons are more stable than others.</a:t>
            </a:r>
          </a:p>
          <a:p>
            <a:pPr eaLnBrk="1" hangingPunct="1"/>
            <a:r>
              <a:rPr lang="en-US" altLang="en-US" sz="2800" smtClean="0"/>
              <a:t>The valence electron configurations of the noble gases are considered the most stable of all valence electron configurations.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D4287C-77FD-4FC6-BD7F-53809930BDC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Octet Rule (G.N. Lewis)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002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In forming compounds, atoms of elements lose, gain, or share electrons in such a way as to produce a noble-gas electron configuration for each of the atoms involved.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1752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C5A83-1D79-4DF0-8341-4F203FF104A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03825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4.1		Chemical Bonds</a:t>
            </a:r>
            <a:endParaRPr lang="en-US" altLang="en-US" smtClean="0">
              <a:hlinkClick r:id="rId4" action="ppaction://hlinkpres?slideindex=18&amp;slidetitle=Slide%2017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4.2		Valence Electrons and Lewis Symbols</a:t>
            </a:r>
            <a:endParaRPr lang="en-US" altLang="en-US" smtClean="0">
              <a:hlinkClick r:id="rId5" action="ppaction://hlinkpres?slideindex=20&amp;slidetitle=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6" action="ppaction://hlinksldjump"/>
              </a:rPr>
              <a:t>4.3		The Octet Rule</a:t>
            </a:r>
            <a:endParaRPr lang="en-US" altLang="en-US" smtClean="0">
              <a:hlinkClick r:id="rId7" action="ppaction://hlinkpres?slideindex=24&amp;slidetitle=Slide%2023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4.4		The Ionic Bond Model</a:t>
            </a:r>
            <a:endParaRPr lang="en-US" altLang="en-US" smtClean="0">
              <a:hlinkClick r:id="rId8" action="ppaction://hlinkpres?slideindex=31&amp;slidetitle=Formation%20of%20an%20Ionic%20Compound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4.5		The Sign and Magnitude of Ionic Charge</a:t>
            </a:r>
            <a:endParaRPr lang="en-US" altLang="en-US" smtClean="0">
              <a:hlinkClick r:id="rId9" action="ppaction://hlinkpres?slideindex=36&amp;slidetitle=Slide%2035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4.6		Lewis Structures for Ionic Compounds</a:t>
            </a:r>
            <a:endParaRPr lang="en-US" altLang="en-US" smtClean="0">
              <a:hlinkClick r:id="rId10" action="ppaction://hlinkpres?slideindex=41&amp;slidetitle=Solid%20Ionic%20Compound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4.7		Chemical Formulas for Ionic Compounds</a:t>
            </a:r>
            <a:endParaRPr lang="en-US" altLang="en-US" smtClean="0">
              <a:hlinkClick r:id="rId11" action="ppaction://hlinkpres?slideindex=45&amp;slidetitle=Naming%20Compound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4.8		The Structure of Ionic Compounds</a:t>
            </a:r>
            <a:endParaRPr lang="en-US" altLang="en-US" smtClean="0">
              <a:hlinkClick r:id="rId12" action="ppaction://hlinkpres?slideindex=54&amp;slidetitle=Polyatomic%20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4.9		Recognizing and Naming Binary Ionic Compounds</a:t>
            </a:r>
            <a:endParaRPr lang="en-US" altLang="en-US" smtClean="0">
              <a:hlinkClick r:id="rId13" action="ppaction://hlinkpres?slideindex=58&amp;slidetitle=Slide%2057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4.10		Polyatomic Ions</a:t>
            </a:r>
            <a:endParaRPr lang="en-US" altLang="en-US" smtClean="0">
              <a:hlinkClick r:id="rId14" action="ppaction://hlinkpres?slideindex=3&amp;slidetitle=A%20Chemical%20Bond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" action="ppaction://noaction"/>
              </a:rPr>
              <a:t>4.11		Chemical Formulas and Names for Ionic    	Compounds Containing Polyatomic Ions</a:t>
            </a:r>
            <a:endParaRPr lang="en-US" altLang="en-US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124200" y="0"/>
            <a:ext cx="6140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kern="0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Bonding: The Ionic Bond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C03A0E-BD48-4FC4-BF74-9B28B2D6753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Ion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5278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An atom (or group of atoms) that is electrically charged as a result of the loss or gain of electrons.</a:t>
            </a:r>
          </a:p>
          <a:p>
            <a:pPr eaLnBrk="1" hangingPunct="1"/>
            <a:r>
              <a:rPr lang="en-US" altLang="en-US" sz="2800" dirty="0" smtClean="0"/>
              <a:t>If an atom </a:t>
            </a:r>
            <a:r>
              <a:rPr lang="en-US" altLang="en-US" sz="2800" i="1" dirty="0" smtClean="0"/>
              <a:t>gains</a:t>
            </a:r>
            <a:r>
              <a:rPr lang="en-US" altLang="en-US" sz="2800" dirty="0" smtClean="0"/>
              <a:t> one or more electrons, it becomes a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negatively</a:t>
            </a:r>
            <a:r>
              <a:rPr lang="en-US" altLang="en-US" sz="2800" dirty="0" smtClean="0"/>
              <a:t> charged ion (</a:t>
            </a:r>
            <a:r>
              <a:rPr lang="en-US" altLang="en-US" sz="2800" dirty="0" smtClean="0">
                <a:solidFill>
                  <a:srgbClr val="FF0000"/>
                </a:solidFill>
              </a:rPr>
              <a:t>anion</a:t>
            </a:r>
            <a:r>
              <a:rPr lang="en-US" altLang="en-US" sz="2800" dirty="0" smtClean="0"/>
              <a:t>).</a:t>
            </a:r>
          </a:p>
          <a:p>
            <a:pPr eaLnBrk="1" hangingPunct="1"/>
            <a:r>
              <a:rPr lang="en-US" altLang="en-US" sz="2800" dirty="0" smtClean="0"/>
              <a:t>If an atom </a:t>
            </a:r>
            <a:r>
              <a:rPr lang="en-US" altLang="en-US" sz="2800" i="1" dirty="0" smtClean="0"/>
              <a:t>loses</a:t>
            </a:r>
            <a:r>
              <a:rPr lang="en-US" altLang="en-US" sz="2800" dirty="0" smtClean="0"/>
              <a:t> one or more electrons, it becomes a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positively</a:t>
            </a:r>
            <a:r>
              <a:rPr lang="en-US" altLang="en-US" sz="2800" dirty="0" smtClean="0"/>
              <a:t> charged ion (</a:t>
            </a:r>
            <a:r>
              <a:rPr lang="en-US" altLang="en-US" sz="2800" dirty="0" err="1" smtClean="0"/>
              <a:t>cation</a:t>
            </a:r>
            <a:r>
              <a:rPr lang="en-US" altLang="en-US" sz="2800" dirty="0" smtClean="0"/>
              <a:t>).</a:t>
            </a: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2776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34CB44-2617-486F-ACC4-F0102780E11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33797" name="Picture 5" descr="04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66800"/>
            <a:ext cx="9001125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2978448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Isoelectronic to 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1682" y="5784503"/>
            <a:ext cx="2472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Isoelectronic to </a:t>
            </a:r>
            <a:r>
              <a:rPr lang="en-US" baseline="0" dirty="0" err="1" smtClean="0"/>
              <a:t>Ar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287C8D-71A2-411D-8F42-4C628B0C118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98303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Give the chemical symbol for each of the following ions.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798513" lvl="1" indent="-333375" eaLnBrk="1" hangingPunct="1">
              <a:buFontTx/>
              <a:buAutoNum type="alphaLcParenR"/>
            </a:pPr>
            <a:r>
              <a:rPr lang="en-US" altLang="en-US" smtClean="0"/>
              <a:t>The ion formed when a potassium atom loses one electron.</a:t>
            </a:r>
          </a:p>
          <a:p>
            <a:pPr marL="798513" lvl="1" indent="-333375" eaLnBrk="1" hangingPunct="1">
              <a:buFontTx/>
              <a:buNone/>
            </a:pPr>
            <a:r>
              <a:rPr lang="en-US" altLang="en-US" smtClean="0"/>
              <a:t>	</a:t>
            </a:r>
            <a:endParaRPr lang="en-US" altLang="en-US" baseline="30000" smtClean="0">
              <a:solidFill>
                <a:srgbClr val="009900"/>
              </a:solidFill>
            </a:endParaRPr>
          </a:p>
          <a:p>
            <a:pPr marL="798513" lvl="1" indent="-333375" eaLnBrk="1" hangingPunct="1">
              <a:buFontTx/>
              <a:buAutoNum type="alphaLcParenR" startAt="2"/>
            </a:pPr>
            <a:r>
              <a:rPr lang="en-US" altLang="en-US" smtClean="0"/>
              <a:t>The ion formed when a sulfur atom gains two electrons.</a:t>
            </a:r>
          </a:p>
          <a:p>
            <a:pPr marL="798513" lvl="1" indent="-333375" eaLnBrk="1" hangingPunct="1">
              <a:buFontTx/>
              <a:buNone/>
            </a:pPr>
            <a:r>
              <a:rPr lang="en-US" altLang="en-US" smtClean="0"/>
              <a:t>		</a:t>
            </a:r>
            <a:endParaRPr lang="en-US" altLang="en-US" smtClean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pic>
        <p:nvPicPr>
          <p:cNvPr id="34822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104E65-6590-4526-AD2C-C43BCD98FEE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39417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Give the chemical symbol for each of the following ions.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798513" lvl="1" indent="-333375" eaLnBrk="1" hangingPunct="1">
              <a:buFontTx/>
              <a:buAutoNum type="alphaLcParenR"/>
            </a:pPr>
            <a:r>
              <a:rPr lang="en-US" altLang="en-US" smtClean="0"/>
              <a:t>The ion formed when a potassium atom loses one electron.</a:t>
            </a:r>
          </a:p>
          <a:p>
            <a:pPr marL="798513" lvl="1" indent="-333375" eaLnBrk="1" hangingPunct="1">
              <a:buFontTx/>
              <a:buNone/>
            </a:pPr>
            <a:r>
              <a:rPr lang="en-US" altLang="en-US" smtClean="0"/>
              <a:t>		</a:t>
            </a:r>
            <a:r>
              <a:rPr lang="en-US" altLang="en-US" smtClean="0">
                <a:solidFill>
                  <a:srgbClr val="009900"/>
                </a:solidFill>
              </a:rPr>
              <a:t>K</a:t>
            </a:r>
            <a:r>
              <a:rPr lang="en-US" altLang="en-US" baseline="30000" smtClean="0">
                <a:solidFill>
                  <a:srgbClr val="009900"/>
                </a:solidFill>
              </a:rPr>
              <a:t>+</a:t>
            </a:r>
          </a:p>
          <a:p>
            <a:pPr marL="798513" lvl="1" indent="-333375" eaLnBrk="1" hangingPunct="1">
              <a:buFontTx/>
              <a:buAutoNum type="alphaLcParenR" startAt="2"/>
            </a:pPr>
            <a:r>
              <a:rPr lang="en-US" altLang="en-US" smtClean="0"/>
              <a:t>The ion formed when a sulfur atom gains two electrons.</a:t>
            </a:r>
          </a:p>
          <a:p>
            <a:pPr marL="798513" lvl="1" indent="-333375" eaLnBrk="1" hangingPunct="1">
              <a:buFontTx/>
              <a:buNone/>
            </a:pPr>
            <a:r>
              <a:rPr lang="en-US" altLang="en-US" smtClean="0"/>
              <a:t>		</a:t>
            </a:r>
            <a:r>
              <a:rPr lang="en-US" altLang="en-US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2–</a:t>
            </a:r>
            <a:endParaRPr lang="en-US" altLang="en-US" smtClean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pic>
        <p:nvPicPr>
          <p:cNvPr id="35846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15512C-5D0D-4136-A36B-58B26A27857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2097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Atoms tend to gain or lose electrons until they have obtained an electron configuration that is the same as that of a noble gas.</a:t>
            </a:r>
          </a:p>
          <a:p>
            <a:pPr marL="798513" lvl="1" indent="-341313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Example: K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r>
              <a:rPr lang="en-US" altLang="en-US" sz="2800" smtClean="0">
                <a:solidFill>
                  <a:srgbClr val="0000FF"/>
                </a:solidFill>
              </a:rPr>
              <a:t> (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1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00FF"/>
                </a:solidFill>
              </a:rPr>
              <a:t>3</a:t>
            </a:r>
            <a:r>
              <a:rPr lang="en-US" altLang="en-US" i="1" smtClean="0">
                <a:solidFill>
                  <a:srgbClr val="0000FF"/>
                </a:solidFill>
              </a:rPr>
              <a:t>s</a:t>
            </a:r>
            <a:r>
              <a:rPr lang="en-US" altLang="en-US" baseline="30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3</a:t>
            </a:r>
            <a:r>
              <a:rPr lang="en-US" altLang="en-US" i="1" smtClean="0">
                <a:solidFill>
                  <a:srgbClr val="0000FF"/>
                </a:solidFill>
              </a:rPr>
              <a:t>p</a:t>
            </a:r>
            <a:r>
              <a:rPr lang="en-US" altLang="en-US" baseline="30000" smtClean="0">
                <a:solidFill>
                  <a:srgbClr val="0000FF"/>
                </a:solidFill>
              </a:rPr>
              <a:t>6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endParaRPr lang="en-US" altLang="en-US" sz="2800" smtClean="0">
              <a:solidFill>
                <a:srgbClr val="0000FF"/>
              </a:solidFill>
            </a:endParaRPr>
          </a:p>
          <a:p>
            <a:pPr marL="1262063" lvl="2" indent="-347663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/>
              <a:t>Lost one electron to obtain electron configuration for Ar</a:t>
            </a:r>
            <a:r>
              <a:rPr lang="en-US" altLang="en-US" sz="2600" smtClean="0"/>
              <a:t> (</a:t>
            </a:r>
            <a:r>
              <a:rPr lang="en-US" altLang="en-US" smtClean="0">
                <a:cs typeface="Arial" panose="020B0604020202020204" pitchFamily="34" charset="0"/>
              </a:rPr>
              <a:t>1</a:t>
            </a:r>
            <a:r>
              <a:rPr lang="en-US" altLang="en-US" i="1" smtClean="0"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2</a:t>
            </a:r>
            <a:r>
              <a:rPr lang="en-US" altLang="en-US" i="1" smtClean="0"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cs typeface="Arial" panose="020B0604020202020204" pitchFamily="34" charset="0"/>
              </a:rPr>
              <a:t>2</a:t>
            </a:r>
            <a:r>
              <a:rPr lang="en-US" altLang="en-US" smtClean="0">
                <a:cs typeface="Arial" panose="020B0604020202020204" pitchFamily="34" charset="0"/>
              </a:rPr>
              <a:t>2</a:t>
            </a:r>
            <a:r>
              <a:rPr lang="en-US" altLang="en-US" i="1" smtClean="0"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cs typeface="Arial" panose="020B0604020202020204" pitchFamily="34" charset="0"/>
              </a:rPr>
              <a:t>6</a:t>
            </a:r>
            <a:r>
              <a:rPr lang="en-US" altLang="en-US" smtClean="0"/>
              <a:t>3</a:t>
            </a:r>
            <a:r>
              <a:rPr lang="en-US" altLang="en-US" i="1" smtClean="0"/>
              <a:t>s</a:t>
            </a:r>
            <a:r>
              <a:rPr lang="en-US" altLang="en-US" baseline="30000" smtClean="0"/>
              <a:t>2</a:t>
            </a:r>
            <a:r>
              <a:rPr lang="en-US" altLang="en-US" smtClean="0"/>
              <a:t>3</a:t>
            </a:r>
            <a:r>
              <a:rPr lang="en-US" altLang="en-US" i="1" smtClean="0"/>
              <a:t>p</a:t>
            </a:r>
            <a:r>
              <a:rPr lang="en-US" altLang="en-US" baseline="30000" smtClean="0"/>
              <a:t>6</a:t>
            </a:r>
            <a:r>
              <a:rPr lang="en-US" altLang="en-US" smtClean="0">
                <a:cs typeface="Arial" panose="020B0604020202020204" pitchFamily="34" charset="0"/>
              </a:rPr>
              <a:t>).</a:t>
            </a: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4767E-58AE-4E93-A82B-C3E1DE53BB1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FF0000"/>
                </a:solidFill>
              </a:rPr>
              <a:t>Metal atoms </a:t>
            </a:r>
            <a:r>
              <a:rPr lang="en-US" altLang="en-US" sz="2800" dirty="0" smtClean="0">
                <a:solidFill>
                  <a:srgbClr val="669900"/>
                </a:solidFill>
              </a:rPr>
              <a:t>containing one, two, or three valence electrons tend to lose electrons to acquire a noble-gas electron configuration.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80487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20396"/>
              </p:ext>
            </p:extLst>
          </p:nvPr>
        </p:nvGraphicFramePr>
        <p:xfrm>
          <a:off x="1981200" y="3657600"/>
          <a:ext cx="4800600" cy="2133600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pitchFamily="18" charset="0"/>
                        </a:rPr>
                        <a:t>Group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pitchFamily="18" charset="0"/>
                        </a:rPr>
                        <a:t>Charge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IIIA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67000" y="3079105"/>
            <a:ext cx="2601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</a:rPr>
              <a:t> + charge = group #</a:t>
            </a:r>
            <a:endParaRPr lang="en-US" baseline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9422A-D621-4520-B320-35B1D8415CD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 dirty="0" smtClean="0">
                <a:solidFill>
                  <a:srgbClr val="669900"/>
                </a:solidFill>
              </a:rPr>
              <a:t>2.	</a:t>
            </a:r>
            <a:r>
              <a:rPr lang="en-US" altLang="en-US" sz="2800" dirty="0" smtClean="0">
                <a:solidFill>
                  <a:srgbClr val="FF0000"/>
                </a:solidFill>
              </a:rPr>
              <a:t>Nonmetal atoms </a:t>
            </a:r>
            <a:r>
              <a:rPr lang="en-US" altLang="en-US" sz="2800" dirty="0" smtClean="0">
                <a:solidFill>
                  <a:srgbClr val="669900"/>
                </a:solidFill>
              </a:rPr>
              <a:t>containing five, six, or seven valence electrons tend to gain electrons to acquire a noble-gas electron configuration.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80691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02520"/>
              </p:ext>
            </p:extLst>
          </p:nvPr>
        </p:nvGraphicFramePr>
        <p:xfrm>
          <a:off x="1981200" y="3657600"/>
          <a:ext cx="4800600" cy="2133600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charset="0"/>
                          <a:ea typeface="MS PGothic" pitchFamily="34" charset="-128"/>
                        </a:rPr>
                        <a:t>Group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charset="0"/>
                          <a:ea typeface="MS PGothic" pitchFamily="34" charset="-128"/>
                        </a:rPr>
                        <a:t>Charge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MS PGothic" pitchFamily="34" charset="-128"/>
                        </a:rPr>
                        <a:t>VIIA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MS PGothic" pitchFamily="34" charset="-128"/>
                        </a:rPr>
                        <a:t>1–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MS PGothic" pitchFamily="34" charset="-128"/>
                        </a:rPr>
                        <a:t>VIA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MS PGothic" pitchFamily="34" charset="-128"/>
                        </a:rPr>
                        <a:t>2–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MS PGothic" pitchFamily="34" charset="-128"/>
                        </a:rPr>
                        <a:t>VA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MS PGothic" pitchFamily="34" charset="-128"/>
                        </a:rPr>
                        <a:t>3–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90800" y="3096506"/>
            <a:ext cx="2992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</a:rPr>
              <a:t> - charge = 8 – group #</a:t>
            </a:r>
            <a:endParaRPr lang="en-US" baseline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BA4E5E-749B-4241-93EC-77C69EFD9C4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02059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3"/>
            </a:pPr>
            <a:r>
              <a:rPr lang="en-US" altLang="en-US" sz="2800" dirty="0" smtClean="0">
                <a:solidFill>
                  <a:srgbClr val="FF0000"/>
                </a:solidFill>
              </a:rPr>
              <a:t>Elements in Group IVA </a:t>
            </a:r>
            <a:r>
              <a:rPr lang="en-US" altLang="en-US" sz="2800" dirty="0" smtClean="0">
                <a:solidFill>
                  <a:srgbClr val="669900"/>
                </a:solidFill>
              </a:rPr>
              <a:t>occupy unique positions relative to the noble gases (could gain or lose four electrons).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669900"/>
                </a:solidFill>
              </a:rPr>
              <a:t> </a:t>
            </a:r>
            <a:r>
              <a:rPr lang="en-US" altLang="en-US" sz="2800" dirty="0" smtClean="0">
                <a:solidFill>
                  <a:srgbClr val="669900"/>
                </a:solidFill>
              </a:rPr>
              <a:t>    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Eg</a:t>
            </a:r>
            <a:r>
              <a:rPr lang="en-US" altLang="en-US" sz="2800" dirty="0" smtClean="0">
                <a:solidFill>
                  <a:srgbClr val="FF0000"/>
                </a:solidFill>
              </a:rPr>
              <a:t>. C and Si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86D10F-2467-42F3-B07B-EDBC660C8BD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Isoelectronic Species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3051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series of ions/atoms containing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same number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FF0000"/>
                </a:solidFill>
              </a:rPr>
              <a:t>configuration of electrons.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</a:t>
            </a:r>
            <a:r>
              <a:rPr lang="en-US" altLang="en-US" sz="2800" dirty="0" smtClean="0">
                <a:solidFill>
                  <a:srgbClr val="0000FF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2-</a:t>
            </a:r>
            <a:r>
              <a:rPr lang="en-US" altLang="en-US" sz="2800" dirty="0" smtClean="0">
                <a:solidFill>
                  <a:srgbClr val="0000FF"/>
                </a:solidFill>
              </a:rPr>
              <a:t>, F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-</a:t>
            </a:r>
            <a:r>
              <a:rPr lang="en-US" altLang="en-US" sz="2800" dirty="0" smtClean="0">
                <a:solidFill>
                  <a:srgbClr val="0000FF"/>
                </a:solidFill>
              </a:rPr>
              <a:t>, Ne, Na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en-US" sz="2800" dirty="0" smtClean="0">
                <a:solidFill>
                  <a:srgbClr val="0000FF"/>
                </a:solidFill>
              </a:rPr>
              <a:t>, Mg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2+</a:t>
            </a:r>
            <a:r>
              <a:rPr lang="en-US" altLang="en-US" sz="2800" dirty="0" smtClean="0">
                <a:solidFill>
                  <a:srgbClr val="0000FF"/>
                </a:solidFill>
              </a:rPr>
              <a:t>, and Al</a:t>
            </a:r>
            <a:r>
              <a:rPr lang="en-US" altLang="en-US" sz="2800" baseline="30000" dirty="0" smtClean="0">
                <a:solidFill>
                  <a:srgbClr val="0000FF"/>
                </a:solidFill>
              </a:rPr>
              <a:t>3+</a:t>
            </a:r>
          </a:p>
          <a:p>
            <a:pPr eaLnBrk="1" hangingPunct="1">
              <a:buFontTx/>
              <a:buNone/>
            </a:pPr>
            <a:endParaRPr lang="en-US" altLang="en-US" sz="2800" baseline="30000" dirty="0" smtClean="0"/>
          </a:p>
          <a:p>
            <a:pPr eaLnBrk="1" hangingPunct="1">
              <a:buFontTx/>
              <a:buNone/>
            </a:pPr>
            <a:r>
              <a:rPr lang="en-US" altLang="en-US" sz="2800" baseline="30000" dirty="0" smtClean="0"/>
              <a:t>		</a:t>
            </a:r>
            <a:r>
              <a:rPr lang="en-US" altLang="en-US" sz="2800" dirty="0" smtClean="0"/>
              <a:t>1</a:t>
            </a:r>
            <a:r>
              <a:rPr lang="en-US" altLang="en-US" sz="2800" i="1" dirty="0" smtClean="0"/>
              <a:t>s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2</a:t>
            </a:r>
            <a:r>
              <a:rPr lang="en-US" altLang="en-US" sz="2800" i="1" dirty="0" smtClean="0"/>
              <a:t>s</a:t>
            </a:r>
            <a:r>
              <a:rPr lang="en-US" altLang="en-US" sz="2800" baseline="30000" dirty="0" smtClean="0"/>
              <a:t>2</a:t>
            </a:r>
            <a:r>
              <a:rPr lang="en-US" altLang="en-US" sz="2800" dirty="0" smtClean="0"/>
              <a:t>2</a:t>
            </a:r>
            <a:r>
              <a:rPr lang="en-US" altLang="en-US" sz="2800" i="1" dirty="0" smtClean="0"/>
              <a:t>p</a:t>
            </a:r>
            <a:r>
              <a:rPr lang="en-US" altLang="en-US" sz="2800" baseline="30000" dirty="0" smtClean="0"/>
              <a:t>6</a:t>
            </a: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163FDA-1C40-4872-AC3E-C95231F66A4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Isoelectronic Species Mg</a:t>
            </a:r>
            <a:r>
              <a:rPr lang="en-US" altLang="en-US" baseline="30000" smtClean="0"/>
              <a:t>2+</a:t>
            </a:r>
            <a:r>
              <a:rPr lang="en-US" altLang="en-US" smtClean="0"/>
              <a:t> and Ne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1990" name="Picture 6" descr="04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6163"/>
            <a:ext cx="8945563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BD7B3E-1267-414C-A2FD-B88258A17CB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Chemical Bond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Attractive force that holds two atoms together in a more complex unit.</a:t>
            </a:r>
          </a:p>
          <a:p>
            <a:pPr eaLnBrk="1" hangingPunct="1"/>
            <a:r>
              <a:rPr lang="en-US" altLang="en-US" sz="2800" smtClean="0"/>
              <a:t>Form as a result of interactions between electrons found in the combining atoms.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DBAD35-1C0A-40F4-9A32-794EC097F85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534400" cy="3627438"/>
          </a:xfrm>
        </p:spPr>
        <p:txBody>
          <a:bodyPr/>
          <a:lstStyle/>
          <a:p>
            <a:pPr marL="231775" indent="0" eaLnBrk="1" hangingPunct="1">
              <a:buFontTx/>
              <a:buNone/>
            </a:pPr>
            <a:r>
              <a:rPr lang="en-US" altLang="en-US" sz="2800" smtClean="0"/>
              <a:t>Choose an alkali metal, an alkaline earth metal, a noble gas, and a halogen so that they constitute an isoelectronic series when the metals and halogen are written as their most stable ions.</a:t>
            </a:r>
          </a:p>
          <a:p>
            <a:pPr marL="231775" indent="0" eaLnBrk="1" hangingPunct="1">
              <a:buFontTx/>
              <a:buNone/>
            </a:pPr>
            <a:endParaRPr lang="en-US" altLang="en-US" sz="2800" smtClean="0"/>
          </a:p>
          <a:p>
            <a:pPr marL="231775" indent="0" eaLnBrk="1" hangingPunct="1"/>
            <a:r>
              <a:rPr lang="en-US" altLang="en-US" smtClean="0"/>
              <a:t> What is the </a:t>
            </a:r>
            <a:r>
              <a:rPr lang="en-US" altLang="en-US" smtClean="0">
                <a:solidFill>
                  <a:srgbClr val="0000FF"/>
                </a:solidFill>
              </a:rPr>
              <a:t>electron configuration</a:t>
            </a:r>
            <a:r>
              <a:rPr lang="en-US" altLang="en-US" smtClean="0"/>
              <a:t> for each species?</a:t>
            </a:r>
          </a:p>
          <a:p>
            <a:pPr marL="231775" indent="0" eaLnBrk="1" hangingPunct="1"/>
            <a:r>
              <a:rPr lang="en-US" altLang="en-US" smtClean="0"/>
              <a:t> Determine the </a:t>
            </a:r>
            <a:r>
              <a:rPr lang="en-US" altLang="en-US" smtClean="0">
                <a:solidFill>
                  <a:srgbClr val="0000FF"/>
                </a:solidFill>
              </a:rPr>
              <a:t>number of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0000FF"/>
                </a:solidFill>
              </a:rPr>
              <a:t>electrons</a:t>
            </a:r>
            <a:r>
              <a:rPr lang="en-US" altLang="en-US" smtClean="0"/>
              <a:t> for each species.</a:t>
            </a:r>
          </a:p>
          <a:p>
            <a:pPr marL="231775" indent="0" eaLnBrk="1" hangingPunct="1"/>
            <a:r>
              <a:rPr lang="en-US" altLang="en-US" smtClean="0"/>
              <a:t> Determine the </a:t>
            </a:r>
            <a:r>
              <a:rPr lang="en-US" altLang="en-US" smtClean="0">
                <a:solidFill>
                  <a:srgbClr val="0000FF"/>
                </a:solidFill>
              </a:rPr>
              <a:t>number of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rgbClr val="0000FF"/>
                </a:solidFill>
              </a:rPr>
              <a:t>protons</a:t>
            </a:r>
            <a:r>
              <a:rPr lang="en-US" altLang="en-US" smtClean="0"/>
              <a:t> for each species.</a:t>
            </a:r>
          </a:p>
        </p:txBody>
      </p:sp>
      <p:pic>
        <p:nvPicPr>
          <p:cNvPr id="43014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B9030A-1D3E-4ED5-80F0-A0D5AC84974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Formation of an Ionic Compound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27831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Ion formation requires the presence of two elements:</a:t>
            </a:r>
          </a:p>
          <a:p>
            <a:pPr marL="798513" lvl="1" indent="-341313" eaLnBrk="1" hangingPunct="1"/>
            <a:r>
              <a:rPr lang="en-US" altLang="en-US" sz="2800" dirty="0" smtClean="0"/>
              <a:t>A </a:t>
            </a:r>
            <a:r>
              <a:rPr lang="en-US" altLang="en-US" sz="2800" dirty="0" smtClean="0">
                <a:solidFill>
                  <a:srgbClr val="C00000"/>
                </a:solidFill>
              </a:rPr>
              <a:t>metal</a:t>
            </a:r>
            <a:r>
              <a:rPr lang="en-US" altLang="en-US" sz="2800" dirty="0" smtClean="0"/>
              <a:t> that can donate electrons.</a:t>
            </a:r>
          </a:p>
          <a:p>
            <a:pPr marL="798513" lvl="1" indent="-341313" eaLnBrk="1" hangingPunct="1"/>
            <a:r>
              <a:rPr lang="en-US" altLang="en-US" sz="2800" dirty="0" smtClean="0"/>
              <a:t>A </a:t>
            </a:r>
            <a:r>
              <a:rPr lang="en-US" altLang="en-US" sz="2800" dirty="0" smtClean="0">
                <a:solidFill>
                  <a:srgbClr val="FFC000"/>
                </a:solidFill>
              </a:rPr>
              <a:t>non-metal</a:t>
            </a:r>
            <a:r>
              <a:rPr lang="en-US" altLang="en-US" sz="2800" dirty="0" smtClean="0"/>
              <a:t> that can accept electrons.</a:t>
            </a:r>
          </a:p>
          <a:p>
            <a:pPr eaLnBrk="1" hangingPunct="1"/>
            <a:r>
              <a:rPr lang="en-US" altLang="en-US" sz="2800" dirty="0" smtClean="0"/>
              <a:t>The electrons lost by the metal are the same ones gained by the nonmetal.</a:t>
            </a:r>
          </a:p>
          <a:p>
            <a:pPr eaLnBrk="1" hangingPunct="1"/>
            <a:r>
              <a:rPr lang="en-US" altLang="en-US" sz="2800" dirty="0" smtClean="0"/>
              <a:t>The positive and negative ions simultaneously formed from such </a:t>
            </a:r>
            <a:r>
              <a:rPr lang="en-US" altLang="en-US" sz="2800" i="1" dirty="0" smtClean="0"/>
              <a:t>electron transfer</a:t>
            </a:r>
            <a:r>
              <a:rPr lang="en-US" altLang="en-US" sz="2800" dirty="0" smtClean="0"/>
              <a:t> attract one another.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4D4767-37CA-4D2D-995A-F863CD78A49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Lewis Structure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Combination of Lewis symbols </a:t>
            </a:r>
            <a:r>
              <a:rPr lang="en-US" altLang="en-US" sz="2800" dirty="0" smtClean="0"/>
              <a:t>that represents either the transfer or the sharing of electrons in chemical bonds. </a:t>
            </a: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A9B6F-77D4-4A59-8719-831D567FAF9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Reaction Between Sodium and Chlorine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6088" name="Picture 9" descr="04unf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919413"/>
            <a:ext cx="88582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4038600"/>
            <a:ext cx="2201359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[ Ne]           [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]</a:t>
            </a:r>
            <a:endParaRPr lang="en-US" baseline="0" dirty="0"/>
          </a:p>
        </p:txBody>
      </p:sp>
      <p:sp>
        <p:nvSpPr>
          <p:cNvPr id="3" name="TextBox 2"/>
          <p:cNvSpPr txBox="1"/>
          <p:nvPr/>
        </p:nvSpPr>
        <p:spPr>
          <a:xfrm>
            <a:off x="2629719" y="4028792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Core</a:t>
            </a:r>
            <a:endParaRPr lang="en-US" baseline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28DE80-5D91-4709-B321-8A59ABF2A3C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Reaction Between Sodium and Oxygen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7111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7112" name="Picture 9" descr="04unf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03450"/>
            <a:ext cx="88582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AB845-3EF6-45BD-B05D-D5554501A5D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Reaction Between Calcium and Chlorine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8136" name="Picture 9" descr="04unf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500313"/>
            <a:ext cx="88582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3B87E-E4BC-481F-ABEE-5205BE9B96B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97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Ionic compounds </a:t>
            </a:r>
            <a:r>
              <a:rPr lang="en-US" altLang="en-US" sz="2800" dirty="0" smtClean="0"/>
              <a:t>are </a:t>
            </a:r>
            <a:r>
              <a:rPr lang="en-US" altLang="en-US" sz="2800" dirty="0" smtClean="0">
                <a:solidFill>
                  <a:srgbClr val="FF0000"/>
                </a:solidFill>
              </a:rPr>
              <a:t>always neutral</a:t>
            </a:r>
            <a:r>
              <a:rPr lang="en-US" altLang="en-US" sz="2800" dirty="0" smtClean="0"/>
              <a:t>; no net charge is present.</a:t>
            </a:r>
          </a:p>
          <a:p>
            <a:pPr eaLnBrk="1" hangingPunct="1"/>
            <a:r>
              <a:rPr lang="en-US" altLang="en-US" sz="2800" dirty="0" smtClean="0"/>
              <a:t>The ratio in which positive and negative ions combine is the ratio that achieves </a:t>
            </a:r>
            <a:r>
              <a:rPr lang="en-US" altLang="en-US" sz="2800" dirty="0" smtClean="0">
                <a:solidFill>
                  <a:srgbClr val="FF0000"/>
                </a:solidFill>
              </a:rPr>
              <a:t>charge neutrality</a:t>
            </a:r>
            <a:r>
              <a:rPr lang="en-US" altLang="en-US" sz="2800" dirty="0" smtClean="0"/>
              <a:t> for the resulting compound.</a:t>
            </a:r>
          </a:p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Charges</a:t>
            </a:r>
            <a:r>
              <a:rPr lang="en-US" altLang="en-US" sz="2800" dirty="0" smtClean="0"/>
              <a:t> on ions determines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subscripts in the formula</a:t>
            </a:r>
          </a:p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   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Eg</a:t>
            </a:r>
            <a:r>
              <a:rPr lang="en-US" altLang="en-US" sz="2800" dirty="0" smtClean="0">
                <a:solidFill>
                  <a:srgbClr val="FF0000"/>
                </a:solidFill>
              </a:rPr>
              <a:t>. Na</a:t>
            </a:r>
            <a:r>
              <a:rPr lang="en-US" altLang="en-US" sz="2800" baseline="30000" dirty="0">
                <a:solidFill>
                  <a:srgbClr val="FF0000"/>
                </a:solidFill>
              </a:rPr>
              <a:t>1</a:t>
            </a:r>
            <a:r>
              <a:rPr lang="en-US" altLang="en-US" sz="2800" baseline="30000" dirty="0" smtClean="0">
                <a:solidFill>
                  <a:srgbClr val="FF0000"/>
                </a:solidFill>
              </a:rPr>
              <a:t>+</a:t>
            </a:r>
            <a:r>
              <a:rPr lang="en-US" altLang="en-US" sz="2800" dirty="0" smtClean="0">
                <a:solidFill>
                  <a:srgbClr val="FF0000"/>
                </a:solidFill>
              </a:rPr>
              <a:t>  O</a:t>
            </a:r>
            <a:r>
              <a:rPr lang="en-US" altLang="en-US" sz="2800" baseline="30000" dirty="0" smtClean="0">
                <a:solidFill>
                  <a:srgbClr val="FF0000"/>
                </a:solidFill>
              </a:rPr>
              <a:t>2-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gives</a:t>
            </a:r>
            <a:r>
              <a:rPr lang="en-US" altLang="en-US" sz="2800" dirty="0" smtClean="0">
                <a:solidFill>
                  <a:srgbClr val="FF0000"/>
                </a:solidFill>
              </a:rPr>
              <a:t> Na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dirty="0" smtClean="0">
                <a:solidFill>
                  <a:srgbClr val="FF0000"/>
                </a:solidFill>
              </a:rPr>
              <a:t>O</a:t>
            </a:r>
            <a:endParaRPr lang="en-US" altLang="en-US" sz="2800" baseline="-25000" dirty="0" smtClean="0">
              <a:solidFill>
                <a:srgbClr val="FF0000"/>
              </a:solidFill>
            </a:endParaRP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784CF3-5A88-4CF5-BD35-58A47988C04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Writing Chemical Formulas for Ionic Compounds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465138" indent="-465138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669900"/>
                </a:solidFill>
              </a:rPr>
              <a:t>The symbol for the positive ions is always </a:t>
            </a:r>
            <a:r>
              <a:rPr lang="en-US" altLang="en-US" sz="2800" dirty="0" smtClean="0">
                <a:solidFill>
                  <a:srgbClr val="C00000"/>
                </a:solidFill>
              </a:rPr>
              <a:t>written first</a:t>
            </a:r>
            <a:r>
              <a:rPr lang="en-US" altLang="en-US" sz="2800" dirty="0" smtClean="0">
                <a:solidFill>
                  <a:srgbClr val="669900"/>
                </a:solidFill>
              </a:rPr>
              <a:t>. 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669900"/>
                </a:solidFill>
              </a:rPr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charges on the ions </a:t>
            </a:r>
            <a:r>
              <a:rPr lang="en-US" altLang="en-US" sz="2800" dirty="0" smtClean="0">
                <a:solidFill>
                  <a:srgbClr val="669900"/>
                </a:solidFill>
              </a:rPr>
              <a:t>that are present are </a:t>
            </a:r>
            <a:r>
              <a:rPr lang="en-US" altLang="en-US" sz="2800" dirty="0" smtClean="0">
                <a:solidFill>
                  <a:srgbClr val="C00000"/>
                </a:solidFill>
              </a:rPr>
              <a:t>not shown in the formula</a:t>
            </a:r>
            <a:r>
              <a:rPr lang="en-US" altLang="en-US" sz="2800" dirty="0" smtClean="0">
                <a:solidFill>
                  <a:srgbClr val="669900"/>
                </a:solidFill>
              </a:rPr>
              <a:t>.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669900"/>
                </a:solidFill>
              </a:rPr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subscripts</a:t>
            </a:r>
            <a:r>
              <a:rPr lang="en-US" altLang="en-US" sz="2800" dirty="0" smtClean="0">
                <a:solidFill>
                  <a:srgbClr val="669900"/>
                </a:solidFill>
              </a:rPr>
              <a:t> in the formula give the combining </a:t>
            </a:r>
            <a:r>
              <a:rPr lang="en-US" altLang="en-US" sz="2800" dirty="0" smtClean="0">
                <a:solidFill>
                  <a:srgbClr val="C00000"/>
                </a:solidFill>
              </a:rPr>
              <a:t>ratio for the ions</a:t>
            </a:r>
            <a:r>
              <a:rPr lang="en-US" altLang="en-US" sz="2800" dirty="0" smtClean="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555082-68AE-4103-BC4B-50F3DC3971F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Example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7167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Compound formed between </a:t>
            </a:r>
            <a:r>
              <a:rPr lang="en-US" altLang="en-US" sz="2800" dirty="0" smtClean="0">
                <a:solidFill>
                  <a:srgbClr val="C00000"/>
                </a:solidFill>
              </a:rPr>
              <a:t>Li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+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C00000"/>
                </a:solidFill>
              </a:rPr>
              <a:t>O</a:t>
            </a:r>
            <a:r>
              <a:rPr lang="en-US" altLang="en-US" sz="2800" baseline="30000" dirty="0" smtClean="0">
                <a:solidFill>
                  <a:srgbClr val="C00000"/>
                </a:solidFill>
              </a:rPr>
              <a:t>2–</a:t>
            </a:r>
          </a:p>
          <a:p>
            <a:pPr marL="798513" lvl="1" indent="-341313" eaLnBrk="1" hangingPunct="1"/>
            <a:r>
              <a:rPr lang="en-US" altLang="en-US" sz="2800" dirty="0" smtClean="0"/>
              <a:t>Need two Li</a:t>
            </a:r>
            <a:r>
              <a:rPr lang="en-US" altLang="en-US" sz="2800" baseline="30000" dirty="0" smtClean="0"/>
              <a:t>+</a:t>
            </a:r>
            <a:r>
              <a:rPr lang="en-US" altLang="en-US" sz="2800" dirty="0" smtClean="0"/>
              <a:t> to balance out the 2- charge on oxygen.</a:t>
            </a:r>
          </a:p>
          <a:p>
            <a:pPr eaLnBrk="1" hangingPunct="1"/>
            <a:r>
              <a:rPr lang="en-US" altLang="en-US" sz="2800" dirty="0" smtClean="0"/>
              <a:t>Formula is Li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O.</a:t>
            </a:r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07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1208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0BDE49-D82C-466B-8DB7-32B16FFF5FF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4497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Determine the chemical formula for the compound that is formed when each of the following pairs of ions interact.</a:t>
            </a: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Ba</a:t>
            </a:r>
            <a:r>
              <a:rPr lang="en-US" altLang="en-US" sz="2800" baseline="30000" smtClean="0"/>
              <a:t>2+</a:t>
            </a:r>
            <a:r>
              <a:rPr lang="en-US" altLang="en-US" sz="2800" smtClean="0"/>
              <a:t> and Cl</a:t>
            </a:r>
            <a:r>
              <a:rPr lang="en-US" altLang="en-US" sz="2800" baseline="30000" smtClean="0"/>
              <a:t>–</a:t>
            </a: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 		</a:t>
            </a:r>
            <a:endParaRPr lang="en-US" altLang="en-US" baseline="-25000" smtClean="0">
              <a:solidFill>
                <a:srgbClr val="009900"/>
              </a:solidFill>
            </a:endParaRP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Fe</a:t>
            </a:r>
            <a:r>
              <a:rPr lang="en-US" altLang="en-US" sz="2800" baseline="30000" smtClean="0"/>
              <a:t>3+</a:t>
            </a:r>
            <a:r>
              <a:rPr lang="en-US" altLang="en-US" sz="2800" smtClean="0"/>
              <a:t> and O</a:t>
            </a:r>
            <a:r>
              <a:rPr lang="en-US" altLang="en-US" sz="2800" baseline="30000" smtClean="0"/>
              <a:t>2–</a:t>
            </a: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</a:t>
            </a:r>
            <a:endParaRPr lang="en-US" altLang="en-US" baseline="-25000" smtClean="0">
              <a:solidFill>
                <a:srgbClr val="009900"/>
              </a:solidFill>
            </a:endParaRP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Pb</a:t>
            </a:r>
            <a:r>
              <a:rPr lang="en-US" altLang="en-US" sz="2800" baseline="30000" smtClean="0"/>
              <a:t>4+</a:t>
            </a:r>
            <a:r>
              <a:rPr lang="en-US" altLang="en-US" sz="2800" smtClean="0"/>
              <a:t> and O</a:t>
            </a:r>
            <a:r>
              <a:rPr lang="en-US" altLang="en-US" sz="2800" baseline="30000" smtClean="0"/>
              <a:t>2–</a:t>
            </a:r>
            <a:endParaRPr lang="en-US" altLang="en-US" sz="2800" smtClean="0"/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	</a:t>
            </a:r>
            <a:endParaRPr lang="en-US" altLang="en-US" baseline="-25000" smtClean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pic>
        <p:nvPicPr>
          <p:cNvPr id="52230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5385D1-9088-431E-9127-99F472FE054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Two Types of Chemical Bonds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12" y="1752600"/>
            <a:ext cx="8904287" cy="2074414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Ionic Bonds  (</a:t>
            </a:r>
            <a:r>
              <a:rPr lang="en-US" altLang="en-US" sz="2800" dirty="0" smtClean="0">
                <a:solidFill>
                  <a:srgbClr val="C00000"/>
                </a:solidFill>
              </a:rPr>
              <a:t>metal </a:t>
            </a:r>
            <a:r>
              <a:rPr lang="en-US" altLang="en-US" sz="2800" dirty="0" smtClean="0"/>
              <a:t>+  </a:t>
            </a:r>
            <a:r>
              <a:rPr lang="en-US" altLang="en-US" sz="2800" dirty="0" smtClean="0">
                <a:solidFill>
                  <a:srgbClr val="FFC000"/>
                </a:solidFill>
              </a:rPr>
              <a:t>non-metal</a:t>
            </a:r>
            <a:r>
              <a:rPr lang="en-US" altLang="en-US" sz="2800" dirty="0" smtClean="0"/>
              <a:t>) Chapter 4</a:t>
            </a:r>
          </a:p>
          <a:p>
            <a:pPr eaLnBrk="1" hangingPunct="1"/>
            <a:r>
              <a:rPr lang="en-US" altLang="en-US" sz="2800" dirty="0" smtClean="0"/>
              <a:t>Covalent Bonds (</a:t>
            </a:r>
            <a:r>
              <a:rPr lang="en-US" altLang="en-US" sz="2800" dirty="0" smtClean="0">
                <a:solidFill>
                  <a:srgbClr val="FFC000"/>
                </a:solidFill>
              </a:rPr>
              <a:t>non-metal</a:t>
            </a:r>
            <a:r>
              <a:rPr lang="en-US" altLang="en-US" sz="2800" dirty="0" smtClean="0"/>
              <a:t> + </a:t>
            </a:r>
            <a:r>
              <a:rPr lang="en-US" altLang="en-US" sz="2800" dirty="0" smtClean="0">
                <a:solidFill>
                  <a:srgbClr val="FFC000"/>
                </a:solidFill>
              </a:rPr>
              <a:t>non-metal</a:t>
            </a:r>
            <a:r>
              <a:rPr lang="en-US" altLang="en-US" sz="2800" dirty="0" smtClean="0"/>
              <a:t>) Chapter 5</a:t>
            </a:r>
          </a:p>
          <a:p>
            <a:pPr eaLnBrk="1" hangingPunct="1"/>
            <a:r>
              <a:rPr lang="en-US" altLang="en-US" sz="2800" dirty="0" smtClean="0"/>
              <a:t>Metallic Bonds   (</a:t>
            </a:r>
            <a:r>
              <a:rPr lang="en-US" altLang="en-US" sz="2800" dirty="0" smtClean="0">
                <a:solidFill>
                  <a:srgbClr val="C00000"/>
                </a:solidFill>
              </a:rPr>
              <a:t>metal </a:t>
            </a:r>
            <a:r>
              <a:rPr lang="en-US" altLang="en-US" sz="2800" dirty="0" smtClean="0"/>
              <a:t>+ </a:t>
            </a:r>
            <a:r>
              <a:rPr lang="en-US" altLang="en-US" sz="2800" dirty="0" smtClean="0">
                <a:solidFill>
                  <a:srgbClr val="C00000"/>
                </a:solidFill>
              </a:rPr>
              <a:t>metal</a:t>
            </a:r>
            <a:r>
              <a:rPr lang="en-US" altLang="en-US" sz="2800" dirty="0" smtClean="0"/>
              <a:t>) (not discussed)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12C7A-0B0D-4753-BA77-EC20B16E633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444976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Determine the chemical formula for the compound that is formed when each of the following pairs of ions interact.</a:t>
            </a: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Ba</a:t>
            </a:r>
            <a:r>
              <a:rPr lang="en-US" altLang="en-US" sz="2800" baseline="30000" smtClean="0"/>
              <a:t>2+</a:t>
            </a:r>
            <a:r>
              <a:rPr lang="en-US" altLang="en-US" sz="2800" smtClean="0"/>
              <a:t> and Cl</a:t>
            </a:r>
            <a:r>
              <a:rPr lang="en-US" altLang="en-US" sz="2800" baseline="30000" smtClean="0"/>
              <a:t>–</a:t>
            </a: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 		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BaCl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endParaRPr lang="en-US" altLang="en-US" baseline="-25000" smtClean="0">
              <a:solidFill>
                <a:srgbClr val="009900"/>
              </a:solidFill>
            </a:endParaRP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Fe</a:t>
            </a:r>
            <a:r>
              <a:rPr lang="en-US" altLang="en-US" sz="2800" baseline="30000" smtClean="0"/>
              <a:t>3+</a:t>
            </a:r>
            <a:r>
              <a:rPr lang="en-US" altLang="en-US" sz="2800" smtClean="0"/>
              <a:t> and O</a:t>
            </a:r>
            <a:r>
              <a:rPr lang="en-US" altLang="en-US" sz="2800" baseline="30000" smtClean="0"/>
              <a:t>2–</a:t>
            </a: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Fe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O</a:t>
            </a:r>
            <a:r>
              <a:rPr lang="en-US" altLang="en-US" baseline="-25000" smtClean="0">
                <a:solidFill>
                  <a:srgbClr val="009900"/>
                </a:solidFill>
                <a:cs typeface="Arial" panose="020B0604020202020204" pitchFamily="34" charset="0"/>
              </a:rPr>
              <a:t>3</a:t>
            </a:r>
            <a:endParaRPr lang="en-US" altLang="en-US" baseline="-25000" smtClean="0">
              <a:solidFill>
                <a:srgbClr val="009900"/>
              </a:solidFill>
            </a:endParaRPr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Pb</a:t>
            </a:r>
            <a:r>
              <a:rPr lang="en-US" altLang="en-US" sz="2800" baseline="30000" smtClean="0"/>
              <a:t>4+</a:t>
            </a:r>
            <a:r>
              <a:rPr lang="en-US" altLang="en-US" sz="2800" smtClean="0"/>
              <a:t> and O</a:t>
            </a:r>
            <a:r>
              <a:rPr lang="en-US" altLang="en-US" sz="2800" baseline="30000" smtClean="0"/>
              <a:t>2–</a:t>
            </a:r>
            <a:endParaRPr lang="en-US" altLang="en-US" sz="2800" smtClean="0"/>
          </a:p>
          <a:p>
            <a:pPr marL="900113" lvl="1" indent="-101600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mtClean="0">
                <a:solidFill>
                  <a:srgbClr val="009900"/>
                </a:solidFill>
              </a:rPr>
              <a:t>PbO</a:t>
            </a:r>
            <a:r>
              <a:rPr lang="en-US" altLang="en-US" baseline="-25000" smtClean="0">
                <a:solidFill>
                  <a:srgbClr val="009900"/>
                </a:solidFill>
              </a:rPr>
              <a:t>2</a:t>
            </a:r>
            <a:endParaRPr lang="en-US" altLang="en-US" baseline="-25000" smtClean="0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pic>
        <p:nvPicPr>
          <p:cNvPr id="53254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D216ED-4DEE-4E82-B8A2-ECC97A3F71A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Solid Ionic Compounds (</a:t>
            </a:r>
            <a:r>
              <a:rPr lang="en-US" altLang="en-US" dirty="0" smtClean="0">
                <a:solidFill>
                  <a:srgbClr val="C00000"/>
                </a:solidFill>
              </a:rPr>
              <a:t>ionic lattices</a:t>
            </a:r>
            <a:r>
              <a:rPr lang="en-US" altLang="en-US" dirty="0" smtClean="0"/>
              <a:t>).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002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Consists of </a:t>
            </a:r>
            <a:r>
              <a:rPr lang="en-US" altLang="en-US" sz="2800" dirty="0" smtClean="0">
                <a:solidFill>
                  <a:srgbClr val="C00000"/>
                </a:solidFill>
              </a:rPr>
              <a:t>positive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C00000"/>
                </a:solidFill>
              </a:rPr>
              <a:t>negative ions </a:t>
            </a:r>
            <a:r>
              <a:rPr lang="en-US" altLang="en-US" sz="2800" dirty="0" smtClean="0"/>
              <a:t>arranged in such a way that each ion is </a:t>
            </a:r>
            <a:r>
              <a:rPr lang="en-US" altLang="en-US" sz="2800" dirty="0" smtClean="0">
                <a:solidFill>
                  <a:srgbClr val="C00000"/>
                </a:solidFill>
              </a:rPr>
              <a:t>surrounded by nearest neighbors </a:t>
            </a:r>
            <a:r>
              <a:rPr lang="en-US" altLang="en-US" sz="2800" dirty="0" smtClean="0"/>
              <a:t>of the opposite charge.</a:t>
            </a:r>
          </a:p>
          <a:p>
            <a:pPr eaLnBrk="1" hangingPunct="1"/>
            <a:r>
              <a:rPr lang="en-US" altLang="en-US" sz="2800" dirty="0" smtClean="0"/>
              <a:t>Any given ion is bonded by electrostatic attractions to all the other ions of opposite charge immediately surrounding it.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BD34A0-206F-4B5F-BFD8-DA1FE2A9DCC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Sodium Chloride (NaCl)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5304" name="Picture 8" descr="04f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51025"/>
            <a:ext cx="90011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28B2D9-F6A9-462C-82B4-B0EE15CC209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Formula Unit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50011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Smallest whole-number </a:t>
            </a:r>
            <a:r>
              <a:rPr lang="en-US" altLang="en-US" sz="2800" dirty="0" smtClean="0"/>
              <a:t>repeating ratio of ions present in an ionic compound that results in </a:t>
            </a:r>
            <a:r>
              <a:rPr lang="en-US" altLang="en-US" sz="2800" dirty="0" smtClean="0">
                <a:solidFill>
                  <a:srgbClr val="C00000"/>
                </a:solidFill>
              </a:rPr>
              <a:t>charge neutrality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 smtClean="0"/>
              <a:t>Chemical f</a:t>
            </a:r>
            <a:r>
              <a:rPr lang="en-US" altLang="en-US" sz="2800" dirty="0" smtClean="0">
                <a:solidFill>
                  <a:srgbClr val="C00000"/>
                </a:solidFill>
              </a:rPr>
              <a:t>ormula</a:t>
            </a:r>
            <a:r>
              <a:rPr lang="en-US" altLang="en-US" sz="2800" dirty="0" smtClean="0"/>
              <a:t>s for ionic compounds represent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simplest ratio of ions present</a:t>
            </a:r>
            <a:r>
              <a:rPr lang="en-US" altLang="en-US" sz="2800" dirty="0" smtClean="0"/>
              <a:t>.</a:t>
            </a:r>
          </a:p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Eg</a:t>
            </a:r>
            <a:r>
              <a:rPr lang="en-US" altLang="en-US" sz="2800" dirty="0">
                <a:solidFill>
                  <a:srgbClr val="FF0000"/>
                </a:solidFill>
              </a:rPr>
              <a:t>. </a:t>
            </a:r>
            <a:r>
              <a:rPr lang="en-US" altLang="en-US" sz="2800" dirty="0" smtClean="0">
                <a:solidFill>
                  <a:srgbClr val="FF0000"/>
                </a:solidFill>
              </a:rPr>
              <a:t>Ca</a:t>
            </a:r>
            <a:r>
              <a:rPr lang="en-US" altLang="en-US" sz="2800" baseline="30000" dirty="0" smtClean="0">
                <a:solidFill>
                  <a:srgbClr val="FF0000"/>
                </a:solidFill>
              </a:rPr>
              <a:t>2+</a:t>
            </a:r>
            <a:r>
              <a:rPr lang="en-US" altLang="en-US" sz="2800" dirty="0" smtClean="0">
                <a:solidFill>
                  <a:srgbClr val="FF0000"/>
                </a:solidFill>
              </a:rPr>
              <a:t>  </a:t>
            </a:r>
            <a:r>
              <a:rPr lang="en-US" altLang="en-US" sz="2800" dirty="0">
                <a:solidFill>
                  <a:srgbClr val="FF0000"/>
                </a:solidFill>
              </a:rPr>
              <a:t>O</a:t>
            </a:r>
            <a:r>
              <a:rPr lang="en-US" altLang="en-US" sz="2800" baseline="30000" dirty="0">
                <a:solidFill>
                  <a:srgbClr val="FF0000"/>
                </a:solidFill>
              </a:rPr>
              <a:t>2-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gives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Ca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dirty="0" smtClean="0">
                <a:solidFill>
                  <a:srgbClr val="FF0000"/>
                </a:solidFill>
              </a:rPr>
              <a:t>O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2 </a:t>
            </a:r>
            <a:r>
              <a:rPr lang="en-US" altLang="en-US" sz="2800" dirty="0" smtClean="0">
                <a:solidFill>
                  <a:srgbClr val="FF0000"/>
                </a:solidFill>
              </a:rPr>
              <a:t>  becomes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CaO</a:t>
            </a:r>
            <a:endParaRPr lang="en-US" altLang="en-US" sz="2800" dirty="0" smtClean="0"/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B61176-0910-4BEA-8260-43E88BC4623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Cross-Section of NaCl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7351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7352" name="Picture 8" descr="04f0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85812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66C486-78BB-4825-ACED-D8EB29C2415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1496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Binary Compounds: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Composed of two elements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Ionic and covalent compounds included</a:t>
            </a:r>
          </a:p>
          <a:p>
            <a:pPr marL="347663" indent="-347663" eaLnBrk="1" hangingPunct="1"/>
            <a:r>
              <a:rPr lang="en-US" altLang="en-US" sz="2800" smtClean="0"/>
              <a:t>Binary Ionic Compounds: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Metal-nonmetal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Metal is always present as the positive ion, and the nonmetal is always present as the negative ion.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Naming Compounds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B255B1-646D-4AB3-8ECD-796A4115072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738313"/>
            <a:ext cx="7162800" cy="1800225"/>
          </a:xfrm>
          <a:noFill/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full name of the metallic element is given first, followed by a separate word containing the stem of the nonmetallic element name and the suffix –</a:t>
            </a:r>
            <a:r>
              <a:rPr lang="en-US" altLang="en-US" sz="2800" i="1" smtClean="0"/>
              <a:t>ide</a:t>
            </a:r>
            <a:r>
              <a:rPr lang="en-US" altLang="en-US" sz="2800" smtClean="0"/>
              <a:t>.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Naming Ionic Compounds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7720B2-6A10-4CA6-8ECA-CFCABC8912C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Names of Selected Common Nonmetallic Ions</a:t>
            </a:r>
          </a:p>
        </p:txBody>
      </p:sp>
      <p:pic>
        <p:nvPicPr>
          <p:cNvPr id="60421" name="Picture 5" descr="04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23338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56549D-FA41-4524-9548-3EE96933433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676400"/>
            <a:ext cx="8229600" cy="3595688"/>
          </a:xfrm>
          <a:noFill/>
        </p:spPr>
        <p:txBody>
          <a:bodyPr/>
          <a:lstStyle/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KCl		Potassium chloride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MgBr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Magnesium bromide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CaO		Calcium oxide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Examples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7B5923-F90F-4535-B8D7-BA8BC3593CA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747838"/>
            <a:ext cx="8229600" cy="3338512"/>
          </a:xfrm>
          <a:noFill/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Metals in these compounds form more than one type of positive charge.</a:t>
            </a:r>
          </a:p>
          <a:p>
            <a:pPr marL="347663" indent="-347663" eaLnBrk="1" hangingPunct="1"/>
            <a:r>
              <a:rPr lang="en-US" altLang="en-US" sz="2800" smtClean="0"/>
              <a:t>Charge on the metal ion must be specified.</a:t>
            </a:r>
          </a:p>
          <a:p>
            <a:pPr marL="347663" indent="-347663" eaLnBrk="1" hangingPunct="1"/>
            <a:r>
              <a:rPr lang="en-US" altLang="en-US" sz="2800" smtClean="0"/>
              <a:t>Roman numeral indicates the charge of the metal cation (positively charged ion).</a:t>
            </a:r>
          </a:p>
          <a:p>
            <a:pPr marL="347663" indent="-347663" eaLnBrk="1" hangingPunct="1"/>
            <a:r>
              <a:rPr lang="en-US" altLang="en-US" sz="2800" smtClean="0"/>
              <a:t>Transition metal cations usually require a Roman numeral.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Naming Ionic Compounds (for Metals with Variable Charges)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A338C2-CF12-445D-8281-AF75D654616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Ionic Bond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11785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Chemical bond formed through the transfer of one or more electrons from one (metal) atom or group of atoms to another (non-metal) atom or group of atoms.</a:t>
            </a:r>
          </a:p>
          <a:p>
            <a:pPr eaLnBrk="1" hangingPunct="1"/>
            <a:r>
              <a:rPr lang="en-US" altLang="en-US" sz="2800" dirty="0" smtClean="0"/>
              <a:t>Ionic Compound</a:t>
            </a:r>
          </a:p>
          <a:p>
            <a:pPr marL="798513" lvl="1" indent="-341313" eaLnBrk="1" hangingPunct="1"/>
            <a:r>
              <a:rPr lang="en-US" altLang="en-US" sz="2800" dirty="0" smtClean="0"/>
              <a:t>A compound in which ionic bonds are present due to charged attractions between </a:t>
            </a:r>
            <a:r>
              <a:rPr lang="en-US" altLang="en-US" sz="2800" dirty="0" smtClean="0">
                <a:solidFill>
                  <a:srgbClr val="C00000"/>
                </a:solidFill>
              </a:rPr>
              <a:t>cations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FFC000"/>
                </a:solidFill>
              </a:rPr>
              <a:t>anions</a:t>
            </a:r>
            <a:r>
              <a:rPr lang="en-US" altLang="en-US" sz="2800" dirty="0" smtClean="0"/>
              <a:t>.</a:t>
            </a: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73DADB-EB5A-478E-ACC5-54B62D44A0C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7238" y="1747838"/>
            <a:ext cx="8229600" cy="3595687"/>
          </a:xfrm>
          <a:noFill/>
        </p:spPr>
        <p:txBody>
          <a:bodyPr/>
          <a:lstStyle/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CuBr		Copper(I) bromide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FeS		Iron(II) sulfide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PbO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	Lead(IV) oxide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Examples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7B088-357F-46BA-8A2E-2109A7C75BC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Metallic Elements with a Fixed Ionic Charge</a:t>
            </a:r>
          </a:p>
        </p:txBody>
      </p:sp>
      <p:pic>
        <p:nvPicPr>
          <p:cNvPr id="64517" name="Picture 5" descr="04f0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4950"/>
            <a:ext cx="88582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54946C-DF2A-480B-97E3-FB654B232B4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03383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Name each of the following compounds: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r>
              <a:rPr lang="en-US" altLang="en-US" smtClean="0"/>
              <a:t>		</a:t>
            </a:r>
            <a:r>
              <a:rPr lang="en-US" altLang="en-US" sz="2800" smtClean="0"/>
              <a:t>K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S 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</a:t>
            </a:r>
            <a:endParaRPr lang="en-US" altLang="en-US" sz="2800" smtClean="0">
              <a:solidFill>
                <a:srgbClr val="009900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Fe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3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              </a:t>
            </a:r>
            <a:endParaRPr lang="en-US" altLang="en-US" smtClean="0">
              <a:solidFill>
                <a:srgbClr val="009900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CoCl</a:t>
            </a:r>
            <a:r>
              <a:rPr lang="en-US" altLang="en-US" sz="2800" baseline="-25000" smtClean="0"/>
              <a:t>2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mtClean="0"/>
              <a:t>		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pic>
        <p:nvPicPr>
          <p:cNvPr id="65542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D33A4E-0910-4107-9DFA-D378A6758E4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0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033838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Name each of the following compounds: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r>
              <a:rPr lang="en-US" altLang="en-US" smtClean="0"/>
              <a:t>		</a:t>
            </a:r>
            <a:r>
              <a:rPr lang="en-US" altLang="en-US" sz="2800" smtClean="0"/>
              <a:t>K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S 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     </a:t>
            </a:r>
            <a:r>
              <a:rPr lang="en-US" altLang="en-US" smtClean="0">
                <a:solidFill>
                  <a:srgbClr val="009900"/>
                </a:solidFill>
              </a:rPr>
              <a:t>potassium sulfide</a:t>
            </a:r>
            <a:endParaRPr lang="en-US" altLang="en-US" sz="2800" smtClean="0">
              <a:solidFill>
                <a:srgbClr val="009900"/>
              </a:solidFill>
            </a:endParaRP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Fe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3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              </a:t>
            </a:r>
            <a:r>
              <a:rPr lang="en-US" altLang="en-US" smtClean="0">
                <a:solidFill>
                  <a:srgbClr val="009900"/>
                </a:solidFill>
              </a:rPr>
              <a:t>iron(III) oxide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CoCl</a:t>
            </a:r>
            <a:r>
              <a:rPr lang="en-US" altLang="en-US" sz="2800" baseline="-25000" smtClean="0"/>
              <a:t>2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mtClean="0"/>
              <a:t>		     </a:t>
            </a:r>
            <a:r>
              <a:rPr lang="en-US" altLang="en-US" smtClean="0">
                <a:solidFill>
                  <a:srgbClr val="009900"/>
                </a:solidFill>
              </a:rPr>
              <a:t>cobalt(II) chloride</a:t>
            </a:r>
          </a:p>
        </p:txBody>
      </p:sp>
      <p:pic>
        <p:nvPicPr>
          <p:cNvPr id="66566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40277-7D92-4A9A-8B76-21F0EE5DCC7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4188"/>
            <a:ext cx="6934200" cy="1373187"/>
          </a:xfrm>
          <a:noFill/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Ion formed from a group of atoms (held together by covalent bonds) through loss or gain of electrons.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Polyatomic 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D40277-7D92-4A9A-8B76-21F0EE5DCC7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0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4188"/>
            <a:ext cx="6934200" cy="523220"/>
          </a:xfrm>
          <a:noFill/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.</a:t>
            </a:r>
            <a:endParaRPr lang="en-US" altLang="en-US" sz="2800" dirty="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Polyatomic 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6487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09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4351C1-A98C-429F-B13E-3FE12BD3256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0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4188"/>
            <a:ext cx="6934200" cy="3424237"/>
          </a:xfrm>
          <a:noFill/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Must be memorized (see Table 4.3 on pg. 99 in text).</a:t>
            </a:r>
          </a:p>
          <a:p>
            <a:pPr marL="347663" indent="-347663" eaLnBrk="1" hangingPunct="1"/>
            <a:r>
              <a:rPr lang="en-US" altLang="en-US" sz="2800" smtClean="0"/>
              <a:t>Examples of compounds containing polyatomic ions: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0000FF"/>
                </a:solidFill>
              </a:rPr>
              <a:t>NaOH		Sodium hydroxide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Mg(NO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		Magnesium nitrate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		(NH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</a:rPr>
              <a:t>		Ammonium sulfate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Polyatomic 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3BF72-DA7E-4470-A289-B3D0DEE96FD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4188"/>
            <a:ext cx="8305800" cy="2740025"/>
          </a:xfrm>
          <a:noFill/>
        </p:spPr>
        <p:txBody>
          <a:bodyPr/>
          <a:lstStyle/>
          <a:p>
            <a:pPr marL="347663" indent="-347663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C00000"/>
                </a:solidFill>
              </a:rPr>
              <a:t>Most of the polyatomic ions</a:t>
            </a:r>
            <a:r>
              <a:rPr lang="en-US" altLang="en-US" sz="2800" dirty="0" smtClean="0">
                <a:solidFill>
                  <a:srgbClr val="669900"/>
                </a:solidFill>
              </a:rPr>
              <a:t> have a </a:t>
            </a:r>
            <a:r>
              <a:rPr lang="en-US" altLang="en-US" sz="2800" dirty="0" smtClean="0">
                <a:solidFill>
                  <a:srgbClr val="C00000"/>
                </a:solidFill>
              </a:rPr>
              <a:t>negative</a:t>
            </a:r>
            <a:r>
              <a:rPr lang="en-US" altLang="en-US" sz="2800" dirty="0" smtClean="0">
                <a:solidFill>
                  <a:srgbClr val="669900"/>
                </a:solidFill>
              </a:rPr>
              <a:t> charge.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altLang="en-US" sz="2800" dirty="0" smtClean="0">
                <a:solidFill>
                  <a:srgbClr val="669900"/>
                </a:solidFill>
              </a:rPr>
              <a:t>Two of the negatively charged polyatomic ions, OH</a:t>
            </a:r>
            <a:r>
              <a:rPr lang="en-US" altLang="en-US" sz="2800" baseline="30000" dirty="0" smtClean="0">
                <a:solidFill>
                  <a:srgbClr val="669900"/>
                </a:solidFill>
              </a:rPr>
              <a:t>–</a:t>
            </a:r>
            <a:r>
              <a:rPr lang="en-US" altLang="en-US" sz="2800" dirty="0" smtClean="0">
                <a:solidFill>
                  <a:srgbClr val="669900"/>
                </a:solidFill>
              </a:rPr>
              <a:t> and CN</a:t>
            </a:r>
            <a:r>
              <a:rPr lang="en-US" altLang="en-US" sz="2800" baseline="30000" dirty="0" smtClean="0">
                <a:solidFill>
                  <a:srgbClr val="669900"/>
                </a:solidFill>
              </a:rPr>
              <a:t>–</a:t>
            </a:r>
            <a:r>
              <a:rPr lang="en-US" altLang="en-US" sz="2800" dirty="0" smtClean="0">
                <a:solidFill>
                  <a:srgbClr val="669900"/>
                </a:solidFill>
              </a:rPr>
              <a:t>, have names ending in </a:t>
            </a:r>
            <a:r>
              <a:rPr lang="en-US" altLang="en-US" sz="2800" i="1" dirty="0" smtClean="0">
                <a:solidFill>
                  <a:srgbClr val="C00000"/>
                </a:solidFill>
              </a:rPr>
              <a:t>–ide</a:t>
            </a:r>
            <a:r>
              <a:rPr lang="en-US" altLang="en-US" sz="2800" dirty="0" smtClean="0">
                <a:solidFill>
                  <a:srgbClr val="C00000"/>
                </a:solidFill>
              </a:rPr>
              <a:t> </a:t>
            </a:r>
            <a:r>
              <a:rPr lang="en-US" altLang="en-US" sz="2800" dirty="0" smtClean="0">
                <a:solidFill>
                  <a:srgbClr val="669900"/>
                </a:solidFill>
              </a:rPr>
              <a:t>and the rest of them have names ending in either </a:t>
            </a:r>
            <a:r>
              <a:rPr lang="en-US" altLang="en-US" sz="2800" i="1" dirty="0" smtClean="0">
                <a:solidFill>
                  <a:srgbClr val="669900"/>
                </a:solidFill>
              </a:rPr>
              <a:t>–ate</a:t>
            </a:r>
            <a:r>
              <a:rPr lang="en-US" altLang="en-US" sz="2800" dirty="0" smtClean="0">
                <a:solidFill>
                  <a:srgbClr val="669900"/>
                </a:solidFill>
              </a:rPr>
              <a:t> or </a:t>
            </a:r>
            <a:r>
              <a:rPr lang="en-US" altLang="en-US" sz="2800" i="1" dirty="0" smtClean="0">
                <a:solidFill>
                  <a:srgbClr val="C00000"/>
                </a:solidFill>
              </a:rPr>
              <a:t>–</a:t>
            </a:r>
            <a:r>
              <a:rPr lang="en-US" altLang="en-US" sz="2800" i="1" dirty="0" err="1" smtClean="0">
                <a:solidFill>
                  <a:srgbClr val="C00000"/>
                </a:solidFill>
              </a:rPr>
              <a:t>ite</a:t>
            </a:r>
            <a:r>
              <a:rPr lang="en-US" altLang="en-US" sz="2800" dirty="0" smtClean="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Generalizations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66D34-34AB-48CD-A9DC-4EA6626AC47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4188"/>
            <a:ext cx="8305800" cy="4021137"/>
          </a:xfrm>
          <a:noFill/>
        </p:spPr>
        <p:txBody>
          <a:bodyPr/>
          <a:lstStyle/>
          <a:p>
            <a:pPr marL="465138" indent="-465138" eaLnBrk="1" hangingPunct="1">
              <a:buFontTx/>
              <a:buAutoNum type="arabicPeriod" startAt="3"/>
            </a:pPr>
            <a:r>
              <a:rPr lang="en-US" altLang="en-US" sz="2800" dirty="0" smtClean="0">
                <a:solidFill>
                  <a:srgbClr val="669900"/>
                </a:solidFill>
              </a:rPr>
              <a:t>A number </a:t>
            </a:r>
            <a:r>
              <a:rPr lang="en-US" altLang="en-US" sz="2800" dirty="0" smtClean="0">
                <a:solidFill>
                  <a:srgbClr val="C00000"/>
                </a:solidFill>
              </a:rPr>
              <a:t>of </a:t>
            </a:r>
            <a:r>
              <a:rPr lang="en-US" altLang="en-US" sz="2800" i="1" dirty="0" smtClean="0">
                <a:solidFill>
                  <a:srgbClr val="C00000"/>
                </a:solidFill>
              </a:rPr>
              <a:t>–ate</a:t>
            </a:r>
            <a:r>
              <a:rPr lang="en-US" altLang="en-US" sz="2800" dirty="0" smtClean="0">
                <a:solidFill>
                  <a:srgbClr val="C00000"/>
                </a:solidFill>
              </a:rPr>
              <a:t>, </a:t>
            </a:r>
            <a:r>
              <a:rPr lang="en-US" altLang="en-US" sz="2800" i="1" dirty="0" smtClean="0">
                <a:solidFill>
                  <a:srgbClr val="C00000"/>
                </a:solidFill>
              </a:rPr>
              <a:t>–</a:t>
            </a:r>
            <a:r>
              <a:rPr lang="en-US" altLang="en-US" sz="2800" i="1" dirty="0" err="1" smtClean="0">
                <a:solidFill>
                  <a:srgbClr val="C00000"/>
                </a:solidFill>
              </a:rPr>
              <a:t>ite</a:t>
            </a:r>
            <a:r>
              <a:rPr lang="en-US" altLang="en-US" sz="2800" dirty="0" smtClean="0">
                <a:solidFill>
                  <a:srgbClr val="C00000"/>
                </a:solidFill>
              </a:rPr>
              <a:t> pairs of ions exist</a:t>
            </a:r>
            <a:r>
              <a:rPr lang="en-US" altLang="en-US" sz="2800" dirty="0" smtClean="0">
                <a:solidFill>
                  <a:srgbClr val="669900"/>
                </a:solidFill>
              </a:rPr>
              <a:t>. The </a:t>
            </a:r>
            <a:r>
              <a:rPr lang="en-US" altLang="en-US" sz="2800" i="1" dirty="0" smtClean="0">
                <a:solidFill>
                  <a:srgbClr val="669900"/>
                </a:solidFill>
              </a:rPr>
              <a:t>–</a:t>
            </a:r>
            <a:r>
              <a:rPr lang="en-US" altLang="en-US" sz="2800" i="1" dirty="0" smtClean="0">
                <a:solidFill>
                  <a:srgbClr val="C00000"/>
                </a:solidFill>
              </a:rPr>
              <a:t>ate</a:t>
            </a:r>
            <a:r>
              <a:rPr lang="en-US" altLang="en-US" sz="2800" dirty="0" smtClean="0">
                <a:solidFill>
                  <a:srgbClr val="C00000"/>
                </a:solidFill>
              </a:rPr>
              <a:t> ion always has one more oxygen atom </a:t>
            </a:r>
            <a:r>
              <a:rPr lang="en-US" altLang="en-US" sz="2800" dirty="0" smtClean="0">
                <a:solidFill>
                  <a:srgbClr val="669900"/>
                </a:solidFill>
              </a:rPr>
              <a:t>than the </a:t>
            </a:r>
            <a:r>
              <a:rPr lang="en-US" altLang="en-US" sz="2800" i="1" dirty="0" smtClean="0">
                <a:solidFill>
                  <a:srgbClr val="669900"/>
                </a:solidFill>
              </a:rPr>
              <a:t>–</a:t>
            </a:r>
            <a:r>
              <a:rPr lang="en-US" altLang="en-US" sz="2800" i="1" dirty="0" err="1" smtClean="0">
                <a:solidFill>
                  <a:srgbClr val="669900"/>
                </a:solidFill>
              </a:rPr>
              <a:t>ite</a:t>
            </a:r>
            <a:r>
              <a:rPr lang="en-US" altLang="en-US" sz="2800" dirty="0" smtClean="0">
                <a:solidFill>
                  <a:srgbClr val="669900"/>
                </a:solidFill>
              </a:rPr>
              <a:t> ion. Both the </a:t>
            </a:r>
            <a:r>
              <a:rPr lang="en-US" altLang="en-US" sz="2800" i="1" dirty="0" smtClean="0">
                <a:solidFill>
                  <a:srgbClr val="669900"/>
                </a:solidFill>
              </a:rPr>
              <a:t>–ate</a:t>
            </a:r>
            <a:r>
              <a:rPr lang="en-US" altLang="en-US" sz="2800" dirty="0" smtClean="0">
                <a:solidFill>
                  <a:srgbClr val="669900"/>
                </a:solidFill>
              </a:rPr>
              <a:t> and </a:t>
            </a:r>
            <a:r>
              <a:rPr lang="en-US" altLang="en-US" sz="2800" i="1" dirty="0" smtClean="0">
                <a:solidFill>
                  <a:srgbClr val="669900"/>
                </a:solidFill>
              </a:rPr>
              <a:t>–</a:t>
            </a:r>
            <a:r>
              <a:rPr lang="en-US" altLang="en-US" sz="2800" i="1" dirty="0" err="1" smtClean="0">
                <a:solidFill>
                  <a:srgbClr val="669900"/>
                </a:solidFill>
              </a:rPr>
              <a:t>ite</a:t>
            </a:r>
            <a:r>
              <a:rPr lang="en-US" altLang="en-US" sz="2800" dirty="0" smtClean="0">
                <a:solidFill>
                  <a:srgbClr val="669900"/>
                </a:solidFill>
              </a:rPr>
              <a:t> ions of a pair carry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same charge</a:t>
            </a:r>
            <a:r>
              <a:rPr lang="en-US" altLang="en-US" sz="2800" dirty="0" smtClean="0">
                <a:solidFill>
                  <a:srgbClr val="669900"/>
                </a:solidFill>
              </a:rPr>
              <a:t>.</a:t>
            </a:r>
          </a:p>
          <a:p>
            <a:pPr marL="465138" indent="-465138" eaLnBrk="1" hangingPunct="1">
              <a:buFontTx/>
              <a:buAutoNum type="arabicPeriod" startAt="3"/>
            </a:pPr>
            <a:r>
              <a:rPr lang="en-US" altLang="en-US" sz="2800" dirty="0" smtClean="0">
                <a:solidFill>
                  <a:srgbClr val="669900"/>
                </a:solidFill>
              </a:rPr>
              <a:t>A number of </a:t>
            </a:r>
            <a:r>
              <a:rPr lang="en-US" altLang="en-US" sz="2800" dirty="0" smtClean="0">
                <a:solidFill>
                  <a:srgbClr val="C00000"/>
                </a:solidFill>
              </a:rPr>
              <a:t>pairs of ions </a:t>
            </a:r>
            <a:r>
              <a:rPr lang="en-US" altLang="en-US" sz="2800" dirty="0" smtClean="0">
                <a:solidFill>
                  <a:srgbClr val="669900"/>
                </a:solidFill>
              </a:rPr>
              <a:t>exist wherein </a:t>
            </a:r>
            <a:r>
              <a:rPr lang="en-US" altLang="en-US" sz="2800" dirty="0" smtClean="0">
                <a:solidFill>
                  <a:srgbClr val="C00000"/>
                </a:solidFill>
              </a:rPr>
              <a:t>one member</a:t>
            </a:r>
            <a:r>
              <a:rPr lang="en-US" altLang="en-US" sz="2800" dirty="0" smtClean="0">
                <a:solidFill>
                  <a:srgbClr val="669900"/>
                </a:solidFill>
              </a:rPr>
              <a:t> of the pair </a:t>
            </a:r>
            <a:r>
              <a:rPr lang="en-US" altLang="en-US" sz="2800" dirty="0" smtClean="0">
                <a:solidFill>
                  <a:srgbClr val="C00000"/>
                </a:solidFill>
              </a:rPr>
              <a:t>differs</a:t>
            </a:r>
            <a:r>
              <a:rPr lang="en-US" altLang="en-US" sz="2800" dirty="0" smtClean="0">
                <a:solidFill>
                  <a:srgbClr val="669900"/>
                </a:solidFill>
              </a:rPr>
              <a:t> from the other by </a:t>
            </a:r>
            <a:r>
              <a:rPr lang="en-US" altLang="en-US" sz="2800" dirty="0" smtClean="0">
                <a:solidFill>
                  <a:srgbClr val="C00000"/>
                </a:solidFill>
              </a:rPr>
              <a:t>having a hydrogen atom present</a:t>
            </a:r>
            <a:r>
              <a:rPr lang="en-US" altLang="en-US" sz="2800" dirty="0" smtClean="0">
                <a:solidFill>
                  <a:srgbClr val="669900"/>
                </a:solidFill>
              </a:rPr>
              <a:t>. In such pairs,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charge </a:t>
            </a:r>
            <a:r>
              <a:rPr lang="en-US" altLang="en-US" sz="2800" dirty="0" smtClean="0">
                <a:solidFill>
                  <a:srgbClr val="669900"/>
                </a:solidFill>
              </a:rPr>
              <a:t>on the </a:t>
            </a:r>
            <a:r>
              <a:rPr lang="en-US" altLang="en-US" sz="2800" dirty="0" smtClean="0">
                <a:solidFill>
                  <a:srgbClr val="C00000"/>
                </a:solidFill>
              </a:rPr>
              <a:t>ion</a:t>
            </a:r>
            <a:r>
              <a:rPr lang="en-US" altLang="en-US" sz="2800" dirty="0" smtClean="0">
                <a:solidFill>
                  <a:srgbClr val="669900"/>
                </a:solidFill>
              </a:rPr>
              <a:t> that </a:t>
            </a:r>
            <a:r>
              <a:rPr lang="en-US" altLang="en-US" sz="2800" dirty="0" smtClean="0">
                <a:solidFill>
                  <a:srgbClr val="C00000"/>
                </a:solidFill>
              </a:rPr>
              <a:t>contains hydrogen </a:t>
            </a:r>
            <a:r>
              <a:rPr lang="en-US" altLang="en-US" sz="2800" dirty="0" smtClean="0">
                <a:solidFill>
                  <a:srgbClr val="669900"/>
                </a:solidFill>
              </a:rPr>
              <a:t>is always </a:t>
            </a:r>
            <a:r>
              <a:rPr lang="en-US" altLang="en-US" sz="2800" dirty="0" smtClean="0">
                <a:solidFill>
                  <a:srgbClr val="C00000"/>
                </a:solidFill>
              </a:rPr>
              <a:t>1 less</a:t>
            </a:r>
            <a:r>
              <a:rPr lang="en-US" altLang="en-US" sz="2800" dirty="0" smtClean="0">
                <a:solidFill>
                  <a:srgbClr val="669900"/>
                </a:solidFill>
              </a:rPr>
              <a:t> than that on the other ion.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Generalizations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71D0CE-9138-44DF-97CF-ED8FF1EC344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6934200" cy="38512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Determined in the same way as those for ionic compounds that contain monatomic ions.</a:t>
            </a:r>
          </a:p>
          <a:p>
            <a:pPr marL="347663" indent="-347663" eaLnBrk="1" hangingPunct="1"/>
            <a:r>
              <a:rPr lang="en-US" altLang="en-US" sz="2800" smtClean="0"/>
              <a:t>The positive and negative charges present must add to zero.</a:t>
            </a:r>
          </a:p>
          <a:p>
            <a:pPr marL="798513" lvl="1" indent="-33655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Na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r>
              <a:rPr lang="en-US" altLang="en-US" sz="2800" smtClean="0">
                <a:solidFill>
                  <a:srgbClr val="0000FF"/>
                </a:solidFill>
              </a:rPr>
              <a:t> and OH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  <a:r>
              <a:rPr lang="en-US" altLang="en-US" sz="2800" smtClean="0">
                <a:solidFill>
                  <a:srgbClr val="0000FF"/>
                </a:solidFill>
              </a:rPr>
              <a:t> form NaOH.</a:t>
            </a:r>
          </a:p>
          <a:p>
            <a:pPr marL="798513" lvl="1" indent="-33655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Mg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2+</a:t>
            </a:r>
            <a:r>
              <a:rPr lang="en-US" altLang="en-US" sz="2800" smtClean="0">
                <a:solidFill>
                  <a:srgbClr val="0000FF"/>
                </a:solidFill>
              </a:rPr>
              <a:t> and NO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  <a:r>
              <a:rPr lang="en-US" altLang="en-US" sz="2800" smtClean="0">
                <a:solidFill>
                  <a:srgbClr val="0000FF"/>
                </a:solidFill>
              </a:rPr>
              <a:t> form Mg(NO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3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.</a:t>
            </a:r>
          </a:p>
          <a:p>
            <a:pPr marL="798513" lvl="1" indent="-33655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NH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r>
              <a:rPr lang="en-US" altLang="en-US" sz="2800" smtClean="0">
                <a:solidFill>
                  <a:srgbClr val="0000FF"/>
                </a:solidFill>
              </a:rPr>
              <a:t> and 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2–</a:t>
            </a:r>
            <a:r>
              <a:rPr lang="en-US" altLang="en-US" sz="2800" smtClean="0">
                <a:solidFill>
                  <a:srgbClr val="0000FF"/>
                </a:solidFill>
              </a:rPr>
              <a:t> form (NH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SO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0BE7EB-B666-4D31-BA41-CC1CEE53FA6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Covalent Bond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Chemical bond formed through the sharing of one or more pairs of electrons between two non-metal atoms.</a:t>
            </a:r>
          </a:p>
          <a:p>
            <a:pPr eaLnBrk="1" hangingPunct="1"/>
            <a:r>
              <a:rPr lang="en-US" altLang="en-US" sz="2800" dirty="0" smtClean="0"/>
              <a:t>Molecular Compound (Covalent Compound)</a:t>
            </a:r>
          </a:p>
          <a:p>
            <a:pPr marL="798513" lvl="1" indent="-341313" eaLnBrk="1" hangingPunct="1"/>
            <a:r>
              <a:rPr lang="en-US" altLang="en-US" sz="2800" dirty="0" smtClean="0"/>
              <a:t>A compound in which atoms are joined through covalent bonds.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0B4E6-71C7-450E-AF2D-E16CF465B68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0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130675"/>
          </a:xfrm>
        </p:spPr>
        <p:txBody>
          <a:bodyPr/>
          <a:lstStyle/>
          <a:p>
            <a:pPr marL="457200" indent="-60325" eaLnBrk="1" hangingPunct="1">
              <a:buFontTx/>
              <a:buNone/>
            </a:pPr>
            <a:r>
              <a:rPr lang="en-US" altLang="en-US" sz="2800" smtClean="0"/>
              <a:t>	Which of the following compounds is named </a:t>
            </a:r>
            <a:r>
              <a:rPr lang="en-US" altLang="en-US" sz="2800" smtClean="0">
                <a:solidFill>
                  <a:srgbClr val="0000FF"/>
                </a:solidFill>
              </a:rPr>
              <a:t>incorrectly</a:t>
            </a:r>
            <a:r>
              <a:rPr lang="en-US" altLang="en-US" sz="2800" smtClean="0"/>
              <a:t>?</a:t>
            </a:r>
          </a:p>
          <a:p>
            <a:pPr marL="457200" indent="-60325" eaLnBrk="1" hangingPunct="1">
              <a:buFontTx/>
              <a:buNone/>
            </a:pPr>
            <a:endParaRPr lang="en-US" altLang="en-US" sz="2800" smtClean="0"/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KNO</a:t>
            </a:r>
            <a:r>
              <a:rPr lang="en-US" altLang="en-US" baseline="-25000" smtClean="0"/>
              <a:t>3		</a:t>
            </a:r>
            <a:r>
              <a:rPr lang="en-US" altLang="en-US" smtClean="0"/>
              <a:t>potassium nitrate 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TiO</a:t>
            </a:r>
            <a:r>
              <a:rPr lang="en-US" altLang="en-US" baseline="-25000" smtClean="0"/>
              <a:t>2</a:t>
            </a:r>
            <a:r>
              <a:rPr lang="en-US" altLang="en-US" smtClean="0"/>
              <a:t>		titanium(II) oxide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Sn(OH)</a:t>
            </a:r>
            <a:r>
              <a:rPr lang="en-US" altLang="en-US" baseline="-25000" smtClean="0"/>
              <a:t>4</a:t>
            </a:r>
            <a:r>
              <a:rPr lang="en-US" altLang="en-US" smtClean="0"/>
              <a:t>	tin(IV) hydroxide 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(NH</a:t>
            </a:r>
            <a:r>
              <a:rPr lang="en-US" altLang="en-US" baseline="-25000" smtClean="0"/>
              <a:t>4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SO</a:t>
            </a:r>
            <a:r>
              <a:rPr lang="en-US" altLang="en-US" baseline="-25000" smtClean="0"/>
              <a:t>3</a:t>
            </a:r>
            <a:r>
              <a:rPr lang="en-US" altLang="en-US" smtClean="0"/>
              <a:t> 	ammonium sulfite 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CaCrO</a:t>
            </a:r>
            <a:r>
              <a:rPr lang="en-US" altLang="en-US" baseline="-25000" smtClean="0"/>
              <a:t>4</a:t>
            </a:r>
            <a:r>
              <a:rPr lang="en-US" altLang="en-US" smtClean="0"/>
              <a:t>		calcium chromate </a:t>
            </a:r>
          </a:p>
          <a:p>
            <a:pPr marL="457200" indent="-60325" eaLnBrk="1" hangingPunct="1">
              <a:buFontTx/>
              <a:buNone/>
            </a:pPr>
            <a:r>
              <a:rPr lang="en-US" altLang="en-US" smtClean="0"/>
              <a:t>			</a:t>
            </a:r>
            <a:endParaRPr lang="en-US" altLang="en-US" smtClean="0">
              <a:solidFill>
                <a:srgbClr val="009900"/>
              </a:solidFill>
            </a:endParaRPr>
          </a:p>
        </p:txBody>
      </p:sp>
      <p:pic>
        <p:nvPicPr>
          <p:cNvPr id="72710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4D40E6-727D-48F7-A45D-F38FEDA105D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00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4087813"/>
          </a:xfrm>
        </p:spPr>
        <p:txBody>
          <a:bodyPr/>
          <a:lstStyle/>
          <a:p>
            <a:pPr marL="457200" indent="-60325" eaLnBrk="1" hangingPunct="1">
              <a:buFontTx/>
              <a:buNone/>
            </a:pPr>
            <a:r>
              <a:rPr lang="en-US" altLang="en-US" sz="2800" smtClean="0"/>
              <a:t>	Which of the following compounds is named </a:t>
            </a:r>
            <a:r>
              <a:rPr lang="en-US" altLang="en-US" sz="2800" smtClean="0">
                <a:solidFill>
                  <a:srgbClr val="0000FF"/>
                </a:solidFill>
              </a:rPr>
              <a:t>incorrectly</a:t>
            </a:r>
            <a:r>
              <a:rPr lang="en-US" altLang="en-US" sz="2800" smtClean="0"/>
              <a:t>?</a:t>
            </a:r>
          </a:p>
          <a:p>
            <a:pPr marL="457200" indent="-60325" eaLnBrk="1" hangingPunct="1">
              <a:buFontTx/>
              <a:buNone/>
            </a:pPr>
            <a:endParaRPr lang="en-US" altLang="en-US" sz="2800" smtClean="0"/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KNO</a:t>
            </a:r>
            <a:r>
              <a:rPr lang="en-US" altLang="en-US" baseline="-25000" smtClean="0"/>
              <a:t>3		</a:t>
            </a:r>
            <a:r>
              <a:rPr lang="en-US" altLang="en-US" smtClean="0"/>
              <a:t>potassium nitrate 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TiO</a:t>
            </a:r>
            <a:r>
              <a:rPr lang="en-US" altLang="en-US" baseline="-25000" smtClean="0"/>
              <a:t>2</a:t>
            </a:r>
            <a:r>
              <a:rPr lang="en-US" altLang="en-US" smtClean="0"/>
              <a:t>		titanium(II) oxide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Sn(OH)</a:t>
            </a:r>
            <a:r>
              <a:rPr lang="en-US" altLang="en-US" baseline="-25000" smtClean="0"/>
              <a:t>4</a:t>
            </a:r>
            <a:r>
              <a:rPr lang="en-US" altLang="en-US" smtClean="0"/>
              <a:t>	tin(IV) hydroxide 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(NH</a:t>
            </a:r>
            <a:r>
              <a:rPr lang="en-US" altLang="en-US" baseline="-25000" smtClean="0"/>
              <a:t>4</a:t>
            </a:r>
            <a:r>
              <a:rPr lang="en-US" altLang="en-US" smtClean="0"/>
              <a:t>)</a:t>
            </a:r>
            <a:r>
              <a:rPr lang="en-US" altLang="en-US" baseline="-25000" smtClean="0"/>
              <a:t>2</a:t>
            </a:r>
            <a:r>
              <a:rPr lang="en-US" altLang="en-US" smtClean="0"/>
              <a:t>SO</a:t>
            </a:r>
            <a:r>
              <a:rPr lang="en-US" altLang="en-US" baseline="-25000" smtClean="0"/>
              <a:t>3</a:t>
            </a:r>
            <a:r>
              <a:rPr lang="en-US" altLang="en-US" smtClean="0"/>
              <a:t> 	ammonium sulfite </a:t>
            </a:r>
          </a:p>
          <a:p>
            <a:pPr marL="457200" indent="-60325" eaLnBrk="1" hangingPunct="1">
              <a:buFontTx/>
              <a:buAutoNum type="alphaLcParenR"/>
            </a:pPr>
            <a:r>
              <a:rPr lang="en-US" altLang="en-US" smtClean="0"/>
              <a:t> CaCrO</a:t>
            </a:r>
            <a:r>
              <a:rPr lang="en-US" altLang="en-US" baseline="-25000" smtClean="0"/>
              <a:t>4</a:t>
            </a:r>
            <a:r>
              <a:rPr lang="en-US" altLang="en-US" smtClean="0"/>
              <a:t>		calcium chromate </a:t>
            </a:r>
          </a:p>
          <a:p>
            <a:pPr marL="457200" indent="-60325" eaLnBrk="1" hangingPunct="1">
              <a:buFontTx/>
              <a:buNone/>
            </a:pPr>
            <a:r>
              <a:rPr lang="en-US" altLang="en-US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titanium(IV) oxide</a:t>
            </a:r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762000" y="4081463"/>
            <a:ext cx="4800600" cy="381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73735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0BE7EB-B666-4D31-BA41-CC1CEE53FA6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Metallic Bond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414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Chemical bond formed through the sharing of one or more pairs of electrons between all atoms in a solid.</a:t>
            </a:r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Metals</a:t>
            </a:r>
            <a:r>
              <a:rPr lang="en-US" altLang="en-US" sz="2800" dirty="0" smtClean="0"/>
              <a:t>: Metallic elements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Metallic properties are due to metallic bonding</a:t>
            </a:r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Alloys </a:t>
            </a:r>
            <a:r>
              <a:rPr lang="en-US" altLang="en-US" sz="2800" dirty="0" smtClean="0"/>
              <a:t>(Metallic compounds)</a:t>
            </a:r>
          </a:p>
          <a:p>
            <a:pPr marL="798513" lvl="1" indent="-341313" eaLnBrk="1" hangingPunct="1"/>
            <a:r>
              <a:rPr lang="en-US" altLang="en-US" sz="2800" dirty="0" smtClean="0"/>
              <a:t>A compound in which atoms are joined through metallic bonds.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651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55A3E4-7C10-4EE1-AC1C-8DFE4091416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Bonding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Most bonds are not 100% ionic or 100% covalent.</a:t>
            </a:r>
          </a:p>
          <a:p>
            <a:pPr eaLnBrk="1" hangingPunct="1"/>
            <a:r>
              <a:rPr lang="en-US" altLang="en-US" sz="2800" smtClean="0"/>
              <a:t>Most bonds have some degree of both ionic and covalent character.</a:t>
            </a:r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ABBF1A-CF49-41F3-9DB3-5C566209E6C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Two Fundamental Concepts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0025"/>
          </a:xfrm>
        </p:spPr>
        <p:txBody>
          <a:bodyPr/>
          <a:lstStyle/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Not all electrons in an atom participate in bonding. Those that participate are called valence electrons.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Certain arrangements of electrons are more stable than others, as is explained by the octet rule.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31416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4.1">
  <a:themeElements>
    <a:clrScheme name="Section 4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ection 4.9">
  <a:themeElements>
    <a:clrScheme name="Section 4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4.10">
  <a:themeElements>
    <a:clrScheme name="Section 4.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ection 4.11">
  <a:themeElements>
    <a:clrScheme name="Section 4.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4.2">
  <a:themeElements>
    <a:clrScheme name="Section 4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4.3">
  <a:themeElements>
    <a:clrScheme name="Section 4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4.4">
  <a:themeElements>
    <a:clrScheme name="Section 4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4.5">
  <a:themeElements>
    <a:clrScheme name="Section 4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4.6">
  <a:themeElements>
    <a:clrScheme name="Section 4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4.7">
  <a:themeElements>
    <a:clrScheme name="Section 4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4.8">
  <a:themeElements>
    <a:clrScheme name="Section 4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4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4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4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4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2534</Words>
  <Application>Microsoft Office PowerPoint</Application>
  <PresentationFormat>On-screen Show (4:3)</PresentationFormat>
  <Paragraphs>506</Paragraphs>
  <Slides>61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83" baseType="lpstr">
      <vt:lpstr>Arial</vt:lpstr>
      <vt:lpstr>Calibri</vt:lpstr>
      <vt:lpstr>Calibri Light</vt:lpstr>
      <vt:lpstr>ＭＳ Ｐゴシック</vt:lpstr>
      <vt:lpstr>ＭＳ Ｐゴシック</vt:lpstr>
      <vt:lpstr>Times</vt:lpstr>
      <vt:lpstr>Times New Roman</vt:lpstr>
      <vt:lpstr>Wingdings</vt:lpstr>
      <vt:lpstr>Section 4.1</vt:lpstr>
      <vt:lpstr>Custom Design</vt:lpstr>
      <vt:lpstr>Section 4.2</vt:lpstr>
      <vt:lpstr>Section 4.3</vt:lpstr>
      <vt:lpstr>Section 4.4</vt:lpstr>
      <vt:lpstr>Section 4.5</vt:lpstr>
      <vt:lpstr>Section 4.6</vt:lpstr>
      <vt:lpstr>Section 4.7</vt:lpstr>
      <vt:lpstr>Section 4.8</vt:lpstr>
      <vt:lpstr>Section 4.9</vt:lpstr>
      <vt:lpstr>Section 4.10</vt:lpstr>
      <vt:lpstr>Section 4.11</vt:lpstr>
      <vt:lpstr>TOC</vt:lpstr>
      <vt:lpstr>CS ChemDraw Drawing</vt:lpstr>
      <vt:lpstr>Chapter 4. Chemical Bonding: The Ionic Bond Model</vt:lpstr>
      <vt:lpstr>PowerPoint Presentation</vt:lpstr>
      <vt:lpstr>A Chemical Bond</vt:lpstr>
      <vt:lpstr>Two Types of Chemical Bonds</vt:lpstr>
      <vt:lpstr>Ionic Bond</vt:lpstr>
      <vt:lpstr>Covalent Bond</vt:lpstr>
      <vt:lpstr>Metallic Bond</vt:lpstr>
      <vt:lpstr>Bonding</vt:lpstr>
      <vt:lpstr>Two Fundamental Concepts</vt:lpstr>
      <vt:lpstr>Valence Electron</vt:lpstr>
      <vt:lpstr>Lewis Symbol</vt:lpstr>
      <vt:lpstr>Lewis Symbols for Selected Representative and Noble-Gas Elements</vt:lpstr>
      <vt:lpstr>  Concept Check</vt:lpstr>
      <vt:lpstr>  Concept Check</vt:lpstr>
      <vt:lpstr>Three Important Generalizations About Valence Electrons</vt:lpstr>
      <vt:lpstr>  Concept Check</vt:lpstr>
      <vt:lpstr>  Concept Check</vt:lpstr>
      <vt:lpstr>PowerPoint Presentation</vt:lpstr>
      <vt:lpstr>Octet Rule (G.N. Lewis)</vt:lpstr>
      <vt:lpstr>Ion</vt:lpstr>
      <vt:lpstr>PowerPoint Presentation</vt:lpstr>
      <vt:lpstr>  Concept Check</vt:lpstr>
      <vt:lpstr>  Concept Check</vt:lpstr>
      <vt:lpstr>PowerPoint Presentation</vt:lpstr>
      <vt:lpstr>PowerPoint Presentation</vt:lpstr>
      <vt:lpstr>PowerPoint Presentation</vt:lpstr>
      <vt:lpstr>PowerPoint Presentation</vt:lpstr>
      <vt:lpstr>Isoelectronic Species</vt:lpstr>
      <vt:lpstr>Isoelectronic Species Mg2+ and Ne</vt:lpstr>
      <vt:lpstr>  Concept Check</vt:lpstr>
      <vt:lpstr>Formation of an Ionic Compound</vt:lpstr>
      <vt:lpstr>Lewis Structure</vt:lpstr>
      <vt:lpstr>The Reaction Between Sodium and Chlorine</vt:lpstr>
      <vt:lpstr>The Reaction Between Sodium and Oxygen</vt:lpstr>
      <vt:lpstr>The Reaction Between Calcium and Chlorine</vt:lpstr>
      <vt:lpstr>PowerPoint Presentation</vt:lpstr>
      <vt:lpstr>Writing Chemical Formulas for Ionic Compounds</vt:lpstr>
      <vt:lpstr>Example</vt:lpstr>
      <vt:lpstr>  Concept Check</vt:lpstr>
      <vt:lpstr>  Concept Check</vt:lpstr>
      <vt:lpstr>Solid Ionic Compounds (ionic lattices).</vt:lpstr>
      <vt:lpstr>Sodium Chloride (NaCl)</vt:lpstr>
      <vt:lpstr>Formula Unit</vt:lpstr>
      <vt:lpstr>Cross-Section of NaCl</vt:lpstr>
      <vt:lpstr>Naming Compounds</vt:lpstr>
      <vt:lpstr>Naming Ionic Compounds</vt:lpstr>
      <vt:lpstr>Names of Selected Common Nonmetallic Ions</vt:lpstr>
      <vt:lpstr>Examples</vt:lpstr>
      <vt:lpstr>Naming Ionic Compounds (for Metals with Variable Charges)</vt:lpstr>
      <vt:lpstr>Examples</vt:lpstr>
      <vt:lpstr>Metallic Elements with a Fixed Ionic Charge</vt:lpstr>
      <vt:lpstr>  Exercise</vt:lpstr>
      <vt:lpstr>  Exercise</vt:lpstr>
      <vt:lpstr>Polyatomic Ion</vt:lpstr>
      <vt:lpstr>Polyatomic Ion</vt:lpstr>
      <vt:lpstr>Polyatomic Ions</vt:lpstr>
      <vt:lpstr>Generalizations</vt:lpstr>
      <vt:lpstr>Generalizations</vt:lpstr>
      <vt:lpstr>PowerPoint Presentation</vt:lpstr>
      <vt:lpstr>  Exercise</vt:lpstr>
      <vt:lpstr>  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LabAdmin</dc:creator>
  <cp:lastModifiedBy>upali</cp:lastModifiedBy>
  <cp:revision>414</cp:revision>
  <dcterms:created xsi:type="dcterms:W3CDTF">2006-07-31T17:58:07Z</dcterms:created>
  <dcterms:modified xsi:type="dcterms:W3CDTF">2017-03-31T14:16:19Z</dcterms:modified>
</cp:coreProperties>
</file>