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42" r:id="rId1"/>
    <p:sldMasterId id="2147483648" r:id="rId2"/>
    <p:sldMasterId id="2147483649" r:id="rId3"/>
    <p:sldMasterId id="2147483650" r:id="rId4"/>
    <p:sldMasterId id="214748365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59" r:id="rId11"/>
  </p:sldMasterIdLst>
  <p:notesMasterIdLst>
    <p:notesMasterId r:id="rId58"/>
  </p:notesMasterIdLst>
  <p:handoutMasterIdLst>
    <p:handoutMasterId r:id="rId59"/>
  </p:handoutMasterIdLst>
  <p:sldIdLst>
    <p:sldId id="372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69" r:id="rId25"/>
    <p:sldId id="340" r:id="rId26"/>
    <p:sldId id="341" r:id="rId27"/>
    <p:sldId id="342" r:id="rId28"/>
    <p:sldId id="373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  <p:sldId id="361" r:id="rId46"/>
    <p:sldId id="375" r:id="rId47"/>
    <p:sldId id="360" r:id="rId48"/>
    <p:sldId id="362" r:id="rId49"/>
    <p:sldId id="363" r:id="rId50"/>
    <p:sldId id="370" r:id="rId51"/>
    <p:sldId id="364" r:id="rId52"/>
    <p:sldId id="365" r:id="rId53"/>
    <p:sldId id="374" r:id="rId54"/>
    <p:sldId id="366" r:id="rId55"/>
    <p:sldId id="367" r:id="rId56"/>
    <p:sldId id="368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C1"/>
    <a:srgbClr val="526FDE"/>
    <a:srgbClr val="7C2878"/>
    <a:srgbClr val="8D007F"/>
    <a:srgbClr val="D6000E"/>
    <a:srgbClr val="FF0000"/>
    <a:srgbClr val="48A459"/>
    <a:srgbClr val="476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68" y="60"/>
      </p:cViewPr>
      <p:guideLst>
        <p:guide orient="horz" pos="864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33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61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 charset="0"/>
                <a:ea typeface="MS PGothic" pitchFamily="34" charset="-128"/>
              </a:defRPr>
            </a:lvl1pPr>
          </a:lstStyle>
          <a:p>
            <a:pPr>
              <a:defRPr/>
            </a:pPr>
            <a:fld id="{1BDB46F6-E833-4BFE-945D-C008B5AB2F20}" type="datetimeFigureOut">
              <a:rPr lang="en-US" altLang="en-US"/>
              <a:pPr>
                <a:defRPr/>
              </a:pPr>
              <a:t>3/20/2017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E5FDFA8-8AFA-409F-B196-60D88B0B0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001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1DBBFC31-51F3-4C51-B4DD-9ADAEC5643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70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C16BC63-B406-4681-B524-8398CD839DD9}" type="slidenum">
              <a:rPr lang="en-US" altLang="en-US" sz="1200" baseline="0"/>
              <a:pPr/>
              <a:t>2</a:t>
            </a:fld>
            <a:endParaRPr lang="en-US" altLang="en-US" sz="1200" baseline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2735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FAD68C6-BA0D-4D44-8966-8A4D0B9BD8FA}" type="slidenum">
              <a:rPr lang="en-US" altLang="en-US" sz="1200" baseline="0"/>
              <a:pPr/>
              <a:t>11</a:t>
            </a:fld>
            <a:endParaRPr lang="en-US" altLang="en-US" sz="1200" baseline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885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1EA7C6F-731D-4250-B769-81D281A17D42}" type="slidenum">
              <a:rPr lang="en-US" altLang="en-US" sz="1200" baseline="0"/>
              <a:pPr/>
              <a:t>12</a:t>
            </a:fld>
            <a:endParaRPr lang="en-US" altLang="en-US" sz="1200" baseline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01862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FDBD444-0353-41B9-B500-94E541016810}" type="slidenum">
              <a:rPr lang="en-US" altLang="en-US" sz="1200" baseline="0"/>
              <a:pPr/>
              <a:t>13</a:t>
            </a:fld>
            <a:endParaRPr lang="en-US" altLang="en-US" sz="1200" baseline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mass number is 51. Mass Number = # protons + # neutrons.  Mass Number = 23 + 28 = 51.  The element is vanadium.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Note: Add animation to the red boxes to assist in explaining how to solve the problem.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33056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B7D68E2-F7E2-4C7D-B19A-489C63C435A5}" type="slidenum">
              <a:rPr lang="en-US" altLang="en-US" sz="1200" baseline="0"/>
              <a:pPr/>
              <a:t>14</a:t>
            </a:fld>
            <a:endParaRPr lang="en-US" altLang="en-US" sz="1200" baseline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mass number is 51. Mass Number = # protons + # neutrons.  Mass Number = 23 + 28 = 51.  The element is vanadium.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Note: Use the red box animation to assist in explaining how to solve the problem.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95182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872117A-4669-465B-A405-78F131470607}" type="slidenum">
              <a:rPr lang="en-US" altLang="en-US" sz="1200" baseline="0"/>
              <a:pPr/>
              <a:t>15</a:t>
            </a:fld>
            <a:endParaRPr lang="en-US" altLang="en-US" sz="1200" baseline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5529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85EBAA1-2525-47EF-8594-0B9922E07B4A}" type="slidenum">
              <a:rPr lang="en-US" altLang="en-US" sz="1200" baseline="0"/>
              <a:pPr/>
              <a:t>16</a:t>
            </a:fld>
            <a:endParaRPr lang="en-US" altLang="en-US" sz="1200" baseline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88466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8C968CF-0854-4014-9489-0724254A8CE6}" type="slidenum">
              <a:rPr lang="en-US" altLang="en-US" sz="1200" baseline="0"/>
              <a:pPr/>
              <a:t>17</a:t>
            </a:fld>
            <a:endParaRPr lang="en-US" altLang="en-US" sz="1200" baseline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Average Atomic Mass = (0.6260)(186.956 amu) + (0.3740)(184.953 amu) = 186.207 amu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element is rhenium (Re).</a:t>
            </a:r>
          </a:p>
        </p:txBody>
      </p:sp>
    </p:spTree>
    <p:extLst>
      <p:ext uri="{BB962C8B-B14F-4D97-AF65-F5344CB8AC3E}">
        <p14:creationId xmlns:p14="http://schemas.microsoft.com/office/powerpoint/2010/main" val="1140470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8C968CF-0854-4014-9489-0724254A8CE6}" type="slidenum">
              <a:rPr lang="en-US" altLang="en-US" sz="1200" baseline="0"/>
              <a:pPr/>
              <a:t>18</a:t>
            </a:fld>
            <a:endParaRPr lang="en-US" altLang="en-US" sz="1200" baseline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Average Atomic Mass = (0.6260)(186.956 amu) + (0.3740)(184.953 amu) = 186.207 amu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The element is rhenium (Re).</a:t>
            </a:r>
          </a:p>
        </p:txBody>
      </p:sp>
    </p:spTree>
    <p:extLst>
      <p:ext uri="{BB962C8B-B14F-4D97-AF65-F5344CB8AC3E}">
        <p14:creationId xmlns:p14="http://schemas.microsoft.com/office/powerpoint/2010/main" val="4096646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A2D7073-FF1F-4A39-B53F-4132652F6FC0}" type="slidenum">
              <a:rPr lang="en-US" altLang="en-US" sz="1200" baseline="0"/>
              <a:pPr/>
              <a:t>19</a:t>
            </a:fld>
            <a:endParaRPr lang="en-US" altLang="en-US" sz="1200" baseline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5842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0981999-18C5-4D52-961F-874F142B0A23}" type="slidenum">
              <a:rPr lang="en-US" altLang="en-US" sz="1200" baseline="0"/>
              <a:pPr/>
              <a:t>20</a:t>
            </a:fld>
            <a:endParaRPr lang="en-US" altLang="en-US" sz="1200" baseline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407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BF90161-4159-4EC5-B158-2E924B63DA13}" type="slidenum">
              <a:rPr lang="en-US" altLang="en-US" sz="1200" baseline="0"/>
              <a:pPr/>
              <a:t>3</a:t>
            </a:fld>
            <a:endParaRPr lang="en-US" altLang="en-US" sz="1200" baseline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9516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CAC0F35-BA1E-41EE-A4A9-1C046B2B4E80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5759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53FF52-96EA-4BE3-B2CB-97FF5DFD6BFE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29275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2868DB3-41E6-4821-A960-D74A10E2B7EB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0838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6A1C7BC-158F-426E-936F-0F62FD0FAC94}" type="slidenum">
              <a:rPr lang="en-US" altLang="en-US" sz="1200" baseline="0"/>
              <a:pPr/>
              <a:t>24</a:t>
            </a:fld>
            <a:endParaRPr lang="en-US" altLang="en-US" sz="1200" baseline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00471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0C5390C-5E6A-4590-9A50-5B16D45E0515}" type="slidenum">
              <a:rPr lang="en-US" altLang="en-US" sz="1200" baseline="0"/>
              <a:pPr/>
              <a:t>25</a:t>
            </a:fld>
            <a:endParaRPr lang="en-US" altLang="en-US" sz="1200" baseline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6083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1C609AE-8162-4BC0-817D-4D7F21871D46}" type="slidenum">
              <a:rPr lang="en-US" altLang="en-US" sz="1200" baseline="0"/>
              <a:pPr/>
              <a:t>26</a:t>
            </a:fld>
            <a:endParaRPr lang="en-US" altLang="en-US" sz="1200" baseline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24511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EE7039B-256B-4EA3-8019-173632EAAEF3}" type="slidenum">
              <a:rPr lang="en-US" altLang="en-US" sz="1200" baseline="0"/>
              <a:pPr/>
              <a:t>27</a:t>
            </a:fld>
            <a:endParaRPr lang="en-US" altLang="en-US" sz="1200" baseline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28507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E7950E6-5615-4122-AD03-D0ED1E833483}" type="slidenum">
              <a:rPr lang="en-US" altLang="en-US" sz="1200" baseline="0"/>
              <a:pPr/>
              <a:t>28</a:t>
            </a:fld>
            <a:endParaRPr lang="en-US" altLang="en-US" sz="1200" baseline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131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38E65DB-30FB-47F5-905D-86022C83045C}" type="slidenum">
              <a:rPr lang="en-US" altLang="en-US" sz="1200" baseline="0"/>
              <a:pPr/>
              <a:t>29</a:t>
            </a:fld>
            <a:endParaRPr lang="en-US" altLang="en-US" sz="1200" baseline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47031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06E2BD1-6ECE-44A4-9D0A-A7C3ACBEE433}" type="slidenum">
              <a:rPr lang="en-US" altLang="en-US" sz="1200" baseline="0"/>
              <a:pPr/>
              <a:t>30</a:t>
            </a:fld>
            <a:endParaRPr lang="en-US" altLang="en-US" sz="1200" baseline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749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50392F-6814-463D-94A8-E9B10164B3DE}" type="slidenum">
              <a:rPr lang="en-US" altLang="en-US" sz="1200" baseline="0"/>
              <a:pPr/>
              <a:t>4</a:t>
            </a:fld>
            <a:endParaRPr lang="en-US" altLang="en-US" sz="1200" baseline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1281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D7C7ED0-0076-4E7A-A60D-FEE032909FF4}" type="slidenum">
              <a:rPr lang="en-US" altLang="en-US" sz="1200" baseline="0"/>
              <a:pPr/>
              <a:t>31</a:t>
            </a:fld>
            <a:endParaRPr lang="en-US" altLang="en-US" sz="1200" baseline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34910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818CDB2-A00E-4D87-B7E1-657B3F928923}" type="slidenum">
              <a:rPr lang="en-US" altLang="en-US" sz="1200" baseline="0"/>
              <a:pPr/>
              <a:t>32</a:t>
            </a:fld>
            <a:endParaRPr lang="en-US" altLang="en-US" sz="1200" baseline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583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30A5E60-5A2A-4A18-8CC7-816F7C1C670F}" type="slidenum">
              <a:rPr lang="en-US" altLang="en-US" sz="1200" baseline="0"/>
              <a:pPr/>
              <a:t>33</a:t>
            </a:fld>
            <a:endParaRPr lang="en-US" altLang="en-US" sz="1200" baseline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00500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9C82A8-EF62-428A-B310-F99F9E5E9EF1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60529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B3E4719-1DD1-4B4F-AD67-481855E22092}" type="slidenum">
              <a:rPr lang="en-US" altLang="en-US" sz="1200" baseline="0"/>
              <a:pPr/>
              <a:t>35</a:t>
            </a:fld>
            <a:endParaRPr lang="en-US" altLang="en-US" sz="1200" baseline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55659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B3E4719-1DD1-4B4F-AD67-481855E22092}" type="slidenum">
              <a:rPr lang="en-US" altLang="en-US" sz="1200" baseline="0"/>
              <a:pPr/>
              <a:t>36</a:t>
            </a:fld>
            <a:endParaRPr lang="en-US" altLang="en-US" sz="1200" baseline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3813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31F3F2C-C736-4BAF-B82F-871124787636}" type="slidenum">
              <a:rPr lang="en-US" altLang="en-US" sz="1200" baseline="0"/>
              <a:pPr/>
              <a:t>37</a:t>
            </a:fld>
            <a:endParaRPr lang="en-US" altLang="en-US" sz="1200" baseline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461027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5826F94-8569-4D58-B583-A59C5FE2E1F1}" type="slidenum">
              <a:rPr lang="en-US" altLang="en-US" sz="1200" baseline="0"/>
              <a:pPr/>
              <a:t>38</a:t>
            </a:fld>
            <a:endParaRPr lang="en-US" altLang="en-US" sz="1200" baseline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18756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9954F5F-E6BB-4845-A8B2-5508BB17F23E}" type="slidenum">
              <a:rPr lang="en-US" altLang="en-US" sz="1200" baseline="0"/>
              <a:pPr/>
              <a:t>39</a:t>
            </a:fld>
            <a:endParaRPr lang="en-US" altLang="en-US" sz="1200" baseline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a)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1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6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</a:rPr>
              <a:t>2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</a:rPr>
              <a:t>4</a:t>
            </a:r>
            <a:endParaRPr lang="en-US" altLang="en-US" baseline="30000" smtClean="0"/>
          </a:p>
          <a:p>
            <a:pPr eaLnBrk="1" hangingPunct="1"/>
            <a:r>
              <a:rPr lang="en-US" altLang="en-US" smtClean="0"/>
              <a:t>b)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1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6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</a:rPr>
              <a:t>2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</a:rPr>
              <a:t>6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4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d</a:t>
            </a:r>
            <a:r>
              <a:rPr lang="en-US" altLang="en-US" baseline="30000" smtClean="0">
                <a:solidFill>
                  <a:srgbClr val="009900"/>
                </a:solidFill>
              </a:rPr>
              <a:t>10</a:t>
            </a:r>
            <a:r>
              <a:rPr lang="en-US" altLang="en-US" smtClean="0">
                <a:solidFill>
                  <a:srgbClr val="009900"/>
                </a:solidFill>
              </a:rPr>
              <a:t>4</a:t>
            </a:r>
            <a:r>
              <a:rPr lang="en-US" altLang="en-US" i="1" smtClean="0">
                <a:solidFill>
                  <a:srgbClr val="009900"/>
                </a:solidFill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</a:rPr>
              <a:t>6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5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4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d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10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5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6</a:t>
            </a:r>
            <a:r>
              <a:rPr lang="en-US" altLang="en-US" smtClean="0">
                <a:solidFill>
                  <a:srgbClr val="009900"/>
                </a:solidFill>
              </a:rPr>
              <a:t>6</a:t>
            </a:r>
            <a:r>
              <a:rPr lang="en-US" altLang="en-US" i="1" smtClean="0">
                <a:solidFill>
                  <a:srgbClr val="009900"/>
                </a:solidFill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43826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02FA75D-85B5-47F5-A432-A2D1A465A8A9}" type="slidenum">
              <a:rPr lang="en-US" altLang="en-US" sz="1200" baseline="0"/>
              <a:pPr/>
              <a:t>40</a:t>
            </a:fld>
            <a:endParaRPr lang="en-US" altLang="en-US" sz="1200" baseline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a)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1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6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</a:rPr>
              <a:t>2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</a:rPr>
              <a:t>4</a:t>
            </a:r>
            <a:endParaRPr lang="en-US" altLang="en-US" baseline="30000" smtClean="0"/>
          </a:p>
          <a:p>
            <a:pPr eaLnBrk="1" hangingPunct="1"/>
            <a:r>
              <a:rPr lang="en-US" altLang="en-US" smtClean="0"/>
              <a:t>b)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1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6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</a:rPr>
              <a:t>2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</a:rPr>
              <a:t>6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4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d</a:t>
            </a:r>
            <a:r>
              <a:rPr lang="en-US" altLang="en-US" baseline="30000" smtClean="0">
                <a:solidFill>
                  <a:srgbClr val="009900"/>
                </a:solidFill>
              </a:rPr>
              <a:t>10</a:t>
            </a:r>
            <a:r>
              <a:rPr lang="en-US" altLang="en-US" smtClean="0">
                <a:solidFill>
                  <a:srgbClr val="009900"/>
                </a:solidFill>
              </a:rPr>
              <a:t>4</a:t>
            </a:r>
            <a:r>
              <a:rPr lang="en-US" altLang="en-US" i="1" smtClean="0">
                <a:solidFill>
                  <a:srgbClr val="009900"/>
                </a:solidFill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</a:rPr>
              <a:t>6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5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4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d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10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5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6</a:t>
            </a:r>
            <a:r>
              <a:rPr lang="en-US" altLang="en-US" smtClean="0">
                <a:solidFill>
                  <a:srgbClr val="009900"/>
                </a:solidFill>
              </a:rPr>
              <a:t>6</a:t>
            </a:r>
            <a:r>
              <a:rPr lang="en-US" altLang="en-US" i="1" smtClean="0">
                <a:solidFill>
                  <a:srgbClr val="009900"/>
                </a:solidFill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3173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28271C6-0B7A-49D2-9258-6D279BB55C09}" type="slidenum">
              <a:rPr lang="en-US" altLang="en-US" sz="1200" baseline="0"/>
              <a:pPr/>
              <a:t>5</a:t>
            </a:fld>
            <a:endParaRPr lang="en-US" altLang="en-US" sz="1200" baseline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53626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E1FE8A8-8B6C-4BE8-A268-14389A8875F3}" type="slidenum">
              <a:rPr lang="en-US" altLang="en-US" sz="1200" baseline="0"/>
              <a:pPr/>
              <a:t>41</a:t>
            </a:fld>
            <a:endParaRPr lang="en-US" altLang="en-US" sz="1200" baseline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652275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2D69CE9-2782-400A-8ED5-093F381CD58E}" type="slidenum">
              <a:rPr lang="en-US" altLang="en-US" sz="1200" baseline="0"/>
              <a:pPr/>
              <a:t>42</a:t>
            </a:fld>
            <a:endParaRPr lang="en-US" altLang="en-US" sz="1200" baseline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731306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2D69CE9-2782-400A-8ED5-093F381CD58E}" type="slidenum">
              <a:rPr lang="en-US" altLang="en-US" sz="1200" baseline="0"/>
              <a:pPr/>
              <a:t>43</a:t>
            </a:fld>
            <a:endParaRPr lang="en-US" altLang="en-US" sz="1200" baseline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682113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AF2419-7EF6-438C-974F-5797F79AC121}" type="slidenum">
              <a:rPr lang="en-US" altLang="en-US" sz="1200" baseline="0"/>
              <a:pPr/>
              <a:t>44</a:t>
            </a:fld>
            <a:endParaRPr lang="en-US" altLang="en-US" sz="1200" baseline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26424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23446FA-FC53-43EB-A570-D63EC1DD6054}" type="slidenum">
              <a:rPr lang="en-US" altLang="en-US" sz="1200" baseline="0"/>
              <a:pPr/>
              <a:t>45</a:t>
            </a:fld>
            <a:endParaRPr lang="en-US" alt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463905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C44F54-5217-4D4A-B19F-812998A302FC}" type="slidenum">
              <a:rPr lang="en-US" altLang="en-US" sz="1200" baseline="0"/>
              <a:pPr/>
              <a:t>46</a:t>
            </a:fld>
            <a:endParaRPr lang="en-US" altLang="en-US" sz="1200" baseline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26247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BE84925-AC28-4707-BBEA-CAFA357D54C8}" type="slidenum">
              <a:rPr lang="en-US" altLang="en-US" sz="1200" baseline="0"/>
              <a:pPr/>
              <a:t>6</a:t>
            </a:fld>
            <a:endParaRPr lang="en-US" altLang="en-US" sz="1200" baseline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9632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3BC22DA-9C57-42A9-BB6E-64B1E7E88101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906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411BC57-3409-476D-8E41-843D8563AA33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2688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2C17CF2-4578-48AA-9D95-0704B73060E0}" type="slidenum">
              <a:rPr lang="en-US" altLang="en-US" sz="1200" baseline="0"/>
              <a:pPr/>
              <a:t>9</a:t>
            </a:fld>
            <a:endParaRPr lang="en-US" altLang="en-US" sz="1200" baseline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7297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58FCE3D-FEAF-4752-9ED0-E0DC9474B3E5}" type="slidenum">
              <a:rPr lang="en-US" altLang="en-US" sz="1200" baseline="0"/>
              <a:pPr/>
              <a:t>10</a:t>
            </a:fld>
            <a:endParaRPr lang="en-US" altLang="en-US" sz="1200" baseline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26348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AE36-8CBB-4EB6-9D5D-AEF2993D2F8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6AD-DAD8-42EC-A77D-AB299887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AE36-8CBB-4EB6-9D5D-AEF2993D2F8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6AD-DAD8-42EC-A77D-AB299887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1725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E861B0-A47A-4118-9641-914614C71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91118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EB8EA2-666D-41A7-AA5A-6F1617BC8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6215183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98D09-4CC0-4265-8A32-1A22D2380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609261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E64299-DBE0-4AF4-8DA8-4DC1EF45E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312730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31EBA-FD5B-47C8-B673-B8F2A5B0C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27673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359C6-C750-4E73-B841-35676494D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709519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E2507F-5451-473B-866D-EC112892BE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940222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2D38E-84BD-49D7-84E2-BE19405174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546631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B1A23-978D-45B1-8E22-49359336A8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517296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4EDE2E-60E0-41DE-8927-9C736957D2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9936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AE36-8CBB-4EB6-9D5D-AEF2993D2F8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6AD-DAD8-42EC-A77D-AB299887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70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48332C-F1FF-4B9E-8C17-12743F8EBE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801777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032A3-061D-4FE2-924B-9131D8618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51582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A3D0F5-61DA-473E-8B23-BBDC14F357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061919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EFA5E-90FD-410A-A090-C6AFAC08AE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248289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5F45A-443C-4223-AE6D-185BAE6A7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928150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8F3B25-8D82-48CC-B65C-6A2931295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313532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7F1094-8675-4DA7-BD85-FD3DCC62CC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588539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719F5-B28A-49C1-936B-00441731AD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16171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AF8E3-84F1-4CC2-8219-A351A1F4D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655063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22601D-2BA7-4CC5-9626-9E18EDF3A5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73175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toker9781133103943-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012825"/>
            <a:ext cx="3756025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3810000" cy="990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2926412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1B455-A369-47C8-B264-999A43696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927019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74047-BA03-4236-9D63-D677748265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783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0715E-68E7-4AE1-944A-81BE56EF52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980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7801D-2CFB-440B-A3FE-E882B77535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92380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65DE2-5518-456F-8C20-AD447F4122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426080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DE1B8-6268-47B3-A130-0FB180E13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08197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41CE2-A5E7-4F78-A32B-AD720CD284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3882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29A49-314D-4DB7-B3E1-1D65F05B22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18748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742B84-9A28-4326-A30B-7213C3659F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0696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AE36-8CBB-4EB6-9D5D-AEF2993D2F8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6AD-DAD8-42EC-A77D-AB299887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1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349895-CFFB-4E12-B4E2-1A9249884E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88917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58EE3-DABD-4175-B8C1-7C46BDD3AE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14143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345D4A-7001-4002-A78C-3174A6FEC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261068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0E2D2-098A-40F1-BEFD-B51FC0FC0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037152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DD4C38-1897-4236-932D-F1A2F0960E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59927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030F22-466B-4847-9B8B-8CF37520C0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643860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1B7E8D-9275-4F24-BAF2-9FD55414B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814926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843FE-1200-43E0-B8B3-239940E03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05471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430A4-1ED3-4B72-AFDC-ACB9C6EFEB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908120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ED3C9-D4FA-40FE-9173-1E21EEFC5B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2937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AE36-8CBB-4EB6-9D5D-AEF2993D2F8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6AD-DAD8-42EC-A77D-AB299887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32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FE0E1-0EF2-42EF-9E11-BCEA24055F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84462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BFB415-F717-417F-A9D6-59AF22AF5F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468250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CCA9C-9DA8-43A7-AA50-2038ABFDDA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682611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3D07F-8749-4A87-BC33-F2A474DAC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196984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58749-29B2-497B-A498-2542582DF9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063246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25721-E906-4503-96B6-1B8E42DE0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964298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BFF9B-B40A-4604-B9B0-CBD98B1EE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409379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7523B-E1C6-40C0-A21A-53BF2E581C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02890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114C74-A127-49CA-B841-945B4C7F96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206682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BBCD9-E80B-4E2F-9728-BC651A5DC2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72458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AE36-8CBB-4EB6-9D5D-AEF2993D2F8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6AD-DAD8-42EC-A77D-AB299887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212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AEA728-A8AF-457D-902C-0885D1829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6920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23F363-A401-4057-91F3-C896ECD2E7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63096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83D88-D3AE-41D6-B560-7A0B3540E3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52539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A2E77-BEF1-475C-97E2-DAF3ACCEB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815405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D2391-075E-49EF-8138-1A9D6904A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438147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46E788-A5C4-4250-97EF-4E00EDD9F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781916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BDEAD-FC79-4E24-A4F5-14125DCDE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089493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83AD2-EF52-4DFF-A6D4-51EC91C423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7708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E8F8E-555E-4619-AD48-D0D00B40F4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54990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64B4A-B1BB-4466-BA9A-982247C37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97144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AE36-8CBB-4EB6-9D5D-AEF2993D2F8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6AD-DAD8-42EC-A77D-AB299887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401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A99C1-23BC-4290-ABE6-B99226A99E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384209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AA5A32-3249-44EA-97E2-45B649DC0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19723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5239D5-4834-4A94-9415-4C1DCB505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08940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75D4F-53BE-4715-A637-E5B0AAACC3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390678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B28AFF-4789-4A09-BA26-9661C6A7FF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66603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0478F-5AE8-4553-89F2-9E6EEEBE7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910938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1861A-F8E9-460C-9A34-0F474B5BD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899273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D79073-6337-484A-BF76-0AC0561A9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678944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7E571-5459-40CD-BB0F-4083D6263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74760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F0852-ECDF-4DF3-A011-76EE35826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064562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AE36-8CBB-4EB6-9D5D-AEF2993D2F8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6AD-DAD8-42EC-A77D-AB299887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49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FBC27-5915-4DB2-9737-6FC97D1CB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72057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DAC7D-6114-49F1-A7AF-4F9F17EF9C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15756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0D78A-1C10-4F16-8A80-7EE191EA0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888583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FB1B7C-752C-492E-8F58-D2131F3ED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86109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F5125-E198-4DCB-8D01-96EDECAA82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118199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09609-5DBE-4901-A359-07263006C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54079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173F2F-BA03-43BA-A3FF-428725992A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150165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2B8533-4E7D-40D2-B5C7-7B886A48C7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016329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500D5-EA60-40B6-8A13-9C40A76E0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38164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63312-880F-48D3-9FC4-2221F6B8CC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087476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AE36-8CBB-4EB6-9D5D-AEF2993D2F8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6AD-DAD8-42EC-A77D-AB299887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207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58E88B-0B10-4C97-9545-AFBC55573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88546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202425-F2A9-4F4B-8CBB-4D1C6677F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92408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E00969-8957-43A4-B77D-DDF26A70B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09918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DB9D6-133D-494D-9DF4-6C7CFD25A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01254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AD53C-250E-49DC-962D-0101CAD2B8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21419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77D22-7D67-4005-AB8E-9391AB513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6112414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9012-0485-4D1F-AB44-5A99A66EC8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990975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A6159-74B5-4C79-A9E7-C508CA10F8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554123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B6E25-C1D4-444C-8B66-93FE3EF5F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902839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A3636-2C13-4622-BF5F-63C602B45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75909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AE36-8CBB-4EB6-9D5D-AEF2993D2F8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6AD-DAD8-42EC-A77D-AB299887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1846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132A1-E7C9-4F3D-8F05-4DBFA9C33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635893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798012-F516-4846-A493-1843071CDF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558797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542F5-AACD-4E42-BE3F-8BC3230225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15760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C34EA-CD07-4F64-B5BE-A85BED57AE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710584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D1110-067C-4959-8631-6ACF48703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6199492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44FF12-E4CA-4A9F-8B3E-04E35093E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24793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DAC32-0475-4982-BE89-13E2CC0AD0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832373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8A55DD-7049-45C3-8C82-1D845A47A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749500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04FA5-3EE9-4AC5-9391-63EEB56530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809943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34EC2-F280-47ED-94DC-5859CE1ABC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77602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DAE36-8CBB-4EB6-9D5D-AEF2993D2F8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E06AD-DAD8-42EC-A77D-AB299887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887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70EC1-CB6F-4CED-A153-419781F83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84688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27B366-ED00-4161-B033-024D99E50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866184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05296-9675-405F-A62F-765170B91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95400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C768AF-BA6D-417A-A2D3-7B252FA1DB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798357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A0EAF3-6479-4AA6-8BB5-F083E86127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588557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0E8DB-7D8A-4645-A80C-63906421D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6701376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817613-FC6D-4499-9A3B-98E4B5DE4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794024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F44A4-2D83-490F-8CE5-C240106043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312440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59CC0-30AB-4FFB-9493-2F06DAAD0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142265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388E8-B30C-4D30-8AB7-5AD3D01F9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82282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DAE36-8CBB-4EB6-9D5D-AEF2993D2F8C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E06AD-DAD8-42EC-A77D-AB299887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3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9331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9334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3.9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99335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Classification of the Elements</a:t>
            </a:r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4B407A4C-7711-4A86-9659-42C2504A00E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9338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9227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9" r:id="rId1"/>
    <p:sldLayoutId id="2147484420" r:id="rId2"/>
    <p:sldLayoutId id="2147484421" r:id="rId3"/>
    <p:sldLayoutId id="2147484422" r:id="rId4"/>
    <p:sldLayoutId id="2147484423" r:id="rId5"/>
    <p:sldLayoutId id="2147484424" r:id="rId6"/>
    <p:sldLayoutId id="2147484425" r:id="rId7"/>
    <p:sldLayoutId id="2147484426" r:id="rId8"/>
    <p:sldLayoutId id="2147484427" r:id="rId9"/>
    <p:sldLayoutId id="2147484428" r:id="rId10"/>
    <p:sldLayoutId id="2147484429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1619" name="Rectangle 16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1621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Chapter 3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111622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Table of Contents</a:t>
            </a: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37DF23A9-91A6-4E3A-B17C-93F7535877B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1625" name="Rectangle 17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250" name="Line 18"/>
          <p:cNvSpPr>
            <a:spLocks noChangeShapeType="1"/>
          </p:cNvSpPr>
          <p:nvPr userDrawn="1"/>
        </p:nvSpPr>
        <p:spPr bwMode="auto">
          <a:xfrm>
            <a:off x="304800" y="0"/>
            <a:ext cx="23622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Arc 19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31" r:id="rId2"/>
    <p:sldLayoutId id="2147484432" r:id="rId3"/>
    <p:sldLayoutId id="2147484433" r:id="rId4"/>
    <p:sldLayoutId id="2147484434" r:id="rId5"/>
    <p:sldLayoutId id="2147484435" r:id="rId6"/>
    <p:sldLayoutId id="2147484436" r:id="rId7"/>
    <p:sldLayoutId id="2147484437" r:id="rId8"/>
    <p:sldLayoutId id="2147484438" r:id="rId9"/>
    <p:sldLayoutId id="2147484439" r:id="rId10"/>
    <p:sldLayoutId id="214748444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Line 9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rc 11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Internal Structure of an Atom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612AD778-920D-4F8D-A31A-0244F516ED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5" name="Text Box 21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altLang="en-US" sz="1000" smtClean="0">
              <a:latin typeface="Arial Unicode MS" pitchFamily="34" charset="-128"/>
            </a:endParaRPr>
          </a:p>
        </p:txBody>
      </p:sp>
      <p:sp>
        <p:nvSpPr>
          <p:cNvPr id="1036" name="Text Box 30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3.1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1037" name="Rectangle 2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38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315" name="Rectangle 39"/>
          <p:cNvSpPr>
            <a:spLocks noChangeArrowheads="1"/>
          </p:cNvSpPr>
          <p:nvPr userDrawn="1"/>
        </p:nvSpPr>
        <p:spPr bwMode="auto">
          <a:xfrm>
            <a:off x="0" y="442913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3.2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1331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Atomic Number and Mass Number</a:t>
            </a: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5DF0EA70-3D88-43DA-B954-CB8453C3EE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8" name="Arc 40"/>
          <p:cNvSpPr>
            <a:spLocks/>
          </p:cNvSpPr>
          <p:nvPr userDrawn="1"/>
        </p:nvSpPr>
        <p:spPr bwMode="auto">
          <a:xfrm>
            <a:off x="2590800" y="-1588"/>
            <a:ext cx="533400" cy="444501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9485 h 21600"/>
              <a:gd name="T4" fmla="*/ 0 w 21600"/>
              <a:gd name="T5" fmla="*/ 18823948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41"/>
          <p:cNvSpPr>
            <a:spLocks noChangeShapeType="1"/>
          </p:cNvSpPr>
          <p:nvPr userDrawn="1"/>
        </p:nvSpPr>
        <p:spPr bwMode="auto">
          <a:xfrm>
            <a:off x="381000" y="-1588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Rectangle 42"/>
          <p:cNvSpPr>
            <a:spLocks noChangeArrowheads="1"/>
          </p:cNvSpPr>
          <p:nvPr userDrawn="1"/>
        </p:nvSpPr>
        <p:spPr bwMode="auto">
          <a:xfrm>
            <a:off x="12700" y="-1588"/>
            <a:ext cx="457200" cy="457201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32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5603" name="Rectangle 33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5604" name="Rectangle 3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7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3.3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25608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Isotopes and Atomic Masses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DA2A54C4-A51C-4943-AD05-74C5260A463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3" name="Line 34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Arc 35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7891" name="Rectangle 17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789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3.4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3789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The Periodic Law and the Periodic Table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B1175717-F7B1-4DAD-983D-D1CA38EA48B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7898" name="Rectangle 2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4107" name="Line 23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rc 24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0179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018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3.5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50183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Metals and Nonmetals</a:t>
            </a:r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265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35C19AB1-BBAD-4004-8714-F803B1917D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0186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131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2467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470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3.6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62471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Electron Arrangements Within Atoms</a:t>
            </a:r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266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5A844699-7C3D-4D3B-91D2-0921718FDE1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2474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6155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4755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4758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3.7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74759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b="1" baseline="0" smtClean="0">
                <a:solidFill>
                  <a:schemeClr val="bg1"/>
                </a:solidFill>
                <a:latin typeface="Arial" pitchFamily="34" charset="0"/>
              </a:rPr>
              <a:t>Electron Configurations and Orbital Diagrams</a:t>
            </a: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267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D45E86C4-8731-4A38-999A-9A34EDBEAF4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4762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7179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6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7043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7046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200" b="1" baseline="0" smtClean="0">
                <a:solidFill>
                  <a:srgbClr val="D6000E"/>
                </a:solidFill>
                <a:latin typeface="Arial" pitchFamily="34" charset="0"/>
              </a:rPr>
              <a:t>Section 3.8</a:t>
            </a:r>
            <a:endParaRPr lang="en-US" altLang="en-US" sz="2200" b="1" baseline="0" smtClean="0">
              <a:latin typeface="Arial" pitchFamily="34" charset="0"/>
            </a:endParaRPr>
          </a:p>
        </p:txBody>
      </p:sp>
      <p:sp>
        <p:nvSpPr>
          <p:cNvPr id="87047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000" b="1" baseline="0" smtClean="0">
                <a:solidFill>
                  <a:schemeClr val="bg1"/>
                </a:solidFill>
                <a:latin typeface="Arial" pitchFamily="34" charset="0"/>
              </a:rPr>
              <a:t>The Electronic Basis for the Periodic Law and the Periodic Table</a:t>
            </a: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 smtClean="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altLang="en-US"/>
              <a:t>Copyright © Cengage Learning. All rights reserved</a:t>
            </a:r>
          </a:p>
        </p:txBody>
      </p:sp>
      <p:sp>
        <p:nvSpPr>
          <p:cNvPr id="268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E497F9D9-44A7-4C52-AE63-DE01FE7C856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7050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8203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325275642 w 21600"/>
              <a:gd name="T3" fmla="*/ 188238218 h 21600"/>
              <a:gd name="T4" fmla="*/ 0 w 21600"/>
              <a:gd name="T5" fmla="*/ 18823821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  <p:sldLayoutId id="2147484415" r:id="rId8"/>
    <p:sldLayoutId id="2147484416" r:id="rId9"/>
    <p:sldLayoutId id="2147484417" r:id="rId10"/>
    <p:sldLayoutId id="21474844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-1,26,Electron%20Shells"/><Relationship Id="rId3" Type="http://schemas.openxmlformats.org/officeDocument/2006/relationships/hyperlink" Target="#-1,3,Subatomic%20Particle"/><Relationship Id="rId7" Type="http://schemas.openxmlformats.org/officeDocument/2006/relationships/hyperlink" Target="#-1,22,Met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Relationship Id="rId6" Type="http://schemas.openxmlformats.org/officeDocument/2006/relationships/hyperlink" Target="#-1,18,Slide%2018"/><Relationship Id="rId11" Type="http://schemas.openxmlformats.org/officeDocument/2006/relationships/hyperlink" Target="#-1,43,Slide%2043"/><Relationship Id="rId5" Type="http://schemas.openxmlformats.org/officeDocument/2006/relationships/hyperlink" Target="#-1,11,Isotopes"/><Relationship Id="rId10" Type="http://schemas.openxmlformats.org/officeDocument/2006/relationships/slide" Target="slide41.xml"/><Relationship Id="rId4" Type="http://schemas.openxmlformats.org/officeDocument/2006/relationships/hyperlink" Target="#-1,8,Slide%208"/><Relationship Id="rId9" Type="http://schemas.openxmlformats.org/officeDocument/2006/relationships/hyperlink" Target="#-1,33,Rules%20for%20Assigning%20Electrons%20to%20Various%20Shells,%20Subshells,%20and%20Orbitals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381000"/>
            <a:ext cx="6858000" cy="477837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 120 Spring 2017</a:t>
            </a:r>
            <a:endParaRPr lang="en-US" sz="32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733424" y="990600"/>
            <a:ext cx="8029575" cy="5029200"/>
          </a:xfrm>
        </p:spPr>
        <p:txBody>
          <a:bodyPr>
            <a:norm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Introduction to 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Inorganic Chemistry</a:t>
            </a:r>
            <a:endParaRPr lang="en-US" dirty="0">
              <a:latin typeface="Times New Roman" pitchFamily="18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Times New Roman" pitchFamily="18" charset="0"/>
              </a:rPr>
              <a:t>Instructor</a:t>
            </a:r>
            <a:r>
              <a:rPr lang="en-US" dirty="0">
                <a:latin typeface="Times New Roman" pitchFamily="18" charset="0"/>
              </a:rPr>
              <a:t> Dr. </a:t>
            </a:r>
            <a:r>
              <a:rPr lang="en-US" dirty="0" err="1">
                <a:latin typeface="Times New Roman" pitchFamily="18" charset="0"/>
              </a:rPr>
              <a:t>Upali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Siriwardane</a:t>
            </a:r>
            <a:r>
              <a:rPr lang="en-US" dirty="0">
                <a:latin typeface="Times New Roman" pitchFamily="18" charset="0"/>
              </a:rPr>
              <a:t> (Ph.D. Ohio State)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E-mail:  upali@latech.edu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Office</a:t>
            </a:r>
            <a:r>
              <a:rPr lang="en-US" dirty="0">
                <a:latin typeface="Times New Roman" pitchFamily="18" charset="0"/>
              </a:rPr>
              <a:t>:  311 Carson Taylor Hall ; Phone: 318-257-4941</a:t>
            </a:r>
            <a:r>
              <a:rPr lang="en-US" dirty="0" smtClean="0">
                <a:latin typeface="Times New Roman" pitchFamily="18" charset="0"/>
              </a:rPr>
              <a:t>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b="1" u="sng" dirty="0"/>
              <a:t>Office Hours</a:t>
            </a:r>
            <a:r>
              <a:rPr lang="en-US" dirty="0"/>
              <a:t>:  MWF 8:00-9:00 and 11:00-12:00;  </a:t>
            </a:r>
            <a:endParaRPr lang="en-US" dirty="0" smtClean="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/>
              <a:t>	 </a:t>
            </a:r>
            <a:r>
              <a:rPr lang="en-US" dirty="0" smtClean="0"/>
              <a:t>           TR 10:00-12:00 </a:t>
            </a:r>
            <a:endParaRPr lang="en-US" dirty="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</a:rPr>
              <a:t>Contact </a:t>
            </a:r>
            <a:r>
              <a:rPr lang="en-US" dirty="0">
                <a:latin typeface="Times New Roman" pitchFamily="18" charset="0"/>
              </a:rPr>
              <a:t>me trough </a:t>
            </a:r>
            <a:r>
              <a:rPr lang="en-US" dirty="0" smtClean="0">
                <a:latin typeface="Times New Roman" pitchFamily="18" charset="0"/>
              </a:rPr>
              <a:t>phone or e-mail </a:t>
            </a:r>
            <a:r>
              <a:rPr lang="en-US" dirty="0">
                <a:latin typeface="Times New Roman" pitchFamily="18" charset="0"/>
              </a:rPr>
              <a:t>if you have questions</a:t>
            </a:r>
          </a:p>
          <a:p>
            <a:pPr algn="l">
              <a:spcBef>
                <a:spcPct val="5000"/>
              </a:spcBef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Online Tests on Following days</a:t>
            </a:r>
          </a:p>
          <a:p>
            <a:pPr algn="l">
              <a:spcBef>
                <a:spcPct val="5000"/>
              </a:spcBef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March 24, 2017</a:t>
            </a:r>
            <a:r>
              <a:rPr lang="en-US" dirty="0" smtClean="0">
                <a:latin typeface="Times New Roman" pitchFamily="18" charset="0"/>
              </a:rPr>
              <a:t>: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</a:rPr>
              <a:t>  Test </a:t>
            </a:r>
            <a:r>
              <a:rPr lang="en-US" dirty="0">
                <a:latin typeface="Times New Roman" pitchFamily="18" charset="0"/>
              </a:rPr>
              <a:t>1 (Chapters </a:t>
            </a:r>
            <a:r>
              <a:rPr lang="en-US" dirty="0" smtClean="0">
                <a:latin typeface="Times New Roman" pitchFamily="18" charset="0"/>
              </a:rPr>
              <a:t>1-3)</a:t>
            </a:r>
            <a:endParaRPr lang="en-US" dirty="0">
              <a:latin typeface="Times New Roman" pitchFamily="18" charset="0"/>
            </a:endParaRPr>
          </a:p>
          <a:p>
            <a:pPr algn="l">
              <a:spcBef>
                <a:spcPct val="5000"/>
              </a:spcBef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April 7,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   Test </a:t>
            </a:r>
            <a:r>
              <a:rPr lang="en-US" dirty="0">
                <a:latin typeface="Times New Roman" pitchFamily="18" charset="0"/>
              </a:rPr>
              <a:t>2 (Chapters </a:t>
            </a:r>
            <a:r>
              <a:rPr lang="en-US" dirty="0" smtClean="0">
                <a:latin typeface="Times New Roman" pitchFamily="18" charset="0"/>
              </a:rPr>
              <a:t>4-5)</a:t>
            </a:r>
            <a:endParaRPr lang="en-US" dirty="0">
              <a:latin typeface="Times New Roman" pitchFamily="18" charset="0"/>
            </a:endParaRPr>
          </a:p>
          <a:p>
            <a:pPr algn="l">
              <a:spcBef>
                <a:spcPct val="5000"/>
              </a:spcBef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April 28, 2017</a:t>
            </a:r>
            <a:r>
              <a:rPr lang="en-US" dirty="0" smtClean="0">
                <a:latin typeface="Times New Roman" pitchFamily="18" charset="0"/>
              </a:rPr>
              <a:t>:   </a:t>
            </a:r>
            <a:r>
              <a:rPr lang="en-US" dirty="0">
                <a:latin typeface="Times New Roman" pitchFamily="18" charset="0"/>
              </a:rPr>
              <a:t>Test 3 (Chapters </a:t>
            </a:r>
            <a:r>
              <a:rPr lang="en-US" dirty="0" smtClean="0">
                <a:latin typeface="Times New Roman" pitchFamily="18" charset="0"/>
              </a:rPr>
              <a:t>6,7 &amp;8)</a:t>
            </a:r>
            <a:endParaRPr lang="en-US" dirty="0">
              <a:latin typeface="Times New Roman" pitchFamily="18" charset="0"/>
            </a:endParaRPr>
          </a:p>
          <a:p>
            <a:pPr algn="l">
              <a:spcBef>
                <a:spcPct val="5000"/>
              </a:spcBef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12,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   Test 4 (Chapters </a:t>
            </a:r>
            <a:r>
              <a:rPr lang="en-US" dirty="0" smtClean="0">
                <a:latin typeface="Times New Roman" pitchFamily="18" charset="0"/>
              </a:rPr>
              <a:t>9, 10 &amp;11)</a:t>
            </a:r>
            <a:endParaRPr lang="en-US" dirty="0">
              <a:latin typeface="Times New Roman" pitchFamily="18" charset="0"/>
            </a:endParaRPr>
          </a:p>
          <a:p>
            <a:pPr algn="l">
              <a:spcBef>
                <a:spcPct val="5000"/>
              </a:spcBef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15,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</a:t>
            </a:r>
            <a:r>
              <a:rPr lang="en-US" dirty="0">
                <a:latin typeface="Times New Roman" pitchFamily="18" charset="0"/>
              </a:rPr>
              <a:t>:     Make Up Exam: Chapters </a:t>
            </a:r>
            <a:r>
              <a:rPr lang="en-US" dirty="0" smtClean="0">
                <a:latin typeface="Times New Roman" pitchFamily="18" charset="0"/>
              </a:rPr>
              <a:t>1-11)</a:t>
            </a:r>
            <a:endParaRPr lang="en-US" dirty="0">
              <a:latin typeface="Times New Roman" pitchFamily="18" charset="0"/>
            </a:endParaRPr>
          </a:p>
          <a:p>
            <a:r>
              <a:rPr lang="en-US" dirty="0" smtClean="0"/>
              <a:t>.  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6D11D-6DF3-4E44-92A8-41DABD0F670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7BF9C2-3791-415F-8956-41CC2E676F0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23129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pure substance in which all atoms present have the same atomic number.</a:t>
            </a:r>
          </a:p>
          <a:p>
            <a:pPr marL="347663" indent="-347663" eaLnBrk="1" hangingPunct="1"/>
            <a:r>
              <a:rPr lang="en-US" altLang="en-US" sz="2800" smtClean="0"/>
              <a:t>All atoms with the same atomic number have the same chemical properties and are atoms of the same element.</a:t>
            </a: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Element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41C6E4-187A-4BFE-9C23-AB23C94994D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1925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Atoms of an element that have the same number of protons and the same number of electrons but different numbers of neutrons</a:t>
            </a:r>
            <a:r>
              <a:rPr lang="en-US" altLang="en-US" i="1" smtClean="0"/>
              <a:t>.</a:t>
            </a:r>
          </a:p>
          <a:p>
            <a:pPr marL="347663" indent="-347663" eaLnBrk="1" hangingPunct="1"/>
            <a:r>
              <a:rPr lang="en-US" altLang="en-US" sz="2800" smtClean="0"/>
              <a:t>Show almost identical chemical properties; chemistry of atom is due to its electrons.</a:t>
            </a:r>
          </a:p>
          <a:p>
            <a:pPr marL="347663" indent="-347663" eaLnBrk="1" hangingPunct="1"/>
            <a:r>
              <a:rPr lang="en-US" altLang="en-US" sz="2800" smtClean="0"/>
              <a:t>Physical properties are often slightly different because they have different masses.</a:t>
            </a:r>
          </a:p>
          <a:p>
            <a:pPr marL="347663" indent="-347663" eaLnBrk="1" hangingPunct="1"/>
            <a:r>
              <a:rPr lang="en-US" altLang="en-US" sz="2800" smtClean="0"/>
              <a:t>In nature most elements contain mixtures of isotopes.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smtClean="0"/>
              <a:t>Isotopes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35825B-AEAD-4F95-8DCE-DCE26245039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Two Isotopes of Sodium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581400"/>
            <a:ext cx="4038600" cy="1127125"/>
          </a:xfrm>
        </p:spPr>
        <p:txBody>
          <a:bodyPr/>
          <a:lstStyle/>
          <a:p>
            <a:pPr marL="347663" indent="-347663" eaLnBrk="1" hangingPunct="1"/>
            <a:r>
              <a:rPr lang="en-US" altLang="en-US" sz="2000" b="1" smtClean="0">
                <a:solidFill>
                  <a:srgbClr val="0000FF"/>
                </a:solidFill>
              </a:rPr>
              <a:t>Number of Protons = 11</a:t>
            </a:r>
          </a:p>
          <a:p>
            <a:pPr marL="347663" indent="-347663" eaLnBrk="1" hangingPunct="1"/>
            <a:r>
              <a:rPr lang="en-US" altLang="en-US" sz="2000" b="1" smtClean="0">
                <a:solidFill>
                  <a:srgbClr val="0000FF"/>
                </a:solidFill>
              </a:rPr>
              <a:t>Mass number = 23</a:t>
            </a:r>
          </a:p>
          <a:p>
            <a:pPr marL="347663" indent="-347663" eaLnBrk="1" hangingPunct="1"/>
            <a:r>
              <a:rPr lang="en-US" altLang="en-US" sz="2000" b="1" smtClean="0">
                <a:solidFill>
                  <a:srgbClr val="0000FF"/>
                </a:solidFill>
              </a:rPr>
              <a:t>Number of Neutrons = 12</a:t>
            </a:r>
            <a:endParaRPr lang="en-US" altLang="en-US" sz="2000" b="1" i="1" smtClean="0">
              <a:solidFill>
                <a:srgbClr val="0000FF"/>
              </a:solidFill>
            </a:endParaRPr>
          </a:p>
        </p:txBody>
      </p:sp>
      <p:sp>
        <p:nvSpPr>
          <p:cNvPr id="2355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3581400"/>
            <a:ext cx="4038600" cy="1127125"/>
          </a:xfrm>
        </p:spPr>
        <p:txBody>
          <a:bodyPr/>
          <a:lstStyle/>
          <a:p>
            <a:pPr eaLnBrk="1" hangingPunct="1"/>
            <a:r>
              <a:rPr lang="en-US" altLang="en-US" sz="2000" b="1" smtClean="0">
                <a:solidFill>
                  <a:srgbClr val="0000FF"/>
                </a:solidFill>
              </a:rPr>
              <a:t>Number of Protons = 11</a:t>
            </a:r>
          </a:p>
          <a:p>
            <a:pPr eaLnBrk="1" hangingPunct="1"/>
            <a:r>
              <a:rPr lang="en-US" altLang="en-US" sz="2000" b="1" smtClean="0">
                <a:solidFill>
                  <a:srgbClr val="0000FF"/>
                </a:solidFill>
              </a:rPr>
              <a:t>Mass number = 24</a:t>
            </a:r>
          </a:p>
          <a:p>
            <a:pPr eaLnBrk="1" hangingPunct="1"/>
            <a:r>
              <a:rPr lang="en-US" altLang="en-US" sz="2000" b="1" smtClean="0">
                <a:solidFill>
                  <a:srgbClr val="0000FF"/>
                </a:solidFill>
              </a:rPr>
              <a:t>Number of Neutrons = 13</a:t>
            </a:r>
          </a:p>
        </p:txBody>
      </p:sp>
      <p:graphicFrame>
        <p:nvGraphicFramePr>
          <p:cNvPr id="23559" name="Object 5"/>
          <p:cNvGraphicFramePr>
            <a:graphicFrameLocks noChangeAspect="1"/>
          </p:cNvGraphicFramePr>
          <p:nvPr/>
        </p:nvGraphicFramePr>
        <p:xfrm>
          <a:off x="2133600" y="2438400"/>
          <a:ext cx="736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1" name="Equation" r:id="rId4" imgW="736600" imgH="546100" progId="Equation.BREE4">
                  <p:embed/>
                </p:oleObj>
              </mc:Choice>
              <mc:Fallback>
                <p:oleObj name="Equation" r:id="rId4" imgW="736600" imgH="5461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438400"/>
                        <a:ext cx="736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6"/>
          <p:cNvGraphicFramePr>
            <a:graphicFrameLocks noChangeAspect="1"/>
          </p:cNvGraphicFramePr>
          <p:nvPr/>
        </p:nvGraphicFramePr>
        <p:xfrm>
          <a:off x="6172200" y="2438400"/>
          <a:ext cx="736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2" name="Equation" r:id="rId6" imgW="736600" imgH="546100" progId="Equation.BREE4">
                  <p:embed/>
                </p:oleObj>
              </mc:Choice>
              <mc:Fallback>
                <p:oleObj name="Equation" r:id="rId6" imgW="736600" imgH="5461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38400"/>
                        <a:ext cx="736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AA82F5-A182-4953-9A46-1C2879F84E8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299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A certain isotope X contains 23 protons and 28 neutrons. </a:t>
            </a:r>
          </a:p>
          <a:p>
            <a:pPr eaLnBrk="1" hangingPunct="1"/>
            <a:r>
              <a:rPr lang="en-US" altLang="en-US" sz="2800" smtClean="0"/>
              <a:t>What is the </a:t>
            </a:r>
            <a:r>
              <a:rPr lang="en-US" altLang="en-US" sz="2800" smtClean="0">
                <a:solidFill>
                  <a:srgbClr val="0000FF"/>
                </a:solidFill>
              </a:rPr>
              <a:t>mass number</a:t>
            </a:r>
            <a:r>
              <a:rPr lang="en-US" altLang="en-US" sz="2800" smtClean="0"/>
              <a:t> of this isotope?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</a:t>
            </a:r>
          </a:p>
          <a:p>
            <a:pPr eaLnBrk="1" hangingPunct="1"/>
            <a:r>
              <a:rPr lang="en-US" altLang="en-US" sz="2800" smtClean="0"/>
              <a:t>Identify the </a:t>
            </a:r>
            <a:r>
              <a:rPr lang="en-US" altLang="en-US" sz="2800" smtClean="0">
                <a:solidFill>
                  <a:srgbClr val="0000FF"/>
                </a:solidFill>
              </a:rPr>
              <a:t>element</a:t>
            </a:r>
            <a:r>
              <a:rPr lang="en-US" altLang="en-US" sz="2800" smtClean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</a:t>
            </a:r>
          </a:p>
        </p:txBody>
      </p:sp>
      <p:pic>
        <p:nvPicPr>
          <p:cNvPr id="24582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5276850" y="2209800"/>
            <a:ext cx="4572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7748588" y="2209800"/>
            <a:ext cx="4572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69C7C4-04BF-4806-B551-7C436BB45F6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299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A certain isotope X contains 23 protons and 28 neutrons. </a:t>
            </a:r>
          </a:p>
          <a:p>
            <a:pPr eaLnBrk="1" hangingPunct="1"/>
            <a:r>
              <a:rPr lang="en-US" altLang="en-US" sz="2800" smtClean="0"/>
              <a:t>What is the </a:t>
            </a:r>
            <a:r>
              <a:rPr lang="en-US" altLang="en-US" sz="2800" smtClean="0">
                <a:solidFill>
                  <a:srgbClr val="0000FF"/>
                </a:solidFill>
              </a:rPr>
              <a:t>mass number</a:t>
            </a:r>
            <a:r>
              <a:rPr lang="en-US" altLang="en-US" sz="2800" smtClean="0"/>
              <a:t> of this isotope?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51</a:t>
            </a:r>
            <a:endParaRPr lang="en-US" altLang="en-US" sz="2800" smtClean="0"/>
          </a:p>
          <a:p>
            <a:pPr eaLnBrk="1" hangingPunct="1"/>
            <a:r>
              <a:rPr lang="en-US" altLang="en-US" sz="2800" smtClean="0"/>
              <a:t>Identify the </a:t>
            </a:r>
            <a:r>
              <a:rPr lang="en-US" altLang="en-US" sz="2800" smtClean="0">
                <a:solidFill>
                  <a:srgbClr val="0000FF"/>
                </a:solidFill>
              </a:rPr>
              <a:t>element</a:t>
            </a:r>
            <a:r>
              <a:rPr lang="en-US" altLang="en-US" sz="2800" smtClean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</a:t>
            </a:r>
            <a:r>
              <a:rPr lang="en-US" altLang="en-US" smtClean="0">
                <a:solidFill>
                  <a:srgbClr val="009900"/>
                </a:solidFill>
              </a:rPr>
              <a:t>Vanadium</a:t>
            </a:r>
            <a:endParaRPr lang="en-US" altLang="en-US" sz="2800" smtClean="0"/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276850" y="2209800"/>
            <a:ext cx="4572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7748588" y="2209800"/>
            <a:ext cx="4572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25608" name="Picture 9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CBFF00-9A1F-434D-920F-D094A127A6A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38512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dirty="0" smtClean="0"/>
              <a:t>Elements occur in nature as mixtures of isotopes.</a:t>
            </a:r>
          </a:p>
          <a:p>
            <a:pPr marL="347663" indent="-347663" eaLnBrk="1" hangingPunct="1"/>
            <a:r>
              <a:rPr lang="en-US" altLang="en-US" sz="2800" dirty="0" smtClean="0"/>
              <a:t>Carbon = 	98.89% </a:t>
            </a:r>
            <a:r>
              <a:rPr lang="en-US" altLang="en-US" sz="2800" baseline="30000" dirty="0" smtClean="0"/>
              <a:t>12</a:t>
            </a:r>
            <a:r>
              <a:rPr lang="en-US" altLang="en-US" sz="2800" dirty="0" smtClean="0"/>
              <a:t>C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		        	1.11%   </a:t>
            </a:r>
            <a:r>
              <a:rPr lang="en-US" altLang="en-US" sz="2800" baseline="30000" dirty="0" smtClean="0"/>
              <a:t>13</a:t>
            </a:r>
            <a:r>
              <a:rPr lang="en-US" altLang="en-US" sz="2800" dirty="0" smtClean="0"/>
              <a:t>C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			      	</a:t>
            </a:r>
            <a:r>
              <a:rPr lang="en-US" altLang="en-US" sz="2800" strike="sngStrike" dirty="0" smtClean="0"/>
              <a:t>&lt;0.01% </a:t>
            </a:r>
            <a:r>
              <a:rPr lang="en-US" altLang="en-US" sz="2800" strike="sngStrike" baseline="30000" dirty="0" smtClean="0"/>
              <a:t>14</a:t>
            </a:r>
            <a:r>
              <a:rPr lang="en-US" altLang="en-US" sz="2800" strike="sngStrike" dirty="0" smtClean="0"/>
              <a:t>C </a:t>
            </a:r>
          </a:p>
          <a:p>
            <a:pPr marL="347663" indent="-347663" eaLnBrk="1" hangingPunct="1"/>
            <a:r>
              <a:rPr lang="en-US" altLang="en-US" sz="2800" dirty="0" smtClean="0"/>
              <a:t>Calculated average mass for the isotopes of an element expressed on a scale where </a:t>
            </a:r>
            <a:br>
              <a:rPr lang="en-US" altLang="en-US" sz="2800" dirty="0" smtClean="0"/>
            </a:br>
            <a:r>
              <a:rPr lang="en-US" altLang="en-US" sz="2800" dirty="0" smtClean="0"/>
              <a:t>serves as the reference point.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Atomic Masses</a:t>
            </a:r>
          </a:p>
        </p:txBody>
      </p:sp>
      <p:graphicFrame>
        <p:nvGraphicFramePr>
          <p:cNvPr id="26630" name="Object 4"/>
          <p:cNvGraphicFramePr>
            <a:graphicFrameLocks noChangeAspect="1"/>
          </p:cNvGraphicFramePr>
          <p:nvPr/>
        </p:nvGraphicFramePr>
        <p:xfrm>
          <a:off x="6781800" y="4648200"/>
          <a:ext cx="533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4" imgW="533400" imgH="546100" progId="Equation.BREE4">
                  <p:embed/>
                </p:oleObj>
              </mc:Choice>
              <mc:Fallback>
                <p:oleObj name="Equation" r:id="rId4" imgW="533400" imgH="546100" progId="Equation.BREE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648200"/>
                        <a:ext cx="5334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DAA459-FA6A-4F13-8E2E-C9A324A3EBA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438400"/>
            <a:ext cx="7848600" cy="519113"/>
          </a:xfrm>
        </p:spPr>
        <p:txBody>
          <a:bodyPr/>
          <a:lstStyle/>
          <a:p>
            <a:pPr marL="347663" indent="-347663" eaLnBrk="1" hangingPunct="1">
              <a:buFontTx/>
              <a:buNone/>
            </a:pPr>
            <a:r>
              <a:rPr lang="en-US" altLang="en-US" sz="2800" dirty="0" smtClean="0"/>
              <a:t> 98.89% of 12 </a:t>
            </a:r>
            <a:r>
              <a:rPr lang="en-US" altLang="en-US" sz="2800" dirty="0" err="1" smtClean="0"/>
              <a:t>amu</a:t>
            </a:r>
            <a:r>
              <a:rPr lang="en-US" altLang="en-US" sz="2800" dirty="0" smtClean="0"/>
              <a:t> + 1.11% of 13.0034 </a:t>
            </a:r>
            <a:r>
              <a:rPr lang="en-US" altLang="en-US" sz="2800" dirty="0" err="1" smtClean="0"/>
              <a:t>amu</a:t>
            </a:r>
            <a:r>
              <a:rPr lang="en-US" altLang="en-US" sz="2800" dirty="0" smtClean="0"/>
              <a:t> =</a:t>
            </a:r>
            <a:endParaRPr lang="en-US" altLang="en-US" dirty="0" smtClean="0"/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Average Atomic Mass for Carbon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609600" y="3429000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aseline="0"/>
              <a:t> (0.9889)(12 amu) + (0.0111)(13.0034 amu) =</a:t>
            </a:r>
            <a:endParaRPr lang="en-US" altLang="en-US" baseline="0"/>
          </a:p>
        </p:txBody>
      </p:sp>
      <p:sp>
        <p:nvSpPr>
          <p:cNvPr id="27655" name="Rectangle 5"/>
          <p:cNvSpPr>
            <a:spLocks noChangeArrowheads="1"/>
          </p:cNvSpPr>
          <p:nvPr/>
        </p:nvSpPr>
        <p:spPr bwMode="auto">
          <a:xfrm>
            <a:off x="3276600" y="4572000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3400" indent="-5334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800" baseline="0"/>
              <a:t> 12.01 amu</a:t>
            </a:r>
            <a:endParaRPr lang="en-US" altLang="en-US" baseline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0EDD83-4763-4460-A07E-0159600C287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1491474"/>
            <a:ext cx="8229600" cy="2850011"/>
          </a:xfrm>
        </p:spPr>
        <p:txBody>
          <a:bodyPr/>
          <a:lstStyle/>
          <a:p>
            <a:pPr marL="798513" indent="-401638" eaLnBrk="1" hangingPunct="1">
              <a:buFontTx/>
              <a:buNone/>
            </a:pPr>
            <a:r>
              <a:rPr lang="en-US" altLang="en-US" sz="2800" dirty="0" smtClean="0"/>
              <a:t>	An element consists of 62.60% of an isotope with mass 186.956 </a:t>
            </a:r>
            <a:r>
              <a:rPr lang="en-US" altLang="en-US" sz="2800" dirty="0" err="1" smtClean="0"/>
              <a:t>amu</a:t>
            </a:r>
            <a:r>
              <a:rPr lang="en-US" altLang="en-US" sz="2800" dirty="0" smtClean="0"/>
              <a:t> and 37.40% of an isotope with mass 184.953 </a:t>
            </a:r>
            <a:r>
              <a:rPr lang="en-US" altLang="en-US" sz="2800" dirty="0" err="1" smtClean="0"/>
              <a:t>amu</a:t>
            </a:r>
            <a:r>
              <a:rPr lang="en-US" altLang="en-US" sz="2800" dirty="0" smtClean="0"/>
              <a:t>.</a:t>
            </a:r>
          </a:p>
          <a:p>
            <a:pPr marL="798513" indent="-401638" eaLnBrk="1" hangingPunct="1"/>
            <a:r>
              <a:rPr lang="en-US" altLang="en-US" sz="2800" dirty="0" smtClean="0"/>
              <a:t>Calculate the </a:t>
            </a:r>
            <a:r>
              <a:rPr lang="en-US" altLang="en-US" sz="2800" dirty="0" smtClean="0">
                <a:solidFill>
                  <a:srgbClr val="0000FF"/>
                </a:solidFill>
              </a:rPr>
              <a:t>average atomic mass</a:t>
            </a:r>
            <a:r>
              <a:rPr lang="en-US" altLang="en-US" sz="2800" dirty="0" smtClean="0"/>
              <a:t> and identify the </a:t>
            </a:r>
            <a:r>
              <a:rPr lang="en-US" altLang="en-US" sz="2800" dirty="0" smtClean="0">
                <a:solidFill>
                  <a:srgbClr val="0000FF"/>
                </a:solidFill>
              </a:rPr>
              <a:t>element</a:t>
            </a:r>
            <a:r>
              <a:rPr lang="en-US" altLang="en-US" sz="2800" dirty="0" smtClean="0"/>
              <a:t>.</a:t>
            </a:r>
          </a:p>
          <a:p>
            <a:pPr marL="798513" indent="-401638" eaLnBrk="1" hangingPunct="1">
              <a:buFontTx/>
              <a:buNone/>
            </a:pPr>
            <a:r>
              <a:rPr lang="en-US" altLang="en-US" sz="2800" dirty="0" smtClean="0"/>
              <a:t>			</a:t>
            </a:r>
            <a:endParaRPr lang="en-US" altLang="en-US" dirty="0" smtClean="0">
              <a:solidFill>
                <a:srgbClr val="009900"/>
              </a:solidFill>
            </a:endParaRPr>
          </a:p>
        </p:txBody>
      </p:sp>
      <p:pic>
        <p:nvPicPr>
          <p:cNvPr id="28678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15924" y="3962630"/>
            <a:ext cx="8651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7663" indent="-347663" eaLnBrk="1" hangingPunct="1">
              <a:buFontTx/>
              <a:buNone/>
            </a:pPr>
            <a:r>
              <a:rPr lang="en-US" altLang="en-US" sz="2800" kern="0" baseline="0" dirty="0" smtClean="0"/>
              <a:t> (62.60% </a:t>
            </a:r>
            <a:r>
              <a:rPr lang="en-US" altLang="en-US" sz="2800" kern="0" baseline="0" dirty="0"/>
              <a:t>of 186.956 </a:t>
            </a:r>
            <a:r>
              <a:rPr lang="en-US" altLang="en-US" sz="2800" kern="0" baseline="0" dirty="0" err="1" smtClean="0"/>
              <a:t>amu</a:t>
            </a:r>
            <a:r>
              <a:rPr lang="en-US" altLang="en-US" sz="2800" kern="0" baseline="0" dirty="0" smtClean="0"/>
              <a:t> </a:t>
            </a:r>
            <a:r>
              <a:rPr lang="en-US" altLang="en-US" sz="2800" kern="0" baseline="0" dirty="0"/>
              <a:t>+ 37.40% of 184.953)/</a:t>
            </a:r>
            <a:r>
              <a:rPr lang="en-US" altLang="en-US" sz="2800" kern="0" baseline="0" dirty="0" smtClean="0"/>
              <a:t>100</a:t>
            </a:r>
            <a:endParaRPr lang="en-US" altLang="en-US" kern="0" baseline="0" dirty="0" smtClean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7313" y="4655195"/>
            <a:ext cx="831354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7663" indent="-3476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aseline="0" dirty="0"/>
              <a:t> </a:t>
            </a:r>
            <a:r>
              <a:rPr lang="en-US" altLang="en-US" sz="2800" baseline="0" dirty="0" smtClean="0"/>
              <a:t>  (0.6260)(</a:t>
            </a:r>
            <a:r>
              <a:rPr lang="en-US" altLang="en-US" sz="2800" kern="0" baseline="0" dirty="0"/>
              <a:t>186.956</a:t>
            </a:r>
            <a:r>
              <a:rPr lang="en-US" altLang="en-US" sz="2800" baseline="0" dirty="0" smtClean="0"/>
              <a:t> </a:t>
            </a:r>
            <a:r>
              <a:rPr lang="en-US" altLang="en-US" sz="2800" baseline="0" dirty="0" err="1"/>
              <a:t>amu</a:t>
            </a:r>
            <a:r>
              <a:rPr lang="en-US" altLang="en-US" sz="2800" baseline="0" dirty="0"/>
              <a:t>) + (0.0111)(184.953 </a:t>
            </a:r>
            <a:r>
              <a:rPr lang="en-US" altLang="en-US" sz="2800" baseline="0" dirty="0" err="1"/>
              <a:t>amu</a:t>
            </a:r>
            <a:r>
              <a:rPr lang="en-US" altLang="en-US" sz="2800" baseline="0" dirty="0"/>
              <a:t>) = 186.207 </a:t>
            </a:r>
            <a:r>
              <a:rPr lang="en-US" altLang="en-US" sz="2800" baseline="0" dirty="0" err="1"/>
              <a:t>amu</a:t>
            </a:r>
            <a:endParaRPr lang="en-US" altLang="en-US" baseline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0EDD83-4763-4460-A07E-0159600C287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776663"/>
          </a:xfrm>
        </p:spPr>
        <p:txBody>
          <a:bodyPr/>
          <a:lstStyle/>
          <a:p>
            <a:pPr marL="798513" indent="-401638" eaLnBrk="1" hangingPunct="1">
              <a:buFontTx/>
              <a:buNone/>
            </a:pPr>
            <a:r>
              <a:rPr lang="en-US" altLang="en-US" sz="2800" dirty="0" smtClean="0"/>
              <a:t>	An element consists of 62.60% of an isotope with mass 186.956 </a:t>
            </a:r>
            <a:r>
              <a:rPr lang="en-US" altLang="en-US" sz="2800" dirty="0" err="1" smtClean="0"/>
              <a:t>amu</a:t>
            </a:r>
            <a:r>
              <a:rPr lang="en-US" altLang="en-US" sz="2800" dirty="0" smtClean="0"/>
              <a:t> and 37.40% of an isotope with mass 184.953 </a:t>
            </a:r>
            <a:r>
              <a:rPr lang="en-US" altLang="en-US" sz="2800" dirty="0" err="1" smtClean="0"/>
              <a:t>amu</a:t>
            </a:r>
            <a:r>
              <a:rPr lang="en-US" altLang="en-US" sz="2800" dirty="0" smtClean="0"/>
              <a:t>.</a:t>
            </a:r>
          </a:p>
          <a:p>
            <a:pPr marL="798513" indent="-401638" eaLnBrk="1" hangingPunct="1">
              <a:buFontTx/>
              <a:buNone/>
            </a:pPr>
            <a:endParaRPr lang="en-US" altLang="en-US" sz="2800" dirty="0" smtClean="0"/>
          </a:p>
          <a:p>
            <a:pPr marL="798513" indent="-401638" eaLnBrk="1" hangingPunct="1"/>
            <a:r>
              <a:rPr lang="en-US" altLang="en-US" sz="2800" dirty="0" smtClean="0"/>
              <a:t>Calculate the </a:t>
            </a:r>
            <a:r>
              <a:rPr lang="en-US" altLang="en-US" sz="2800" dirty="0" smtClean="0">
                <a:solidFill>
                  <a:srgbClr val="0000FF"/>
                </a:solidFill>
              </a:rPr>
              <a:t>average atomic mass</a:t>
            </a:r>
            <a:r>
              <a:rPr lang="en-US" altLang="en-US" sz="2800" dirty="0" smtClean="0"/>
              <a:t> and identify the </a:t>
            </a:r>
            <a:r>
              <a:rPr lang="en-US" altLang="en-US" sz="2800" dirty="0" smtClean="0">
                <a:solidFill>
                  <a:srgbClr val="0000FF"/>
                </a:solidFill>
              </a:rPr>
              <a:t>element</a:t>
            </a:r>
            <a:r>
              <a:rPr lang="en-US" altLang="en-US" sz="2800" dirty="0" smtClean="0"/>
              <a:t>.</a:t>
            </a:r>
          </a:p>
          <a:p>
            <a:pPr marL="798513" indent="-401638" eaLnBrk="1" hangingPunct="1">
              <a:buFontTx/>
              <a:buNone/>
            </a:pPr>
            <a:r>
              <a:rPr lang="en-US" altLang="en-US" sz="2800" dirty="0" smtClean="0"/>
              <a:t>			</a:t>
            </a:r>
            <a:r>
              <a:rPr lang="en-US" altLang="en-US" dirty="0" smtClean="0">
                <a:solidFill>
                  <a:srgbClr val="009900"/>
                </a:solidFill>
              </a:rPr>
              <a:t>Average Atomic Mass = 186.207 </a:t>
            </a:r>
            <a:r>
              <a:rPr lang="en-US" altLang="en-US" dirty="0" err="1" smtClean="0">
                <a:solidFill>
                  <a:srgbClr val="009900"/>
                </a:solidFill>
              </a:rPr>
              <a:t>amu</a:t>
            </a:r>
            <a:endParaRPr lang="en-US" altLang="en-US" dirty="0" smtClean="0">
              <a:solidFill>
                <a:srgbClr val="009900"/>
              </a:solidFill>
            </a:endParaRPr>
          </a:p>
          <a:p>
            <a:pPr marL="798513" indent="-401638" eaLnBrk="1" hangingPunct="1">
              <a:buFontTx/>
              <a:buNone/>
            </a:pPr>
            <a:r>
              <a:rPr lang="en-US" altLang="en-US" dirty="0" smtClean="0">
                <a:solidFill>
                  <a:srgbClr val="009900"/>
                </a:solidFill>
              </a:rPr>
              <a:t>			The element is rhenium (Re).</a:t>
            </a:r>
          </a:p>
        </p:txBody>
      </p:sp>
      <p:pic>
        <p:nvPicPr>
          <p:cNvPr id="28678" name="Picture 6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338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52DACD-831A-4DAD-A9A7-728DF01FFDD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35941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i="1" smtClean="0"/>
              <a:t>Periodic Law</a:t>
            </a:r>
            <a:r>
              <a:rPr lang="en-US" altLang="en-US" sz="2800" smtClean="0"/>
              <a:t> – When elements are arranged in order of increasing atomic number, elements with similar chemical properties occur at periodic (regularly recurring) intervals.</a:t>
            </a:r>
          </a:p>
          <a:p>
            <a:pPr marL="347663" indent="-347663" eaLnBrk="1" hangingPunct="1"/>
            <a:r>
              <a:rPr lang="en-US" altLang="en-US" sz="2800" i="1" smtClean="0"/>
              <a:t>Periodic Table</a:t>
            </a:r>
            <a:r>
              <a:rPr lang="en-US" altLang="en-US" sz="2800" smtClean="0"/>
              <a:t> – Tabular arrangement of the elements in order of increasing atomic number such that elements having similar chemical properties are positioned in vertical columns.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C5755B-8ACF-4F20-9D42-388C96544D0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327525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dirty="0" smtClean="0">
                <a:hlinkClick r:id="" action="ppaction://noaction"/>
              </a:rPr>
              <a:t>3.1   Internal Structure of an Atom</a:t>
            </a:r>
            <a:endParaRPr lang="en-US" altLang="en-US" dirty="0" smtClean="0">
              <a:hlinkClick r:id="rId3" action="ppaction://hlinkpres?slideindex=3&amp;slidetitle=Subatomic%20Particle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dirty="0" smtClean="0">
                <a:hlinkClick r:id="" action="ppaction://noaction"/>
              </a:rPr>
              <a:t>3.2   Atomic Number and Mass Number</a:t>
            </a:r>
            <a:endParaRPr lang="en-US" altLang="en-US" dirty="0" smtClean="0">
              <a:hlinkClick r:id="rId4" action="ppaction://hlinkpres?slideindex=8&amp;slidetitle=Slide%208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dirty="0" smtClean="0">
                <a:hlinkClick r:id="" action="ppaction://noaction"/>
              </a:rPr>
              <a:t>3.3   Isotopes and Atomic Masses</a:t>
            </a:r>
            <a:endParaRPr lang="en-US" altLang="en-US" dirty="0" smtClean="0">
              <a:hlinkClick r:id="rId5" action="ppaction://hlinkpres?slideindex=11&amp;slidetitle=Isotopes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dirty="0" smtClean="0">
                <a:hlinkClick r:id="" action="ppaction://noaction"/>
              </a:rPr>
              <a:t>3.4   The Periodic Law and the Periodic Table</a:t>
            </a:r>
            <a:endParaRPr lang="en-US" altLang="en-US" dirty="0" smtClean="0">
              <a:hlinkClick r:id="rId6" action="ppaction://hlinkpres?slideindex=18&amp;slidetitle=Slide%2018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dirty="0" smtClean="0">
                <a:hlinkClick r:id="" action="ppaction://noaction"/>
              </a:rPr>
              <a:t>3.5   Metals and Nonmetals</a:t>
            </a:r>
            <a:endParaRPr lang="en-US" altLang="en-US" dirty="0" smtClean="0">
              <a:hlinkClick r:id="rId7" action="ppaction://hlinkpres?slideindex=22&amp;slidetitle=Metal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dirty="0" smtClean="0">
                <a:hlinkClick r:id="" action="ppaction://noaction"/>
              </a:rPr>
              <a:t>3.6	Electron Arrangements Within Atoms</a:t>
            </a:r>
            <a:endParaRPr lang="en-US" altLang="en-US" dirty="0" smtClean="0">
              <a:hlinkClick r:id="rId8" action="ppaction://hlinkpres?slideindex=26&amp;slidetitle=Electron%20Shells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dirty="0" smtClean="0">
                <a:hlinkClick r:id="" action="ppaction://noaction"/>
              </a:rPr>
              <a:t>3.7	Electron Configurations and Orbital Diagrams</a:t>
            </a:r>
            <a:endParaRPr lang="en-US" altLang="en-US" dirty="0" smtClean="0">
              <a:hlinkClick r:id="rId9" action="ppaction://hlinkpres?slideindex=33&amp;slidetitle=Rules%20for%20Assigning%20Electrons%20to%20Various%20Shells,%20Subshells,%20and%20Orbitals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dirty="0" smtClean="0">
                <a:hlinkClick r:id="rId10" action="ppaction://hlinksldjump"/>
              </a:rPr>
              <a:t>3.8	</a:t>
            </a:r>
            <a:r>
              <a:rPr lang="en-US" altLang="en-US" dirty="0" smtClean="0">
                <a:hlinkClick r:id="" action="ppaction://noaction"/>
              </a:rPr>
              <a:t>The Electronic Basis for the Periodic Law and the Periodic Table</a:t>
            </a:r>
            <a:endParaRPr lang="en-US" altLang="en-US" dirty="0" smtClean="0">
              <a:hlinkClick r:id="rId11" action="ppaction://hlinkpres?slideindex=43&amp;slidetitle=Slide%2043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dirty="0" smtClean="0">
                <a:hlinkClick r:id="" action="ppaction://noaction"/>
              </a:rPr>
              <a:t>3.9	Classification of the Elements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3104797" y="-15875"/>
            <a:ext cx="59607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Structure and the Periodic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7A09EA-B084-447E-BB5A-D666FDFE499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14589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i="1" smtClean="0"/>
              <a:t>Periods –</a:t>
            </a:r>
            <a:r>
              <a:rPr lang="en-US" altLang="en-US" sz="2800" smtClean="0"/>
              <a:t> horizontal rows of elements</a:t>
            </a:r>
          </a:p>
          <a:p>
            <a:pPr marL="347663" indent="-347663" eaLnBrk="1" hangingPunct="1"/>
            <a:r>
              <a:rPr lang="en-US" altLang="en-US" sz="2800" i="1" smtClean="0"/>
              <a:t>Groups</a:t>
            </a:r>
            <a:r>
              <a:rPr lang="en-US" altLang="en-US" sz="2800" smtClean="0"/>
              <a:t> – elements in the same vertical columns; have similar chemical properties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 Periodic Table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B9C89E-3FE2-4A86-BF42-68A8F47FF2E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 Periodic Table</a:t>
            </a:r>
          </a:p>
        </p:txBody>
      </p:sp>
      <p:pic>
        <p:nvPicPr>
          <p:cNvPr id="31749" name="Picture 5" descr="03f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4295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3FC070-8AD8-45B1-91A3-72F22293F85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9461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Table of common charges formed when creating ionic compounds.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Groups</a:t>
            </a:r>
          </a:p>
        </p:txBody>
      </p:sp>
      <p:graphicFrame>
        <p:nvGraphicFramePr>
          <p:cNvPr id="642052" name="Group 4"/>
          <p:cNvGraphicFramePr>
            <a:graphicFrameLocks noGrp="1"/>
          </p:cNvGraphicFramePr>
          <p:nvPr/>
        </p:nvGraphicFramePr>
        <p:xfrm>
          <a:off x="1295400" y="3276600"/>
          <a:ext cx="5486400" cy="2667000"/>
        </p:xfrm>
        <a:graphic>
          <a:graphicData uri="http://schemas.openxmlformats.org/drawingml/2006/table">
            <a:tbl>
              <a:tblPr/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0E"/>
                          </a:solidFill>
                          <a:effectLst/>
                          <a:latin typeface="Times" pitchFamily="18" charset="0"/>
                        </a:rPr>
                        <a:t>Group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0E"/>
                          </a:solidFill>
                          <a:effectLst/>
                          <a:latin typeface="Times" pitchFamily="18" charset="0"/>
                        </a:rPr>
                        <a:t>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Alkali Metals (1A)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Alkaline Earth Metals (2A)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Halogens (7A)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Noble Gases (8A)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99C918-9E4C-4F3B-A201-6BBC9CA9559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4343400" cy="44196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An element that has the characteristic properties of luster, thermal conductivity, electrical conductivity, and malleability.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Metal</a:t>
            </a:r>
          </a:p>
        </p:txBody>
      </p:sp>
      <p:pic>
        <p:nvPicPr>
          <p:cNvPr id="33798" name="Picture 6" descr="03f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953000" y="1357313"/>
            <a:ext cx="3929063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6BB39C-7F43-4471-9E58-2EA65EC9D53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4114800" cy="48006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An element characterized by the </a:t>
            </a:r>
            <a:r>
              <a:rPr lang="en-US" altLang="en-US" sz="2800" i="1" smtClean="0"/>
              <a:t>absence</a:t>
            </a:r>
            <a:r>
              <a:rPr lang="en-US" altLang="en-US" sz="2800" smtClean="0"/>
              <a:t> of the properties of luster, thermal conductivity, electrical conductivity, and malleability.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Nonmetal</a:t>
            </a:r>
          </a:p>
        </p:txBody>
      </p:sp>
      <p:pic>
        <p:nvPicPr>
          <p:cNvPr id="34822" name="Picture 6" descr="03f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800600" y="1371600"/>
            <a:ext cx="3929063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2072E9-7F0F-41A4-941C-AEC0E038392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Selected Physical Properties of Metals and Nonmetals</a:t>
            </a:r>
          </a:p>
        </p:txBody>
      </p:sp>
      <p:pic>
        <p:nvPicPr>
          <p:cNvPr id="35845" name="Picture 5" descr="03t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716088"/>
            <a:ext cx="8956675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D93E19-7D0E-4A09-8B0C-8DD2B9AE448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Dividing Line Between Metals and Nonmetals</a:t>
            </a:r>
          </a:p>
        </p:txBody>
      </p:sp>
      <p:pic>
        <p:nvPicPr>
          <p:cNvPr id="36869" name="Picture 5" descr="03f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0007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0C9D4E-9B0F-4249-ADFB-009F21AA2A7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Electron Shells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5941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region of space about a nucleus that contains electrons that have approximately the same energy and that spend most of their time approximately the same distance from the nucleus.</a:t>
            </a:r>
          </a:p>
          <a:p>
            <a:pPr eaLnBrk="1" hangingPunct="1"/>
            <a:r>
              <a:rPr lang="en-US" altLang="en-US" sz="2800" smtClean="0"/>
              <a:t>Electrons that occupy the first electron shell are closer to the nucleus and have a lower energy than electrons in the second electron shell.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0AA9E52-74A7-4D97-9630-18330776362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Electron Subshells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94615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region of space within an electron shell that contains electrons that have the same energy.</a:t>
            </a: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668678" name="Group 6"/>
          <p:cNvGraphicFramePr>
            <a:graphicFrameLocks noGrp="1"/>
          </p:cNvGraphicFramePr>
          <p:nvPr/>
        </p:nvGraphicFramePr>
        <p:xfrm>
          <a:off x="1905000" y="2895600"/>
          <a:ext cx="4953000" cy="3429000"/>
        </p:xfrm>
        <a:graphic>
          <a:graphicData uri="http://schemas.openxmlformats.org/drawingml/2006/table">
            <a:tbl>
              <a:tblPr/>
              <a:tblGrid>
                <a:gridCol w="193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</a:rPr>
                        <a:t>Subshell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</a:rPr>
                        <a:t>Number of Electrons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10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F8AB24-5AA7-4D80-BFD0-E8F3497087B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Electron Orbitals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29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region of space within an electron subshell where an electron with a specific energy is most likely to be found.</a:t>
            </a:r>
          </a:p>
          <a:p>
            <a:pPr eaLnBrk="1" hangingPunct="1"/>
            <a:r>
              <a:rPr lang="en-US" altLang="en-US" sz="2800" smtClean="0"/>
              <a:t>An electron orbital can accommodate a maximum of 2 electrons.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9943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7D2C6F-93EB-47D4-899A-147847289CF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9461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very small particle that is a building block for atoms.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Subatomic Particle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05F8C3-EEA8-4C7D-8F3C-1E90FB1A7CD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Electron Orbitals</a:t>
            </a:r>
          </a:p>
        </p:txBody>
      </p:sp>
      <p:sp>
        <p:nvSpPr>
          <p:cNvPr id="4096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672773" name="Group 5"/>
          <p:cNvGraphicFramePr>
            <a:graphicFrameLocks noGrp="1"/>
          </p:cNvGraphicFramePr>
          <p:nvPr/>
        </p:nvGraphicFramePr>
        <p:xfrm>
          <a:off x="2133600" y="2209800"/>
          <a:ext cx="4953000" cy="3429000"/>
        </p:xfrm>
        <a:graphic>
          <a:graphicData uri="http://schemas.openxmlformats.org/drawingml/2006/table">
            <a:tbl>
              <a:tblPr/>
              <a:tblGrid>
                <a:gridCol w="193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</a:rPr>
                        <a:t>Subshell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" pitchFamily="18" charset="0"/>
                        </a:rPr>
                        <a:t>Number of Orbitals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s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p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d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f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4FEE29F-6979-43DD-9647-DA67FABD60A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Electron Orbitals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1991" name="Picture 8" descr="03f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033588"/>
            <a:ext cx="9001125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A32209-EFB4-40ED-9D18-CB6AE339715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Orbitals Within the Same Subshell Differ in Orientation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3015" name="Picture 7" descr="03f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135188"/>
            <a:ext cx="9001125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590301-1B31-4477-99C7-A18045D9F09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Electron Spin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2988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As an electron </a:t>
            </a:r>
            <a:r>
              <a:rPr lang="ja-JP" altLang="en-US" sz="2800" smtClean="0"/>
              <a:t>“</a:t>
            </a:r>
            <a:r>
              <a:rPr lang="en-US" altLang="ja-JP" sz="2800" smtClean="0"/>
              <a:t>moves about</a:t>
            </a:r>
            <a:r>
              <a:rPr lang="ja-JP" altLang="en-US" sz="2800" smtClean="0"/>
              <a:t>”</a:t>
            </a:r>
            <a:r>
              <a:rPr lang="en-US" altLang="ja-JP" sz="2800" smtClean="0"/>
              <a:t> within an orbital, it spins on its own axis in either a clockwise or a counterclockwise direction.</a:t>
            </a:r>
          </a:p>
          <a:p>
            <a:pPr eaLnBrk="1" hangingPunct="1"/>
            <a:r>
              <a:rPr lang="en-US" altLang="en-US" sz="2800" smtClean="0"/>
              <a:t>When two electrons are present in an orbital, they always have opposite spins.</a:t>
            </a: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E4AEC8-6987-48D9-8465-64A1C2F87DF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Rules for Assigning Electrons to Various Shells, Subshells, and Orbitals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533900"/>
          </a:xfrm>
        </p:spPr>
        <p:txBody>
          <a:bodyPr/>
          <a:lstStyle/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Electron subshells are filled in order of increasing energy.</a:t>
            </a:r>
          </a:p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Electrons occupy the orbitals of a subshell such that each orbital acquires one electron before any orbital acquires a second electron. All electrons in such singly occupied orbitals must have the same spin.</a:t>
            </a:r>
          </a:p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  <a:cs typeface="Arial" panose="020B0604020202020204" pitchFamily="34" charset="0"/>
              </a:rPr>
              <a:t>No more than two electrons may exist in a given orbital – and then only if they have opposite spins.</a:t>
            </a: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5063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F02290-37D9-4DF6-8FA9-87DCD7FE651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9815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Electron Configurations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487" y="1219200"/>
            <a:ext cx="3171825" cy="4926794"/>
          </a:xfrm>
          <a:prstGeom prst="rect">
            <a:avLst/>
          </a:prstGeom>
        </p:spPr>
      </p:pic>
      <p:pic>
        <p:nvPicPr>
          <p:cNvPr id="9" name="Picture 7" descr="03f1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6" y="1352941"/>
            <a:ext cx="4258356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81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F02290-37D9-4DF6-8FA9-87DCD7FE651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9815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dirty="0" smtClean="0"/>
              <a:t>Electron Configurations</a:t>
            </a:r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466782"/>
            <a:ext cx="8553450" cy="44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184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029966-342D-47C5-B4A3-ADDD24FDB37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Electron Configurations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76555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cs typeface="Arial" panose="020B0604020202020204" pitchFamily="34" charset="0"/>
              </a:rPr>
              <a:t>A statement of how many electrons an atom has in each of its electron subshells.</a:t>
            </a:r>
          </a:p>
          <a:p>
            <a:pPr eaLnBrk="1" hangingPunct="1"/>
            <a:r>
              <a:rPr lang="en-US" altLang="en-US" sz="2800" smtClean="0"/>
              <a:t>An oxygen atom as an electron arrangement of two electrons in the 1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subshell, two electrons in the 2</a:t>
            </a:r>
            <a:r>
              <a:rPr lang="en-US" altLang="en-US" sz="2800" i="1" smtClean="0"/>
              <a:t>s</a:t>
            </a:r>
            <a:r>
              <a:rPr lang="en-US" altLang="en-US" sz="2800" smtClean="0"/>
              <a:t> subshell, and four electrons in the 2</a:t>
            </a:r>
            <a:r>
              <a:rPr lang="en-US" altLang="en-US" sz="2800" i="1" smtClean="0"/>
              <a:t>p</a:t>
            </a:r>
            <a:r>
              <a:rPr lang="en-US" altLang="en-US" sz="2800" smtClean="0"/>
              <a:t> subshell.</a:t>
            </a:r>
            <a:endParaRPr lang="en-US" altLang="en-US" sz="2800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Oxygen: 1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sz="2800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sz="2800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en-US" altLang="en-US" sz="2800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4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711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7111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A9E808-F63B-4ADF-85C2-0F1D76FB956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Orbital Diagrams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9871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cs typeface="Arial" panose="020B0604020202020204" pitchFamily="34" charset="0"/>
              </a:rPr>
              <a:t>A notation that shows how many electrons an atom has in each of its occupied electron orbitals.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Oxygen: 1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sz="2800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sz="2800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en-US" altLang="en-US" sz="2800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4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endParaRPr lang="en-US" altLang="en-US" sz="2800" smtClean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Oxygen:  	1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	  2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	          2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9159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9160" name="Rectangle 6"/>
          <p:cNvSpPr>
            <a:spLocks noChangeArrowheads="1"/>
          </p:cNvSpPr>
          <p:nvPr/>
        </p:nvSpPr>
        <p:spPr bwMode="auto">
          <a:xfrm>
            <a:off x="3276600" y="4267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9161" name="Line 7"/>
          <p:cNvSpPr>
            <a:spLocks noChangeShapeType="1"/>
          </p:cNvSpPr>
          <p:nvPr/>
        </p:nvSpPr>
        <p:spPr bwMode="auto">
          <a:xfrm flipV="1">
            <a:off x="3429000" y="43434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Line 8"/>
          <p:cNvSpPr>
            <a:spLocks noChangeShapeType="1"/>
          </p:cNvSpPr>
          <p:nvPr/>
        </p:nvSpPr>
        <p:spPr bwMode="auto">
          <a:xfrm>
            <a:off x="3657600" y="43434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Rectangle 9"/>
          <p:cNvSpPr>
            <a:spLocks noChangeArrowheads="1"/>
          </p:cNvSpPr>
          <p:nvPr/>
        </p:nvSpPr>
        <p:spPr bwMode="auto">
          <a:xfrm>
            <a:off x="4343400" y="4267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9164" name="Line 10"/>
          <p:cNvSpPr>
            <a:spLocks noChangeShapeType="1"/>
          </p:cNvSpPr>
          <p:nvPr/>
        </p:nvSpPr>
        <p:spPr bwMode="auto">
          <a:xfrm flipV="1">
            <a:off x="4495800" y="43434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1"/>
          <p:cNvSpPr>
            <a:spLocks noChangeShapeType="1"/>
          </p:cNvSpPr>
          <p:nvPr/>
        </p:nvSpPr>
        <p:spPr bwMode="auto">
          <a:xfrm>
            <a:off x="4724400" y="43434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Rectangle 12"/>
          <p:cNvSpPr>
            <a:spLocks noChangeArrowheads="1"/>
          </p:cNvSpPr>
          <p:nvPr/>
        </p:nvSpPr>
        <p:spPr bwMode="auto">
          <a:xfrm>
            <a:off x="5486400" y="4267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9167" name="Rectangle 13"/>
          <p:cNvSpPr>
            <a:spLocks noChangeArrowheads="1"/>
          </p:cNvSpPr>
          <p:nvPr/>
        </p:nvSpPr>
        <p:spPr bwMode="auto">
          <a:xfrm>
            <a:off x="6019800" y="4267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9168" name="Rectangle 14"/>
          <p:cNvSpPr>
            <a:spLocks noChangeArrowheads="1"/>
          </p:cNvSpPr>
          <p:nvPr/>
        </p:nvSpPr>
        <p:spPr bwMode="auto">
          <a:xfrm>
            <a:off x="6553200" y="4267200"/>
            <a:ext cx="5334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9169" name="Line 15"/>
          <p:cNvSpPr>
            <a:spLocks noChangeShapeType="1"/>
          </p:cNvSpPr>
          <p:nvPr/>
        </p:nvSpPr>
        <p:spPr bwMode="auto">
          <a:xfrm flipV="1">
            <a:off x="5638800" y="43434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Line 16"/>
          <p:cNvSpPr>
            <a:spLocks noChangeShapeType="1"/>
          </p:cNvSpPr>
          <p:nvPr/>
        </p:nvSpPr>
        <p:spPr bwMode="auto">
          <a:xfrm flipV="1">
            <a:off x="6172200" y="43434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1" name="Line 17"/>
          <p:cNvSpPr>
            <a:spLocks noChangeShapeType="1"/>
          </p:cNvSpPr>
          <p:nvPr/>
        </p:nvSpPr>
        <p:spPr bwMode="auto">
          <a:xfrm flipV="1">
            <a:off x="6705600" y="43434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2" name="Line 18"/>
          <p:cNvSpPr>
            <a:spLocks noChangeShapeType="1"/>
          </p:cNvSpPr>
          <p:nvPr/>
        </p:nvSpPr>
        <p:spPr bwMode="auto">
          <a:xfrm>
            <a:off x="5867400" y="43434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0B21AE-8526-4A4F-B48F-53BAF17283F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3509963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altLang="en-US" sz="2800" smtClean="0"/>
              <a:t>    Determine the expected electron configurations for each of the following</a:t>
            </a:r>
            <a:r>
              <a:rPr lang="en-US" altLang="en-US" sz="2800" smtClean="0">
                <a:cs typeface="Arial" panose="020B0604020202020204" pitchFamily="34" charset="0"/>
              </a:rPr>
              <a:t>.</a:t>
            </a:r>
          </a:p>
          <a:p>
            <a:pPr marL="465138" indent="-465138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465138" indent="-465138" eaLnBrk="1" hangingPunct="1">
              <a:buFontTx/>
              <a:buAutoNum type="alphaLcParenR"/>
            </a:pPr>
            <a:r>
              <a:rPr lang="en-US" altLang="en-US" sz="2800" smtClean="0">
                <a:cs typeface="Arial" panose="020B0604020202020204" pitchFamily="34" charset="0"/>
              </a:rPr>
              <a:t>S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endParaRPr lang="en-US" altLang="en-US" sz="2800" smtClean="0">
              <a:solidFill>
                <a:srgbClr val="009900"/>
              </a:solidFill>
              <a:cs typeface="Arial" panose="020B0604020202020204" pitchFamily="34" charset="0"/>
            </a:endParaRPr>
          </a:p>
          <a:p>
            <a:pPr marL="465138" indent="-465138" eaLnBrk="1" hangingPunct="1">
              <a:buFontTx/>
              <a:buAutoNum type="alphaLcParenR" startAt="2"/>
            </a:pPr>
            <a:r>
              <a:rPr lang="en-US" altLang="en-US" sz="2800" smtClean="0">
                <a:cs typeface="Arial" panose="020B0604020202020204" pitchFamily="34" charset="0"/>
              </a:rPr>
              <a:t>Ba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endParaRPr lang="en-US" altLang="en-US" baseline="30000" smtClean="0">
              <a:solidFill>
                <a:srgbClr val="009900"/>
              </a:solidFill>
            </a:endParaRPr>
          </a:p>
        </p:txBody>
      </p:sp>
      <p:pic>
        <p:nvPicPr>
          <p:cNvPr id="50182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9E368C-65AE-410C-8521-C8F26217B70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1925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atom contains: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Electrons </a:t>
            </a:r>
            <a:r>
              <a:rPr lang="en-US" altLang="en-US" sz="2800" smtClean="0">
                <a:cs typeface="Arial" panose="020B0604020202020204" pitchFamily="34" charset="0"/>
              </a:rPr>
              <a:t>–</a:t>
            </a:r>
            <a:r>
              <a:rPr lang="en-US" altLang="en-US" sz="2800" smtClean="0"/>
              <a:t> found outside the nucleus; possesses a negative electrical charge; smallest mass.</a:t>
            </a:r>
            <a:endParaRPr lang="en-US" altLang="en-US" sz="2800" i="1" smtClean="0"/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Protons </a:t>
            </a:r>
            <a:r>
              <a:rPr lang="en-US" altLang="en-US" sz="2800" smtClean="0">
                <a:cs typeface="Arial" panose="020B0604020202020204" pitchFamily="34" charset="0"/>
              </a:rPr>
              <a:t>–</a:t>
            </a:r>
            <a:r>
              <a:rPr lang="en-US" altLang="en-US" sz="2800" smtClean="0"/>
              <a:t> found in the nucleus; positive charge equal in magnitude to the electron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negative charge.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Neutrons</a:t>
            </a:r>
            <a:r>
              <a:rPr lang="en-US" altLang="en-US" sz="2800" smtClean="0"/>
              <a:t> </a:t>
            </a:r>
            <a:r>
              <a:rPr lang="en-US" altLang="en-US" sz="2800" smtClean="0">
                <a:cs typeface="Arial" panose="020B0604020202020204" pitchFamily="34" charset="0"/>
              </a:rPr>
              <a:t>–</a:t>
            </a:r>
            <a:r>
              <a:rPr lang="en-US" altLang="en-US" sz="2800" smtClean="0"/>
              <a:t> found in the nucleus; no charge; virtually same mass as a proton.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Three Types of Subatomic Particles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C4FF3F-63EF-4F0D-9621-711BEB8BB4A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3509963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altLang="en-US" sz="2800" smtClean="0"/>
              <a:t>    Determine the expected electron configurations for each of the following</a:t>
            </a:r>
            <a:r>
              <a:rPr lang="en-US" altLang="en-US" sz="2800" smtClean="0">
                <a:cs typeface="Arial" panose="020B0604020202020204" pitchFamily="34" charset="0"/>
              </a:rPr>
              <a:t>.</a:t>
            </a:r>
          </a:p>
          <a:p>
            <a:pPr marL="465138" indent="-465138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465138" indent="-465138" eaLnBrk="1" hangingPunct="1">
              <a:buFontTx/>
              <a:buAutoNum type="alphaLcParenR"/>
            </a:pPr>
            <a:r>
              <a:rPr lang="en-US" altLang="en-US" sz="2800" smtClean="0">
                <a:cs typeface="Arial" panose="020B0604020202020204" pitchFamily="34" charset="0"/>
              </a:rPr>
              <a:t>S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1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6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</a:rPr>
              <a:t>2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</a:rPr>
              <a:t>4</a:t>
            </a:r>
            <a:endParaRPr lang="en-US" altLang="en-US" sz="2800" smtClean="0">
              <a:solidFill>
                <a:srgbClr val="009900"/>
              </a:solidFill>
              <a:cs typeface="Arial" panose="020B0604020202020204" pitchFamily="34" charset="0"/>
            </a:endParaRPr>
          </a:p>
          <a:p>
            <a:pPr marL="465138" indent="-465138" eaLnBrk="1" hangingPunct="1">
              <a:buFontTx/>
              <a:buAutoNum type="alphaLcParenR" startAt="2"/>
            </a:pPr>
            <a:r>
              <a:rPr lang="en-US" altLang="en-US" sz="2800" smtClean="0">
                <a:cs typeface="Arial" panose="020B0604020202020204" pitchFamily="34" charset="0"/>
              </a:rPr>
              <a:t>Ba</a:t>
            </a:r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1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6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</a:rPr>
              <a:t>2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</a:rPr>
              <a:t>6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4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</a:rPr>
              <a:t>3</a:t>
            </a:r>
            <a:r>
              <a:rPr lang="en-US" altLang="en-US" i="1" smtClean="0">
                <a:solidFill>
                  <a:srgbClr val="009900"/>
                </a:solidFill>
              </a:rPr>
              <a:t>d</a:t>
            </a:r>
            <a:r>
              <a:rPr lang="en-US" altLang="en-US" baseline="30000" smtClean="0">
                <a:solidFill>
                  <a:srgbClr val="009900"/>
                </a:solidFill>
              </a:rPr>
              <a:t>10</a:t>
            </a:r>
            <a:r>
              <a:rPr lang="en-US" altLang="en-US" smtClean="0">
                <a:solidFill>
                  <a:srgbClr val="009900"/>
                </a:solidFill>
              </a:rPr>
              <a:t>4</a:t>
            </a:r>
            <a:r>
              <a:rPr lang="en-US" altLang="en-US" i="1" smtClean="0">
                <a:solidFill>
                  <a:srgbClr val="009900"/>
                </a:solidFill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</a:rPr>
              <a:t>6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5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4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d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10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5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6</a:t>
            </a:r>
            <a:r>
              <a:rPr lang="en-US" altLang="en-US" smtClean="0">
                <a:solidFill>
                  <a:srgbClr val="009900"/>
                </a:solidFill>
              </a:rPr>
              <a:t>6</a:t>
            </a:r>
            <a:r>
              <a:rPr lang="en-US" altLang="en-US" i="1" smtClean="0">
                <a:solidFill>
                  <a:srgbClr val="009900"/>
                </a:solidFill>
              </a:rPr>
              <a:t>s</a:t>
            </a:r>
            <a:r>
              <a:rPr lang="en-US" altLang="en-US" baseline="30000" smtClean="0">
                <a:solidFill>
                  <a:srgbClr val="009900"/>
                </a:solidFill>
              </a:rPr>
              <a:t>2</a:t>
            </a:r>
          </a:p>
        </p:txBody>
      </p:sp>
      <p:pic>
        <p:nvPicPr>
          <p:cNvPr id="51206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CC3F6C-A458-4490-9F2B-F3CB05EFCB7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7877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>
                <a:cs typeface="Arial" panose="020B0604020202020204" pitchFamily="34" charset="0"/>
              </a:rPr>
              <a:t>The electron arrangement in the outermost shell is the same for elements in the same group.</a:t>
            </a:r>
          </a:p>
          <a:p>
            <a:pPr marL="347663" indent="-347663" eaLnBrk="1" hangingPunct="1"/>
            <a:r>
              <a:rPr lang="en-US" altLang="en-US" sz="2800" smtClean="0">
                <a:cs typeface="Arial" panose="020B0604020202020204" pitchFamily="34" charset="0"/>
              </a:rPr>
              <a:t>This is why elements in the same group have similar chemical properties.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cs typeface="Arial" panose="020B0604020202020204" pitchFamily="34" charset="0"/>
              </a:rPr>
              <a:t>Group 1A – very reactive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	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Li: 1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D6000E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D6000E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D6000E"/>
                </a:solidFill>
                <a:cs typeface="Arial" panose="020B0604020202020204" pitchFamily="34" charset="0"/>
              </a:rPr>
              <a:t>1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			Na: 1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6</a:t>
            </a:r>
            <a:r>
              <a:rPr lang="en-US" altLang="en-US" smtClean="0">
                <a:solidFill>
                  <a:srgbClr val="D6000E"/>
                </a:solidFill>
                <a:cs typeface="Arial" panose="020B0604020202020204" pitchFamily="34" charset="0"/>
              </a:rPr>
              <a:t>3</a:t>
            </a:r>
            <a:r>
              <a:rPr lang="en-US" altLang="en-US" i="1" smtClean="0">
                <a:solidFill>
                  <a:srgbClr val="D6000E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D6000E"/>
                </a:solidFill>
                <a:cs typeface="Arial" panose="020B0604020202020204" pitchFamily="34" charset="0"/>
              </a:rPr>
              <a:t>1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			K: 1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6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2</a:t>
            </a:r>
            <a:r>
              <a:rPr lang="en-US" altLang="en-US" smtClean="0">
                <a:solidFill>
                  <a:srgbClr val="0000FF"/>
                </a:solidFill>
                <a:cs typeface="Arial" panose="020B0604020202020204" pitchFamily="34" charset="0"/>
              </a:rPr>
              <a:t>3</a:t>
            </a:r>
            <a:r>
              <a:rPr lang="en-US" altLang="en-US" i="1" smtClean="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en-US" altLang="en-US" baseline="30000" smtClean="0">
                <a:solidFill>
                  <a:srgbClr val="0000FF"/>
                </a:solidFill>
                <a:cs typeface="Arial" panose="020B0604020202020204" pitchFamily="34" charset="0"/>
              </a:rPr>
              <a:t>6</a:t>
            </a:r>
            <a:r>
              <a:rPr lang="en-US" altLang="en-US" smtClean="0">
                <a:solidFill>
                  <a:srgbClr val="D6000E"/>
                </a:solidFill>
                <a:cs typeface="Arial" panose="020B0604020202020204" pitchFamily="34" charset="0"/>
              </a:rPr>
              <a:t>4</a:t>
            </a:r>
            <a:r>
              <a:rPr lang="en-US" altLang="en-US" i="1" smtClean="0">
                <a:solidFill>
                  <a:srgbClr val="D6000E"/>
                </a:solidFill>
                <a:cs typeface="Arial" panose="020B0604020202020204" pitchFamily="34" charset="0"/>
              </a:rPr>
              <a:t>s</a:t>
            </a:r>
            <a:r>
              <a:rPr lang="en-US" altLang="en-US" baseline="30000" smtClean="0">
                <a:solidFill>
                  <a:srgbClr val="D6000E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2230" name="Rectangle 4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353E55-B01C-4605-804E-23092FF4D66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Electron Configurations and the Periodic Table</a:t>
            </a: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676400"/>
            <a:ext cx="8553450" cy="445955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353E55-B01C-4605-804E-23092FF4D66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Electron Configurations and the Periodic Table</a:t>
            </a: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3254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53255" name="Picture 7" descr="03f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4293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19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8A097B-4486-4D7D-AD08-F2DF9BC35595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Distinguishing Electron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167063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cs typeface="Arial" panose="020B0604020202020204" pitchFamily="34" charset="0"/>
              </a:rPr>
              <a:t>Last electron added to the electron configuration for an element when electron subshells are filled in order of increasing energy.</a:t>
            </a:r>
          </a:p>
          <a:p>
            <a:pPr eaLnBrk="1" hangingPunct="1"/>
            <a:r>
              <a:rPr lang="en-US" altLang="en-US" sz="2800" smtClean="0">
                <a:cs typeface="Arial" panose="020B0604020202020204" pitchFamily="34" charset="0"/>
              </a:rPr>
              <a:t>This last electron is the one that causes an element</a:t>
            </a:r>
            <a:r>
              <a:rPr lang="ja-JP" altLang="en-US" sz="2800" smtClean="0">
                <a:cs typeface="Arial" panose="020B0604020202020204" pitchFamily="34" charset="0"/>
              </a:rPr>
              <a:t>’</a:t>
            </a:r>
            <a:r>
              <a:rPr lang="en-US" altLang="ja-JP" sz="2800" smtClean="0">
                <a:cs typeface="Arial" panose="020B0604020202020204" pitchFamily="34" charset="0"/>
              </a:rPr>
              <a:t>s electron configuration to differ from that of an element immediately preceding it in the periodic table.</a:t>
            </a:r>
            <a:endParaRPr lang="en-US" altLang="en-US" sz="2800" smtClean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4279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AA9137-9F7F-40B8-9692-5063329D53B3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167063"/>
          </a:xfrm>
        </p:spPr>
        <p:txBody>
          <a:bodyPr/>
          <a:lstStyle/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009900"/>
                </a:solidFill>
                <a:cs typeface="Arial" panose="020B0604020202020204" pitchFamily="34" charset="0"/>
              </a:rPr>
              <a:t>A system based on selected physical properties of the elements, in which they are described as metals or nonmetals.</a:t>
            </a:r>
          </a:p>
          <a:p>
            <a:pPr marL="465138" indent="-465138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009900"/>
                </a:solidFill>
                <a:cs typeface="Arial" panose="020B0604020202020204" pitchFamily="34" charset="0"/>
              </a:rPr>
              <a:t>A system based on the electron configurations of the elements, in which elements are described as noble-gas, representative, transition, or inner transition elements.</a:t>
            </a:r>
          </a:p>
        </p:txBody>
      </p:sp>
      <p:sp>
        <p:nvSpPr>
          <p:cNvPr id="5530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DD99A6-54D5-4A2B-A3B2-1BE0FDE3F6F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Classification Scheme on the Periodic Table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0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56327" name="Picture 7" descr="03f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71437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7C7050-DEC1-4F51-BF39-AE295B294AB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Charge and Mass Characteristics</a:t>
            </a:r>
          </a:p>
        </p:txBody>
      </p:sp>
      <p:pic>
        <p:nvPicPr>
          <p:cNvPr id="16389" name="Picture 5" descr="03t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143125"/>
            <a:ext cx="89725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BBB354-FC48-463E-86FB-88734167E28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29114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 nucleus is:</a:t>
            </a:r>
          </a:p>
          <a:p>
            <a:pPr marL="798513" lvl="1" indent="-333375" eaLnBrk="1" hangingPunct="1"/>
            <a:r>
              <a:rPr lang="en-US" altLang="en-US" sz="2800" smtClean="0"/>
              <a:t>Small compared with the overall size of the atom.</a:t>
            </a:r>
            <a:endParaRPr lang="en-US" altLang="en-US" sz="2800" i="1" smtClean="0"/>
          </a:p>
          <a:p>
            <a:pPr marL="798513" lvl="1" indent="-333375" eaLnBrk="1" hangingPunct="1"/>
            <a:r>
              <a:rPr lang="en-US" altLang="en-US" sz="2800" smtClean="0"/>
              <a:t>Extremely dense; accounts for almost all of the atom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mass.</a:t>
            </a:r>
          </a:p>
          <a:p>
            <a:pPr marL="798513" lvl="1" indent="-333375" eaLnBrk="1" hangingPunct="1"/>
            <a:r>
              <a:rPr lang="en-US" altLang="en-US" sz="2800" smtClean="0"/>
              <a:t>Positively charged center of an atom.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C924BF-72F8-4C3A-922E-89E5941CD6F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19716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An atom as a whole is electrically neutral (no net electrical charge).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	</a:t>
            </a:r>
          </a:p>
          <a:p>
            <a:pPr marL="347663" indent="-347663" eaLnBrk="1" hangingPunct="1">
              <a:buFontTx/>
              <a:buNone/>
            </a:pPr>
            <a:r>
              <a:rPr lang="en-US" altLang="en-US" sz="2800" smtClean="0"/>
              <a:t>			</a:t>
            </a:r>
            <a:r>
              <a:rPr lang="en-US" altLang="en-US" sz="2800" smtClean="0">
                <a:solidFill>
                  <a:srgbClr val="0000FF"/>
                </a:solidFill>
              </a:rPr>
              <a:t># of Protons = # of Electrons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Charge Neutrality of an Atom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2DE4A4-E667-4E0D-A156-3F8E3611D40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18859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Atomic Number (Z) – # of protons in the nucleus of an atom.</a:t>
            </a:r>
          </a:p>
          <a:p>
            <a:pPr marL="347663" indent="-347663" eaLnBrk="1" hangingPunct="1"/>
            <a:r>
              <a:rPr lang="en-US" altLang="en-US" sz="2800" smtClean="0"/>
              <a:t>Mass Number (A) – sum of the # of protons and the # of neutrons in the nucleus of an atom.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/>
              <a:t>Copyright © Cengage Learning. All rights reserved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A37A0-7B0B-4FEA-8B42-3B358C66324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Complete Chemical Symbol Notation</a:t>
            </a:r>
          </a:p>
        </p:txBody>
      </p:sp>
      <p:graphicFrame>
        <p:nvGraphicFramePr>
          <p:cNvPr id="20485" name="Object 4"/>
          <p:cNvGraphicFramePr>
            <a:graphicFrameLocks noChangeAspect="1"/>
          </p:cNvGraphicFramePr>
          <p:nvPr/>
        </p:nvGraphicFramePr>
        <p:xfrm>
          <a:off x="3886200" y="5245100"/>
          <a:ext cx="736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" name="Equation" r:id="rId4" imgW="736600" imgH="546100" progId="Equation.BREE4">
                  <p:embed/>
                </p:oleObj>
              </mc:Choice>
              <mc:Fallback>
                <p:oleObj name="Equation" r:id="rId4" imgW="736600" imgH="546100" progId="Equation.BREE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45100"/>
                        <a:ext cx="736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1"/>
          <p:cNvSpPr>
            <a:spLocks noChangeArrowheads="1"/>
          </p:cNvSpPr>
          <p:nvPr/>
        </p:nvSpPr>
        <p:spPr bwMode="auto">
          <a:xfrm>
            <a:off x="739775" y="1778000"/>
            <a:ext cx="7497763" cy="304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960438" y="2570163"/>
            <a:ext cx="212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>
                <a:latin typeface="Times" panose="02020603050405020304" pitchFamily="18" charset="0"/>
              </a:rPr>
              <a:t>Mass number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3779838" y="2946400"/>
            <a:ext cx="1504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aseline="0">
                <a:latin typeface="Times" panose="02020603050405020304" pitchFamily="18" charset="0"/>
              </a:rPr>
              <a:t>Symbol</a:t>
            </a:r>
          </a:p>
        </p:txBody>
      </p:sp>
      <p:sp>
        <p:nvSpPr>
          <p:cNvPr id="20489" name="TextBox 9"/>
          <p:cNvSpPr txBox="1">
            <a:spLocks noChangeArrowheads="1"/>
          </p:cNvSpPr>
          <p:nvPr/>
        </p:nvSpPr>
        <p:spPr bwMode="auto">
          <a:xfrm>
            <a:off x="3538538" y="2540000"/>
            <a:ext cx="458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i="1" baseline="0">
                <a:latin typeface="Times" panose="02020603050405020304" pitchFamily="18" charset="0"/>
              </a:rPr>
              <a:t>A</a:t>
            </a:r>
          </a:p>
        </p:txBody>
      </p:sp>
      <p:sp>
        <p:nvSpPr>
          <p:cNvPr id="20490" name="TextBox 10"/>
          <p:cNvSpPr txBox="1">
            <a:spLocks noChangeArrowheads="1"/>
          </p:cNvSpPr>
          <p:nvPr/>
        </p:nvSpPr>
        <p:spPr bwMode="auto">
          <a:xfrm>
            <a:off x="3513138" y="3302000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i="1" baseline="0">
                <a:latin typeface="Times" panose="02020603050405020304" pitchFamily="18" charset="0"/>
              </a:rPr>
              <a:t>Z</a:t>
            </a:r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800100" y="3335338"/>
            <a:ext cx="2446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>
                <a:latin typeface="Times" panose="02020603050405020304" pitchFamily="18" charset="0"/>
              </a:rPr>
              <a:t>Atomic number</a:t>
            </a:r>
          </a:p>
        </p:txBody>
      </p:sp>
      <p:sp>
        <p:nvSpPr>
          <p:cNvPr id="20492" name="TextBox 12"/>
          <p:cNvSpPr txBox="1">
            <a:spLocks noChangeArrowheads="1"/>
          </p:cNvSpPr>
          <p:nvPr/>
        </p:nvSpPr>
        <p:spPr bwMode="auto">
          <a:xfrm>
            <a:off x="5568950" y="2971800"/>
            <a:ext cx="2703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aseline="0">
                <a:latin typeface="Times" panose="02020603050405020304" pitchFamily="18" charset="0"/>
              </a:rPr>
              <a:t>Chemical symbol</a:t>
            </a:r>
          </a:p>
        </p:txBody>
      </p:sp>
      <p:graphicFrame>
        <p:nvGraphicFramePr>
          <p:cNvPr id="20493" name="Object 21"/>
          <p:cNvGraphicFramePr>
            <a:graphicFrameLocks noChangeAspect="1"/>
          </p:cNvGraphicFramePr>
          <p:nvPr/>
        </p:nvGraphicFramePr>
        <p:xfrm>
          <a:off x="2909888" y="2465388"/>
          <a:ext cx="820737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" name="CS ChemDraw Drawing" r:id="rId6" imgW="1104900" imgH="406400" progId="ChemDraw.Document.6.0">
                  <p:embed/>
                </p:oleObj>
              </mc:Choice>
              <mc:Fallback>
                <p:oleObj name="CS ChemDraw Drawing" r:id="rId6" imgW="1104900" imgH="406400" progId="ChemDraw.Document.6.0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9888" y="2465388"/>
                        <a:ext cx="820737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4" name="Object 22"/>
          <p:cNvGraphicFramePr>
            <a:graphicFrameLocks noChangeAspect="1"/>
          </p:cNvGraphicFramePr>
          <p:nvPr/>
        </p:nvGraphicFramePr>
        <p:xfrm>
          <a:off x="2908300" y="3781425"/>
          <a:ext cx="820738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8" name="CS ChemDraw Drawing" r:id="rId8" imgW="1104900" imgH="406400" progId="ChemDraw.Document.6.0">
                  <p:embed/>
                </p:oleObj>
              </mc:Choice>
              <mc:Fallback>
                <p:oleObj name="CS ChemDraw Drawing" r:id="rId8" imgW="1104900" imgH="406400" progId="ChemDraw.Document.6.0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300" y="3781425"/>
                        <a:ext cx="820738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5" name="Object 23"/>
          <p:cNvGraphicFramePr>
            <a:graphicFrameLocks noChangeAspect="1"/>
          </p:cNvGraphicFramePr>
          <p:nvPr/>
        </p:nvGraphicFramePr>
        <p:xfrm>
          <a:off x="5046663" y="2800350"/>
          <a:ext cx="82073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9" name="CS ChemDraw Drawing" r:id="rId10" imgW="1104900" imgH="406400" progId="ChemDraw.Document.6.0">
                  <p:embed/>
                </p:oleObj>
              </mc:Choice>
              <mc:Fallback>
                <p:oleObj name="CS ChemDraw Drawing" r:id="rId10" imgW="1104900" imgH="406400" progId="ChemDraw.Document.6.0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663" y="2800350"/>
                        <a:ext cx="820737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Section 3.9">
  <a:themeElements>
    <a:clrScheme name="Section 3.9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3.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3.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3.1">
  <a:themeElements>
    <a:clrScheme name="Section 3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3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3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3.2">
  <a:themeElements>
    <a:clrScheme name="Section 3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3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3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3.3">
  <a:themeElements>
    <a:clrScheme name="Section 3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3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3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3.4">
  <a:themeElements>
    <a:clrScheme name="Section 3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3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3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3.5">
  <a:themeElements>
    <a:clrScheme name="Section 3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3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3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3.6">
  <a:themeElements>
    <a:clrScheme name="Section 3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3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3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3.7">
  <a:themeElements>
    <a:clrScheme name="Section 3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3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3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ction 3.8">
  <a:themeElements>
    <a:clrScheme name="Section 3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3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3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3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3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1784</Words>
  <Application>Microsoft Office PowerPoint</Application>
  <PresentationFormat>On-screen Show (4:3)</PresentationFormat>
  <Paragraphs>352</Paragraphs>
  <Slides>46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8" baseType="lpstr">
      <vt:lpstr>MS PGothic</vt:lpstr>
      <vt:lpstr>MS PGothic</vt:lpstr>
      <vt:lpstr>Arial</vt:lpstr>
      <vt:lpstr>Arial Unicode MS</vt:lpstr>
      <vt:lpstr>Calibri</vt:lpstr>
      <vt:lpstr>Calibri Light</vt:lpstr>
      <vt:lpstr>Times</vt:lpstr>
      <vt:lpstr>Times New Roman</vt:lpstr>
      <vt:lpstr>Wingdings</vt:lpstr>
      <vt:lpstr>Custom Design</vt:lpstr>
      <vt:lpstr>Section 3.1</vt:lpstr>
      <vt:lpstr>Section 3.2</vt:lpstr>
      <vt:lpstr>Section 3.3</vt:lpstr>
      <vt:lpstr>Section 3.4</vt:lpstr>
      <vt:lpstr>Section 3.5</vt:lpstr>
      <vt:lpstr>Section 3.6</vt:lpstr>
      <vt:lpstr>Section 3.7</vt:lpstr>
      <vt:lpstr>Section 3.8</vt:lpstr>
      <vt:lpstr>Section 3.9</vt:lpstr>
      <vt:lpstr>TOC</vt:lpstr>
      <vt:lpstr>Equation</vt:lpstr>
      <vt:lpstr>CS ChemDraw Drawing</vt:lpstr>
      <vt:lpstr>CHEM 120 Spring 2017</vt:lpstr>
      <vt:lpstr>PowerPoint Presentation</vt:lpstr>
      <vt:lpstr>Subatomic Particle</vt:lpstr>
      <vt:lpstr>Three Types of Subatomic Particles</vt:lpstr>
      <vt:lpstr>Charge and Mass Characteristics</vt:lpstr>
      <vt:lpstr>PowerPoint Presentation</vt:lpstr>
      <vt:lpstr>Charge Neutrality of an Atom</vt:lpstr>
      <vt:lpstr>PowerPoint Presentation</vt:lpstr>
      <vt:lpstr>Complete Chemical Symbol Notation</vt:lpstr>
      <vt:lpstr>Element</vt:lpstr>
      <vt:lpstr>Isotopes</vt:lpstr>
      <vt:lpstr>Two Isotopes of Sodium</vt:lpstr>
      <vt:lpstr>Exercise</vt:lpstr>
      <vt:lpstr>Exercise</vt:lpstr>
      <vt:lpstr>Atomic Masses</vt:lpstr>
      <vt:lpstr>Average Atomic Mass for Carbon</vt:lpstr>
      <vt:lpstr>  Exercise</vt:lpstr>
      <vt:lpstr>  Exercise</vt:lpstr>
      <vt:lpstr>PowerPoint Presentation</vt:lpstr>
      <vt:lpstr>The Periodic Table</vt:lpstr>
      <vt:lpstr>The Periodic Table</vt:lpstr>
      <vt:lpstr>Groups</vt:lpstr>
      <vt:lpstr>Metal</vt:lpstr>
      <vt:lpstr>Nonmetal</vt:lpstr>
      <vt:lpstr>Selected Physical Properties of Metals and Nonmetals</vt:lpstr>
      <vt:lpstr>Dividing Line Between Metals and Nonmetals</vt:lpstr>
      <vt:lpstr>Electron Shells</vt:lpstr>
      <vt:lpstr>Electron Subshells</vt:lpstr>
      <vt:lpstr>Electron Orbitals</vt:lpstr>
      <vt:lpstr>Electron Orbitals</vt:lpstr>
      <vt:lpstr>Electron Orbitals</vt:lpstr>
      <vt:lpstr>Orbitals Within the Same Subshell Differ in Orientation</vt:lpstr>
      <vt:lpstr>Electron Spin</vt:lpstr>
      <vt:lpstr>Rules for Assigning Electrons to Various Shells, Subshells, and Orbitals</vt:lpstr>
      <vt:lpstr>Electron Configurations</vt:lpstr>
      <vt:lpstr>Electron Configurations</vt:lpstr>
      <vt:lpstr>Electron Configurations</vt:lpstr>
      <vt:lpstr>Orbital Diagrams</vt:lpstr>
      <vt:lpstr>Exercise</vt:lpstr>
      <vt:lpstr>Exercise</vt:lpstr>
      <vt:lpstr>PowerPoint Presentation</vt:lpstr>
      <vt:lpstr>Electron Configurations and the Periodic Table</vt:lpstr>
      <vt:lpstr>Electron Configurations and the Periodic Table</vt:lpstr>
      <vt:lpstr>Distinguishing Electron</vt:lpstr>
      <vt:lpstr>PowerPoint Presentation</vt:lpstr>
      <vt:lpstr>Classification Scheme on the Periodic Table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LabAdmin</dc:creator>
  <cp:lastModifiedBy>Dr.Upali</cp:lastModifiedBy>
  <cp:revision>360</cp:revision>
  <dcterms:created xsi:type="dcterms:W3CDTF">2006-07-31T17:58:07Z</dcterms:created>
  <dcterms:modified xsi:type="dcterms:W3CDTF">2017-03-20T13:56:38Z</dcterms:modified>
</cp:coreProperties>
</file>