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2" r:id="rId2"/>
    <p:sldId id="303" r:id="rId3"/>
    <p:sldId id="304" r:id="rId4"/>
    <p:sldId id="257" r:id="rId5"/>
    <p:sldId id="258" r:id="rId6"/>
    <p:sldId id="259" r:id="rId7"/>
    <p:sldId id="260" r:id="rId8"/>
    <p:sldId id="261" r:id="rId9"/>
    <p:sldId id="262" r:id="rId10"/>
    <p:sldId id="263" r:id="rId11"/>
    <p:sldId id="264" r:id="rId12"/>
    <p:sldId id="269" r:id="rId13"/>
    <p:sldId id="265" r:id="rId14"/>
    <p:sldId id="266" r:id="rId15"/>
    <p:sldId id="267" r:id="rId16"/>
    <p:sldId id="271" r:id="rId17"/>
    <p:sldId id="272" r:id="rId18"/>
    <p:sldId id="268" r:id="rId19"/>
    <p:sldId id="270" r:id="rId20"/>
    <p:sldId id="273" r:id="rId21"/>
    <p:sldId id="277" r:id="rId22"/>
    <p:sldId id="275" r:id="rId23"/>
    <p:sldId id="276" r:id="rId24"/>
    <p:sldId id="274" r:id="rId25"/>
    <p:sldId id="278" r:id="rId26"/>
    <p:sldId id="281" r:id="rId27"/>
    <p:sldId id="282" r:id="rId28"/>
    <p:sldId id="279" r:id="rId29"/>
    <p:sldId id="280" r:id="rId30"/>
    <p:sldId id="283" r:id="rId31"/>
    <p:sldId id="284" r:id="rId32"/>
    <p:sldId id="285" r:id="rId33"/>
    <p:sldId id="287" r:id="rId34"/>
    <p:sldId id="286" r:id="rId35"/>
    <p:sldId id="288" r:id="rId36"/>
    <p:sldId id="289" r:id="rId37"/>
    <p:sldId id="290" r:id="rId38"/>
    <p:sldId id="300" r:id="rId39"/>
    <p:sldId id="291" r:id="rId40"/>
    <p:sldId id="292" r:id="rId41"/>
    <p:sldId id="293" r:id="rId42"/>
    <p:sldId id="294" r:id="rId43"/>
    <p:sldId id="295" r:id="rId44"/>
    <p:sldId id="301" r:id="rId45"/>
    <p:sldId id="296" r:id="rId46"/>
    <p:sldId id="297" r:id="rId47"/>
    <p:sldId id="298" r:id="rId48"/>
    <p:sldId id="29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692711B-749E-4772-BB0E-CAD7ED56B27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4193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98A9CD-258C-4B9E-BB11-E93189E2086D}" type="slidenum">
              <a:rPr lang="en-US" altLang="en-US"/>
              <a:pPr/>
              <a:t>‹#›</a:t>
            </a:fld>
            <a:endParaRPr lang="en-US" altLang="en-US"/>
          </a:p>
        </p:txBody>
      </p:sp>
    </p:spTree>
    <p:extLst>
      <p:ext uri="{BB962C8B-B14F-4D97-AF65-F5344CB8AC3E}">
        <p14:creationId xmlns:p14="http://schemas.microsoft.com/office/powerpoint/2010/main" val="147296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75A8AB-B2D2-4B1E-957F-7FB739453560}" type="slidenum">
              <a:rPr lang="en-US" altLang="en-US"/>
              <a:pPr/>
              <a:t>‹#›</a:t>
            </a:fld>
            <a:endParaRPr lang="en-US" altLang="en-US"/>
          </a:p>
        </p:txBody>
      </p:sp>
    </p:spTree>
    <p:extLst>
      <p:ext uri="{BB962C8B-B14F-4D97-AF65-F5344CB8AC3E}">
        <p14:creationId xmlns:p14="http://schemas.microsoft.com/office/powerpoint/2010/main" val="240635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9AB9F5-7E83-43BE-BC99-B09B296B4F10}" type="slidenum">
              <a:rPr lang="en-US" altLang="en-US"/>
              <a:pPr/>
              <a:t>‹#›</a:t>
            </a:fld>
            <a:endParaRPr lang="en-US" altLang="en-US"/>
          </a:p>
        </p:txBody>
      </p:sp>
    </p:spTree>
    <p:extLst>
      <p:ext uri="{BB962C8B-B14F-4D97-AF65-F5344CB8AC3E}">
        <p14:creationId xmlns:p14="http://schemas.microsoft.com/office/powerpoint/2010/main" val="1421628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5E43FF9-2FCE-42E0-9580-E063BC231080}" type="slidenum">
              <a:rPr lang="en-US" altLang="en-US"/>
              <a:pPr/>
              <a:t>‹#›</a:t>
            </a:fld>
            <a:endParaRPr lang="en-US" altLang="en-US"/>
          </a:p>
        </p:txBody>
      </p:sp>
    </p:spTree>
    <p:extLst>
      <p:ext uri="{BB962C8B-B14F-4D97-AF65-F5344CB8AC3E}">
        <p14:creationId xmlns:p14="http://schemas.microsoft.com/office/powerpoint/2010/main" val="25943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B40EEB7-95DE-498B-B39A-2ABFC8DB2F05}" type="slidenum">
              <a:rPr lang="en-US" altLang="en-US"/>
              <a:pPr/>
              <a:t>‹#›</a:t>
            </a:fld>
            <a:endParaRPr lang="en-US" altLang="en-US"/>
          </a:p>
        </p:txBody>
      </p:sp>
    </p:spTree>
    <p:extLst>
      <p:ext uri="{BB962C8B-B14F-4D97-AF65-F5344CB8AC3E}">
        <p14:creationId xmlns:p14="http://schemas.microsoft.com/office/powerpoint/2010/main" val="391336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441A9F-E7B1-4774-B52C-BA31AB9F717B}" type="slidenum">
              <a:rPr lang="en-US" altLang="en-US"/>
              <a:pPr/>
              <a:t>‹#›</a:t>
            </a:fld>
            <a:endParaRPr lang="en-US" altLang="en-US"/>
          </a:p>
        </p:txBody>
      </p:sp>
    </p:spTree>
    <p:extLst>
      <p:ext uri="{BB962C8B-B14F-4D97-AF65-F5344CB8AC3E}">
        <p14:creationId xmlns:p14="http://schemas.microsoft.com/office/powerpoint/2010/main" val="235276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8726C-0956-424A-9881-D74848D7CA8A}" type="slidenum">
              <a:rPr lang="en-US" altLang="en-US"/>
              <a:pPr/>
              <a:t>‹#›</a:t>
            </a:fld>
            <a:endParaRPr lang="en-US" altLang="en-US"/>
          </a:p>
        </p:txBody>
      </p:sp>
    </p:spTree>
    <p:extLst>
      <p:ext uri="{BB962C8B-B14F-4D97-AF65-F5344CB8AC3E}">
        <p14:creationId xmlns:p14="http://schemas.microsoft.com/office/powerpoint/2010/main" val="230669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9A6771-92A3-447C-906E-426C37CCECB3}" type="slidenum">
              <a:rPr lang="en-US" altLang="en-US"/>
              <a:pPr/>
              <a:t>‹#›</a:t>
            </a:fld>
            <a:endParaRPr lang="en-US" altLang="en-US"/>
          </a:p>
        </p:txBody>
      </p:sp>
    </p:spTree>
    <p:extLst>
      <p:ext uri="{BB962C8B-B14F-4D97-AF65-F5344CB8AC3E}">
        <p14:creationId xmlns:p14="http://schemas.microsoft.com/office/powerpoint/2010/main" val="38717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9443251-2F1E-450B-A67F-E478EF873AB1}" type="slidenum">
              <a:rPr lang="en-US" altLang="en-US"/>
              <a:pPr/>
              <a:t>‹#›</a:t>
            </a:fld>
            <a:endParaRPr lang="en-US" altLang="en-US"/>
          </a:p>
        </p:txBody>
      </p:sp>
    </p:spTree>
    <p:extLst>
      <p:ext uri="{BB962C8B-B14F-4D97-AF65-F5344CB8AC3E}">
        <p14:creationId xmlns:p14="http://schemas.microsoft.com/office/powerpoint/2010/main" val="8672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9D88F68-8DDA-4311-B185-4E5D417256ED}" type="slidenum">
              <a:rPr lang="en-US" altLang="en-US"/>
              <a:pPr/>
              <a:t>‹#›</a:t>
            </a:fld>
            <a:endParaRPr lang="en-US" altLang="en-US"/>
          </a:p>
        </p:txBody>
      </p:sp>
    </p:spTree>
    <p:extLst>
      <p:ext uri="{BB962C8B-B14F-4D97-AF65-F5344CB8AC3E}">
        <p14:creationId xmlns:p14="http://schemas.microsoft.com/office/powerpoint/2010/main" val="377633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EA897DA-6CA5-481B-A85F-4DD83FB7C654}" type="slidenum">
              <a:rPr lang="en-US" altLang="en-US"/>
              <a:pPr/>
              <a:t>‹#›</a:t>
            </a:fld>
            <a:endParaRPr lang="en-US" altLang="en-US"/>
          </a:p>
        </p:txBody>
      </p:sp>
    </p:spTree>
    <p:extLst>
      <p:ext uri="{BB962C8B-B14F-4D97-AF65-F5344CB8AC3E}">
        <p14:creationId xmlns:p14="http://schemas.microsoft.com/office/powerpoint/2010/main" val="124348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B7A7DD-5A44-48C7-9F89-0C2D23963A68}" type="slidenum">
              <a:rPr lang="en-US" altLang="en-US"/>
              <a:pPr/>
              <a:t>‹#›</a:t>
            </a:fld>
            <a:endParaRPr lang="en-US" altLang="en-US"/>
          </a:p>
        </p:txBody>
      </p:sp>
    </p:spTree>
    <p:extLst>
      <p:ext uri="{BB962C8B-B14F-4D97-AF65-F5344CB8AC3E}">
        <p14:creationId xmlns:p14="http://schemas.microsoft.com/office/powerpoint/2010/main" val="20655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3F67238-1B16-44F0-B73A-62903972570F}" type="slidenum">
              <a:rPr lang="en-US" altLang="en-US"/>
              <a:pPr/>
              <a:t>‹#›</a:t>
            </a:fld>
            <a:endParaRPr lang="en-US" altLang="en-US"/>
          </a:p>
        </p:txBody>
      </p:sp>
    </p:spTree>
    <p:extLst>
      <p:ext uri="{BB962C8B-B14F-4D97-AF65-F5344CB8AC3E}">
        <p14:creationId xmlns:p14="http://schemas.microsoft.com/office/powerpoint/2010/main" val="97656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D8C2C88-B592-4C0A-9752-1BA2EC0713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m4_twEXWjgg&amp;feature=related" TargetMode="External"/><Relationship Id="rId2" Type="http://schemas.openxmlformats.org/officeDocument/2006/relationships/hyperlink" Target="http://www.youtube.com/watch?v=qSr39UwpEL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Ob4yi4dJGzM&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9100" y="1148815"/>
            <a:ext cx="8915400" cy="3048000"/>
          </a:xfrm>
          <a:prstGeom prst="rect">
            <a:avLst/>
          </a:prstGeom>
          <a:noFill/>
          <a:ln w="9525">
            <a:noFill/>
            <a:miter lim="800000"/>
            <a:headEnd/>
            <a:tailEnd/>
          </a:ln>
        </p:spPr>
        <p:txBody>
          <a:bodyPr lIns="92075" tIns="46037" rIns="92075" bIns="46037"/>
          <a:lstStyle/>
          <a:p>
            <a:pPr eaLnBrk="0" fontAlgn="base" hangingPunct="0">
              <a:spcBef>
                <a:spcPct val="50000"/>
              </a:spcBef>
              <a:spcAft>
                <a:spcPct val="0"/>
              </a:spcAft>
            </a:pPr>
            <a:r>
              <a:rPr lang="en-US" sz="2800" b="0" i="0" baseline="0" dirty="0">
                <a:solidFill>
                  <a:schemeClr val="tx2"/>
                </a:solidFill>
                <a:latin typeface="Arial" pitchFamily="34" charset="0"/>
                <a:cs typeface="Arial" pitchFamily="34" charset="0"/>
              </a:rPr>
              <a:t>Instructor: Dr. </a:t>
            </a:r>
            <a:r>
              <a:rPr lang="en-US" sz="2800" b="0" i="0" baseline="0" dirty="0" err="1">
                <a:solidFill>
                  <a:schemeClr val="tx2"/>
                </a:solidFill>
                <a:latin typeface="Arial" pitchFamily="34" charset="0"/>
                <a:cs typeface="Arial" pitchFamily="34" charset="0"/>
              </a:rPr>
              <a:t>Upali</a:t>
            </a:r>
            <a:r>
              <a:rPr lang="en-US" sz="2800" b="0" i="0" baseline="0" dirty="0">
                <a:solidFill>
                  <a:schemeClr val="tx2"/>
                </a:solidFill>
                <a:latin typeface="Arial" pitchFamily="34" charset="0"/>
                <a:cs typeface="Arial" pitchFamily="34" charset="0"/>
              </a:rPr>
              <a:t> </a:t>
            </a:r>
            <a:r>
              <a:rPr lang="en-US" sz="2800" b="0" i="0" baseline="0" dirty="0" err="1">
                <a:solidFill>
                  <a:schemeClr val="tx2"/>
                </a:solidFill>
                <a:latin typeface="Arial" pitchFamily="34" charset="0"/>
                <a:cs typeface="Arial" pitchFamily="34" charset="0"/>
              </a:rPr>
              <a:t>Siriwardane</a:t>
            </a:r>
            <a:endParaRPr lang="en-US" sz="2400" b="0" i="0" baseline="0" dirty="0">
              <a:solidFill>
                <a:schemeClr val="tx2"/>
              </a:solidFill>
              <a:latin typeface="Arial" pitchFamily="34" charset="0"/>
              <a:cs typeface="Arial" pitchFamily="34" charset="0"/>
            </a:endParaRPr>
          </a:p>
          <a:p>
            <a:pPr marL="342900" indent="-342900" eaLnBrk="0" fontAlgn="base" hangingPunct="0">
              <a:spcBef>
                <a:spcPct val="20000"/>
              </a:spcBef>
              <a:spcAft>
                <a:spcPct val="0"/>
              </a:spcAft>
            </a:pPr>
            <a:r>
              <a:rPr lang="en-US" sz="2400" i="0" baseline="0" dirty="0">
                <a:solidFill>
                  <a:srgbClr val="C00000"/>
                </a:solidFill>
                <a:latin typeface="Arial" pitchFamily="34" charset="0"/>
                <a:cs typeface="Arial" pitchFamily="34" charset="0"/>
              </a:rPr>
              <a:t>e-mail</a:t>
            </a:r>
            <a:r>
              <a:rPr lang="en-US" sz="2400" b="0" i="0" baseline="0" dirty="0">
                <a:solidFill>
                  <a:schemeClr val="accent2"/>
                </a:solidFill>
                <a:latin typeface="Arial" pitchFamily="34" charset="0"/>
                <a:cs typeface="Arial" pitchFamily="34" charset="0"/>
              </a:rPr>
              <a:t>: </a:t>
            </a:r>
            <a:r>
              <a:rPr lang="en-US" sz="2400" b="0" i="0" baseline="0" dirty="0" smtClean="0">
                <a:solidFill>
                  <a:schemeClr val="accent2"/>
                </a:solidFill>
                <a:latin typeface="Arial" pitchFamily="34" charset="0"/>
                <a:cs typeface="Arial" pitchFamily="34" charset="0"/>
              </a:rPr>
              <a:t>upali@latech.edu</a:t>
            </a:r>
            <a:endParaRPr lang="en-US" sz="2400" b="0" i="0" baseline="0" dirty="0">
              <a:solidFill>
                <a:schemeClr val="accent2"/>
              </a:solidFill>
              <a:latin typeface="Arial" pitchFamily="34" charset="0"/>
              <a:cs typeface="Arial" pitchFamily="34" charset="0"/>
            </a:endParaRPr>
          </a:p>
          <a:p>
            <a:pPr marL="342900" indent="-342900" eaLnBrk="0" fontAlgn="base" hangingPunct="0">
              <a:lnSpc>
                <a:spcPct val="70000"/>
              </a:lnSpc>
              <a:spcBef>
                <a:spcPct val="20000"/>
              </a:spcBef>
              <a:spcAft>
                <a:spcPct val="0"/>
              </a:spcAft>
            </a:pPr>
            <a:r>
              <a:rPr lang="en-US" sz="2400" i="0" baseline="0" dirty="0">
                <a:solidFill>
                  <a:srgbClr val="C00000"/>
                </a:solidFill>
                <a:latin typeface="Arial" pitchFamily="34" charset="0"/>
                <a:cs typeface="Arial" pitchFamily="34" charset="0"/>
              </a:rPr>
              <a:t>Office</a:t>
            </a:r>
            <a:r>
              <a:rPr lang="en-US" sz="2400" b="0" i="0" baseline="0" dirty="0">
                <a:solidFill>
                  <a:schemeClr val="accent2"/>
                </a:solidFill>
                <a:latin typeface="Arial" pitchFamily="34" charset="0"/>
                <a:cs typeface="Arial" pitchFamily="34" charset="0"/>
              </a:rPr>
              <a:t>:  CTH 311 </a:t>
            </a:r>
            <a:endParaRPr lang="en-US" sz="2400" b="0" i="0" baseline="0" dirty="0" smtClean="0">
              <a:solidFill>
                <a:schemeClr val="accent2"/>
              </a:solidFill>
              <a:latin typeface="Arial" pitchFamily="34" charset="0"/>
              <a:cs typeface="Arial" pitchFamily="34" charset="0"/>
            </a:endParaRPr>
          </a:p>
          <a:p>
            <a:pPr indent="-342900" eaLnBrk="0" fontAlgn="base" hangingPunct="0">
              <a:lnSpc>
                <a:spcPct val="70000"/>
              </a:lnSpc>
              <a:spcBef>
                <a:spcPct val="20000"/>
              </a:spcBef>
              <a:spcAft>
                <a:spcPct val="0"/>
              </a:spcAft>
            </a:pPr>
            <a:r>
              <a:rPr lang="en-US" sz="2400" i="0" baseline="0" dirty="0" smtClean="0">
                <a:solidFill>
                  <a:srgbClr val="C00000"/>
                </a:solidFill>
                <a:latin typeface="Arial" pitchFamily="34" charset="0"/>
                <a:cs typeface="Arial" pitchFamily="34" charset="0"/>
              </a:rPr>
              <a:t>Phone</a:t>
            </a:r>
            <a:r>
              <a:rPr lang="en-US" sz="2400" b="0" i="0" baseline="0" dirty="0" smtClean="0">
                <a:solidFill>
                  <a:schemeClr val="accent2"/>
                </a:solidFill>
                <a:latin typeface="Arial" pitchFamily="34" charset="0"/>
                <a:cs typeface="Arial" pitchFamily="34" charset="0"/>
              </a:rPr>
              <a:t> </a:t>
            </a:r>
            <a:r>
              <a:rPr lang="en-US" sz="2400" b="0" i="0" baseline="0" dirty="0">
                <a:solidFill>
                  <a:schemeClr val="accent2"/>
                </a:solidFill>
                <a:latin typeface="Arial" pitchFamily="34" charset="0"/>
                <a:cs typeface="Arial" pitchFamily="34" charset="0"/>
              </a:rPr>
              <a:t>257-4941</a:t>
            </a: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Office Hours</a:t>
            </a:r>
            <a:r>
              <a:rPr lang="en-US" sz="2400" b="0" i="0" baseline="0" dirty="0">
                <a:latin typeface="Arial" pitchFamily="34" charset="0"/>
                <a:cs typeface="Arial" pitchFamily="34" charset="0"/>
              </a:rPr>
              <a:t>: </a:t>
            </a:r>
            <a:r>
              <a:rPr lang="en-US" sz="2400" b="0" i="0" baseline="0" dirty="0" smtClean="0">
                <a:latin typeface="Arial" pitchFamily="34" charset="0"/>
                <a:cs typeface="Arial" pitchFamily="34" charset="0"/>
              </a:rPr>
              <a:t>M,W,F  9:30-11:30 </a:t>
            </a:r>
            <a:r>
              <a:rPr lang="en-US" sz="2400" b="0" i="0" baseline="0" dirty="0">
                <a:latin typeface="Arial" pitchFamily="34" charset="0"/>
                <a:cs typeface="Arial" pitchFamily="34" charset="0"/>
              </a:rPr>
              <a:t>am </a:t>
            </a:r>
            <a:r>
              <a:rPr lang="en-US" sz="2400" b="0" i="0" baseline="0" dirty="0" smtClean="0">
                <a:latin typeface="Arial" pitchFamily="34" charset="0"/>
                <a:cs typeface="Arial" pitchFamily="34" charset="0"/>
              </a:rPr>
              <a:t>T,R 8:00-10:00 am or </a:t>
            </a:r>
            <a:r>
              <a:rPr lang="en-US" sz="2400" b="0" i="0" baseline="0" dirty="0">
                <a:latin typeface="Arial" pitchFamily="34" charset="0"/>
                <a:cs typeface="Arial" pitchFamily="34" charset="0"/>
              </a:rPr>
              <a:t>by </a:t>
            </a:r>
            <a:r>
              <a:rPr lang="en-US" sz="2400" b="0" i="0" baseline="0" dirty="0" smtClean="0">
                <a:latin typeface="Arial" pitchFamily="34" charset="0"/>
                <a:cs typeface="Arial" pitchFamily="34" charset="0"/>
              </a:rPr>
              <a:t>appointment; </a:t>
            </a:r>
            <a:endParaRPr lang="en-US" sz="2400" b="0" i="0" baseline="0" dirty="0">
              <a:latin typeface="Arial" pitchFamily="34" charset="0"/>
              <a:cs typeface="Arial" pitchFamily="34" charset="0"/>
            </a:endParaRP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Test Dates</a:t>
            </a:r>
            <a:r>
              <a:rPr lang="en-US" b="0" i="0" baseline="0" dirty="0" smtClean="0">
                <a:solidFill>
                  <a:srgbClr val="000000"/>
                </a:solidFill>
                <a:latin typeface="Arial" pitchFamily="34" charset="0"/>
                <a:cs typeface="Arial" pitchFamily="34" charset="0"/>
              </a:rPr>
              <a:t>:</a:t>
            </a:r>
            <a:endParaRPr lang="en-US" sz="2300" b="1" i="1" baseline="-25000" dirty="0">
              <a:solidFill>
                <a:schemeClr val="accent2"/>
              </a:solidFill>
              <a:latin typeface="Times New Roman" pitchFamily="18" charset="0"/>
            </a:endParaRPr>
          </a:p>
        </p:txBody>
      </p:sp>
      <p:sp>
        <p:nvSpPr>
          <p:cNvPr id="20483" name="Rectangle 3"/>
          <p:cNvSpPr>
            <a:spLocks noGrp="1" noChangeArrowheads="1"/>
          </p:cNvSpPr>
          <p:nvPr>
            <p:ph type="title" idx="4294967295"/>
          </p:nvPr>
        </p:nvSpPr>
        <p:spPr>
          <a:xfrm>
            <a:off x="838200" y="0"/>
            <a:ext cx="7772400" cy="1143000"/>
          </a:xfrm>
        </p:spPr>
        <p:txBody>
          <a:bodyPr/>
          <a:lstStyle/>
          <a:p>
            <a:pPr>
              <a:defRPr/>
            </a:pPr>
            <a:r>
              <a:rPr lang="en-US" kern="0" dirty="0">
                <a:solidFill>
                  <a:srgbClr val="C00000"/>
                </a:solidFill>
                <a:effectLst>
                  <a:outerShdw blurRad="38100" dist="38100" dir="2700000" algn="tl">
                    <a:srgbClr val="C0C0C0"/>
                  </a:outerShdw>
                </a:effectLst>
                <a:latin typeface="+mj-lt"/>
              </a:rPr>
              <a:t>Chemistry </a:t>
            </a:r>
            <a:r>
              <a:rPr lang="en-US" kern="0" dirty="0" smtClean="0">
                <a:solidFill>
                  <a:srgbClr val="C00000"/>
                </a:solidFill>
                <a:effectLst>
                  <a:outerShdw blurRad="38100" dist="38100" dir="2700000" algn="tl">
                    <a:srgbClr val="C0C0C0"/>
                  </a:outerShdw>
                </a:effectLst>
                <a:latin typeface="+mj-lt"/>
              </a:rPr>
              <a:t>120 Fall 2016</a:t>
            </a:r>
            <a:endParaRPr lang="en-US" kern="0" dirty="0">
              <a:solidFill>
                <a:srgbClr val="C00000"/>
              </a:solidFill>
              <a:effectLst>
                <a:outerShdw blurRad="38100" dist="38100" dir="2700000" algn="tl">
                  <a:srgbClr val="C0C0C0"/>
                </a:outerShdw>
              </a:effectLst>
              <a:latin typeface="+mj-lt"/>
            </a:endParaRPr>
          </a:p>
        </p:txBody>
      </p:sp>
      <p:sp>
        <p:nvSpPr>
          <p:cNvPr id="4" name="Rectangle 4"/>
          <p:cNvSpPr>
            <a:spLocks noChangeArrowheads="1"/>
          </p:cNvSpPr>
          <p:nvPr/>
        </p:nvSpPr>
        <p:spPr bwMode="auto">
          <a:xfrm>
            <a:off x="419100" y="3927366"/>
            <a:ext cx="8686800" cy="2986075"/>
          </a:xfrm>
          <a:prstGeom prst="rect">
            <a:avLst/>
          </a:prstGeom>
          <a:noFill/>
          <a:ln w="9525">
            <a:noFill/>
            <a:miter lim="800000"/>
            <a:headEnd/>
            <a:tailEnd/>
          </a:ln>
          <a:effectLst/>
        </p:spPr>
        <p:txBody>
          <a:bodyPr wrap="square" lIns="92075" tIns="46038" rIns="92075" bIns="46038">
            <a:spAutoFit/>
          </a:bodyPr>
          <a:lstStyle/>
          <a:p>
            <a:r>
              <a:rPr lang="en-US" sz="2400" i="0" baseline="0" dirty="0" smtClean="0">
                <a:solidFill>
                  <a:srgbClr val="C00000"/>
                </a:solidFill>
                <a:latin typeface="Arial" pitchFamily="34" charset="0"/>
                <a:cs typeface="Arial" pitchFamily="34" charset="0"/>
              </a:rPr>
              <a:t>September 23</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1):  Chapter  </a:t>
            </a:r>
            <a:r>
              <a:rPr lang="en-US" sz="2400" b="1" i="0" baseline="0" dirty="0" smtClean="0">
                <a:solidFill>
                  <a:srgbClr val="000000"/>
                </a:solidFill>
                <a:latin typeface="Arial" pitchFamily="34" charset="0"/>
                <a:cs typeface="Arial" pitchFamily="34" charset="0"/>
              </a:rPr>
              <a:t>1,2 &amp;3 </a:t>
            </a:r>
            <a:endParaRPr lang="en-US" sz="2400" b="1" i="0" baseline="0" dirty="0">
              <a:solidFill>
                <a:srgbClr val="000000"/>
              </a:solidFill>
              <a:latin typeface="Arial" pitchFamily="34" charset="0"/>
              <a:cs typeface="Arial" pitchFamily="34" charset="0"/>
            </a:endParaRPr>
          </a:p>
          <a:p>
            <a:r>
              <a:rPr lang="en-US" sz="2400" i="0" baseline="0" dirty="0" smtClean="0">
                <a:solidFill>
                  <a:srgbClr val="C00000"/>
                </a:solidFill>
                <a:latin typeface="Arial" pitchFamily="34" charset="0"/>
                <a:cs typeface="Arial" pitchFamily="34" charset="0"/>
              </a:rPr>
              <a:t>October 13</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2): Chapter  4 </a:t>
            </a:r>
            <a:r>
              <a:rPr lang="en-US" sz="2400" b="1" i="0" baseline="0" dirty="0" smtClean="0">
                <a:solidFill>
                  <a:srgbClr val="000000"/>
                </a:solidFill>
                <a:cs typeface="Arial" pitchFamily="34" charset="0"/>
              </a:rPr>
              <a:t>&amp;</a:t>
            </a:r>
            <a:r>
              <a:rPr lang="en-US" b="1" dirty="0">
                <a:solidFill>
                  <a:srgbClr val="000000"/>
                </a:solidFill>
                <a:cs typeface="Arial" pitchFamily="34" charset="0"/>
              </a:rPr>
              <a:t> </a:t>
            </a:r>
            <a:r>
              <a:rPr lang="en-US" sz="2400" b="1" i="0" baseline="0" dirty="0" smtClean="0">
                <a:solidFill>
                  <a:srgbClr val="000000"/>
                </a:solidFill>
                <a:cs typeface="Arial" pitchFamily="34" charset="0"/>
              </a:rPr>
              <a:t>5 </a:t>
            </a:r>
          </a:p>
          <a:p>
            <a:r>
              <a:rPr lang="en-US" sz="2400" i="0" baseline="0" dirty="0" smtClean="0">
                <a:solidFill>
                  <a:srgbClr val="C00000"/>
                </a:solidFill>
                <a:latin typeface="Arial" pitchFamily="34" charset="0"/>
                <a:cs typeface="Arial" pitchFamily="34" charset="0"/>
              </a:rPr>
              <a:t>October 31,</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3): </a:t>
            </a:r>
            <a:r>
              <a:rPr lang="en-US" sz="2400" b="1" i="0" baseline="0" dirty="0">
                <a:solidFill>
                  <a:srgbClr val="000000"/>
                </a:solidFill>
                <a:latin typeface="Arial" pitchFamily="34" charset="0"/>
                <a:cs typeface="Arial" pitchFamily="34" charset="0"/>
              </a:rPr>
              <a:t>Chapter  </a:t>
            </a:r>
            <a:r>
              <a:rPr lang="en-US" sz="2400" b="1" baseline="0" dirty="0" smtClean="0">
                <a:solidFill>
                  <a:srgbClr val="000000"/>
                </a:solidFill>
                <a:latin typeface="Arial" pitchFamily="34" charset="0"/>
                <a:cs typeface="Arial" pitchFamily="34" charset="0"/>
              </a:rPr>
              <a:t>6, 7</a:t>
            </a:r>
            <a:r>
              <a:rPr lang="en-US" sz="2400" b="1" i="0" baseline="0" dirty="0" smtClean="0">
                <a:solidFill>
                  <a:srgbClr val="000000"/>
                </a:solidFill>
                <a:latin typeface="Arial" pitchFamily="34" charset="0"/>
                <a:cs typeface="Arial" pitchFamily="34" charset="0"/>
              </a:rPr>
              <a:t> </a:t>
            </a:r>
            <a:r>
              <a:rPr lang="en-US" sz="2400" b="1" i="0" baseline="0" dirty="0">
                <a:solidFill>
                  <a:srgbClr val="000000"/>
                </a:solidFill>
                <a:latin typeface="Arial" pitchFamily="34" charset="0"/>
                <a:cs typeface="Arial" pitchFamily="34" charset="0"/>
              </a:rPr>
              <a:t>&amp; </a:t>
            </a:r>
            <a:r>
              <a:rPr lang="en-US" sz="2400" b="1" i="0" baseline="0" dirty="0" smtClean="0">
                <a:solidFill>
                  <a:srgbClr val="000000"/>
                </a:solidFill>
                <a:latin typeface="Arial" pitchFamily="34" charset="0"/>
                <a:cs typeface="Arial" pitchFamily="34" charset="0"/>
              </a:rPr>
              <a:t>8</a:t>
            </a:r>
            <a:endParaRPr lang="en-US" sz="2400" b="1" i="0" baseline="0" dirty="0">
              <a:solidFill>
                <a:srgbClr val="000000"/>
              </a:solidFill>
              <a:latin typeface="Arial" pitchFamily="34" charset="0"/>
              <a:cs typeface="Arial" pitchFamily="34" charset="0"/>
            </a:endParaRPr>
          </a:p>
          <a:p>
            <a:r>
              <a:rPr lang="en-US" sz="2400" dirty="0" smtClean="0">
                <a:solidFill>
                  <a:srgbClr val="C00000"/>
                </a:solidFill>
                <a:cs typeface="Arial" pitchFamily="34" charset="0"/>
              </a:rPr>
              <a:t>November 15,</a:t>
            </a:r>
            <a:r>
              <a:rPr lang="en-US" sz="2400" dirty="0" smtClean="0">
                <a:solidFill>
                  <a:srgbClr val="000000"/>
                </a:solidFill>
                <a:cs typeface="Arial" pitchFamily="34" charset="0"/>
              </a:rPr>
              <a:t>   </a:t>
            </a:r>
            <a:r>
              <a:rPr lang="en-US" sz="2400" b="1" dirty="0" smtClean="0">
                <a:solidFill>
                  <a:srgbClr val="000000"/>
                </a:solidFill>
                <a:cs typeface="Arial" pitchFamily="34" charset="0"/>
              </a:rPr>
              <a:t>2016 </a:t>
            </a:r>
            <a:r>
              <a:rPr lang="en-US" sz="2400" b="1" dirty="0">
                <a:solidFill>
                  <a:srgbClr val="000000"/>
                </a:solidFill>
                <a:cs typeface="Arial" pitchFamily="34" charset="0"/>
              </a:rPr>
              <a:t>(Test </a:t>
            </a:r>
            <a:r>
              <a:rPr lang="en-US" sz="2400" b="1" dirty="0" smtClean="0">
                <a:solidFill>
                  <a:srgbClr val="000000"/>
                </a:solidFill>
                <a:cs typeface="Arial" pitchFamily="34" charset="0"/>
              </a:rPr>
              <a:t>4): </a:t>
            </a:r>
            <a:r>
              <a:rPr lang="en-US" sz="2400" b="1" dirty="0">
                <a:solidFill>
                  <a:srgbClr val="000000"/>
                </a:solidFill>
                <a:cs typeface="Arial" pitchFamily="34" charset="0"/>
              </a:rPr>
              <a:t>Chapter  </a:t>
            </a:r>
            <a:r>
              <a:rPr lang="en-US" sz="2400" b="1" dirty="0" smtClean="0">
                <a:solidFill>
                  <a:srgbClr val="000000"/>
                </a:solidFill>
                <a:cs typeface="Arial" pitchFamily="34" charset="0"/>
              </a:rPr>
              <a:t>9, 10 </a:t>
            </a:r>
            <a:r>
              <a:rPr lang="en-US" sz="2400" b="1" dirty="0">
                <a:solidFill>
                  <a:srgbClr val="000000"/>
                </a:solidFill>
                <a:cs typeface="Arial" pitchFamily="34" charset="0"/>
              </a:rPr>
              <a:t>&amp; </a:t>
            </a:r>
            <a:r>
              <a:rPr lang="en-US" sz="2400" b="1" dirty="0" smtClean="0">
                <a:solidFill>
                  <a:srgbClr val="000000"/>
                </a:solidFill>
                <a:cs typeface="Arial" pitchFamily="34" charset="0"/>
              </a:rPr>
              <a:t>11</a:t>
            </a:r>
            <a:endParaRPr lang="en-US" sz="2400" b="1" dirty="0">
              <a:solidFill>
                <a:srgbClr val="000000"/>
              </a:solidFill>
              <a:cs typeface="Arial" pitchFamily="34" charset="0"/>
            </a:endParaRPr>
          </a:p>
          <a:p>
            <a:r>
              <a:rPr lang="en-US" sz="2400" i="0" baseline="0" dirty="0" smtClean="0">
                <a:solidFill>
                  <a:srgbClr val="C00000"/>
                </a:solidFill>
                <a:latin typeface="Arial" pitchFamily="34" charset="0"/>
                <a:cs typeface="Arial" pitchFamily="34" charset="0"/>
              </a:rPr>
              <a:t>November 17</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(Make-up test) </a:t>
            </a:r>
            <a:r>
              <a:rPr lang="en-US" sz="2400" b="1" i="0" baseline="0" dirty="0" smtClean="0">
                <a:solidFill>
                  <a:srgbClr val="000000"/>
                </a:solidFill>
                <a:latin typeface="Arial" pitchFamily="34" charset="0"/>
                <a:cs typeface="Arial" pitchFamily="34" charset="0"/>
              </a:rPr>
              <a:t>comprehensive</a:t>
            </a:r>
            <a:r>
              <a:rPr lang="en-US" sz="2400" b="1" i="0" baseline="0" dirty="0">
                <a:solidFill>
                  <a:srgbClr val="000000"/>
                </a:solidFill>
                <a:latin typeface="Arial" pitchFamily="34" charset="0"/>
                <a:cs typeface="Arial" pitchFamily="34" charset="0"/>
              </a:rPr>
              <a:t>: </a:t>
            </a:r>
            <a:endParaRPr lang="en-US" sz="2400" b="1" i="0" baseline="0" dirty="0" smtClean="0">
              <a:solidFill>
                <a:srgbClr val="000000"/>
              </a:solidFill>
              <a:latin typeface="Arial" pitchFamily="34" charset="0"/>
              <a:cs typeface="Arial" pitchFamily="34" charset="0"/>
            </a:endParaRPr>
          </a:p>
          <a:p>
            <a:pPr algn="l">
              <a:spcBef>
                <a:spcPct val="0"/>
              </a:spcBef>
            </a:pPr>
            <a:r>
              <a:rPr lang="en-US" sz="2400" i="0" baseline="0" dirty="0">
                <a:solidFill>
                  <a:srgbClr val="000000"/>
                </a:solidFill>
                <a:latin typeface="Arial" pitchFamily="34" charset="0"/>
                <a:cs typeface="Arial" pitchFamily="34" charset="0"/>
              </a:rPr>
              <a:t> </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Chapters 1-11</a:t>
            </a:r>
          </a:p>
          <a:p>
            <a:endParaRPr lang="en-US" sz="3600" b="1" i="0"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1060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Types of chemical reactions</a:t>
            </a:r>
          </a:p>
        </p:txBody>
      </p:sp>
      <p:sp>
        <p:nvSpPr>
          <p:cNvPr id="9219" name="Rectangle 3"/>
          <p:cNvSpPr>
            <a:spLocks noGrp="1" noChangeArrowheads="1"/>
          </p:cNvSpPr>
          <p:nvPr>
            <p:ph type="body" idx="1"/>
          </p:nvPr>
        </p:nvSpPr>
        <p:spPr/>
        <p:txBody>
          <a:bodyPr/>
          <a:lstStyle/>
          <a:p>
            <a:pPr>
              <a:lnSpc>
                <a:spcPct val="90000"/>
              </a:lnSpc>
            </a:pPr>
            <a:r>
              <a:rPr lang="en-US" altLang="en-US" sz="2800">
                <a:solidFill>
                  <a:srgbClr val="0000CC"/>
                </a:solidFill>
              </a:rPr>
              <a:t>Combustion reactions</a:t>
            </a:r>
            <a:r>
              <a:rPr lang="en-US" altLang="en-US" sz="2800"/>
              <a:t> occur between substances and oxygen, producing an oxide product in addition to other product(s).  Usually, they give off heat (sometimes light).</a:t>
            </a:r>
          </a:p>
          <a:p>
            <a:pPr>
              <a:lnSpc>
                <a:spcPct val="90000"/>
              </a:lnSpc>
            </a:pPr>
            <a:r>
              <a:rPr lang="en-US" altLang="en-US" sz="2800"/>
              <a:t>Hydrocarbons (compounds that only have carbon and hydrogen in their chemical formulas) react in combustion reactions to produce CO</a:t>
            </a:r>
            <a:r>
              <a:rPr lang="en-US" altLang="en-US" sz="2800" baseline="-25000"/>
              <a:t>2</a:t>
            </a:r>
            <a:r>
              <a:rPr lang="en-US" altLang="en-US" sz="2800"/>
              <a:t> and H</a:t>
            </a:r>
            <a:r>
              <a:rPr lang="en-US" altLang="en-US" sz="2800" baseline="-25000"/>
              <a:t>2</a:t>
            </a:r>
            <a:r>
              <a:rPr lang="en-US" altLang="en-US" sz="2800"/>
              <a:t>O:</a:t>
            </a:r>
          </a:p>
          <a:p>
            <a:pPr lvl="1" algn="ctr">
              <a:lnSpc>
                <a:spcPct val="90000"/>
              </a:lnSpc>
              <a:buFontTx/>
              <a:buNone/>
            </a:pPr>
            <a:r>
              <a:rPr lang="en-US" altLang="en-US" sz="2400"/>
              <a:t>2C</a:t>
            </a:r>
            <a:r>
              <a:rPr lang="en-US" altLang="en-US" sz="2400" baseline="-25000"/>
              <a:t>2</a:t>
            </a:r>
            <a:r>
              <a:rPr lang="en-US" altLang="en-US" sz="2400"/>
              <a:t>H</a:t>
            </a:r>
            <a:r>
              <a:rPr lang="en-US" altLang="en-US" sz="2400" baseline="-25000"/>
              <a:t>2</a:t>
            </a:r>
            <a:r>
              <a:rPr lang="en-US" altLang="en-US" sz="2400"/>
              <a:t> + 5O</a:t>
            </a:r>
            <a:r>
              <a:rPr lang="en-US" altLang="en-US" sz="2400" baseline="-25000"/>
              <a:t>2</a:t>
            </a:r>
            <a:r>
              <a:rPr lang="en-US" altLang="en-US" sz="2400"/>
              <a:t> </a:t>
            </a:r>
            <a:r>
              <a:rPr lang="en-US" altLang="en-US" sz="2400">
                <a:sym typeface="Wingdings" panose="05000000000000000000" pitchFamily="2" charset="2"/>
              </a:rPr>
              <a:t> 4CO</a:t>
            </a:r>
            <a:r>
              <a:rPr lang="en-US" altLang="en-US" sz="2400" baseline="-25000">
                <a:sym typeface="Wingdings" panose="05000000000000000000" pitchFamily="2" charset="2"/>
              </a:rPr>
              <a:t>2</a:t>
            </a:r>
            <a:r>
              <a:rPr lang="en-US" altLang="en-US" sz="2400">
                <a:sym typeface="Wingdings" panose="05000000000000000000" pitchFamily="2" charset="2"/>
              </a:rPr>
              <a:t> + 2H</a:t>
            </a:r>
            <a:r>
              <a:rPr lang="en-US" altLang="en-US" sz="2400" baseline="-25000">
                <a:sym typeface="Wingdings" panose="05000000000000000000" pitchFamily="2" charset="2"/>
              </a:rPr>
              <a:t>2</a:t>
            </a:r>
            <a:r>
              <a:rPr lang="en-US" altLang="en-US" sz="2400">
                <a:sym typeface="Wingdings" panose="05000000000000000000" pitchFamily="2" charset="2"/>
              </a:rPr>
              <a:t>O</a:t>
            </a:r>
          </a:p>
          <a:p>
            <a:pPr lvl="1" algn="ctr">
              <a:lnSpc>
                <a:spcPct val="90000"/>
              </a:lnSpc>
              <a:buFontTx/>
              <a:buNone/>
            </a:pPr>
            <a:r>
              <a:rPr lang="en-US" altLang="en-US" sz="2400"/>
              <a:t>C</a:t>
            </a:r>
            <a:r>
              <a:rPr lang="en-US" altLang="en-US" sz="2400" baseline="-25000"/>
              <a:t>3</a:t>
            </a:r>
            <a:r>
              <a:rPr lang="en-US" altLang="en-US" sz="2400"/>
              <a:t>H</a:t>
            </a:r>
            <a:r>
              <a:rPr lang="en-US" altLang="en-US" sz="2400" baseline="-25000"/>
              <a:t>8</a:t>
            </a:r>
            <a:r>
              <a:rPr lang="en-US" altLang="en-US" sz="2400"/>
              <a:t> + 5O</a:t>
            </a:r>
            <a:r>
              <a:rPr lang="en-US" altLang="en-US" sz="2400" baseline="-25000"/>
              <a:t>2</a:t>
            </a:r>
            <a:r>
              <a:rPr lang="en-US" altLang="en-US" sz="2400"/>
              <a:t> </a:t>
            </a:r>
            <a:r>
              <a:rPr lang="en-US" altLang="en-US" sz="2400">
                <a:sym typeface="Wingdings" panose="05000000000000000000" pitchFamily="2" charset="2"/>
              </a:rPr>
              <a:t> 3CO</a:t>
            </a:r>
            <a:r>
              <a:rPr lang="en-US" altLang="en-US" sz="2400" baseline="-25000">
                <a:sym typeface="Wingdings" panose="05000000000000000000" pitchFamily="2" charset="2"/>
              </a:rPr>
              <a:t>2</a:t>
            </a:r>
            <a:r>
              <a:rPr lang="en-US" altLang="en-US" sz="2400">
                <a:sym typeface="Wingdings" panose="05000000000000000000" pitchFamily="2" charset="2"/>
              </a:rPr>
              <a:t> + 4H</a:t>
            </a:r>
            <a:r>
              <a:rPr lang="en-US" altLang="en-US" sz="2400" baseline="-25000">
                <a:sym typeface="Wingdings" panose="05000000000000000000" pitchFamily="2" charset="2"/>
              </a:rPr>
              <a:t>2</a:t>
            </a:r>
            <a:r>
              <a:rPr lang="en-US" altLang="en-US" sz="2400">
                <a:sym typeface="Wingdings" panose="05000000000000000000" pitchFamily="2" charset="2"/>
              </a:rPr>
              <a:t>O</a:t>
            </a:r>
          </a:p>
          <a:p>
            <a:pPr lvl="1" algn="ctr">
              <a:lnSpc>
                <a:spcPct val="90000"/>
              </a:lnSpc>
              <a:buFontTx/>
              <a:buNone/>
            </a:pPr>
            <a:r>
              <a:rPr lang="en-US" altLang="en-US" sz="2400"/>
              <a:t>C</a:t>
            </a:r>
            <a:r>
              <a:rPr lang="en-US" altLang="en-US" sz="2400" baseline="-25000"/>
              <a:t>4</a:t>
            </a:r>
            <a:r>
              <a:rPr lang="en-US" altLang="en-US" sz="2400"/>
              <a:t>H</a:t>
            </a:r>
            <a:r>
              <a:rPr lang="en-US" altLang="en-US" sz="2400" baseline="-25000"/>
              <a:t>8</a:t>
            </a:r>
            <a:r>
              <a:rPr lang="en-US" altLang="en-US" sz="2400"/>
              <a:t> + 6O</a:t>
            </a:r>
            <a:r>
              <a:rPr lang="en-US" altLang="en-US" sz="2400" baseline="-25000"/>
              <a:t>2</a:t>
            </a:r>
            <a:r>
              <a:rPr lang="en-US" altLang="en-US" sz="2400"/>
              <a:t> </a:t>
            </a:r>
            <a:r>
              <a:rPr lang="en-US" altLang="en-US" sz="2400">
                <a:sym typeface="Wingdings" panose="05000000000000000000" pitchFamily="2" charset="2"/>
              </a:rPr>
              <a:t> 4CO</a:t>
            </a:r>
            <a:r>
              <a:rPr lang="en-US" altLang="en-US" sz="2400" baseline="-25000">
                <a:sym typeface="Wingdings" panose="05000000000000000000" pitchFamily="2" charset="2"/>
              </a:rPr>
              <a:t>2</a:t>
            </a:r>
            <a:r>
              <a:rPr lang="en-US" altLang="en-US" sz="2400">
                <a:sym typeface="Wingdings" panose="05000000000000000000" pitchFamily="2" charset="2"/>
              </a:rPr>
              <a:t> + 4H</a:t>
            </a:r>
            <a:r>
              <a:rPr lang="en-US" altLang="en-US" sz="2400" baseline="-25000">
                <a:sym typeface="Wingdings" panose="05000000000000000000" pitchFamily="2" charset="2"/>
              </a:rPr>
              <a:t>2</a:t>
            </a:r>
            <a:r>
              <a:rPr lang="en-US" altLang="en-US" sz="2400">
                <a:sym typeface="Wingdings" panose="05000000000000000000" pitchFamily="2" charset="2"/>
              </a:rPr>
              <a:t>O</a:t>
            </a: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Types of chemical reactions</a:t>
            </a:r>
          </a:p>
        </p:txBody>
      </p:sp>
      <p:sp>
        <p:nvSpPr>
          <p:cNvPr id="10243" name="Rectangle 3"/>
          <p:cNvSpPr>
            <a:spLocks noGrp="1" noChangeArrowheads="1"/>
          </p:cNvSpPr>
          <p:nvPr>
            <p:ph type="body" idx="1"/>
          </p:nvPr>
        </p:nvSpPr>
        <p:spPr/>
        <p:txBody>
          <a:bodyPr/>
          <a:lstStyle/>
          <a:p>
            <a:r>
              <a:rPr lang="en-US" altLang="en-US"/>
              <a:t>Many examples of combustion reactions exist where the reactant is not a hydrocarbon:</a:t>
            </a:r>
          </a:p>
          <a:p>
            <a:pPr lvl="1" algn="ctr">
              <a:buFontTx/>
              <a:buNone/>
            </a:pPr>
            <a:r>
              <a:rPr lang="en-US" altLang="en-US"/>
              <a:t>CS</a:t>
            </a:r>
            <a:r>
              <a:rPr lang="en-US" altLang="en-US" baseline="-25000"/>
              <a:t>2</a:t>
            </a:r>
            <a:r>
              <a:rPr lang="en-US" altLang="en-US"/>
              <a:t> + 3O</a:t>
            </a:r>
            <a:r>
              <a:rPr lang="en-US" altLang="en-US" baseline="-25000"/>
              <a:t>2</a:t>
            </a:r>
            <a:r>
              <a:rPr lang="en-US" altLang="en-US"/>
              <a:t> </a:t>
            </a:r>
            <a:r>
              <a:rPr lang="en-US" altLang="en-US">
                <a:sym typeface="Wingdings" panose="05000000000000000000" pitchFamily="2" charset="2"/>
              </a:rPr>
              <a:t> CO</a:t>
            </a:r>
            <a:r>
              <a:rPr lang="en-US" altLang="en-US" baseline="-25000">
                <a:sym typeface="Wingdings" panose="05000000000000000000" pitchFamily="2" charset="2"/>
              </a:rPr>
              <a:t>2</a:t>
            </a:r>
            <a:r>
              <a:rPr lang="en-US" altLang="en-US">
                <a:sym typeface="Wingdings" panose="05000000000000000000" pitchFamily="2" charset="2"/>
              </a:rPr>
              <a:t> + 2SO</a:t>
            </a:r>
            <a:r>
              <a:rPr lang="en-US" altLang="en-US" baseline="-25000">
                <a:sym typeface="Wingdings" panose="05000000000000000000" pitchFamily="2" charset="2"/>
              </a:rPr>
              <a:t>2</a:t>
            </a:r>
          </a:p>
          <a:p>
            <a:pPr lvl="1" algn="ctr">
              <a:buFontTx/>
              <a:buNone/>
            </a:pPr>
            <a:r>
              <a:rPr lang="en-US" altLang="en-US">
                <a:sym typeface="Wingdings" panose="05000000000000000000" pitchFamily="2" charset="2"/>
              </a:rPr>
              <a:t>2H</a:t>
            </a:r>
            <a:r>
              <a:rPr lang="en-US" altLang="en-US" baseline="-25000">
                <a:sym typeface="Wingdings" panose="05000000000000000000" pitchFamily="2" charset="2"/>
              </a:rPr>
              <a:t>2</a:t>
            </a:r>
            <a:r>
              <a:rPr lang="en-US" altLang="en-US">
                <a:sym typeface="Wingdings" panose="05000000000000000000" pitchFamily="2" charset="2"/>
              </a:rPr>
              <a:t>S + 3O</a:t>
            </a:r>
            <a:r>
              <a:rPr lang="en-US" altLang="en-US" baseline="-25000">
                <a:sym typeface="Wingdings" panose="05000000000000000000" pitchFamily="2" charset="2"/>
              </a:rPr>
              <a:t>2</a:t>
            </a:r>
            <a:r>
              <a:rPr lang="en-US" altLang="en-US">
                <a:sym typeface="Wingdings" panose="05000000000000000000" pitchFamily="2" charset="2"/>
              </a:rPr>
              <a:t>  2SO</a:t>
            </a:r>
            <a:r>
              <a:rPr lang="en-US" altLang="en-US" baseline="-25000">
                <a:sym typeface="Wingdings" panose="05000000000000000000" pitchFamily="2" charset="2"/>
              </a:rPr>
              <a:t>2</a:t>
            </a:r>
            <a:r>
              <a:rPr lang="en-US" altLang="en-US">
                <a:sym typeface="Wingdings" panose="05000000000000000000" pitchFamily="2" charset="2"/>
              </a:rPr>
              <a:t> + 2H</a:t>
            </a:r>
            <a:r>
              <a:rPr lang="en-US" altLang="en-US" baseline="-25000">
                <a:sym typeface="Wingdings" panose="05000000000000000000" pitchFamily="2" charset="2"/>
              </a:rPr>
              <a:t>2</a:t>
            </a:r>
            <a:r>
              <a:rPr lang="en-US" altLang="en-US">
                <a:sym typeface="Wingdings" panose="05000000000000000000" pitchFamily="2" charset="2"/>
              </a:rPr>
              <a:t>O</a:t>
            </a:r>
          </a:p>
          <a:p>
            <a:pPr lvl="1" algn="ctr">
              <a:buFontTx/>
              <a:buNone/>
            </a:pPr>
            <a:r>
              <a:rPr lang="en-US" altLang="en-US">
                <a:sym typeface="Wingdings" panose="05000000000000000000" pitchFamily="2" charset="2"/>
              </a:rPr>
              <a:t>4NH</a:t>
            </a:r>
            <a:r>
              <a:rPr lang="en-US" altLang="en-US" baseline="-25000">
                <a:sym typeface="Wingdings" panose="05000000000000000000" pitchFamily="2" charset="2"/>
              </a:rPr>
              <a:t>3</a:t>
            </a:r>
            <a:r>
              <a:rPr lang="en-US" altLang="en-US">
                <a:sym typeface="Wingdings" panose="05000000000000000000" pitchFamily="2" charset="2"/>
              </a:rPr>
              <a:t> + 5O</a:t>
            </a:r>
            <a:r>
              <a:rPr lang="en-US" altLang="en-US" baseline="-25000">
                <a:sym typeface="Wingdings" panose="05000000000000000000" pitchFamily="2" charset="2"/>
              </a:rPr>
              <a:t>2</a:t>
            </a:r>
            <a:r>
              <a:rPr lang="en-US" altLang="en-US">
                <a:sym typeface="Wingdings" panose="05000000000000000000" pitchFamily="2" charset="2"/>
              </a:rPr>
              <a:t>  4NO + 6H</a:t>
            </a:r>
            <a:r>
              <a:rPr lang="en-US" altLang="en-US" baseline="-25000">
                <a:sym typeface="Wingdings" panose="05000000000000000000" pitchFamily="2" charset="2"/>
              </a:rPr>
              <a:t>2</a:t>
            </a:r>
            <a:r>
              <a:rPr lang="en-US" altLang="en-US">
                <a:sym typeface="Wingdings" panose="05000000000000000000" pitchFamily="2" charset="2"/>
              </a:rPr>
              <a:t>O</a:t>
            </a:r>
          </a:p>
          <a:p>
            <a:pPr lvl="1" algn="ctr">
              <a:buFontTx/>
              <a:buNone/>
            </a:pPr>
            <a:r>
              <a:rPr lang="en-US" altLang="en-US">
                <a:sym typeface="Wingdings" panose="05000000000000000000" pitchFamily="2" charset="2"/>
              </a:rPr>
              <a:t>2ZnS + 3O</a:t>
            </a:r>
            <a:r>
              <a:rPr lang="en-US" altLang="en-US" baseline="-25000">
                <a:sym typeface="Wingdings" panose="05000000000000000000" pitchFamily="2" charset="2"/>
              </a:rPr>
              <a:t>2</a:t>
            </a:r>
            <a:r>
              <a:rPr lang="en-US" altLang="en-US">
                <a:sym typeface="Wingdings" panose="05000000000000000000" pitchFamily="2" charset="2"/>
              </a:rPr>
              <a:t>  2ZnO + 2SO</a:t>
            </a:r>
            <a:r>
              <a:rPr lang="en-US" altLang="en-US" baseline="-25000">
                <a:sym typeface="Wingdings" panose="05000000000000000000" pitchFamily="2" charset="2"/>
              </a:rPr>
              <a:t>2</a:t>
            </a:r>
            <a:endParaRPr lang="en-US" altLang="en-US" baseline="-25000"/>
          </a:p>
        </p:txBody>
      </p:sp>
      <p:sp>
        <p:nvSpPr>
          <p:cNvPr id="10244" name="Text Box 4">
            <a:hlinkClick r:id="rId2"/>
          </p:cNvPr>
          <p:cNvSpPr txBox="1">
            <a:spLocks noChangeArrowheads="1"/>
          </p:cNvSpPr>
          <p:nvPr/>
        </p:nvSpPr>
        <p:spPr bwMode="auto">
          <a:xfrm>
            <a:off x="152400" y="6324600"/>
            <a:ext cx="288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Magnesium ribbon burning</a:t>
            </a:r>
          </a:p>
        </p:txBody>
      </p:sp>
      <p:sp>
        <p:nvSpPr>
          <p:cNvPr id="10245" name="Text Box 5">
            <a:hlinkClick r:id="rId3"/>
          </p:cNvPr>
          <p:cNvSpPr txBox="1">
            <a:spLocks noChangeArrowheads="1"/>
          </p:cNvSpPr>
          <p:nvPr/>
        </p:nvSpPr>
        <p:spPr bwMode="auto">
          <a:xfrm>
            <a:off x="5638800" y="6324600"/>
            <a:ext cx="330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Combustion of red phosphorus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Indicators of chemical reactions</a:t>
            </a:r>
          </a:p>
        </p:txBody>
      </p:sp>
      <p:sp>
        <p:nvSpPr>
          <p:cNvPr id="15363" name="Rectangle 3"/>
          <p:cNvSpPr>
            <a:spLocks noGrp="1" noChangeArrowheads="1"/>
          </p:cNvSpPr>
          <p:nvPr>
            <p:ph type="body" sz="half" idx="1"/>
          </p:nvPr>
        </p:nvSpPr>
        <p:spPr>
          <a:xfrm>
            <a:off x="457200" y="1905000"/>
            <a:ext cx="4800600" cy="4525963"/>
          </a:xfrm>
        </p:spPr>
        <p:txBody>
          <a:bodyPr/>
          <a:lstStyle/>
          <a:p>
            <a:r>
              <a:rPr lang="en-US" altLang="en-US" sz="2400"/>
              <a:t>Sometimes, it is difficult to determine whether a chemical reaction has happened or not.  There are several indicators for this:</a:t>
            </a:r>
          </a:p>
          <a:p>
            <a:pPr lvl="1"/>
            <a:r>
              <a:rPr lang="en-US" altLang="en-US" sz="2000"/>
              <a:t>Production of a solid, liquid, or gas</a:t>
            </a:r>
          </a:p>
          <a:p>
            <a:pPr lvl="1"/>
            <a:r>
              <a:rPr lang="en-US" altLang="en-US" sz="2000"/>
              <a:t>Generation/consumption of heat</a:t>
            </a:r>
          </a:p>
          <a:p>
            <a:pPr lvl="1"/>
            <a:r>
              <a:rPr lang="en-US" altLang="en-US" sz="2000"/>
              <a:t>Color change</a:t>
            </a:r>
          </a:p>
          <a:p>
            <a:pPr lvl="1"/>
            <a:r>
              <a:rPr lang="en-US" altLang="en-US" sz="2000"/>
              <a:t>Production of light</a:t>
            </a:r>
          </a:p>
        </p:txBody>
      </p:sp>
      <p:pic>
        <p:nvPicPr>
          <p:cNvPr id="15364" name="Picture 4" descr="chp_nine_final-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410200" y="1905000"/>
            <a:ext cx="3594100" cy="377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200"/>
              <a:t>Redox and non-redox chemical reactions</a:t>
            </a:r>
          </a:p>
        </p:txBody>
      </p:sp>
      <p:sp>
        <p:nvSpPr>
          <p:cNvPr id="11267" name="Rectangle 3"/>
          <p:cNvSpPr>
            <a:spLocks noGrp="1" noChangeArrowheads="1"/>
          </p:cNvSpPr>
          <p:nvPr>
            <p:ph type="body" sz="half" idx="1"/>
          </p:nvPr>
        </p:nvSpPr>
        <p:spPr>
          <a:xfrm>
            <a:off x="457200" y="1219200"/>
            <a:ext cx="8382000" cy="4525963"/>
          </a:xfrm>
        </p:spPr>
        <p:txBody>
          <a:bodyPr/>
          <a:lstStyle/>
          <a:p>
            <a:r>
              <a:rPr lang="en-US" altLang="en-US" sz="2800"/>
              <a:t>The term, </a:t>
            </a:r>
            <a:r>
              <a:rPr lang="en-US" altLang="en-US" sz="2800">
                <a:solidFill>
                  <a:srgbClr val="0000CC"/>
                </a:solidFill>
              </a:rPr>
              <a:t>redox</a:t>
            </a:r>
            <a:r>
              <a:rPr lang="en-US" altLang="en-US" sz="2800"/>
              <a:t>, comes from </a:t>
            </a:r>
            <a:r>
              <a:rPr lang="en-US" altLang="en-US" sz="2800" i="1">
                <a:solidFill>
                  <a:srgbClr val="FF0000"/>
                </a:solidFill>
              </a:rPr>
              <a:t>red</a:t>
            </a:r>
            <a:r>
              <a:rPr lang="en-US" altLang="en-US" sz="2800" i="1"/>
              <a:t>uction-</a:t>
            </a:r>
            <a:r>
              <a:rPr lang="en-US" altLang="en-US" sz="2800" i="1">
                <a:solidFill>
                  <a:srgbClr val="FF0000"/>
                </a:solidFill>
              </a:rPr>
              <a:t>ox</a:t>
            </a:r>
            <a:r>
              <a:rPr lang="en-US" altLang="en-US" sz="2800" i="1"/>
              <a:t>idation</a:t>
            </a:r>
            <a:r>
              <a:rPr lang="en-US" altLang="en-US" sz="2800"/>
              <a:t>.  These reactions </a:t>
            </a:r>
            <a:r>
              <a:rPr lang="en-US" altLang="en-US" sz="2800" u="sng"/>
              <a:t>involve the transfer of electrons from one reactant to another</a:t>
            </a:r>
            <a:r>
              <a:rPr lang="en-US" altLang="en-US" sz="2800"/>
              <a:t>.  In the course of this process:</a:t>
            </a:r>
          </a:p>
          <a:p>
            <a:r>
              <a:rPr lang="en-US" altLang="en-US" sz="2000"/>
              <a:t>one reactant becomes </a:t>
            </a:r>
            <a:r>
              <a:rPr lang="en-US" altLang="en-US" sz="2000">
                <a:solidFill>
                  <a:srgbClr val="0000CC"/>
                </a:solidFill>
              </a:rPr>
              <a:t>oxidized</a:t>
            </a:r>
            <a:r>
              <a:rPr lang="en-US" altLang="en-US" sz="2000"/>
              <a:t> (loses electron(s))</a:t>
            </a:r>
          </a:p>
          <a:p>
            <a:r>
              <a:rPr lang="en-US" altLang="en-US" sz="2000"/>
              <a:t>one reactant becomes </a:t>
            </a:r>
            <a:r>
              <a:rPr lang="en-US" altLang="en-US" sz="2000">
                <a:solidFill>
                  <a:srgbClr val="0000CC"/>
                </a:solidFill>
              </a:rPr>
              <a:t>reduced</a:t>
            </a:r>
            <a:r>
              <a:rPr lang="en-US" altLang="en-US" sz="2000"/>
              <a:t> (gains  electron(s))</a:t>
            </a:r>
            <a:endParaRPr lang="en-US" altLang="en-US" sz="2000" i="1"/>
          </a:p>
        </p:txBody>
      </p:sp>
      <p:sp>
        <p:nvSpPr>
          <p:cNvPr id="11268" name="Text Box 4"/>
          <p:cNvSpPr txBox="1">
            <a:spLocks noChangeArrowheads="1"/>
          </p:cNvSpPr>
          <p:nvPr/>
        </p:nvSpPr>
        <p:spPr bwMode="auto">
          <a:xfrm>
            <a:off x="990600" y="5791200"/>
            <a:ext cx="7283450" cy="91598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Can’t have one without the other.  The reactant that is oxidized</a:t>
            </a:r>
          </a:p>
          <a:p>
            <a:r>
              <a:rPr lang="en-US" altLang="en-US"/>
              <a:t>(loses one or more electrons) loses them to the reactant that becomes</a:t>
            </a:r>
          </a:p>
          <a:p>
            <a:r>
              <a:rPr lang="en-US" altLang="en-US"/>
              <a:t>reduced (gains one or more electrons)</a:t>
            </a:r>
          </a:p>
        </p:txBody>
      </p:sp>
      <p:pic>
        <p:nvPicPr>
          <p:cNvPr id="11269" name="Picture 5" descr="04_12-01UN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581400" y="3810000"/>
            <a:ext cx="2362200" cy="18002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200"/>
              <a:t>Redox and non-redox chemical reactions</a:t>
            </a:r>
          </a:p>
        </p:txBody>
      </p:sp>
      <p:sp>
        <p:nvSpPr>
          <p:cNvPr id="12291" name="Rectangle 3"/>
          <p:cNvSpPr>
            <a:spLocks noGrp="1" noChangeArrowheads="1"/>
          </p:cNvSpPr>
          <p:nvPr>
            <p:ph type="body" idx="1"/>
          </p:nvPr>
        </p:nvSpPr>
        <p:spPr/>
        <p:txBody>
          <a:bodyPr/>
          <a:lstStyle/>
          <a:p>
            <a:pPr>
              <a:lnSpc>
                <a:spcPct val="90000"/>
              </a:lnSpc>
            </a:pPr>
            <a:r>
              <a:rPr lang="en-US" altLang="en-US" sz="2800"/>
              <a:t>Redox reactions involve the transfer of electrons between reactants.  Non-redox reactions do not involve electron-transfer.</a:t>
            </a:r>
          </a:p>
          <a:p>
            <a:pPr>
              <a:lnSpc>
                <a:spcPct val="90000"/>
              </a:lnSpc>
            </a:pPr>
            <a:r>
              <a:rPr lang="en-US" altLang="en-US" sz="2800"/>
              <a:t>We can keep track of where electrons are moving using a bookkeeping system called </a:t>
            </a:r>
            <a:r>
              <a:rPr lang="en-US" altLang="en-US" sz="2800">
                <a:solidFill>
                  <a:srgbClr val="0000CC"/>
                </a:solidFill>
              </a:rPr>
              <a:t>oxidation numbers</a:t>
            </a:r>
          </a:p>
          <a:p>
            <a:pPr>
              <a:lnSpc>
                <a:spcPct val="90000"/>
              </a:lnSpc>
            </a:pPr>
            <a:r>
              <a:rPr lang="en-US" altLang="en-US" sz="2800"/>
              <a:t>Oxidation numbers represent the charges that atoms appear to have when the electrons in each bond it is participating in are assigned to the more electronegative of the two atoms involved in the bond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a:t>Redox and non-redox chemical reactions</a:t>
            </a:r>
          </a:p>
        </p:txBody>
      </p:sp>
      <p:sp>
        <p:nvSpPr>
          <p:cNvPr id="13315" name="Rectangle 3"/>
          <p:cNvSpPr>
            <a:spLocks noGrp="1" noChangeArrowheads="1"/>
          </p:cNvSpPr>
          <p:nvPr>
            <p:ph type="body" idx="1"/>
          </p:nvPr>
        </p:nvSpPr>
        <p:spPr/>
        <p:txBody>
          <a:bodyPr/>
          <a:lstStyle/>
          <a:p>
            <a:pPr>
              <a:lnSpc>
                <a:spcPct val="80000"/>
              </a:lnSpc>
              <a:buFontTx/>
              <a:buNone/>
            </a:pPr>
            <a:r>
              <a:rPr lang="en-US" altLang="en-US" sz="2000"/>
              <a:t>Oxidation numbers are determined for elements in formulas using a series of rules:</a:t>
            </a:r>
          </a:p>
          <a:p>
            <a:pPr>
              <a:lnSpc>
                <a:spcPct val="80000"/>
              </a:lnSpc>
              <a:buFontTx/>
              <a:buAutoNum type="arabicPeriod"/>
            </a:pPr>
            <a:r>
              <a:rPr lang="en-US" altLang="en-US" sz="1800"/>
              <a:t>The oxidation number of an element in its elemental state is always zero</a:t>
            </a:r>
          </a:p>
          <a:p>
            <a:pPr>
              <a:lnSpc>
                <a:spcPct val="80000"/>
              </a:lnSpc>
              <a:buFontTx/>
              <a:buAutoNum type="arabicPeriod"/>
            </a:pPr>
            <a:r>
              <a:rPr lang="en-US" altLang="en-US" sz="1800"/>
              <a:t>The oxidation number of a monatomic ion is equal to the charge of the ion</a:t>
            </a:r>
          </a:p>
          <a:p>
            <a:pPr>
              <a:lnSpc>
                <a:spcPct val="80000"/>
              </a:lnSpc>
              <a:buFontTx/>
              <a:buAutoNum type="arabicPeriod"/>
            </a:pPr>
            <a:r>
              <a:rPr lang="en-US" altLang="en-US" sz="1800"/>
              <a:t>Oxidation numbers of group 1A and 2A elements are always +1 and +2, respectively</a:t>
            </a:r>
          </a:p>
          <a:p>
            <a:pPr>
              <a:lnSpc>
                <a:spcPct val="80000"/>
              </a:lnSpc>
              <a:buFontTx/>
              <a:buAutoNum type="arabicPeriod"/>
            </a:pPr>
            <a:r>
              <a:rPr lang="en-US" altLang="en-US" sz="1800"/>
              <a:t>The oxidation number of hydrogen is +1 in most hydrogen-containing compounds</a:t>
            </a:r>
          </a:p>
          <a:p>
            <a:pPr>
              <a:lnSpc>
                <a:spcPct val="80000"/>
              </a:lnSpc>
              <a:buFontTx/>
              <a:buAutoNum type="arabicPeriod"/>
            </a:pPr>
            <a:r>
              <a:rPr lang="en-US" altLang="en-US" sz="1800"/>
              <a:t>The oxidation number of oxygen is -2 in most oxygen-containing compounds</a:t>
            </a:r>
          </a:p>
          <a:p>
            <a:pPr>
              <a:lnSpc>
                <a:spcPct val="80000"/>
              </a:lnSpc>
              <a:buFontTx/>
              <a:buAutoNum type="arabicPeriod"/>
            </a:pPr>
            <a:r>
              <a:rPr lang="en-US" altLang="en-US" sz="1800"/>
              <a:t>In binary molecular compounds, the more electronegative element is assigned a negative oxidation number, equal to its charge in binary ionic compounds</a:t>
            </a:r>
          </a:p>
          <a:p>
            <a:pPr marL="762000" lvl="1" indent="-304800">
              <a:lnSpc>
                <a:spcPct val="80000"/>
              </a:lnSpc>
              <a:buFontTx/>
              <a:buChar char="•"/>
            </a:pPr>
            <a:r>
              <a:rPr lang="en-US" altLang="en-US" sz="1600"/>
              <a:t>In binary ionic compounds, the oxidation number of halogens (F, Cl, Br) is -1.</a:t>
            </a:r>
          </a:p>
          <a:p>
            <a:pPr>
              <a:lnSpc>
                <a:spcPct val="80000"/>
              </a:lnSpc>
              <a:buFontTx/>
              <a:buAutoNum type="arabicPeriod"/>
            </a:pPr>
            <a:r>
              <a:rPr lang="en-US" altLang="en-US" sz="1800"/>
              <a:t>For a compound, the sum of the oxidation numbers is equal to zero; for a polyatomic ion, the sum of the oxidation numbers is equal to the charge of the polyatomic ion</a:t>
            </a:r>
          </a:p>
          <a:p>
            <a:pPr>
              <a:lnSpc>
                <a:spcPct val="80000"/>
              </a:lnSpc>
            </a:pPr>
            <a:endParaRPr lang="en-US" altLang="en-US" sz="1800"/>
          </a:p>
        </p:txBody>
      </p:sp>
      <p:sp>
        <p:nvSpPr>
          <p:cNvPr id="13316" name="Text Box 4"/>
          <p:cNvSpPr txBox="1">
            <a:spLocks noChangeArrowheads="1"/>
          </p:cNvSpPr>
          <p:nvPr/>
        </p:nvSpPr>
        <p:spPr bwMode="auto">
          <a:xfrm>
            <a:off x="2590800" y="1143000"/>
            <a:ext cx="405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Rules for assigning oxidation numbers</a:t>
            </a:r>
          </a:p>
        </p:txBody>
      </p:sp>
      <p:sp>
        <p:nvSpPr>
          <p:cNvPr id="13317" name="Text Box 5"/>
          <p:cNvSpPr txBox="1">
            <a:spLocks noChangeArrowheads="1"/>
          </p:cNvSpPr>
          <p:nvPr/>
        </p:nvSpPr>
        <p:spPr bwMode="auto">
          <a:xfrm>
            <a:off x="96838" y="5865813"/>
            <a:ext cx="8916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solidFill>
                  <a:srgbClr val="FF0000"/>
                </a:solidFill>
              </a:rPr>
              <a:t>Try these:</a:t>
            </a:r>
          </a:p>
          <a:p>
            <a:r>
              <a:rPr lang="en-US" altLang="en-US"/>
              <a:t>S in H</a:t>
            </a:r>
            <a:r>
              <a:rPr lang="en-US" altLang="en-US" baseline="-25000"/>
              <a:t>2</a:t>
            </a:r>
            <a:r>
              <a:rPr lang="en-US" altLang="en-US"/>
              <a:t>S		Fe in Fe</a:t>
            </a:r>
            <a:r>
              <a:rPr lang="en-US" altLang="en-US" baseline="30000"/>
              <a:t>3+</a:t>
            </a:r>
            <a:r>
              <a:rPr lang="en-US" altLang="en-US"/>
              <a:t>	N in HNO</a:t>
            </a:r>
            <a:r>
              <a:rPr lang="en-US" altLang="en-US" baseline="-25000"/>
              <a:t>3</a:t>
            </a:r>
            <a:r>
              <a:rPr lang="en-US" altLang="en-US"/>
              <a:t>	Cl in ClO</a:t>
            </a:r>
            <a:r>
              <a:rPr lang="en-US" altLang="en-US" baseline="-25000"/>
              <a:t>3</a:t>
            </a:r>
            <a:r>
              <a:rPr lang="en-US" altLang="en-US" baseline="30000"/>
              <a:t>-</a:t>
            </a:r>
            <a:r>
              <a:rPr lang="en-US" altLang="en-US"/>
              <a:t>	 Oxygen in O</a:t>
            </a:r>
            <a:r>
              <a:rPr lang="en-US" altLang="en-US" baseline="-25000"/>
              <a:t>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a:t>Redox and non-redox chemical reactions</a:t>
            </a:r>
          </a:p>
        </p:txBody>
      </p:sp>
      <p:sp>
        <p:nvSpPr>
          <p:cNvPr id="19459" name="Rectangle 3"/>
          <p:cNvSpPr>
            <a:spLocks noGrp="1" noChangeArrowheads="1"/>
          </p:cNvSpPr>
          <p:nvPr>
            <p:ph type="body" idx="1"/>
          </p:nvPr>
        </p:nvSpPr>
        <p:spPr/>
        <p:txBody>
          <a:bodyPr/>
          <a:lstStyle/>
          <a:p>
            <a:pPr>
              <a:lnSpc>
                <a:spcPct val="90000"/>
              </a:lnSpc>
            </a:pPr>
            <a:r>
              <a:rPr lang="en-US" altLang="en-US"/>
              <a:t>To determine whether a reaction is redox or not, you need to check the oxidation numbers of the elements involved.  If the oxidation number of any element changes in going from reactants-to-products, the reaction is a redox reaction</a:t>
            </a:r>
          </a:p>
          <a:p>
            <a:pPr>
              <a:lnSpc>
                <a:spcPct val="90000"/>
              </a:lnSpc>
            </a:pPr>
            <a:endParaRPr lang="en-US" altLang="en-US"/>
          </a:p>
          <a:p>
            <a:pPr>
              <a:lnSpc>
                <a:spcPct val="90000"/>
              </a:lnSpc>
            </a:pPr>
            <a:r>
              <a:rPr lang="en-US" altLang="en-US"/>
              <a:t>E.g.,</a:t>
            </a:r>
          </a:p>
          <a:p>
            <a:pPr algn="ctr">
              <a:lnSpc>
                <a:spcPct val="90000"/>
              </a:lnSpc>
              <a:buFontTx/>
              <a:buNone/>
            </a:pPr>
            <a:r>
              <a:rPr lang="en-US" altLang="en-US"/>
              <a:t>FeO + CO </a:t>
            </a:r>
            <a:r>
              <a:rPr lang="en-US" altLang="en-US">
                <a:sym typeface="Wingdings" panose="05000000000000000000" pitchFamily="2" charset="2"/>
              </a:rPr>
              <a:t> Fe + CO</a:t>
            </a:r>
            <a:r>
              <a:rPr lang="en-US" altLang="en-US" baseline="-25000">
                <a:sym typeface="Wingdings" panose="05000000000000000000" pitchFamily="2" charset="2"/>
              </a:rPr>
              <a:t>2</a:t>
            </a:r>
            <a:endParaRPr lang="en-US" altLang="en-US" baseline="-25000"/>
          </a:p>
        </p:txBody>
      </p:sp>
      <p:sp>
        <p:nvSpPr>
          <p:cNvPr id="19460" name="Text Box 4"/>
          <p:cNvSpPr txBox="1">
            <a:spLocks noChangeArrowheads="1"/>
          </p:cNvSpPr>
          <p:nvPr/>
        </p:nvSpPr>
        <p:spPr bwMode="auto">
          <a:xfrm>
            <a:off x="2286000" y="61722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9461" name="Text Box 5"/>
          <p:cNvSpPr txBox="1">
            <a:spLocks noChangeArrowheads="1"/>
          </p:cNvSpPr>
          <p:nvPr/>
        </p:nvSpPr>
        <p:spPr bwMode="auto">
          <a:xfrm>
            <a:off x="3048000" y="61722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9462" name="Text Box 6"/>
          <p:cNvSpPr txBox="1">
            <a:spLocks noChangeArrowheads="1"/>
          </p:cNvSpPr>
          <p:nvPr/>
        </p:nvSpPr>
        <p:spPr bwMode="auto">
          <a:xfrm>
            <a:off x="3581400" y="61722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9463" name="Text Box 7"/>
          <p:cNvSpPr txBox="1">
            <a:spLocks noChangeArrowheads="1"/>
          </p:cNvSpPr>
          <p:nvPr/>
        </p:nvSpPr>
        <p:spPr bwMode="auto">
          <a:xfrm>
            <a:off x="4114800" y="61722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9464" name="Text Box 8"/>
          <p:cNvSpPr txBox="1">
            <a:spLocks noChangeArrowheads="1"/>
          </p:cNvSpPr>
          <p:nvPr/>
        </p:nvSpPr>
        <p:spPr bwMode="auto">
          <a:xfrm>
            <a:off x="5029200" y="6172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sp>
        <p:nvSpPr>
          <p:cNvPr id="19465" name="Text Box 9"/>
          <p:cNvSpPr txBox="1">
            <a:spLocks noChangeArrowheads="1"/>
          </p:cNvSpPr>
          <p:nvPr/>
        </p:nvSpPr>
        <p:spPr bwMode="auto">
          <a:xfrm>
            <a:off x="5791200" y="61722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a:t>
            </a:r>
          </a:p>
        </p:txBody>
      </p:sp>
      <p:sp>
        <p:nvSpPr>
          <p:cNvPr id="19466" name="Text Box 10"/>
          <p:cNvSpPr txBox="1">
            <a:spLocks noChangeArrowheads="1"/>
          </p:cNvSpPr>
          <p:nvPr/>
        </p:nvSpPr>
        <p:spPr bwMode="auto">
          <a:xfrm>
            <a:off x="6324600" y="61722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9467" name="Line 11"/>
          <p:cNvSpPr>
            <a:spLocks noChangeShapeType="1"/>
          </p:cNvSpPr>
          <p:nvPr/>
        </p:nvSpPr>
        <p:spPr bwMode="auto">
          <a:xfrm flipV="1">
            <a:off x="25908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p:cNvSpPr>
            <a:spLocks noChangeShapeType="1"/>
          </p:cNvSpPr>
          <p:nvPr/>
        </p:nvSpPr>
        <p:spPr bwMode="auto">
          <a:xfrm flipH="1" flipV="1">
            <a:off x="31242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flipV="1">
            <a:off x="38100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flipV="1">
            <a:off x="60198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p:cNvSpPr>
            <a:spLocks noChangeShapeType="1"/>
          </p:cNvSpPr>
          <p:nvPr/>
        </p:nvSpPr>
        <p:spPr bwMode="auto">
          <a:xfrm flipH="1" flipV="1">
            <a:off x="42672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p:cNvSpPr>
            <a:spLocks noChangeShapeType="1"/>
          </p:cNvSpPr>
          <p:nvPr/>
        </p:nvSpPr>
        <p:spPr bwMode="auto">
          <a:xfrm flipH="1" flipV="1">
            <a:off x="6400800" y="58674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Line 17"/>
          <p:cNvSpPr>
            <a:spLocks noChangeShapeType="1"/>
          </p:cNvSpPr>
          <p:nvPr/>
        </p:nvSpPr>
        <p:spPr bwMode="auto">
          <a:xfrm flipV="1">
            <a:off x="5181600" y="5867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Oval 18"/>
          <p:cNvSpPr>
            <a:spLocks noChangeArrowheads="1"/>
          </p:cNvSpPr>
          <p:nvPr/>
        </p:nvSpPr>
        <p:spPr bwMode="auto">
          <a:xfrm>
            <a:off x="2362200" y="61722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Oval 19"/>
          <p:cNvSpPr>
            <a:spLocks noChangeArrowheads="1"/>
          </p:cNvSpPr>
          <p:nvPr/>
        </p:nvSpPr>
        <p:spPr bwMode="auto">
          <a:xfrm>
            <a:off x="5029200" y="61722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Oval 20"/>
          <p:cNvSpPr>
            <a:spLocks noChangeArrowheads="1"/>
          </p:cNvSpPr>
          <p:nvPr/>
        </p:nvSpPr>
        <p:spPr bwMode="auto">
          <a:xfrm>
            <a:off x="3581400" y="6172200"/>
            <a:ext cx="381000" cy="381000"/>
          </a:xfrm>
          <a:prstGeom prst="ellipse">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Oval 21"/>
          <p:cNvSpPr>
            <a:spLocks noChangeArrowheads="1"/>
          </p:cNvSpPr>
          <p:nvPr/>
        </p:nvSpPr>
        <p:spPr bwMode="auto">
          <a:xfrm>
            <a:off x="5791200" y="6172200"/>
            <a:ext cx="381000" cy="381000"/>
          </a:xfrm>
          <a:prstGeom prst="ellipse">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Text Box 22"/>
          <p:cNvSpPr txBox="1">
            <a:spLocks noChangeArrowheads="1"/>
          </p:cNvSpPr>
          <p:nvPr/>
        </p:nvSpPr>
        <p:spPr bwMode="auto">
          <a:xfrm>
            <a:off x="0" y="59436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Fe is reduced</a:t>
            </a:r>
          </a:p>
        </p:txBody>
      </p:sp>
      <p:sp>
        <p:nvSpPr>
          <p:cNvPr id="19479" name="Text Box 23"/>
          <p:cNvSpPr txBox="1">
            <a:spLocks noChangeArrowheads="1"/>
          </p:cNvSpPr>
          <p:nvPr/>
        </p:nvSpPr>
        <p:spPr bwMode="auto">
          <a:xfrm>
            <a:off x="0" y="63246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C is oxidized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box(in)">
                                      <p:cBhvr>
                                        <p:cTn id="7" dur="500"/>
                                        <p:tgtEl>
                                          <p:spTgt spid="19467"/>
                                        </p:tgtEl>
                                      </p:cBhvr>
                                    </p:animEffect>
                                  </p:childTnLst>
                                </p:cTn>
                              </p:par>
                              <p:par>
                                <p:cTn id="8" presetID="4" presetClass="entr" presetSubtype="16" fill="hold" nodeType="withEffect">
                                  <p:stCondLst>
                                    <p:cond delay="0"/>
                                  </p:stCondLst>
                                  <p:childTnLst>
                                    <p:set>
                                      <p:cBhvr>
                                        <p:cTn id="9" dur="1" fill="hold">
                                          <p:stCondLst>
                                            <p:cond delay="0"/>
                                          </p:stCondLst>
                                        </p:cTn>
                                        <p:tgtEl>
                                          <p:spTgt spid="19468"/>
                                        </p:tgtEl>
                                        <p:attrNameLst>
                                          <p:attrName>style.visibility</p:attrName>
                                        </p:attrNameLst>
                                      </p:cBhvr>
                                      <p:to>
                                        <p:strVal val="visible"/>
                                      </p:to>
                                    </p:set>
                                    <p:animEffect transition="in" filter="box(in)">
                                      <p:cBhvr>
                                        <p:cTn id="10" dur="500"/>
                                        <p:tgtEl>
                                          <p:spTgt spid="19468"/>
                                        </p:tgtEl>
                                      </p:cBhvr>
                                    </p:animEffect>
                                  </p:childTnLst>
                                </p:cTn>
                              </p:par>
                              <p:par>
                                <p:cTn id="11" presetID="4" presetClass="entr" presetSubtype="16" fill="hold" nodeType="withEffect">
                                  <p:stCondLst>
                                    <p:cond delay="0"/>
                                  </p:stCondLst>
                                  <p:childTnLst>
                                    <p:set>
                                      <p:cBhvr>
                                        <p:cTn id="12" dur="1" fill="hold">
                                          <p:stCondLst>
                                            <p:cond delay="0"/>
                                          </p:stCondLst>
                                        </p:cTn>
                                        <p:tgtEl>
                                          <p:spTgt spid="19469"/>
                                        </p:tgtEl>
                                        <p:attrNameLst>
                                          <p:attrName>style.visibility</p:attrName>
                                        </p:attrNameLst>
                                      </p:cBhvr>
                                      <p:to>
                                        <p:strVal val="visible"/>
                                      </p:to>
                                    </p:set>
                                    <p:animEffect transition="in" filter="box(in)">
                                      <p:cBhvr>
                                        <p:cTn id="13" dur="500"/>
                                        <p:tgtEl>
                                          <p:spTgt spid="19469"/>
                                        </p:tgtEl>
                                      </p:cBhvr>
                                    </p:animEffect>
                                  </p:childTnLst>
                                </p:cTn>
                              </p:par>
                              <p:par>
                                <p:cTn id="14" presetID="4" presetClass="entr" presetSubtype="16" fill="hold" nodeType="withEffect">
                                  <p:stCondLst>
                                    <p:cond delay="0"/>
                                  </p:stCondLst>
                                  <p:childTnLst>
                                    <p:set>
                                      <p:cBhvr>
                                        <p:cTn id="15" dur="1" fill="hold">
                                          <p:stCondLst>
                                            <p:cond delay="0"/>
                                          </p:stCondLst>
                                        </p:cTn>
                                        <p:tgtEl>
                                          <p:spTgt spid="19471"/>
                                        </p:tgtEl>
                                        <p:attrNameLst>
                                          <p:attrName>style.visibility</p:attrName>
                                        </p:attrNameLst>
                                      </p:cBhvr>
                                      <p:to>
                                        <p:strVal val="visible"/>
                                      </p:to>
                                    </p:set>
                                    <p:animEffect transition="in" filter="box(in)">
                                      <p:cBhvr>
                                        <p:cTn id="16" dur="500"/>
                                        <p:tgtEl>
                                          <p:spTgt spid="19471"/>
                                        </p:tgtEl>
                                      </p:cBhvr>
                                    </p:animEffect>
                                  </p:childTnLst>
                                </p:cTn>
                              </p:par>
                              <p:par>
                                <p:cTn id="17" presetID="4" presetClass="entr" presetSubtype="16" fill="hold" nodeType="withEffect">
                                  <p:stCondLst>
                                    <p:cond delay="0"/>
                                  </p:stCondLst>
                                  <p:childTnLst>
                                    <p:set>
                                      <p:cBhvr>
                                        <p:cTn id="18" dur="1" fill="hold">
                                          <p:stCondLst>
                                            <p:cond delay="0"/>
                                          </p:stCondLst>
                                        </p:cTn>
                                        <p:tgtEl>
                                          <p:spTgt spid="19473"/>
                                        </p:tgtEl>
                                        <p:attrNameLst>
                                          <p:attrName>style.visibility</p:attrName>
                                        </p:attrNameLst>
                                      </p:cBhvr>
                                      <p:to>
                                        <p:strVal val="visible"/>
                                      </p:to>
                                    </p:set>
                                    <p:animEffect transition="in" filter="box(in)">
                                      <p:cBhvr>
                                        <p:cTn id="19" dur="500"/>
                                        <p:tgtEl>
                                          <p:spTgt spid="19473"/>
                                        </p:tgtEl>
                                      </p:cBhvr>
                                    </p:animEffect>
                                  </p:childTnLst>
                                </p:cTn>
                              </p:par>
                              <p:par>
                                <p:cTn id="20" presetID="4" presetClass="entr" presetSubtype="16" fill="hold" nodeType="withEffect">
                                  <p:stCondLst>
                                    <p:cond delay="0"/>
                                  </p:stCondLst>
                                  <p:childTnLst>
                                    <p:set>
                                      <p:cBhvr>
                                        <p:cTn id="21" dur="1" fill="hold">
                                          <p:stCondLst>
                                            <p:cond delay="0"/>
                                          </p:stCondLst>
                                        </p:cTn>
                                        <p:tgtEl>
                                          <p:spTgt spid="19470"/>
                                        </p:tgtEl>
                                        <p:attrNameLst>
                                          <p:attrName>style.visibility</p:attrName>
                                        </p:attrNameLst>
                                      </p:cBhvr>
                                      <p:to>
                                        <p:strVal val="visible"/>
                                      </p:to>
                                    </p:set>
                                    <p:animEffect transition="in" filter="box(in)">
                                      <p:cBhvr>
                                        <p:cTn id="22" dur="500"/>
                                        <p:tgtEl>
                                          <p:spTgt spid="19470"/>
                                        </p:tgtEl>
                                      </p:cBhvr>
                                    </p:animEffect>
                                  </p:childTnLst>
                                </p:cTn>
                              </p:par>
                              <p:par>
                                <p:cTn id="23" presetID="4" presetClass="entr" presetSubtype="16" fill="hold" nodeType="withEffect">
                                  <p:stCondLst>
                                    <p:cond delay="0"/>
                                  </p:stCondLst>
                                  <p:childTnLst>
                                    <p:set>
                                      <p:cBhvr>
                                        <p:cTn id="24" dur="1" fill="hold">
                                          <p:stCondLst>
                                            <p:cond delay="0"/>
                                          </p:stCondLst>
                                        </p:cTn>
                                        <p:tgtEl>
                                          <p:spTgt spid="19472"/>
                                        </p:tgtEl>
                                        <p:attrNameLst>
                                          <p:attrName>style.visibility</p:attrName>
                                        </p:attrNameLst>
                                      </p:cBhvr>
                                      <p:to>
                                        <p:strVal val="visible"/>
                                      </p:to>
                                    </p:set>
                                    <p:animEffect transition="in" filter="box(in)">
                                      <p:cBhvr>
                                        <p:cTn id="25" dur="500"/>
                                        <p:tgtEl>
                                          <p:spTgt spid="1947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466"/>
                                        </p:tgtEl>
                                        <p:attrNameLst>
                                          <p:attrName>style.visibility</p:attrName>
                                        </p:attrNameLst>
                                      </p:cBhvr>
                                      <p:to>
                                        <p:strVal val="visible"/>
                                      </p:to>
                                    </p:set>
                                    <p:animEffect transition="in" filter="box(in)">
                                      <p:cBhvr>
                                        <p:cTn id="28" dur="500"/>
                                        <p:tgtEl>
                                          <p:spTgt spid="1946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box(in)">
                                      <p:cBhvr>
                                        <p:cTn id="31" dur="500"/>
                                        <p:tgtEl>
                                          <p:spTgt spid="19465"/>
                                        </p:tgtEl>
                                      </p:cBhvr>
                                    </p:animEffect>
                                  </p:childTnLst>
                                </p:cTn>
                              </p:par>
                              <p:par>
                                <p:cTn id="32" presetID="4" presetClass="entr" presetSubtype="16" fill="hold" nodeType="withEffect">
                                  <p:stCondLst>
                                    <p:cond delay="0"/>
                                  </p:stCondLst>
                                  <p:childTnLst>
                                    <p:set>
                                      <p:cBhvr>
                                        <p:cTn id="33" dur="1" fill="hold">
                                          <p:stCondLst>
                                            <p:cond delay="0"/>
                                          </p:stCondLst>
                                        </p:cTn>
                                        <p:tgtEl>
                                          <p:spTgt spid="19477"/>
                                        </p:tgtEl>
                                        <p:attrNameLst>
                                          <p:attrName>style.visibility</p:attrName>
                                        </p:attrNameLst>
                                      </p:cBhvr>
                                      <p:to>
                                        <p:strVal val="visible"/>
                                      </p:to>
                                    </p:set>
                                    <p:animEffect transition="in" filter="box(in)">
                                      <p:cBhvr>
                                        <p:cTn id="34" dur="500"/>
                                        <p:tgtEl>
                                          <p:spTgt spid="1947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9464"/>
                                        </p:tgtEl>
                                        <p:attrNameLst>
                                          <p:attrName>style.visibility</p:attrName>
                                        </p:attrNameLst>
                                      </p:cBhvr>
                                      <p:to>
                                        <p:strVal val="visible"/>
                                      </p:to>
                                    </p:set>
                                    <p:animEffect transition="in" filter="box(in)">
                                      <p:cBhvr>
                                        <p:cTn id="37" dur="500"/>
                                        <p:tgtEl>
                                          <p:spTgt spid="19464"/>
                                        </p:tgtEl>
                                      </p:cBhvr>
                                    </p:animEffect>
                                  </p:childTnLst>
                                </p:cTn>
                              </p:par>
                              <p:par>
                                <p:cTn id="38" presetID="4" presetClass="entr" presetSubtype="16" fill="hold" nodeType="withEffect">
                                  <p:stCondLst>
                                    <p:cond delay="0"/>
                                  </p:stCondLst>
                                  <p:childTnLst>
                                    <p:set>
                                      <p:cBhvr>
                                        <p:cTn id="39" dur="1" fill="hold">
                                          <p:stCondLst>
                                            <p:cond delay="0"/>
                                          </p:stCondLst>
                                        </p:cTn>
                                        <p:tgtEl>
                                          <p:spTgt spid="19475"/>
                                        </p:tgtEl>
                                        <p:attrNameLst>
                                          <p:attrName>style.visibility</p:attrName>
                                        </p:attrNameLst>
                                      </p:cBhvr>
                                      <p:to>
                                        <p:strVal val="visible"/>
                                      </p:to>
                                    </p:set>
                                    <p:animEffect transition="in" filter="box(in)">
                                      <p:cBhvr>
                                        <p:cTn id="40" dur="500"/>
                                        <p:tgtEl>
                                          <p:spTgt spid="1947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9463"/>
                                        </p:tgtEl>
                                        <p:attrNameLst>
                                          <p:attrName>style.visibility</p:attrName>
                                        </p:attrNameLst>
                                      </p:cBhvr>
                                      <p:to>
                                        <p:strVal val="visible"/>
                                      </p:to>
                                    </p:set>
                                    <p:animEffect transition="in" filter="box(in)">
                                      <p:cBhvr>
                                        <p:cTn id="43" dur="500"/>
                                        <p:tgtEl>
                                          <p:spTgt spid="1946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9462"/>
                                        </p:tgtEl>
                                        <p:attrNameLst>
                                          <p:attrName>style.visibility</p:attrName>
                                        </p:attrNameLst>
                                      </p:cBhvr>
                                      <p:to>
                                        <p:strVal val="visible"/>
                                      </p:to>
                                    </p:set>
                                    <p:animEffect transition="in" filter="box(in)">
                                      <p:cBhvr>
                                        <p:cTn id="46" dur="500"/>
                                        <p:tgtEl>
                                          <p:spTgt spid="19462"/>
                                        </p:tgtEl>
                                      </p:cBhvr>
                                    </p:animEffect>
                                  </p:childTnLst>
                                </p:cTn>
                              </p:par>
                              <p:par>
                                <p:cTn id="47" presetID="4" presetClass="entr" presetSubtype="16" fill="hold" nodeType="withEffect">
                                  <p:stCondLst>
                                    <p:cond delay="0"/>
                                  </p:stCondLst>
                                  <p:childTnLst>
                                    <p:set>
                                      <p:cBhvr>
                                        <p:cTn id="48" dur="1" fill="hold">
                                          <p:stCondLst>
                                            <p:cond delay="0"/>
                                          </p:stCondLst>
                                        </p:cTn>
                                        <p:tgtEl>
                                          <p:spTgt spid="19476"/>
                                        </p:tgtEl>
                                        <p:attrNameLst>
                                          <p:attrName>style.visibility</p:attrName>
                                        </p:attrNameLst>
                                      </p:cBhvr>
                                      <p:to>
                                        <p:strVal val="visible"/>
                                      </p:to>
                                    </p:set>
                                    <p:animEffect transition="in" filter="box(in)">
                                      <p:cBhvr>
                                        <p:cTn id="49" dur="500"/>
                                        <p:tgtEl>
                                          <p:spTgt spid="1947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9461"/>
                                        </p:tgtEl>
                                        <p:attrNameLst>
                                          <p:attrName>style.visibility</p:attrName>
                                        </p:attrNameLst>
                                      </p:cBhvr>
                                      <p:to>
                                        <p:strVal val="visible"/>
                                      </p:to>
                                    </p:set>
                                    <p:animEffect transition="in" filter="box(in)">
                                      <p:cBhvr>
                                        <p:cTn id="52" dur="500"/>
                                        <p:tgtEl>
                                          <p:spTgt spid="1946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9460"/>
                                        </p:tgtEl>
                                        <p:attrNameLst>
                                          <p:attrName>style.visibility</p:attrName>
                                        </p:attrNameLst>
                                      </p:cBhvr>
                                      <p:to>
                                        <p:strVal val="visible"/>
                                      </p:to>
                                    </p:set>
                                    <p:animEffect transition="in" filter="box(in)">
                                      <p:cBhvr>
                                        <p:cTn id="55" dur="500"/>
                                        <p:tgtEl>
                                          <p:spTgt spid="19460"/>
                                        </p:tgtEl>
                                      </p:cBhvr>
                                    </p:animEffect>
                                  </p:childTnLst>
                                </p:cTn>
                              </p:par>
                              <p:par>
                                <p:cTn id="56" presetID="4" presetClass="entr" presetSubtype="16" fill="hold" nodeType="withEffect">
                                  <p:stCondLst>
                                    <p:cond delay="0"/>
                                  </p:stCondLst>
                                  <p:childTnLst>
                                    <p:set>
                                      <p:cBhvr>
                                        <p:cTn id="57" dur="1" fill="hold">
                                          <p:stCondLst>
                                            <p:cond delay="0"/>
                                          </p:stCondLst>
                                        </p:cTn>
                                        <p:tgtEl>
                                          <p:spTgt spid="19474"/>
                                        </p:tgtEl>
                                        <p:attrNameLst>
                                          <p:attrName>style.visibility</p:attrName>
                                        </p:attrNameLst>
                                      </p:cBhvr>
                                      <p:to>
                                        <p:strVal val="visible"/>
                                      </p:to>
                                    </p:set>
                                    <p:animEffect transition="in" filter="box(in)">
                                      <p:cBhvr>
                                        <p:cTn id="58" dur="500"/>
                                        <p:tgtEl>
                                          <p:spTgt spid="19474"/>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9478"/>
                                        </p:tgtEl>
                                        <p:attrNameLst>
                                          <p:attrName>style.visibility</p:attrName>
                                        </p:attrNameLst>
                                      </p:cBhvr>
                                      <p:to>
                                        <p:strVal val="visible"/>
                                      </p:to>
                                    </p:set>
                                    <p:animEffect transition="in" filter="box(in)">
                                      <p:cBhvr>
                                        <p:cTn id="61" dur="500"/>
                                        <p:tgtEl>
                                          <p:spTgt spid="1947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9479"/>
                                        </p:tgtEl>
                                        <p:attrNameLst>
                                          <p:attrName>style.visibility</p:attrName>
                                        </p:attrNameLst>
                                      </p:cBhvr>
                                      <p:to>
                                        <p:strVal val="visible"/>
                                      </p:to>
                                    </p:set>
                                    <p:animEffect transition="in" filter="box(in)">
                                      <p:cBhvr>
                                        <p:cTn id="64" dur="5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19464" grpId="0"/>
      <p:bldP spid="19465" grpId="0"/>
      <p:bldP spid="19466" grpId="0"/>
      <p:bldP spid="19478" grpId="0"/>
      <p:bldP spid="194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a:t>Redox and non-redox chemical reactions</a:t>
            </a:r>
          </a:p>
        </p:txBody>
      </p:sp>
      <p:sp>
        <p:nvSpPr>
          <p:cNvPr id="20483" name="Rectangle 3"/>
          <p:cNvSpPr>
            <a:spLocks noGrp="1" noChangeArrowheads="1"/>
          </p:cNvSpPr>
          <p:nvPr>
            <p:ph type="body" idx="1"/>
          </p:nvPr>
        </p:nvSpPr>
        <p:spPr/>
        <p:txBody>
          <a:bodyPr/>
          <a:lstStyle/>
          <a:p>
            <a:r>
              <a:rPr lang="en-US" altLang="en-US"/>
              <a:t>If the oxidation numbers don’t change, the reaction isn’t redox (would be called non-redox)</a:t>
            </a:r>
          </a:p>
        </p:txBody>
      </p:sp>
      <p:sp>
        <p:nvSpPr>
          <p:cNvPr id="20485" name="Rectangle 5"/>
          <p:cNvSpPr>
            <a:spLocks noChangeArrowheads="1"/>
          </p:cNvSpPr>
          <p:nvPr/>
        </p:nvSpPr>
        <p:spPr bwMode="auto">
          <a:xfrm>
            <a:off x="2743200" y="3276600"/>
            <a:ext cx="36115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80000"/>
              </a:lnSpc>
              <a:spcBef>
                <a:spcPct val="20000"/>
              </a:spcBef>
            </a:pPr>
            <a:r>
              <a:rPr lang="en-US" altLang="en-US" sz="2400"/>
              <a:t>CaCO</a:t>
            </a:r>
            <a:r>
              <a:rPr lang="en-US" altLang="en-US" sz="2400" baseline="-25000"/>
              <a:t>3</a:t>
            </a:r>
            <a:r>
              <a:rPr lang="en-US" altLang="en-US" sz="2400"/>
              <a:t> </a:t>
            </a:r>
            <a:r>
              <a:rPr lang="en-US" altLang="en-US" sz="2400">
                <a:sym typeface="Wingdings" panose="05000000000000000000" pitchFamily="2" charset="2"/>
              </a:rPr>
              <a:t> CaO + CO</a:t>
            </a:r>
            <a:r>
              <a:rPr lang="en-US" altLang="en-US" sz="2400" baseline="-25000">
                <a:sym typeface="Wingdings" panose="05000000000000000000" pitchFamily="2" charset="2"/>
              </a:rPr>
              <a:t>2</a:t>
            </a:r>
          </a:p>
        </p:txBody>
      </p:sp>
      <p:sp>
        <p:nvSpPr>
          <p:cNvPr id="20487" name="Text Box 7"/>
          <p:cNvSpPr txBox="1">
            <a:spLocks noChangeArrowheads="1"/>
          </p:cNvSpPr>
          <p:nvPr/>
        </p:nvSpPr>
        <p:spPr bwMode="auto">
          <a:xfrm>
            <a:off x="3048000" y="41148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20488" name="Text Box 8"/>
          <p:cNvSpPr txBox="1">
            <a:spLocks noChangeArrowheads="1"/>
          </p:cNvSpPr>
          <p:nvPr/>
        </p:nvSpPr>
        <p:spPr bwMode="auto">
          <a:xfrm>
            <a:off x="3505200" y="41148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a:t>
            </a:r>
          </a:p>
        </p:txBody>
      </p:sp>
      <p:sp>
        <p:nvSpPr>
          <p:cNvPr id="20489" name="Text Box 9"/>
          <p:cNvSpPr txBox="1">
            <a:spLocks noChangeArrowheads="1"/>
          </p:cNvSpPr>
          <p:nvPr/>
        </p:nvSpPr>
        <p:spPr bwMode="auto">
          <a:xfrm>
            <a:off x="4038600" y="4114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20490" name="Line 10"/>
          <p:cNvSpPr>
            <a:spLocks noChangeShapeType="1"/>
          </p:cNvSpPr>
          <p:nvPr/>
        </p:nvSpPr>
        <p:spPr bwMode="auto">
          <a:xfrm flipV="1">
            <a:off x="3352800" y="36576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2"/>
          <p:cNvSpPr>
            <a:spLocks noChangeShapeType="1"/>
          </p:cNvSpPr>
          <p:nvPr/>
        </p:nvSpPr>
        <p:spPr bwMode="auto">
          <a:xfrm flipV="1">
            <a:off x="3810000" y="3733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flipH="1" flipV="1">
            <a:off x="4038600" y="3733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14"/>
          <p:cNvSpPr txBox="1">
            <a:spLocks noChangeArrowheads="1"/>
          </p:cNvSpPr>
          <p:nvPr/>
        </p:nvSpPr>
        <p:spPr bwMode="auto">
          <a:xfrm>
            <a:off x="4572000" y="41148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20495" name="Text Box 15"/>
          <p:cNvSpPr txBox="1">
            <a:spLocks noChangeArrowheads="1"/>
          </p:cNvSpPr>
          <p:nvPr/>
        </p:nvSpPr>
        <p:spPr bwMode="auto">
          <a:xfrm>
            <a:off x="5029200" y="4114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20496" name="Text Box 16"/>
          <p:cNvSpPr txBox="1">
            <a:spLocks noChangeArrowheads="1"/>
          </p:cNvSpPr>
          <p:nvPr/>
        </p:nvSpPr>
        <p:spPr bwMode="auto">
          <a:xfrm>
            <a:off x="5943600" y="4114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20497" name="Text Box 17"/>
          <p:cNvSpPr txBox="1">
            <a:spLocks noChangeArrowheads="1"/>
          </p:cNvSpPr>
          <p:nvPr/>
        </p:nvSpPr>
        <p:spPr bwMode="auto">
          <a:xfrm>
            <a:off x="5562600" y="41148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a:t>
            </a:r>
          </a:p>
        </p:txBody>
      </p:sp>
      <p:sp>
        <p:nvSpPr>
          <p:cNvPr id="20498" name="Line 18"/>
          <p:cNvSpPr>
            <a:spLocks noChangeShapeType="1"/>
          </p:cNvSpPr>
          <p:nvPr/>
        </p:nvSpPr>
        <p:spPr bwMode="auto">
          <a:xfrm flipV="1">
            <a:off x="4876800" y="36576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9"/>
          <p:cNvSpPr>
            <a:spLocks noChangeShapeType="1"/>
          </p:cNvSpPr>
          <p:nvPr/>
        </p:nvSpPr>
        <p:spPr bwMode="auto">
          <a:xfrm flipV="1">
            <a:off x="5257800" y="3657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20"/>
          <p:cNvSpPr>
            <a:spLocks noChangeShapeType="1"/>
          </p:cNvSpPr>
          <p:nvPr/>
        </p:nvSpPr>
        <p:spPr bwMode="auto">
          <a:xfrm flipV="1">
            <a:off x="5791200" y="3657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Line 21"/>
          <p:cNvSpPr>
            <a:spLocks noChangeShapeType="1"/>
          </p:cNvSpPr>
          <p:nvPr/>
        </p:nvSpPr>
        <p:spPr bwMode="auto">
          <a:xfrm flipH="1" flipV="1">
            <a:off x="6096000" y="36576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2800"/>
              <a:t>Terminology associated with redox processes</a:t>
            </a:r>
          </a:p>
        </p:txBody>
      </p:sp>
      <p:sp>
        <p:nvSpPr>
          <p:cNvPr id="14339" name="Rectangle 3"/>
          <p:cNvSpPr>
            <a:spLocks noGrp="1" noChangeArrowheads="1"/>
          </p:cNvSpPr>
          <p:nvPr>
            <p:ph type="body" idx="1"/>
          </p:nvPr>
        </p:nvSpPr>
        <p:spPr>
          <a:xfrm>
            <a:off x="457200" y="1600200"/>
            <a:ext cx="5181600" cy="4525963"/>
          </a:xfrm>
        </p:spPr>
        <p:txBody>
          <a:bodyPr/>
          <a:lstStyle/>
          <a:p>
            <a:pPr>
              <a:lnSpc>
                <a:spcPct val="80000"/>
              </a:lnSpc>
            </a:pPr>
            <a:r>
              <a:rPr lang="en-US" altLang="en-US" sz="1800"/>
              <a:t>When a redox reaction occurs, one reactant loses electrons to a second reactant.</a:t>
            </a:r>
          </a:p>
          <a:p>
            <a:pPr>
              <a:lnSpc>
                <a:spcPct val="80000"/>
              </a:lnSpc>
            </a:pPr>
            <a:r>
              <a:rPr lang="en-US" altLang="en-US" sz="1800"/>
              <a:t>We can say that the first reactant becomes oxidized and the second reactant becomes reduced.</a:t>
            </a:r>
          </a:p>
          <a:p>
            <a:pPr>
              <a:lnSpc>
                <a:spcPct val="80000"/>
              </a:lnSpc>
            </a:pPr>
            <a:r>
              <a:rPr lang="en-US" altLang="en-US" sz="1800"/>
              <a:t>Another way of looking at this is that the reactant that is reduced has taken electrons from the reactant that has been oxidized</a:t>
            </a:r>
          </a:p>
          <a:p>
            <a:pPr>
              <a:lnSpc>
                <a:spcPct val="80000"/>
              </a:lnSpc>
            </a:pPr>
            <a:r>
              <a:rPr lang="en-US" altLang="en-US" sz="1800"/>
              <a:t>The reactant that takes electrons is enabling the oxidation of the other one.  We can call this reactant the </a:t>
            </a:r>
            <a:r>
              <a:rPr lang="en-US" altLang="en-US" sz="1800">
                <a:solidFill>
                  <a:srgbClr val="FF0000"/>
                </a:solidFill>
              </a:rPr>
              <a:t>oxidizing agent</a:t>
            </a:r>
            <a:r>
              <a:rPr lang="en-US" altLang="en-US" sz="1800"/>
              <a:t>.</a:t>
            </a:r>
          </a:p>
          <a:p>
            <a:pPr>
              <a:lnSpc>
                <a:spcPct val="80000"/>
              </a:lnSpc>
            </a:pPr>
            <a:r>
              <a:rPr lang="en-US" altLang="en-US" sz="1800"/>
              <a:t>Could also say that the reactant that gets oxidized is enabling the reduction of the second reactant, and thus it is sometimes called the </a:t>
            </a:r>
            <a:r>
              <a:rPr lang="en-US" altLang="en-US" sz="1800">
                <a:solidFill>
                  <a:srgbClr val="0000CC"/>
                </a:solidFill>
              </a:rPr>
              <a:t>reducing agent</a:t>
            </a:r>
            <a:r>
              <a:rPr lang="en-US" altLang="en-US" sz="1800"/>
              <a:t>.</a:t>
            </a:r>
            <a:endParaRPr lang="en-US" altLang="en-US" sz="1800">
              <a:solidFill>
                <a:srgbClr val="0000CC"/>
              </a:solidFill>
            </a:endParaRPr>
          </a:p>
        </p:txBody>
      </p:sp>
      <p:pic>
        <p:nvPicPr>
          <p:cNvPr id="14340" name="Picture 4" descr="04_12-01U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0" y="3505200"/>
            <a:ext cx="259080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Text Box 5"/>
          <p:cNvSpPr txBox="1">
            <a:spLocks noChangeArrowheads="1"/>
          </p:cNvSpPr>
          <p:nvPr/>
        </p:nvSpPr>
        <p:spPr bwMode="auto">
          <a:xfrm>
            <a:off x="6934200" y="1828800"/>
            <a:ext cx="65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FF0000"/>
                </a:solidFill>
                <a:ea typeface="ＭＳ Ｐゴシック" panose="020B0600070205080204" pitchFamily="34" charset="-128"/>
              </a:rPr>
              <a:t>this</a:t>
            </a:r>
          </a:p>
        </p:txBody>
      </p:sp>
      <p:sp>
        <p:nvSpPr>
          <p:cNvPr id="14342" name="Text Box 6"/>
          <p:cNvSpPr txBox="1">
            <a:spLocks noChangeArrowheads="1"/>
          </p:cNvSpPr>
          <p:nvPr/>
        </p:nvSpPr>
        <p:spPr bwMode="auto">
          <a:xfrm>
            <a:off x="6907213" y="2209800"/>
            <a:ext cx="1287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oxidizes</a:t>
            </a:r>
          </a:p>
        </p:txBody>
      </p:sp>
      <p:sp>
        <p:nvSpPr>
          <p:cNvPr id="14343" name="Text Box 7"/>
          <p:cNvSpPr txBox="1">
            <a:spLocks noChangeArrowheads="1"/>
          </p:cNvSpPr>
          <p:nvPr/>
        </p:nvSpPr>
        <p:spPr bwMode="auto">
          <a:xfrm>
            <a:off x="6934200" y="2590800"/>
            <a:ext cx="65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0000CC"/>
                </a:solidFill>
                <a:ea typeface="ＭＳ Ｐゴシック" panose="020B0600070205080204" pitchFamily="34" charset="-128"/>
              </a:rPr>
              <a:t>this</a:t>
            </a:r>
          </a:p>
        </p:txBody>
      </p:sp>
      <p:sp>
        <p:nvSpPr>
          <p:cNvPr id="14344" name="Line 8"/>
          <p:cNvSpPr>
            <a:spLocks noChangeShapeType="1"/>
          </p:cNvSpPr>
          <p:nvPr/>
        </p:nvSpPr>
        <p:spPr bwMode="auto">
          <a:xfrm>
            <a:off x="7543800" y="2133600"/>
            <a:ext cx="68580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6553200" y="2895600"/>
            <a:ext cx="381000" cy="6858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linds(horizontal)">
                                      <p:cBhvr>
                                        <p:cTn id="7" dur="500"/>
                                        <p:tgtEl>
                                          <p:spTgt spid="143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blinds(horizontal)">
                                      <p:cBhvr>
                                        <p:cTn id="10" dur="500"/>
                                        <p:tgtEl>
                                          <p:spTgt spid="143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blinds(horizontal)">
                                      <p:cBhvr>
                                        <p:cTn id="13" dur="500"/>
                                        <p:tgtEl>
                                          <p:spTgt spid="1434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blinds(horizontal)">
                                      <p:cBhvr>
                                        <p:cTn id="16" dur="500"/>
                                        <p:tgtEl>
                                          <p:spTgt spid="14341"/>
                                        </p:tgtEl>
                                      </p:cBhvr>
                                    </p:animEffect>
                                  </p:childTnLst>
                                </p:cTn>
                              </p:par>
                              <p:par>
                                <p:cTn id="17" presetID="3" presetClass="entr" presetSubtype="10" fill="hold" nodeType="withEffect">
                                  <p:stCondLst>
                                    <p:cond delay="0"/>
                                  </p:stCondLst>
                                  <p:childTnLst>
                                    <p:set>
                                      <p:cBhvr>
                                        <p:cTn id="18" dur="1" fill="hold">
                                          <p:stCondLst>
                                            <p:cond delay="0"/>
                                          </p:stCondLst>
                                        </p:cTn>
                                        <p:tgtEl>
                                          <p:spTgt spid="14344"/>
                                        </p:tgtEl>
                                        <p:attrNameLst>
                                          <p:attrName>style.visibility</p:attrName>
                                        </p:attrNameLst>
                                      </p:cBhvr>
                                      <p:to>
                                        <p:strVal val="visible"/>
                                      </p:to>
                                    </p:set>
                                    <p:animEffect transition="in" filter="blinds(horizontal)">
                                      <p:cBhvr>
                                        <p:cTn id="19"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a:t>Terminology associated with redox processes</a:t>
            </a:r>
          </a:p>
        </p:txBody>
      </p:sp>
      <p:sp>
        <p:nvSpPr>
          <p:cNvPr id="17411" name="Rectangle 3"/>
          <p:cNvSpPr>
            <a:spLocks noGrp="1" noChangeArrowheads="1"/>
          </p:cNvSpPr>
          <p:nvPr>
            <p:ph type="body" idx="1"/>
          </p:nvPr>
        </p:nvSpPr>
        <p:spPr/>
        <p:txBody>
          <a:bodyPr/>
          <a:lstStyle/>
          <a:p>
            <a:r>
              <a:rPr lang="en-US" altLang="en-US"/>
              <a:t>Example:</a:t>
            </a:r>
          </a:p>
          <a:p>
            <a:endParaRPr lang="en-US" altLang="en-US"/>
          </a:p>
          <a:p>
            <a:pPr algn="ctr">
              <a:buFontTx/>
              <a:buNone/>
            </a:pPr>
            <a:r>
              <a:rPr lang="en-US" altLang="en-US"/>
              <a:t>FeO + CO </a:t>
            </a:r>
            <a:r>
              <a:rPr lang="en-US" altLang="en-US">
                <a:sym typeface="Wingdings" panose="05000000000000000000" pitchFamily="2" charset="2"/>
              </a:rPr>
              <a:t> Fe + CO</a:t>
            </a:r>
            <a:r>
              <a:rPr lang="en-US" altLang="en-US" baseline="-25000">
                <a:sym typeface="Wingdings" panose="05000000000000000000" pitchFamily="2" charset="2"/>
              </a:rPr>
              <a:t>2</a:t>
            </a:r>
            <a:endParaRPr lang="en-US" altLang="en-US" baseline="-25000"/>
          </a:p>
          <a:p>
            <a:endParaRPr lang="en-US" altLang="en-US"/>
          </a:p>
        </p:txBody>
      </p:sp>
      <p:sp>
        <p:nvSpPr>
          <p:cNvPr id="17412" name="Text Box 4"/>
          <p:cNvSpPr txBox="1">
            <a:spLocks noChangeArrowheads="1"/>
          </p:cNvSpPr>
          <p:nvPr/>
        </p:nvSpPr>
        <p:spPr bwMode="auto">
          <a:xfrm>
            <a:off x="2286000" y="36576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7413" name="Text Box 5"/>
          <p:cNvSpPr txBox="1">
            <a:spLocks noChangeArrowheads="1"/>
          </p:cNvSpPr>
          <p:nvPr/>
        </p:nvSpPr>
        <p:spPr bwMode="auto">
          <a:xfrm>
            <a:off x="3048000" y="3657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7414" name="Text Box 6"/>
          <p:cNvSpPr txBox="1">
            <a:spLocks noChangeArrowheads="1"/>
          </p:cNvSpPr>
          <p:nvPr/>
        </p:nvSpPr>
        <p:spPr bwMode="auto">
          <a:xfrm>
            <a:off x="3581400" y="36576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7415" name="Text Box 7"/>
          <p:cNvSpPr txBox="1">
            <a:spLocks noChangeArrowheads="1"/>
          </p:cNvSpPr>
          <p:nvPr/>
        </p:nvSpPr>
        <p:spPr bwMode="auto">
          <a:xfrm>
            <a:off x="4114800" y="3657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7416" name="Text Box 8"/>
          <p:cNvSpPr txBox="1">
            <a:spLocks noChangeArrowheads="1"/>
          </p:cNvSpPr>
          <p:nvPr/>
        </p:nvSpPr>
        <p:spPr bwMode="auto">
          <a:xfrm>
            <a:off x="5029200" y="3657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sp>
        <p:nvSpPr>
          <p:cNvPr id="17417" name="Text Box 9"/>
          <p:cNvSpPr txBox="1">
            <a:spLocks noChangeArrowheads="1"/>
          </p:cNvSpPr>
          <p:nvPr/>
        </p:nvSpPr>
        <p:spPr bwMode="auto">
          <a:xfrm>
            <a:off x="5791200" y="36576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a:t>
            </a:r>
          </a:p>
        </p:txBody>
      </p:sp>
      <p:sp>
        <p:nvSpPr>
          <p:cNvPr id="17418" name="Text Box 10"/>
          <p:cNvSpPr txBox="1">
            <a:spLocks noChangeArrowheads="1"/>
          </p:cNvSpPr>
          <p:nvPr/>
        </p:nvSpPr>
        <p:spPr bwMode="auto">
          <a:xfrm>
            <a:off x="6324600" y="3657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17419" name="Line 11"/>
          <p:cNvSpPr>
            <a:spLocks noChangeShapeType="1"/>
          </p:cNvSpPr>
          <p:nvPr/>
        </p:nvSpPr>
        <p:spPr bwMode="auto">
          <a:xfrm flipV="1">
            <a:off x="25908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2"/>
          <p:cNvSpPr>
            <a:spLocks noChangeShapeType="1"/>
          </p:cNvSpPr>
          <p:nvPr/>
        </p:nvSpPr>
        <p:spPr bwMode="auto">
          <a:xfrm flipH="1" flipV="1">
            <a:off x="31242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3"/>
          <p:cNvSpPr>
            <a:spLocks noChangeShapeType="1"/>
          </p:cNvSpPr>
          <p:nvPr/>
        </p:nvSpPr>
        <p:spPr bwMode="auto">
          <a:xfrm flipV="1">
            <a:off x="38100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4"/>
          <p:cNvSpPr>
            <a:spLocks noChangeShapeType="1"/>
          </p:cNvSpPr>
          <p:nvPr/>
        </p:nvSpPr>
        <p:spPr bwMode="auto">
          <a:xfrm flipV="1">
            <a:off x="60198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flipH="1" flipV="1">
            <a:off x="42672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6"/>
          <p:cNvSpPr>
            <a:spLocks noChangeShapeType="1"/>
          </p:cNvSpPr>
          <p:nvPr/>
        </p:nvSpPr>
        <p:spPr bwMode="auto">
          <a:xfrm flipH="1" flipV="1">
            <a:off x="64008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7"/>
          <p:cNvSpPr>
            <a:spLocks noChangeShapeType="1"/>
          </p:cNvSpPr>
          <p:nvPr/>
        </p:nvSpPr>
        <p:spPr bwMode="auto">
          <a:xfrm flipV="1">
            <a:off x="5181600" y="3352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Oval 18"/>
          <p:cNvSpPr>
            <a:spLocks noChangeArrowheads="1"/>
          </p:cNvSpPr>
          <p:nvPr/>
        </p:nvSpPr>
        <p:spPr bwMode="auto">
          <a:xfrm>
            <a:off x="2362200" y="36576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 name="Oval 19"/>
          <p:cNvSpPr>
            <a:spLocks noChangeArrowheads="1"/>
          </p:cNvSpPr>
          <p:nvPr/>
        </p:nvSpPr>
        <p:spPr bwMode="auto">
          <a:xfrm>
            <a:off x="5029200" y="36576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 name="Oval 20"/>
          <p:cNvSpPr>
            <a:spLocks noChangeArrowheads="1"/>
          </p:cNvSpPr>
          <p:nvPr/>
        </p:nvSpPr>
        <p:spPr bwMode="auto">
          <a:xfrm>
            <a:off x="3581400" y="3657600"/>
            <a:ext cx="381000" cy="381000"/>
          </a:xfrm>
          <a:prstGeom prst="ellipse">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9" name="Oval 21"/>
          <p:cNvSpPr>
            <a:spLocks noChangeArrowheads="1"/>
          </p:cNvSpPr>
          <p:nvPr/>
        </p:nvSpPr>
        <p:spPr bwMode="auto">
          <a:xfrm>
            <a:off x="5791200" y="3657600"/>
            <a:ext cx="381000" cy="381000"/>
          </a:xfrm>
          <a:prstGeom prst="ellipse">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0" name="Text Box 22"/>
          <p:cNvSpPr txBox="1">
            <a:spLocks noChangeArrowheads="1"/>
          </p:cNvSpPr>
          <p:nvPr/>
        </p:nvSpPr>
        <p:spPr bwMode="auto">
          <a:xfrm>
            <a:off x="669925" y="4608513"/>
            <a:ext cx="8020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Since iron (in FeO) gets reduced, FeO is the oxidizing agent (it took electrons</a:t>
            </a:r>
          </a:p>
          <a:p>
            <a:r>
              <a:rPr lang="en-US" altLang="en-US"/>
              <a:t>from carbon in CO.</a:t>
            </a:r>
          </a:p>
          <a:p>
            <a:r>
              <a:rPr lang="en-US" altLang="en-US"/>
              <a:t>Since carbon in CO gets oxidized, CO is the reducing agent (it gave electrons</a:t>
            </a:r>
          </a:p>
          <a:p>
            <a:r>
              <a:rPr lang="en-US" altLang="en-US"/>
              <a:t>to iron in FeO</a:t>
            </a:r>
          </a:p>
        </p:txBody>
      </p:sp>
      <p:sp>
        <p:nvSpPr>
          <p:cNvPr id="17431" name="Text Box 23"/>
          <p:cNvSpPr txBox="1">
            <a:spLocks noChangeArrowheads="1"/>
          </p:cNvSpPr>
          <p:nvPr/>
        </p:nvSpPr>
        <p:spPr bwMode="auto">
          <a:xfrm>
            <a:off x="1143000" y="2209800"/>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Oxidizing agent</a:t>
            </a:r>
          </a:p>
        </p:txBody>
      </p:sp>
      <p:sp>
        <p:nvSpPr>
          <p:cNvPr id="17432" name="Text Box 24"/>
          <p:cNvSpPr txBox="1">
            <a:spLocks noChangeArrowheads="1"/>
          </p:cNvSpPr>
          <p:nvPr/>
        </p:nvSpPr>
        <p:spPr bwMode="auto">
          <a:xfrm>
            <a:off x="3733800" y="220980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Reducing agent</a:t>
            </a:r>
          </a:p>
        </p:txBody>
      </p:sp>
      <p:sp>
        <p:nvSpPr>
          <p:cNvPr id="17433" name="Line 25"/>
          <p:cNvSpPr>
            <a:spLocks noChangeShapeType="1"/>
          </p:cNvSpPr>
          <p:nvPr/>
        </p:nvSpPr>
        <p:spPr bwMode="auto">
          <a:xfrm>
            <a:off x="2667000" y="2590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26"/>
          <p:cNvSpPr>
            <a:spLocks noChangeShapeType="1"/>
          </p:cNvSpPr>
          <p:nvPr/>
        </p:nvSpPr>
        <p:spPr bwMode="auto">
          <a:xfrm flipH="1">
            <a:off x="4038600" y="25146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ox(in)">
                                      <p:cBhvr>
                                        <p:cTn id="7" dur="500"/>
                                        <p:tgtEl>
                                          <p:spTgt spid="17419"/>
                                        </p:tgtEl>
                                      </p:cBhvr>
                                    </p:animEffect>
                                  </p:childTnLst>
                                </p:cTn>
                              </p:par>
                              <p:par>
                                <p:cTn id="8" presetID="4" presetClass="entr" presetSubtype="16" fill="hold" nodeType="withEffect">
                                  <p:stCondLst>
                                    <p:cond delay="0"/>
                                  </p:stCondLst>
                                  <p:childTnLst>
                                    <p:set>
                                      <p:cBhvr>
                                        <p:cTn id="9" dur="1" fill="hold">
                                          <p:stCondLst>
                                            <p:cond delay="0"/>
                                          </p:stCondLst>
                                        </p:cTn>
                                        <p:tgtEl>
                                          <p:spTgt spid="17420"/>
                                        </p:tgtEl>
                                        <p:attrNameLst>
                                          <p:attrName>style.visibility</p:attrName>
                                        </p:attrNameLst>
                                      </p:cBhvr>
                                      <p:to>
                                        <p:strVal val="visible"/>
                                      </p:to>
                                    </p:set>
                                    <p:animEffect transition="in" filter="box(in)">
                                      <p:cBhvr>
                                        <p:cTn id="10" dur="500"/>
                                        <p:tgtEl>
                                          <p:spTgt spid="17420"/>
                                        </p:tgtEl>
                                      </p:cBhvr>
                                    </p:animEffect>
                                  </p:childTnLst>
                                </p:cTn>
                              </p:par>
                              <p:par>
                                <p:cTn id="11" presetID="4" presetClass="entr" presetSubtype="16" fill="hold" nodeType="withEffect">
                                  <p:stCondLst>
                                    <p:cond delay="0"/>
                                  </p:stCondLst>
                                  <p:childTnLst>
                                    <p:set>
                                      <p:cBhvr>
                                        <p:cTn id="12" dur="1" fill="hold">
                                          <p:stCondLst>
                                            <p:cond delay="0"/>
                                          </p:stCondLst>
                                        </p:cTn>
                                        <p:tgtEl>
                                          <p:spTgt spid="17421"/>
                                        </p:tgtEl>
                                        <p:attrNameLst>
                                          <p:attrName>style.visibility</p:attrName>
                                        </p:attrNameLst>
                                      </p:cBhvr>
                                      <p:to>
                                        <p:strVal val="visible"/>
                                      </p:to>
                                    </p:set>
                                    <p:animEffect transition="in" filter="box(in)">
                                      <p:cBhvr>
                                        <p:cTn id="13" dur="500"/>
                                        <p:tgtEl>
                                          <p:spTgt spid="17421"/>
                                        </p:tgtEl>
                                      </p:cBhvr>
                                    </p:animEffect>
                                  </p:childTnLst>
                                </p:cTn>
                              </p:par>
                              <p:par>
                                <p:cTn id="14" presetID="4" presetClass="entr" presetSubtype="16" fill="hold" nodeType="withEffect">
                                  <p:stCondLst>
                                    <p:cond delay="0"/>
                                  </p:stCondLst>
                                  <p:childTnLst>
                                    <p:set>
                                      <p:cBhvr>
                                        <p:cTn id="15" dur="1" fill="hold">
                                          <p:stCondLst>
                                            <p:cond delay="0"/>
                                          </p:stCondLst>
                                        </p:cTn>
                                        <p:tgtEl>
                                          <p:spTgt spid="17423"/>
                                        </p:tgtEl>
                                        <p:attrNameLst>
                                          <p:attrName>style.visibility</p:attrName>
                                        </p:attrNameLst>
                                      </p:cBhvr>
                                      <p:to>
                                        <p:strVal val="visible"/>
                                      </p:to>
                                    </p:set>
                                    <p:animEffect transition="in" filter="box(in)">
                                      <p:cBhvr>
                                        <p:cTn id="16" dur="500"/>
                                        <p:tgtEl>
                                          <p:spTgt spid="17423"/>
                                        </p:tgtEl>
                                      </p:cBhvr>
                                    </p:animEffect>
                                  </p:childTnLst>
                                </p:cTn>
                              </p:par>
                              <p:par>
                                <p:cTn id="17" presetID="4" presetClass="entr" presetSubtype="16" fill="hold" nodeType="withEffect">
                                  <p:stCondLst>
                                    <p:cond delay="0"/>
                                  </p:stCondLst>
                                  <p:childTnLst>
                                    <p:set>
                                      <p:cBhvr>
                                        <p:cTn id="18" dur="1" fill="hold">
                                          <p:stCondLst>
                                            <p:cond delay="0"/>
                                          </p:stCondLst>
                                        </p:cTn>
                                        <p:tgtEl>
                                          <p:spTgt spid="17425"/>
                                        </p:tgtEl>
                                        <p:attrNameLst>
                                          <p:attrName>style.visibility</p:attrName>
                                        </p:attrNameLst>
                                      </p:cBhvr>
                                      <p:to>
                                        <p:strVal val="visible"/>
                                      </p:to>
                                    </p:set>
                                    <p:animEffect transition="in" filter="box(in)">
                                      <p:cBhvr>
                                        <p:cTn id="19" dur="500"/>
                                        <p:tgtEl>
                                          <p:spTgt spid="17425"/>
                                        </p:tgtEl>
                                      </p:cBhvr>
                                    </p:animEffect>
                                  </p:childTnLst>
                                </p:cTn>
                              </p:par>
                              <p:par>
                                <p:cTn id="20" presetID="4" presetClass="entr" presetSubtype="16" fill="hold" nodeType="withEffect">
                                  <p:stCondLst>
                                    <p:cond delay="0"/>
                                  </p:stCondLst>
                                  <p:childTnLst>
                                    <p:set>
                                      <p:cBhvr>
                                        <p:cTn id="21" dur="1" fill="hold">
                                          <p:stCondLst>
                                            <p:cond delay="0"/>
                                          </p:stCondLst>
                                        </p:cTn>
                                        <p:tgtEl>
                                          <p:spTgt spid="17422"/>
                                        </p:tgtEl>
                                        <p:attrNameLst>
                                          <p:attrName>style.visibility</p:attrName>
                                        </p:attrNameLst>
                                      </p:cBhvr>
                                      <p:to>
                                        <p:strVal val="visible"/>
                                      </p:to>
                                    </p:set>
                                    <p:animEffect transition="in" filter="box(in)">
                                      <p:cBhvr>
                                        <p:cTn id="22" dur="500"/>
                                        <p:tgtEl>
                                          <p:spTgt spid="17422"/>
                                        </p:tgtEl>
                                      </p:cBhvr>
                                    </p:animEffect>
                                  </p:childTnLst>
                                </p:cTn>
                              </p:par>
                              <p:par>
                                <p:cTn id="23" presetID="4" presetClass="entr" presetSubtype="16" fill="hold" nodeType="withEffect">
                                  <p:stCondLst>
                                    <p:cond delay="0"/>
                                  </p:stCondLst>
                                  <p:childTnLst>
                                    <p:set>
                                      <p:cBhvr>
                                        <p:cTn id="24" dur="1" fill="hold">
                                          <p:stCondLst>
                                            <p:cond delay="0"/>
                                          </p:stCondLst>
                                        </p:cTn>
                                        <p:tgtEl>
                                          <p:spTgt spid="17424"/>
                                        </p:tgtEl>
                                        <p:attrNameLst>
                                          <p:attrName>style.visibility</p:attrName>
                                        </p:attrNameLst>
                                      </p:cBhvr>
                                      <p:to>
                                        <p:strVal val="visible"/>
                                      </p:to>
                                    </p:set>
                                    <p:animEffect transition="in" filter="box(in)">
                                      <p:cBhvr>
                                        <p:cTn id="25" dur="500"/>
                                        <p:tgtEl>
                                          <p:spTgt spid="1742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7418"/>
                                        </p:tgtEl>
                                        <p:attrNameLst>
                                          <p:attrName>style.visibility</p:attrName>
                                        </p:attrNameLst>
                                      </p:cBhvr>
                                      <p:to>
                                        <p:strVal val="visible"/>
                                      </p:to>
                                    </p:set>
                                    <p:animEffect transition="in" filter="box(in)">
                                      <p:cBhvr>
                                        <p:cTn id="28" dur="500"/>
                                        <p:tgtEl>
                                          <p:spTgt spid="174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7417"/>
                                        </p:tgtEl>
                                        <p:attrNameLst>
                                          <p:attrName>style.visibility</p:attrName>
                                        </p:attrNameLst>
                                      </p:cBhvr>
                                      <p:to>
                                        <p:strVal val="visible"/>
                                      </p:to>
                                    </p:set>
                                    <p:animEffect transition="in" filter="box(in)">
                                      <p:cBhvr>
                                        <p:cTn id="31" dur="500"/>
                                        <p:tgtEl>
                                          <p:spTgt spid="17417"/>
                                        </p:tgtEl>
                                      </p:cBhvr>
                                    </p:animEffect>
                                  </p:childTnLst>
                                </p:cTn>
                              </p:par>
                              <p:par>
                                <p:cTn id="32" presetID="4" presetClass="entr" presetSubtype="16" fill="hold" nodeType="withEffect">
                                  <p:stCondLst>
                                    <p:cond delay="0"/>
                                  </p:stCondLst>
                                  <p:childTnLst>
                                    <p:set>
                                      <p:cBhvr>
                                        <p:cTn id="33" dur="1" fill="hold">
                                          <p:stCondLst>
                                            <p:cond delay="0"/>
                                          </p:stCondLst>
                                        </p:cTn>
                                        <p:tgtEl>
                                          <p:spTgt spid="17429"/>
                                        </p:tgtEl>
                                        <p:attrNameLst>
                                          <p:attrName>style.visibility</p:attrName>
                                        </p:attrNameLst>
                                      </p:cBhvr>
                                      <p:to>
                                        <p:strVal val="visible"/>
                                      </p:to>
                                    </p:set>
                                    <p:animEffect transition="in" filter="box(in)">
                                      <p:cBhvr>
                                        <p:cTn id="34" dur="500"/>
                                        <p:tgtEl>
                                          <p:spTgt spid="174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box(in)">
                                      <p:cBhvr>
                                        <p:cTn id="37" dur="500"/>
                                        <p:tgtEl>
                                          <p:spTgt spid="17416"/>
                                        </p:tgtEl>
                                      </p:cBhvr>
                                    </p:animEffect>
                                  </p:childTnLst>
                                </p:cTn>
                              </p:par>
                              <p:par>
                                <p:cTn id="38" presetID="4" presetClass="entr" presetSubtype="16" fill="hold" nodeType="withEffect">
                                  <p:stCondLst>
                                    <p:cond delay="0"/>
                                  </p:stCondLst>
                                  <p:childTnLst>
                                    <p:set>
                                      <p:cBhvr>
                                        <p:cTn id="39" dur="1" fill="hold">
                                          <p:stCondLst>
                                            <p:cond delay="0"/>
                                          </p:stCondLst>
                                        </p:cTn>
                                        <p:tgtEl>
                                          <p:spTgt spid="17427"/>
                                        </p:tgtEl>
                                        <p:attrNameLst>
                                          <p:attrName>style.visibility</p:attrName>
                                        </p:attrNameLst>
                                      </p:cBhvr>
                                      <p:to>
                                        <p:strVal val="visible"/>
                                      </p:to>
                                    </p:set>
                                    <p:animEffect transition="in" filter="box(in)">
                                      <p:cBhvr>
                                        <p:cTn id="40" dur="500"/>
                                        <p:tgtEl>
                                          <p:spTgt spid="1742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7415"/>
                                        </p:tgtEl>
                                        <p:attrNameLst>
                                          <p:attrName>style.visibility</p:attrName>
                                        </p:attrNameLst>
                                      </p:cBhvr>
                                      <p:to>
                                        <p:strVal val="visible"/>
                                      </p:to>
                                    </p:set>
                                    <p:animEffect transition="in" filter="box(in)">
                                      <p:cBhvr>
                                        <p:cTn id="43" dur="500"/>
                                        <p:tgtEl>
                                          <p:spTgt spid="17415"/>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7414"/>
                                        </p:tgtEl>
                                        <p:attrNameLst>
                                          <p:attrName>style.visibility</p:attrName>
                                        </p:attrNameLst>
                                      </p:cBhvr>
                                      <p:to>
                                        <p:strVal val="visible"/>
                                      </p:to>
                                    </p:set>
                                    <p:animEffect transition="in" filter="box(in)">
                                      <p:cBhvr>
                                        <p:cTn id="46" dur="500"/>
                                        <p:tgtEl>
                                          <p:spTgt spid="17414"/>
                                        </p:tgtEl>
                                      </p:cBhvr>
                                    </p:animEffect>
                                  </p:childTnLst>
                                </p:cTn>
                              </p:par>
                              <p:par>
                                <p:cTn id="47" presetID="4" presetClass="entr" presetSubtype="16" fill="hold" nodeType="withEffect">
                                  <p:stCondLst>
                                    <p:cond delay="0"/>
                                  </p:stCondLst>
                                  <p:childTnLst>
                                    <p:set>
                                      <p:cBhvr>
                                        <p:cTn id="48" dur="1" fill="hold">
                                          <p:stCondLst>
                                            <p:cond delay="0"/>
                                          </p:stCondLst>
                                        </p:cTn>
                                        <p:tgtEl>
                                          <p:spTgt spid="17428"/>
                                        </p:tgtEl>
                                        <p:attrNameLst>
                                          <p:attrName>style.visibility</p:attrName>
                                        </p:attrNameLst>
                                      </p:cBhvr>
                                      <p:to>
                                        <p:strVal val="visible"/>
                                      </p:to>
                                    </p:set>
                                    <p:animEffect transition="in" filter="box(in)">
                                      <p:cBhvr>
                                        <p:cTn id="49" dur="500"/>
                                        <p:tgtEl>
                                          <p:spTgt spid="1742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7413"/>
                                        </p:tgtEl>
                                        <p:attrNameLst>
                                          <p:attrName>style.visibility</p:attrName>
                                        </p:attrNameLst>
                                      </p:cBhvr>
                                      <p:to>
                                        <p:strVal val="visible"/>
                                      </p:to>
                                    </p:set>
                                    <p:animEffect transition="in" filter="box(in)">
                                      <p:cBhvr>
                                        <p:cTn id="52" dur="500"/>
                                        <p:tgtEl>
                                          <p:spTgt spid="1741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7412"/>
                                        </p:tgtEl>
                                        <p:attrNameLst>
                                          <p:attrName>style.visibility</p:attrName>
                                        </p:attrNameLst>
                                      </p:cBhvr>
                                      <p:to>
                                        <p:strVal val="visible"/>
                                      </p:to>
                                    </p:set>
                                    <p:animEffect transition="in" filter="box(in)">
                                      <p:cBhvr>
                                        <p:cTn id="55" dur="500"/>
                                        <p:tgtEl>
                                          <p:spTgt spid="17412"/>
                                        </p:tgtEl>
                                      </p:cBhvr>
                                    </p:animEffect>
                                  </p:childTnLst>
                                </p:cTn>
                              </p:par>
                              <p:par>
                                <p:cTn id="56" presetID="4" presetClass="entr" presetSubtype="16" fill="hold" nodeType="withEffect">
                                  <p:stCondLst>
                                    <p:cond delay="0"/>
                                  </p:stCondLst>
                                  <p:childTnLst>
                                    <p:set>
                                      <p:cBhvr>
                                        <p:cTn id="57" dur="1" fill="hold">
                                          <p:stCondLst>
                                            <p:cond delay="0"/>
                                          </p:stCondLst>
                                        </p:cTn>
                                        <p:tgtEl>
                                          <p:spTgt spid="17426"/>
                                        </p:tgtEl>
                                        <p:attrNameLst>
                                          <p:attrName>style.visibility</p:attrName>
                                        </p:attrNameLst>
                                      </p:cBhvr>
                                      <p:to>
                                        <p:strVal val="visible"/>
                                      </p:to>
                                    </p:set>
                                    <p:animEffect transition="in" filter="box(in)">
                                      <p:cBhvr>
                                        <p:cTn id="58"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p:bldP spid="174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0" y="304800"/>
            <a:ext cx="8048002" cy="457200"/>
          </a:xfrm>
          <a:custGeom>
            <a:avLst/>
            <a:gdLst/>
            <a:ahLst/>
            <a:cxnLst/>
            <a:rect l="0" t="0" r="0" b="0"/>
            <a:pathLst/>
          </a:custGeom>
          <a:solidFill>
            <a:srgbClr val="00FFFF"/>
          </a:solidFill>
          <a:ln>
            <a:solidFill>
              <a:srgbClr val="000000"/>
            </a:solidFill>
            <a:round/>
          </a:ln>
        </p:spPr>
        <p:txBody>
          <a:bodyPr/>
          <a:lstStyle/>
          <a:p>
            <a:pPr marL="0" indent="0">
              <a:buNone/>
            </a:pPr>
            <a:r>
              <a:rPr lang="en-US" sz="2800" kern="0" dirty="0" smtClean="0">
                <a:solidFill>
                  <a:srgbClr val="C00000"/>
                </a:solidFill>
                <a:effectLst>
                  <a:outerShdw blurRad="38100" dist="38100" dir="2700000" algn="tl">
                    <a:srgbClr val="C0C0C0"/>
                  </a:outerShdw>
                </a:effectLst>
              </a:rPr>
              <a:t>									Chapter </a:t>
            </a:r>
            <a:r>
              <a:rPr lang="en-US" sz="2800" kern="0" dirty="0" smtClean="0">
                <a:solidFill>
                  <a:srgbClr val="C00000"/>
                </a:solidFill>
                <a:effectLst>
                  <a:outerShdw blurRad="38100" dist="38100" dir="2700000" algn="tl">
                    <a:srgbClr val="C0C0C0"/>
                  </a:outerShdw>
                </a:effectLst>
              </a:rPr>
              <a:t>9</a:t>
            </a:r>
            <a:r>
              <a:rPr lang="en-US" sz="2800" kern="0" dirty="0" smtClean="0">
                <a:solidFill>
                  <a:srgbClr val="C00000"/>
                </a:solidFill>
                <a:effectLst>
                  <a:outerShdw blurRad="38100" dist="38100" dir="2700000" algn="tl">
                    <a:srgbClr val="C0C0C0"/>
                  </a:outerShdw>
                </a:effectLst>
              </a:rPr>
              <a:t>. </a:t>
            </a:r>
            <a:r>
              <a:rPr lang="en-US" sz="2800" dirty="0"/>
              <a:t>Chemical Reactions</a:t>
            </a:r>
            <a:endParaRPr lang="en-US" sz="2800" dirty="0"/>
          </a:p>
        </p:txBody>
      </p:sp>
      <p:sp>
        <p:nvSpPr>
          <p:cNvPr id="21507" name="AutoShape 3"/>
          <p:cNvSpPr>
            <a:spLocks noGrp="1" noChangeArrowheads="1"/>
          </p:cNvSpPr>
          <p:nvPr>
            <p:ph type="subTitle" idx="4294967295"/>
          </p:nvPr>
        </p:nvSpPr>
        <p:spPr>
          <a:xfrm>
            <a:off x="381000" y="677008"/>
            <a:ext cx="8200402" cy="5333999"/>
          </a:xfrm>
          <a:custGeom>
            <a:avLst/>
            <a:gdLst/>
            <a:ahLst/>
            <a:cxnLst/>
            <a:rect l="0" t="0" r="0" b="0"/>
            <a:pathLst/>
          </a:custGeom>
          <a:solidFill>
            <a:srgbClr val="FFFF00"/>
          </a:solidFill>
          <a:ln>
            <a:solidFill>
              <a:srgbClr val="000000"/>
            </a:solidFill>
            <a:round/>
          </a:ln>
        </p:spPr>
        <p:txBody>
          <a:bodyPr/>
          <a:lstStyle/>
          <a:p>
            <a:pPr marL="0" lvl="0" indent="0">
              <a:buNone/>
            </a:pPr>
            <a:r>
              <a:rPr lang="en-US" sz="2400" dirty="0" smtClean="0"/>
              <a:t>9-1	Types </a:t>
            </a:r>
            <a:r>
              <a:rPr lang="en-US" sz="2400" dirty="0"/>
              <a:t>of Chemical Reactions</a:t>
            </a:r>
            <a:endParaRPr lang="en-US" dirty="0"/>
          </a:p>
          <a:p>
            <a:pPr marL="857250" lvl="2" indent="0">
              <a:buNone/>
            </a:pPr>
            <a:r>
              <a:rPr lang="en-US" sz="2000" dirty="0">
                <a:solidFill>
                  <a:srgbClr val="00B050"/>
                </a:solidFill>
              </a:rPr>
              <a:t>Combination Reactions</a:t>
            </a:r>
            <a:endParaRPr lang="en-US" sz="3600" dirty="0">
              <a:solidFill>
                <a:srgbClr val="00B050"/>
              </a:solidFill>
            </a:endParaRPr>
          </a:p>
          <a:p>
            <a:pPr marL="857250" lvl="2" indent="0">
              <a:buNone/>
            </a:pPr>
            <a:r>
              <a:rPr lang="en-US" sz="2000" dirty="0">
                <a:solidFill>
                  <a:srgbClr val="00B050"/>
                </a:solidFill>
              </a:rPr>
              <a:t>Decomposition Reactions</a:t>
            </a:r>
            <a:endParaRPr lang="en-US" sz="3600" dirty="0">
              <a:solidFill>
                <a:srgbClr val="00B050"/>
              </a:solidFill>
            </a:endParaRPr>
          </a:p>
          <a:p>
            <a:pPr marL="857250" lvl="2" indent="0">
              <a:buNone/>
            </a:pPr>
            <a:r>
              <a:rPr lang="en-US" sz="2000" dirty="0">
                <a:solidFill>
                  <a:srgbClr val="00B050"/>
                </a:solidFill>
              </a:rPr>
              <a:t>Displacement Reactions</a:t>
            </a:r>
            <a:endParaRPr lang="en-US" sz="3600" dirty="0">
              <a:solidFill>
                <a:srgbClr val="00B050"/>
              </a:solidFill>
            </a:endParaRPr>
          </a:p>
          <a:p>
            <a:pPr marL="857250" lvl="2" indent="0">
              <a:buNone/>
            </a:pPr>
            <a:r>
              <a:rPr lang="en-US" sz="2000" dirty="0">
                <a:solidFill>
                  <a:srgbClr val="00B050"/>
                </a:solidFill>
              </a:rPr>
              <a:t>Exchange Reactions</a:t>
            </a:r>
            <a:endParaRPr lang="en-US" sz="3600" dirty="0">
              <a:solidFill>
                <a:srgbClr val="00B050"/>
              </a:solidFill>
            </a:endParaRPr>
          </a:p>
          <a:p>
            <a:pPr marL="857250" lvl="2" indent="0">
              <a:buNone/>
            </a:pPr>
            <a:r>
              <a:rPr lang="en-US" sz="2000" dirty="0">
                <a:solidFill>
                  <a:srgbClr val="00B050"/>
                </a:solidFill>
              </a:rPr>
              <a:t>Combustion Reactions</a:t>
            </a:r>
            <a:endParaRPr lang="en-US" sz="3600" dirty="0">
              <a:solidFill>
                <a:srgbClr val="00B050"/>
              </a:solidFill>
            </a:endParaRPr>
          </a:p>
          <a:p>
            <a:pPr marL="0" lvl="0" indent="0">
              <a:buNone/>
            </a:pPr>
            <a:r>
              <a:rPr lang="en-US" sz="2400" dirty="0" smtClean="0"/>
              <a:t>9-2	Redox </a:t>
            </a:r>
            <a:r>
              <a:rPr lang="en-US" sz="2400" dirty="0"/>
              <a:t>and </a:t>
            </a:r>
            <a:r>
              <a:rPr lang="en-US" sz="2400" dirty="0" err="1"/>
              <a:t>Nonredox</a:t>
            </a:r>
            <a:r>
              <a:rPr lang="en-US" sz="2400" dirty="0"/>
              <a:t> Chemical Reactions</a:t>
            </a:r>
            <a:endParaRPr lang="en-US" dirty="0"/>
          </a:p>
          <a:p>
            <a:pPr marL="0" lvl="0" indent="0">
              <a:buNone/>
            </a:pPr>
            <a:r>
              <a:rPr lang="en-US" sz="2400" dirty="0" smtClean="0"/>
              <a:t>9-3	Terminology </a:t>
            </a:r>
            <a:r>
              <a:rPr lang="en-US" sz="2400" dirty="0"/>
              <a:t>Associated with Redox Processes</a:t>
            </a:r>
            <a:endParaRPr lang="en-US" dirty="0"/>
          </a:p>
          <a:p>
            <a:pPr marL="457200" lvl="1" indent="0">
              <a:buNone/>
            </a:pPr>
            <a:r>
              <a:rPr lang="en-US" sz="2000" dirty="0" smtClean="0"/>
              <a:t>	</a:t>
            </a:r>
            <a:r>
              <a:rPr lang="en-US" sz="2000" dirty="0" smtClean="0">
                <a:solidFill>
                  <a:srgbClr val="00B050"/>
                </a:solidFill>
              </a:rPr>
              <a:t>Oxidizing </a:t>
            </a:r>
            <a:r>
              <a:rPr lang="en-US" sz="2000" dirty="0">
                <a:solidFill>
                  <a:srgbClr val="00B050"/>
                </a:solidFill>
              </a:rPr>
              <a:t>Agents and Reducing Agents</a:t>
            </a:r>
            <a:endParaRPr lang="en-US" dirty="0">
              <a:solidFill>
                <a:srgbClr val="00B050"/>
              </a:solidFill>
            </a:endParaRPr>
          </a:p>
          <a:p>
            <a:pPr marL="0" lvl="0" indent="0">
              <a:buNone/>
            </a:pPr>
            <a:r>
              <a:rPr lang="en-US" sz="2400" dirty="0" smtClean="0"/>
              <a:t>9-4	Collision </a:t>
            </a:r>
            <a:r>
              <a:rPr lang="en-US" sz="2400" dirty="0"/>
              <a:t>Theory and Chemical Reactions</a:t>
            </a:r>
            <a:endParaRPr lang="en-US" dirty="0"/>
          </a:p>
          <a:p>
            <a:pPr marL="857250" lvl="2" indent="0">
              <a:buNone/>
            </a:pPr>
            <a:r>
              <a:rPr lang="en-US" sz="2000" dirty="0">
                <a:solidFill>
                  <a:srgbClr val="00B050"/>
                </a:solidFill>
              </a:rPr>
              <a:t>Molecular Collisions</a:t>
            </a:r>
            <a:endParaRPr lang="en-US" sz="3600" dirty="0">
              <a:solidFill>
                <a:srgbClr val="00B050"/>
              </a:solidFill>
            </a:endParaRPr>
          </a:p>
          <a:p>
            <a:pPr marL="857250" lvl="2" indent="0">
              <a:buNone/>
            </a:pPr>
            <a:r>
              <a:rPr lang="en-US" sz="2000" dirty="0">
                <a:solidFill>
                  <a:srgbClr val="00B050"/>
                </a:solidFill>
              </a:rPr>
              <a:t>Activation Energy</a:t>
            </a:r>
            <a:endParaRPr lang="en-US" sz="3600" dirty="0">
              <a:solidFill>
                <a:srgbClr val="00B050"/>
              </a:solidFill>
            </a:endParaRPr>
          </a:p>
          <a:p>
            <a:pPr marL="857250" lvl="2" indent="0">
              <a:buNone/>
            </a:pPr>
            <a:r>
              <a:rPr lang="en-US" sz="2000" dirty="0">
                <a:solidFill>
                  <a:srgbClr val="00B050"/>
                </a:solidFill>
              </a:rPr>
              <a:t>Collision </a:t>
            </a:r>
            <a:r>
              <a:rPr lang="en-US" sz="2000" dirty="0" smtClean="0">
                <a:solidFill>
                  <a:srgbClr val="00B050"/>
                </a:solidFill>
              </a:rPr>
              <a:t>Orientation</a:t>
            </a:r>
            <a:endParaRPr lang="en-US" sz="3600" dirty="0">
              <a:solidFill>
                <a:srgbClr val="00B050"/>
              </a:solidFill>
            </a:endParaRPr>
          </a:p>
        </p:txBody>
      </p:sp>
    </p:spTree>
    <p:extLst>
      <p:ext uri="{BB962C8B-B14F-4D97-AF65-F5344CB8AC3E}">
        <p14:creationId xmlns:p14="http://schemas.microsoft.com/office/powerpoint/2010/main" val="595884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t>Collision theory and chemical reactions</a:t>
            </a:r>
          </a:p>
        </p:txBody>
      </p:sp>
      <p:sp>
        <p:nvSpPr>
          <p:cNvPr id="21507" name="Rectangle 3"/>
          <p:cNvSpPr>
            <a:spLocks noGrp="1" noChangeArrowheads="1"/>
          </p:cNvSpPr>
          <p:nvPr>
            <p:ph type="body" idx="1"/>
          </p:nvPr>
        </p:nvSpPr>
        <p:spPr/>
        <p:txBody>
          <a:bodyPr/>
          <a:lstStyle/>
          <a:p>
            <a:r>
              <a:rPr lang="en-US" altLang="en-US" sz="2800"/>
              <a:t>What causes chemical reactions to take place?  There are three requirements that must be met for a chemical reaction to occur:</a:t>
            </a:r>
          </a:p>
          <a:p>
            <a:pPr lvl="1"/>
            <a:r>
              <a:rPr lang="en-US" altLang="en-US" sz="2400" i="1"/>
              <a:t>Molecular collisions</a:t>
            </a:r>
            <a:r>
              <a:rPr lang="en-US" altLang="en-US" sz="2400"/>
              <a:t>: reactant particles must interact with one another before a reaction can occur</a:t>
            </a:r>
          </a:p>
          <a:p>
            <a:pPr lvl="1"/>
            <a:r>
              <a:rPr lang="en-US" altLang="en-US" sz="2400" i="1"/>
              <a:t>Activation energy</a:t>
            </a:r>
            <a:r>
              <a:rPr lang="en-US" altLang="en-US" sz="2400"/>
              <a:t>: molecules must collide with a certain, minimum energy, in order for the reaction to take place</a:t>
            </a:r>
          </a:p>
          <a:p>
            <a:pPr lvl="1"/>
            <a:r>
              <a:rPr lang="en-US" altLang="en-US" sz="2400" i="1"/>
              <a:t>Collision orientation</a:t>
            </a:r>
            <a:r>
              <a:rPr lang="en-US" altLang="en-US" sz="2400"/>
              <a:t>: in many cases, collisions need to involve specific regions (groups of atoms) for a successful reaction to result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4000"/>
              <a:t>Collision theory and chemical reactions</a:t>
            </a:r>
          </a:p>
        </p:txBody>
      </p:sp>
      <p:sp>
        <p:nvSpPr>
          <p:cNvPr id="27651" name="Rectangle 3"/>
          <p:cNvSpPr>
            <a:spLocks noGrp="1" noChangeArrowheads="1"/>
          </p:cNvSpPr>
          <p:nvPr>
            <p:ph type="body" idx="1"/>
          </p:nvPr>
        </p:nvSpPr>
        <p:spPr/>
        <p:txBody>
          <a:bodyPr/>
          <a:lstStyle/>
          <a:p>
            <a:r>
              <a:rPr lang="en-US" altLang="en-US"/>
              <a:t>Collisions must occur in order for two or more chemical species to react with each other (reactants can’t react if they are separated from each other).</a:t>
            </a:r>
          </a:p>
          <a:p>
            <a:r>
              <a:rPr lang="en-US" altLang="en-US"/>
              <a:t>The collisions involve a transfer of energy, and this energy can be used to break bonds during reactions.</a:t>
            </a:r>
          </a:p>
        </p:txBody>
      </p:sp>
      <p:sp>
        <p:nvSpPr>
          <p:cNvPr id="27652" name="Text Box 4"/>
          <p:cNvSpPr txBox="1">
            <a:spLocks noChangeArrowheads="1"/>
          </p:cNvSpPr>
          <p:nvPr/>
        </p:nvSpPr>
        <p:spPr bwMode="auto">
          <a:xfrm>
            <a:off x="3429000" y="13716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CC"/>
                </a:solidFill>
              </a:rPr>
              <a:t>Molecular collisions</a:t>
            </a:r>
          </a:p>
        </p:txBody>
      </p:sp>
      <p:sp>
        <p:nvSpPr>
          <p:cNvPr id="27653" name="Text Box 5"/>
          <p:cNvSpPr txBox="1">
            <a:spLocks noChangeArrowheads="1"/>
          </p:cNvSpPr>
          <p:nvPr/>
        </p:nvSpPr>
        <p:spPr bwMode="auto">
          <a:xfrm>
            <a:off x="182563" y="5349875"/>
            <a:ext cx="8769350" cy="1190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The greater the frequency of collisions the faster the rate.</a:t>
            </a:r>
          </a:p>
          <a:p>
            <a:pPr algn="ctr"/>
            <a:r>
              <a:rPr lang="en-US" altLang="en-US"/>
              <a:t>and</a:t>
            </a:r>
          </a:p>
          <a:p>
            <a:pPr algn="ctr"/>
            <a:r>
              <a:rPr lang="en-US" altLang="en-US"/>
              <a:t>The more molecules present, the greater the probability of collision and the faster the</a:t>
            </a:r>
          </a:p>
          <a:p>
            <a:pPr algn="ctr"/>
            <a:r>
              <a:rPr lang="en-US" altLang="en-US"/>
              <a:t>rate (concentration)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Collision theory and chemical reactions</a:t>
            </a:r>
          </a:p>
        </p:txBody>
      </p:sp>
      <p:sp>
        <p:nvSpPr>
          <p:cNvPr id="24579" name="Rectangle 3"/>
          <p:cNvSpPr>
            <a:spLocks noGrp="1" noChangeArrowheads="1"/>
          </p:cNvSpPr>
          <p:nvPr>
            <p:ph type="body" idx="1"/>
          </p:nvPr>
        </p:nvSpPr>
        <p:spPr/>
        <p:txBody>
          <a:bodyPr/>
          <a:lstStyle/>
          <a:p>
            <a:r>
              <a:rPr lang="en-US" altLang="en-US" sz="2800"/>
              <a:t>Activation energy: the energy barrier (kinetic) that must be overcome during the chemical transformation of reactants to products.</a:t>
            </a:r>
          </a:p>
          <a:p>
            <a:r>
              <a:rPr lang="en-US" altLang="en-US" sz="2800"/>
              <a:t>Activation energy varies from reaction to reaction.</a:t>
            </a:r>
          </a:p>
          <a:p>
            <a:r>
              <a:rPr lang="en-US" altLang="en-US" sz="2800"/>
              <a:t>Slow reactions typically have high activation energies (only a small proportion of the molecules in the reaction container have adequate kinetic energy to react).</a:t>
            </a:r>
          </a:p>
        </p:txBody>
      </p:sp>
      <p:sp>
        <p:nvSpPr>
          <p:cNvPr id="24580" name="Rectangle 4"/>
          <p:cNvSpPr>
            <a:spLocks noChangeArrowheads="1"/>
          </p:cNvSpPr>
          <p:nvPr/>
        </p:nvSpPr>
        <p:spPr bwMode="auto">
          <a:xfrm>
            <a:off x="3581400" y="1371600"/>
            <a:ext cx="193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CC"/>
                </a:solidFill>
              </a:rPr>
              <a:t>Activation energy</a:t>
            </a:r>
          </a:p>
        </p:txBody>
      </p:sp>
      <p:sp>
        <p:nvSpPr>
          <p:cNvPr id="24581" name="Text Box 5"/>
          <p:cNvSpPr txBox="1">
            <a:spLocks noChangeArrowheads="1"/>
          </p:cNvSpPr>
          <p:nvPr/>
        </p:nvSpPr>
        <p:spPr bwMode="auto">
          <a:xfrm>
            <a:off x="1143000" y="6248400"/>
            <a:ext cx="66992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Higher activation energy barriers yield slower chemical reactions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FG14_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447800"/>
            <a:ext cx="6827838" cy="5121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Text Box 7"/>
          <p:cNvSpPr txBox="1">
            <a:spLocks noChangeArrowheads="1"/>
          </p:cNvSpPr>
          <p:nvPr/>
        </p:nvSpPr>
        <p:spPr bwMode="auto">
          <a:xfrm>
            <a:off x="3429000" y="533400"/>
            <a:ext cx="202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a:t>
            </a:r>
            <a:r>
              <a:rPr lang="en-US" altLang="en-US" baseline="-25000"/>
              <a:t>3</a:t>
            </a:r>
            <a:r>
              <a:rPr lang="en-US" altLang="en-US"/>
              <a:t>NC </a:t>
            </a:r>
            <a:r>
              <a:rPr lang="en-US" altLang="en-US">
                <a:sym typeface="Wingdings" panose="05000000000000000000" pitchFamily="2" charset="2"/>
              </a:rPr>
              <a:t> CH</a:t>
            </a:r>
            <a:r>
              <a:rPr lang="en-US" altLang="en-US" baseline="-25000">
                <a:sym typeface="Wingdings" panose="05000000000000000000" pitchFamily="2" charset="2"/>
              </a:rPr>
              <a:t>3</a:t>
            </a:r>
            <a:r>
              <a:rPr lang="en-US" altLang="en-US">
                <a:sym typeface="Wingdings" panose="05000000000000000000" pitchFamily="2" charset="2"/>
              </a:rPr>
              <a:t>CN</a:t>
            </a:r>
            <a:endParaRPr lang="en-US" altLang="en-US"/>
          </a:p>
        </p:txBody>
      </p:sp>
      <p:sp>
        <p:nvSpPr>
          <p:cNvPr id="25608" name="Text Box 8"/>
          <p:cNvSpPr txBox="1">
            <a:spLocks noChangeArrowheads="1"/>
          </p:cNvSpPr>
          <p:nvPr/>
        </p:nvSpPr>
        <p:spPr bwMode="auto">
          <a:xfrm>
            <a:off x="2209800" y="990600"/>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methyl isonitrile</a:t>
            </a:r>
          </a:p>
        </p:txBody>
      </p:sp>
      <p:sp>
        <p:nvSpPr>
          <p:cNvPr id="25609" name="Text Box 9"/>
          <p:cNvSpPr txBox="1">
            <a:spLocks noChangeArrowheads="1"/>
          </p:cNvSpPr>
          <p:nvPr/>
        </p:nvSpPr>
        <p:spPr bwMode="auto">
          <a:xfrm>
            <a:off x="5257800" y="9906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acetonitrile</a:t>
            </a:r>
          </a:p>
        </p:txBody>
      </p:sp>
      <p:sp>
        <p:nvSpPr>
          <p:cNvPr id="25610" name="Line 10"/>
          <p:cNvSpPr>
            <a:spLocks noChangeShapeType="1"/>
          </p:cNvSpPr>
          <p:nvPr/>
        </p:nvSpPr>
        <p:spPr bwMode="auto">
          <a:xfrm flipV="1">
            <a:off x="3200400" y="838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p:cNvSpPr>
            <a:spLocks noChangeShapeType="1"/>
          </p:cNvSpPr>
          <p:nvPr/>
        </p:nvSpPr>
        <p:spPr bwMode="auto">
          <a:xfrm flipH="1" flipV="1">
            <a:off x="5410200" y="838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p:cNvSpPr txBox="1">
            <a:spLocks noChangeArrowheads="1"/>
          </p:cNvSpPr>
          <p:nvPr/>
        </p:nvSpPr>
        <p:spPr bwMode="auto">
          <a:xfrm>
            <a:off x="2895600" y="1981200"/>
            <a:ext cx="19367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Activation energy</a:t>
            </a:r>
          </a:p>
        </p:txBody>
      </p:sp>
      <p:sp>
        <p:nvSpPr>
          <p:cNvPr id="25613" name="Line 13"/>
          <p:cNvSpPr>
            <a:spLocks noChangeShapeType="1"/>
          </p:cNvSpPr>
          <p:nvPr/>
        </p:nvSpPr>
        <p:spPr bwMode="auto">
          <a:xfrm>
            <a:off x="3733800" y="2286000"/>
            <a:ext cx="6858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Collision theory and chemical reactions</a:t>
            </a:r>
          </a:p>
        </p:txBody>
      </p:sp>
      <p:sp>
        <p:nvSpPr>
          <p:cNvPr id="22531" name="Rectangle 3"/>
          <p:cNvSpPr>
            <a:spLocks noGrp="1" noChangeArrowheads="1"/>
          </p:cNvSpPr>
          <p:nvPr>
            <p:ph type="body" sz="half" idx="1"/>
          </p:nvPr>
        </p:nvSpPr>
        <p:spPr>
          <a:xfrm>
            <a:off x="457200" y="1600200"/>
            <a:ext cx="8382000" cy="4525963"/>
          </a:xfrm>
        </p:spPr>
        <p:txBody>
          <a:bodyPr/>
          <a:lstStyle/>
          <a:p>
            <a:r>
              <a:rPr lang="en-US" altLang="en-US" sz="2400"/>
              <a:t>Bonds are broken and new bonds are formed when reactions occur.  New bonds are formed between atoms, and the bonds result from sharing of electrons between those atoms.</a:t>
            </a:r>
          </a:p>
          <a:p>
            <a:r>
              <a:rPr lang="en-US" altLang="en-US" sz="2400"/>
              <a:t>The </a:t>
            </a:r>
            <a:r>
              <a:rPr lang="en-US" altLang="en-US" sz="2400" i="1"/>
              <a:t>atoms that are involved in these new bonds</a:t>
            </a:r>
            <a:r>
              <a:rPr lang="en-US" altLang="en-US" sz="2400"/>
              <a:t> formed must participate in the collision/contact.</a:t>
            </a:r>
            <a:r>
              <a:rPr lang="en-US" altLang="en-US" sz="2800"/>
              <a:t>  </a:t>
            </a:r>
          </a:p>
        </p:txBody>
      </p:sp>
      <p:sp>
        <p:nvSpPr>
          <p:cNvPr id="22534" name="Text Box 6"/>
          <p:cNvSpPr txBox="1">
            <a:spLocks noChangeArrowheads="1"/>
          </p:cNvSpPr>
          <p:nvPr/>
        </p:nvSpPr>
        <p:spPr bwMode="auto">
          <a:xfrm>
            <a:off x="3429000" y="1371600"/>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CC"/>
                </a:solidFill>
              </a:rPr>
              <a:t>Collision orientation</a:t>
            </a:r>
          </a:p>
        </p:txBody>
      </p:sp>
      <p:sp>
        <p:nvSpPr>
          <p:cNvPr id="22536" name="Text Box 8"/>
          <p:cNvSpPr txBox="1">
            <a:spLocks noChangeArrowheads="1"/>
          </p:cNvSpPr>
          <p:nvPr/>
        </p:nvSpPr>
        <p:spPr bwMode="auto">
          <a:xfrm>
            <a:off x="1066800" y="4572000"/>
            <a:ext cx="68770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Reactions that have strict orientation requirements tend to be slow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p:nvPr>
        </p:nvSpPr>
        <p:spPr/>
        <p:txBody>
          <a:bodyPr/>
          <a:lstStyle/>
          <a:p>
            <a:r>
              <a:rPr lang="en-US" altLang="en-US" sz="4000"/>
              <a:t>Collision theory and chemical reactions</a:t>
            </a:r>
          </a:p>
        </p:txBody>
      </p:sp>
      <p:graphicFrame>
        <p:nvGraphicFramePr>
          <p:cNvPr id="32772" name="Object 4"/>
          <p:cNvGraphicFramePr>
            <a:graphicFrameLocks noGrp="1" noChangeAspect="1"/>
          </p:cNvGraphicFramePr>
          <p:nvPr>
            <p:ph idx="1"/>
          </p:nvPr>
        </p:nvGraphicFramePr>
        <p:xfrm>
          <a:off x="0" y="2303463"/>
          <a:ext cx="9144000" cy="3117850"/>
        </p:xfrm>
        <a:graphic>
          <a:graphicData uri="http://schemas.openxmlformats.org/presentationml/2006/ole">
            <mc:AlternateContent xmlns:mc="http://schemas.openxmlformats.org/markup-compatibility/2006">
              <mc:Choice xmlns:v="urn:schemas-microsoft-com:vml" Requires="v">
                <p:oleObj spid="_x0000_s32776" name="Photo Editor Photo" r:id="rId3" imgW="9523810" imgH="3247619" progId="MSPhotoEd.3">
                  <p:embed/>
                </p:oleObj>
              </mc:Choice>
              <mc:Fallback>
                <p:oleObj name="Photo Editor Photo" r:id="rId3" imgW="9523810" imgH="324761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3463"/>
                        <a:ext cx="9144000"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4000"/>
              <a:t>Factors that influence reaction rates</a:t>
            </a:r>
          </a:p>
        </p:txBody>
      </p:sp>
      <p:graphicFrame>
        <p:nvGraphicFramePr>
          <p:cNvPr id="37891" name="Object 3"/>
          <p:cNvGraphicFramePr>
            <a:graphicFrameLocks noGrp="1" noChangeAspect="1"/>
          </p:cNvGraphicFramePr>
          <p:nvPr>
            <p:ph idx="1"/>
          </p:nvPr>
        </p:nvGraphicFramePr>
        <p:xfrm>
          <a:off x="0" y="2190750"/>
          <a:ext cx="9144000" cy="3344863"/>
        </p:xfrm>
        <a:graphic>
          <a:graphicData uri="http://schemas.openxmlformats.org/presentationml/2006/ole">
            <mc:AlternateContent xmlns:mc="http://schemas.openxmlformats.org/markup-compatibility/2006">
              <mc:Choice xmlns:v="urn:schemas-microsoft-com:vml" Requires="v">
                <p:oleObj spid="_x0000_s37894" name="Photo Editor Photo" r:id="rId3" imgW="9523810" imgH="3486637" progId="MSPhotoEd.3">
                  <p:embed/>
                </p:oleObj>
              </mc:Choice>
              <mc:Fallback>
                <p:oleObj name="Photo Editor Photo" r:id="rId3" imgW="9523810" imgH="3486637"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90750"/>
                        <a:ext cx="9144000" cy="334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a:t>Factors that influence reaction rates</a:t>
            </a:r>
          </a:p>
        </p:txBody>
      </p:sp>
      <p:graphicFrame>
        <p:nvGraphicFramePr>
          <p:cNvPr id="39939" name="Object 3"/>
          <p:cNvGraphicFramePr>
            <a:graphicFrameLocks noGrp="1" noChangeAspect="1"/>
          </p:cNvGraphicFramePr>
          <p:nvPr>
            <p:ph idx="1"/>
          </p:nvPr>
        </p:nvGraphicFramePr>
        <p:xfrm>
          <a:off x="1601788" y="1600200"/>
          <a:ext cx="5940425" cy="4525963"/>
        </p:xfrm>
        <a:graphic>
          <a:graphicData uri="http://schemas.openxmlformats.org/presentationml/2006/ole">
            <mc:AlternateContent xmlns:mc="http://schemas.openxmlformats.org/markup-compatibility/2006">
              <mc:Choice xmlns:v="urn:schemas-microsoft-com:vml" Requires="v">
                <p:oleObj spid="_x0000_s39947" name="Photo Editor Photo" r:id="rId3" imgW="9523810" imgH="7257143" progId="MSPhotoEd.3">
                  <p:embed/>
                </p:oleObj>
              </mc:Choice>
              <mc:Fallback>
                <p:oleObj name="Photo Editor Photo" r:id="rId3" imgW="9523810" imgH="7257143"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1600200"/>
                        <a:ext cx="5940425"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1" name="Text Box 5"/>
          <p:cNvSpPr txBox="1">
            <a:spLocks noChangeArrowheads="1"/>
          </p:cNvSpPr>
          <p:nvPr/>
        </p:nvSpPr>
        <p:spPr bwMode="auto">
          <a:xfrm>
            <a:off x="2590800" y="1371600"/>
            <a:ext cx="366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How catalysts affect reaction rates</a:t>
            </a:r>
          </a:p>
        </p:txBody>
      </p:sp>
      <p:sp>
        <p:nvSpPr>
          <p:cNvPr id="39942" name="Text Box 6"/>
          <p:cNvSpPr txBox="1">
            <a:spLocks noChangeArrowheads="1"/>
          </p:cNvSpPr>
          <p:nvPr/>
        </p:nvSpPr>
        <p:spPr bwMode="auto">
          <a:xfrm>
            <a:off x="457200" y="6096000"/>
            <a:ext cx="2471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Instead of X + Y </a:t>
            </a:r>
            <a:r>
              <a:rPr lang="en-US" altLang="en-US">
                <a:sym typeface="Wingdings" panose="05000000000000000000" pitchFamily="2" charset="2"/>
              </a:rPr>
              <a:t> XY</a:t>
            </a:r>
            <a:endParaRPr lang="en-US" altLang="en-US"/>
          </a:p>
        </p:txBody>
      </p:sp>
      <p:sp>
        <p:nvSpPr>
          <p:cNvPr id="39943" name="Text Box 7"/>
          <p:cNvSpPr txBox="1">
            <a:spLocks noChangeArrowheads="1"/>
          </p:cNvSpPr>
          <p:nvPr/>
        </p:nvSpPr>
        <p:spPr bwMode="auto">
          <a:xfrm>
            <a:off x="6400800" y="5715000"/>
            <a:ext cx="19954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Catalyzed:</a:t>
            </a:r>
          </a:p>
          <a:p>
            <a:pPr algn="ctr"/>
            <a:r>
              <a:rPr lang="en-US" altLang="en-US">
                <a:solidFill>
                  <a:srgbClr val="0000CC"/>
                </a:solidFill>
              </a:rPr>
              <a:t>C</a:t>
            </a:r>
            <a:r>
              <a:rPr lang="en-US" altLang="en-US"/>
              <a:t> + Y </a:t>
            </a:r>
            <a:r>
              <a:rPr lang="en-US" altLang="en-US">
                <a:sym typeface="Wingdings" panose="05000000000000000000" pitchFamily="2" charset="2"/>
              </a:rPr>
              <a:t> </a:t>
            </a:r>
            <a:r>
              <a:rPr lang="en-US" altLang="en-US">
                <a:solidFill>
                  <a:srgbClr val="0000CC"/>
                </a:solidFill>
                <a:sym typeface="Wingdings" panose="05000000000000000000" pitchFamily="2" charset="2"/>
              </a:rPr>
              <a:t>C</a:t>
            </a:r>
            <a:r>
              <a:rPr lang="en-US" altLang="en-US">
                <a:sym typeface="Wingdings" panose="05000000000000000000" pitchFamily="2" charset="2"/>
              </a:rPr>
              <a:t>Y</a:t>
            </a:r>
          </a:p>
          <a:p>
            <a:pPr algn="ctr"/>
            <a:r>
              <a:rPr lang="en-US" altLang="en-US">
                <a:sym typeface="Wingdings" panose="05000000000000000000" pitchFamily="2" charset="2"/>
              </a:rPr>
              <a:t>X + </a:t>
            </a:r>
            <a:r>
              <a:rPr lang="en-US" altLang="en-US">
                <a:solidFill>
                  <a:srgbClr val="0000CC"/>
                </a:solidFill>
                <a:sym typeface="Wingdings" panose="05000000000000000000" pitchFamily="2" charset="2"/>
              </a:rPr>
              <a:t>C</a:t>
            </a:r>
            <a:r>
              <a:rPr lang="en-US" altLang="en-US">
                <a:sym typeface="Wingdings" panose="05000000000000000000" pitchFamily="2" charset="2"/>
              </a:rPr>
              <a:t>Y  XY + </a:t>
            </a:r>
            <a:r>
              <a:rPr lang="en-US" altLang="en-US">
                <a:solidFill>
                  <a:srgbClr val="0000CC"/>
                </a:solidFill>
                <a:sym typeface="Wingdings" panose="05000000000000000000" pitchFamily="2" charset="2"/>
              </a:rPr>
              <a:t>C</a:t>
            </a:r>
            <a:endParaRPr lang="en-US" altLang="en-US">
              <a:solidFill>
                <a:srgbClr val="0000CC"/>
              </a:solidFill>
            </a:endParaRPr>
          </a:p>
        </p:txBody>
      </p:sp>
      <p:sp>
        <p:nvSpPr>
          <p:cNvPr id="39944" name="Text Box 8"/>
          <p:cNvSpPr txBox="1">
            <a:spLocks noChangeArrowheads="1"/>
          </p:cNvSpPr>
          <p:nvPr/>
        </p:nvSpPr>
        <p:spPr bwMode="auto">
          <a:xfrm>
            <a:off x="5943600" y="5989638"/>
            <a:ext cx="38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a:t>Exothermic and endothermic reactions</a:t>
            </a:r>
          </a:p>
        </p:txBody>
      </p:sp>
      <p:sp>
        <p:nvSpPr>
          <p:cNvPr id="34819" name="Rectangle 3"/>
          <p:cNvSpPr>
            <a:spLocks noGrp="1" noChangeArrowheads="1"/>
          </p:cNvSpPr>
          <p:nvPr>
            <p:ph type="body" sz="half" idx="1"/>
          </p:nvPr>
        </p:nvSpPr>
        <p:spPr/>
        <p:txBody>
          <a:bodyPr/>
          <a:lstStyle/>
          <a:p>
            <a:pPr>
              <a:lnSpc>
                <a:spcPct val="90000"/>
              </a:lnSpc>
            </a:pPr>
            <a:r>
              <a:rPr lang="en-US" altLang="en-US" sz="2800"/>
              <a:t>Chemical reactions will produce or consume heat.</a:t>
            </a:r>
          </a:p>
          <a:p>
            <a:pPr>
              <a:lnSpc>
                <a:spcPct val="90000"/>
              </a:lnSpc>
            </a:pPr>
            <a:r>
              <a:rPr lang="en-US" altLang="en-US" sz="2800"/>
              <a:t>Reactions that consume heat as they occur are called </a:t>
            </a:r>
            <a:r>
              <a:rPr lang="en-US" altLang="en-US" sz="2800">
                <a:solidFill>
                  <a:srgbClr val="0000CC"/>
                </a:solidFill>
              </a:rPr>
              <a:t>endothermic</a:t>
            </a:r>
            <a:r>
              <a:rPr lang="en-US" altLang="en-US" sz="2800"/>
              <a:t>; reactions that produce heat as they occur are called </a:t>
            </a:r>
            <a:r>
              <a:rPr lang="en-US" altLang="en-US" sz="2800">
                <a:solidFill>
                  <a:srgbClr val="FF0000"/>
                </a:solidFill>
              </a:rPr>
              <a:t>exothermic</a:t>
            </a:r>
          </a:p>
        </p:txBody>
      </p:sp>
      <p:graphicFrame>
        <p:nvGraphicFramePr>
          <p:cNvPr id="34820" name="Object 4"/>
          <p:cNvGraphicFramePr>
            <a:graphicFrameLocks noGrp="1" noChangeAspect="1"/>
          </p:cNvGraphicFramePr>
          <p:nvPr>
            <p:ph sz="half" idx="2"/>
          </p:nvPr>
        </p:nvGraphicFramePr>
        <p:xfrm>
          <a:off x="4648200" y="2693988"/>
          <a:ext cx="4038600" cy="2338387"/>
        </p:xfrm>
        <a:graphic>
          <a:graphicData uri="http://schemas.openxmlformats.org/presentationml/2006/ole">
            <mc:AlternateContent xmlns:mc="http://schemas.openxmlformats.org/markup-compatibility/2006">
              <mc:Choice xmlns:v="urn:schemas-microsoft-com:vml" Requires="v">
                <p:oleObj spid="_x0000_s34823" name="Photo Editor Photo" r:id="rId3" imgW="9523810" imgH="5514286" progId="MSPhotoEd.3">
                  <p:embed/>
                </p:oleObj>
              </mc:Choice>
              <mc:Fallback>
                <p:oleObj name="Photo Editor Photo" r:id="rId3" imgW="9523810" imgH="551428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93988"/>
                        <a:ext cx="4038600"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4000"/>
              <a:t>Exothermic and endothermic reactions</a:t>
            </a:r>
          </a:p>
        </p:txBody>
      </p:sp>
      <p:sp>
        <p:nvSpPr>
          <p:cNvPr id="36867" name="Rectangle 3"/>
          <p:cNvSpPr>
            <a:spLocks noGrp="1" noChangeArrowheads="1"/>
          </p:cNvSpPr>
          <p:nvPr>
            <p:ph type="body" idx="1"/>
          </p:nvPr>
        </p:nvSpPr>
        <p:spPr/>
        <p:txBody>
          <a:bodyPr/>
          <a:lstStyle/>
          <a:p>
            <a:r>
              <a:rPr lang="en-US" altLang="en-US" sz="2400"/>
              <a:t>When chemical reactions occur, bonds must be broken in the reactant molecules and new ones created is the products are formed.</a:t>
            </a:r>
          </a:p>
          <a:p>
            <a:r>
              <a:rPr lang="en-US" altLang="en-US" sz="2400"/>
              <a:t>If the bonds in the reactant molecules are stronger (more stable) than those in the products, the reaction will be endothermic</a:t>
            </a:r>
          </a:p>
          <a:p>
            <a:r>
              <a:rPr lang="en-US" altLang="en-US" sz="2400"/>
              <a:t>If the bonds in the products are more stable than those of the reactants, the reaction will be exothermic</a:t>
            </a:r>
          </a:p>
        </p:txBody>
      </p:sp>
      <p:sp>
        <p:nvSpPr>
          <p:cNvPr id="36868" name="Text Box 4"/>
          <p:cNvSpPr txBox="1">
            <a:spLocks noChangeArrowheads="1"/>
          </p:cNvSpPr>
          <p:nvPr/>
        </p:nvSpPr>
        <p:spPr bwMode="auto">
          <a:xfrm>
            <a:off x="1143000" y="5562600"/>
            <a:ext cx="66484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[Total energy of bonds broken] – [Total energy of bonds formed]</a:t>
            </a:r>
          </a:p>
        </p:txBody>
      </p:sp>
      <p:sp>
        <p:nvSpPr>
          <p:cNvPr id="36869" name="Text Box 5"/>
          <p:cNvSpPr txBox="1">
            <a:spLocks noChangeArrowheads="1"/>
          </p:cNvSpPr>
          <p:nvPr/>
        </p:nvSpPr>
        <p:spPr bwMode="auto">
          <a:xfrm>
            <a:off x="2209800" y="603408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reactants</a:t>
            </a:r>
          </a:p>
        </p:txBody>
      </p:sp>
      <p:sp>
        <p:nvSpPr>
          <p:cNvPr id="36870" name="Text Box 6"/>
          <p:cNvSpPr txBox="1">
            <a:spLocks noChangeArrowheads="1"/>
          </p:cNvSpPr>
          <p:nvPr/>
        </p:nvSpPr>
        <p:spPr bwMode="auto">
          <a:xfrm>
            <a:off x="5715000" y="60340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products</a:t>
            </a:r>
          </a:p>
        </p:txBody>
      </p:sp>
      <p:sp>
        <p:nvSpPr>
          <p:cNvPr id="36871" name="AutoShape 7"/>
          <p:cNvSpPr>
            <a:spLocks/>
          </p:cNvSpPr>
          <p:nvPr/>
        </p:nvSpPr>
        <p:spPr bwMode="auto">
          <a:xfrm rot="16200000">
            <a:off x="2705100" y="4991100"/>
            <a:ext cx="152400" cy="2057400"/>
          </a:xfrm>
          <a:prstGeom prst="leftBrace">
            <a:avLst>
              <a:gd name="adj1" fmla="val 112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AutoShape 8"/>
          <p:cNvSpPr>
            <a:spLocks/>
          </p:cNvSpPr>
          <p:nvPr/>
        </p:nvSpPr>
        <p:spPr bwMode="auto">
          <a:xfrm rot="16200000">
            <a:off x="6134100" y="4991100"/>
            <a:ext cx="152400" cy="2057400"/>
          </a:xfrm>
          <a:prstGeom prst="leftBrace">
            <a:avLst>
              <a:gd name="adj1" fmla="val 112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Text Box 9"/>
          <p:cNvSpPr txBox="1">
            <a:spLocks noChangeArrowheads="1"/>
          </p:cNvSpPr>
          <p:nvPr/>
        </p:nvSpPr>
        <p:spPr bwMode="auto">
          <a:xfrm>
            <a:off x="2133600" y="5105400"/>
            <a:ext cx="464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Heat absorbed or released is proportional 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0" y="241885"/>
            <a:ext cx="8048002" cy="457200"/>
          </a:xfrm>
          <a:custGeom>
            <a:avLst/>
            <a:gdLst/>
            <a:ahLst/>
            <a:cxnLst/>
            <a:rect l="0" t="0" r="0" b="0"/>
            <a:pathLst/>
          </a:custGeom>
          <a:solidFill>
            <a:srgbClr val="00FFFF"/>
          </a:solidFill>
          <a:ln>
            <a:solidFill>
              <a:srgbClr val="000000"/>
            </a:solidFill>
            <a:round/>
          </a:ln>
        </p:spPr>
        <p:txBody>
          <a:bodyPr/>
          <a:lstStyle/>
          <a:p>
            <a:pPr marL="0" indent="0">
              <a:buNone/>
            </a:pPr>
            <a:r>
              <a:rPr lang="en-US" sz="2800" kern="0" dirty="0" smtClean="0">
                <a:solidFill>
                  <a:srgbClr val="C00000"/>
                </a:solidFill>
                <a:effectLst>
                  <a:outerShdw blurRad="38100" dist="38100" dir="2700000" algn="tl">
                    <a:srgbClr val="C0C0C0"/>
                  </a:outerShdw>
                </a:effectLst>
              </a:rPr>
              <a:t>									Chapter </a:t>
            </a:r>
            <a:r>
              <a:rPr lang="en-US" sz="2800" kern="0" dirty="0" smtClean="0">
                <a:solidFill>
                  <a:srgbClr val="C00000"/>
                </a:solidFill>
                <a:effectLst>
                  <a:outerShdw blurRad="38100" dist="38100" dir="2700000" algn="tl">
                    <a:srgbClr val="C0C0C0"/>
                  </a:outerShdw>
                </a:effectLst>
              </a:rPr>
              <a:t>9</a:t>
            </a:r>
            <a:r>
              <a:rPr lang="en-US" sz="2800" kern="0" dirty="0" smtClean="0">
                <a:solidFill>
                  <a:srgbClr val="C00000"/>
                </a:solidFill>
                <a:effectLst>
                  <a:outerShdw blurRad="38100" dist="38100" dir="2700000" algn="tl">
                    <a:srgbClr val="C0C0C0"/>
                  </a:outerShdw>
                </a:effectLst>
              </a:rPr>
              <a:t>. </a:t>
            </a:r>
            <a:r>
              <a:rPr lang="en-US" sz="2800" dirty="0"/>
              <a:t>Chemical Reactions</a:t>
            </a:r>
            <a:endParaRPr lang="en-US" sz="2800" dirty="0"/>
          </a:p>
        </p:txBody>
      </p:sp>
      <p:sp>
        <p:nvSpPr>
          <p:cNvPr id="21507" name="AutoShape 3"/>
          <p:cNvSpPr>
            <a:spLocks noGrp="1" noChangeArrowheads="1"/>
          </p:cNvSpPr>
          <p:nvPr>
            <p:ph type="subTitle" idx="4294967295"/>
          </p:nvPr>
        </p:nvSpPr>
        <p:spPr>
          <a:xfrm>
            <a:off x="381000" y="677008"/>
            <a:ext cx="8200402" cy="5333999"/>
          </a:xfrm>
          <a:custGeom>
            <a:avLst/>
            <a:gdLst/>
            <a:ahLst/>
            <a:cxnLst/>
            <a:rect l="0" t="0" r="0" b="0"/>
            <a:pathLst/>
          </a:custGeom>
          <a:solidFill>
            <a:srgbClr val="FFFF00"/>
          </a:solidFill>
          <a:ln>
            <a:solidFill>
              <a:srgbClr val="000000"/>
            </a:solidFill>
            <a:round/>
          </a:ln>
        </p:spPr>
        <p:txBody>
          <a:bodyPr/>
          <a:lstStyle/>
          <a:p>
            <a:pPr marL="0" lvl="0" indent="0">
              <a:buNone/>
            </a:pPr>
            <a:r>
              <a:rPr lang="en-US" sz="2400" dirty="0"/>
              <a:t>9-5	Exothermic and Endothermic Chemical Reactions</a:t>
            </a:r>
            <a:endParaRPr lang="en-US" dirty="0"/>
          </a:p>
          <a:p>
            <a:pPr marL="0" lvl="0" indent="0">
              <a:buNone/>
            </a:pPr>
            <a:r>
              <a:rPr lang="en-US" sz="2400" dirty="0" smtClean="0"/>
              <a:t>9-6	Factors </a:t>
            </a:r>
            <a:r>
              <a:rPr lang="en-US" sz="2400" dirty="0"/>
              <a:t>That Influence Chemical Reaction Rates</a:t>
            </a:r>
            <a:endParaRPr lang="en-US" dirty="0"/>
          </a:p>
          <a:p>
            <a:pPr marL="857250" lvl="2" indent="0">
              <a:buNone/>
            </a:pPr>
            <a:r>
              <a:rPr lang="en-US" sz="2000" dirty="0">
                <a:solidFill>
                  <a:srgbClr val="00B050"/>
                </a:solidFill>
              </a:rPr>
              <a:t>Physical Nature of Reactants</a:t>
            </a:r>
            <a:endParaRPr lang="en-US" sz="3600" dirty="0">
              <a:solidFill>
                <a:srgbClr val="00B050"/>
              </a:solidFill>
            </a:endParaRPr>
          </a:p>
          <a:p>
            <a:pPr marL="857250" lvl="2" indent="0">
              <a:buNone/>
            </a:pPr>
            <a:r>
              <a:rPr lang="en-US" sz="2000" dirty="0">
                <a:solidFill>
                  <a:srgbClr val="00B050"/>
                </a:solidFill>
              </a:rPr>
              <a:t>Reactant Concentrations</a:t>
            </a:r>
            <a:endParaRPr lang="en-US" sz="3600" dirty="0">
              <a:solidFill>
                <a:srgbClr val="00B050"/>
              </a:solidFill>
            </a:endParaRPr>
          </a:p>
          <a:p>
            <a:pPr marL="857250" lvl="2" indent="0">
              <a:buNone/>
            </a:pPr>
            <a:r>
              <a:rPr lang="en-US" sz="2000" dirty="0">
                <a:solidFill>
                  <a:srgbClr val="00B050"/>
                </a:solidFill>
              </a:rPr>
              <a:t>Reaction Temperature</a:t>
            </a:r>
            <a:endParaRPr lang="en-US" sz="3600" dirty="0">
              <a:solidFill>
                <a:srgbClr val="00B050"/>
              </a:solidFill>
            </a:endParaRPr>
          </a:p>
          <a:p>
            <a:pPr marL="857250" lvl="2" indent="0">
              <a:buNone/>
            </a:pPr>
            <a:r>
              <a:rPr lang="en-US" sz="2000" dirty="0">
                <a:solidFill>
                  <a:srgbClr val="00B050"/>
                </a:solidFill>
              </a:rPr>
              <a:t>Presence of Catalysts</a:t>
            </a:r>
            <a:endParaRPr lang="en-US" sz="3600" dirty="0">
              <a:solidFill>
                <a:srgbClr val="00B050"/>
              </a:solidFill>
            </a:endParaRPr>
          </a:p>
          <a:p>
            <a:pPr marL="0" lvl="0" indent="0">
              <a:buNone/>
            </a:pPr>
            <a:r>
              <a:rPr lang="en-US" sz="2400" dirty="0" smtClean="0"/>
              <a:t>9-7	Chemical </a:t>
            </a:r>
            <a:r>
              <a:rPr lang="en-US" sz="2400" dirty="0"/>
              <a:t>Equilibrium</a:t>
            </a:r>
            <a:endParaRPr lang="en-US" dirty="0"/>
          </a:p>
          <a:p>
            <a:pPr marL="0" lvl="0" indent="0">
              <a:buNone/>
            </a:pPr>
            <a:r>
              <a:rPr lang="en-US" sz="2400" dirty="0" smtClean="0"/>
              <a:t>9-8	Equilibrium </a:t>
            </a:r>
            <a:r>
              <a:rPr lang="en-US" sz="2400" dirty="0"/>
              <a:t>Constants</a:t>
            </a:r>
            <a:endParaRPr lang="en-US" dirty="0"/>
          </a:p>
          <a:p>
            <a:pPr marL="857250" lvl="2" indent="0">
              <a:buNone/>
            </a:pPr>
            <a:r>
              <a:rPr lang="en-US" sz="2000" dirty="0">
                <a:solidFill>
                  <a:srgbClr val="00B050"/>
                </a:solidFill>
              </a:rPr>
              <a:t>Temperature Dependence of Equilibrium Constants</a:t>
            </a:r>
            <a:endParaRPr lang="en-US" sz="3200" dirty="0">
              <a:solidFill>
                <a:srgbClr val="00B050"/>
              </a:solidFill>
            </a:endParaRPr>
          </a:p>
          <a:p>
            <a:pPr marL="857250" lvl="2" indent="0">
              <a:buNone/>
            </a:pPr>
            <a:r>
              <a:rPr lang="en-US" sz="2000" dirty="0">
                <a:solidFill>
                  <a:srgbClr val="00B050"/>
                </a:solidFill>
              </a:rPr>
              <a:t>Equilibrium Constant Values and Reaction Completeness</a:t>
            </a:r>
            <a:endParaRPr lang="en-US" sz="3200" dirty="0">
              <a:solidFill>
                <a:srgbClr val="00B050"/>
              </a:solidFill>
            </a:endParaRPr>
          </a:p>
          <a:p>
            <a:pPr marL="0" lvl="0" indent="0">
              <a:buNone/>
            </a:pPr>
            <a:r>
              <a:rPr lang="en-US" sz="2400" dirty="0" smtClean="0"/>
              <a:t>9-9	Altering </a:t>
            </a:r>
            <a:r>
              <a:rPr lang="en-US" sz="2400" dirty="0"/>
              <a:t>Equilibrium Conditions: Le </a:t>
            </a:r>
            <a:r>
              <a:rPr lang="en-US" sz="2400" dirty="0" err="1"/>
              <a:t>Châtelier’s</a:t>
            </a:r>
            <a:r>
              <a:rPr lang="en-US" sz="2400" dirty="0"/>
              <a:t> Principle</a:t>
            </a:r>
            <a:endParaRPr lang="en-US" dirty="0"/>
          </a:p>
          <a:p>
            <a:pPr marL="857250" lvl="2" indent="0">
              <a:buNone/>
            </a:pPr>
            <a:r>
              <a:rPr lang="en-US" sz="1800" dirty="0">
                <a:solidFill>
                  <a:srgbClr val="00B050"/>
                </a:solidFill>
              </a:rPr>
              <a:t>Concentration Changes</a:t>
            </a:r>
            <a:endParaRPr lang="en-US" sz="2800" dirty="0">
              <a:solidFill>
                <a:srgbClr val="00B050"/>
              </a:solidFill>
            </a:endParaRPr>
          </a:p>
          <a:p>
            <a:pPr marL="857250" lvl="2" indent="0">
              <a:buNone/>
            </a:pPr>
            <a:r>
              <a:rPr lang="en-US" sz="1800" dirty="0">
                <a:solidFill>
                  <a:srgbClr val="00B050"/>
                </a:solidFill>
              </a:rPr>
              <a:t>Temperature Changes</a:t>
            </a:r>
            <a:endParaRPr lang="en-US" sz="2800" dirty="0">
              <a:solidFill>
                <a:srgbClr val="00B050"/>
              </a:solidFill>
            </a:endParaRPr>
          </a:p>
          <a:p>
            <a:pPr marL="857250" lvl="2" indent="0">
              <a:buNone/>
            </a:pPr>
            <a:r>
              <a:rPr lang="en-US" sz="1800" dirty="0">
                <a:solidFill>
                  <a:srgbClr val="00B050"/>
                </a:solidFill>
              </a:rPr>
              <a:t>Pressure Changes</a:t>
            </a:r>
            <a:endParaRPr lang="en-US" sz="2800" dirty="0">
              <a:solidFill>
                <a:srgbClr val="00B050"/>
              </a:solidFill>
            </a:endParaRPr>
          </a:p>
          <a:p>
            <a:pPr marL="800100" lvl="2" indent="0">
              <a:buNone/>
            </a:pPr>
            <a:r>
              <a:rPr lang="en-US" sz="1800" dirty="0" smtClean="0">
                <a:solidFill>
                  <a:srgbClr val="00B050"/>
                </a:solidFill>
              </a:rPr>
              <a:t> Addition </a:t>
            </a:r>
            <a:r>
              <a:rPr lang="en-US" sz="1800" dirty="0">
                <a:solidFill>
                  <a:srgbClr val="00B050"/>
                </a:solidFill>
              </a:rPr>
              <a:t>of Catalysts</a:t>
            </a:r>
            <a:endParaRPr lang="en-US" sz="7200" dirty="0">
              <a:solidFill>
                <a:srgbClr val="00B050"/>
              </a:solidFill>
            </a:endParaRPr>
          </a:p>
        </p:txBody>
      </p:sp>
    </p:spTree>
    <p:extLst>
      <p:ext uri="{BB962C8B-B14F-4D97-AF65-F5344CB8AC3E}">
        <p14:creationId xmlns:p14="http://schemas.microsoft.com/office/powerpoint/2010/main" val="2448256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Chemical equilibrium</a:t>
            </a:r>
          </a:p>
        </p:txBody>
      </p:sp>
      <p:sp>
        <p:nvSpPr>
          <p:cNvPr id="41987" name="Rectangle 3"/>
          <p:cNvSpPr>
            <a:spLocks noGrp="1" noChangeArrowheads="1"/>
          </p:cNvSpPr>
          <p:nvPr>
            <p:ph type="body" sz="half" idx="1"/>
          </p:nvPr>
        </p:nvSpPr>
        <p:spPr/>
        <p:txBody>
          <a:bodyPr/>
          <a:lstStyle/>
          <a:p>
            <a:pPr>
              <a:lnSpc>
                <a:spcPct val="90000"/>
              </a:lnSpc>
            </a:pPr>
            <a:r>
              <a:rPr lang="en-US" altLang="en-US" sz="2400"/>
              <a:t>Chemical reactions do not go to “completion” – some of them result in essentially complete consumption of reactants, but even in these cases, there is always at least some small portion of the reactant that remains</a:t>
            </a:r>
            <a:r>
              <a:rPr lang="en-US" altLang="en-US" sz="2400">
                <a:solidFill>
                  <a:srgbClr val="FF0000"/>
                </a:solidFill>
              </a:rPr>
              <a:t>*</a:t>
            </a:r>
          </a:p>
          <a:p>
            <a:pPr>
              <a:lnSpc>
                <a:spcPct val="90000"/>
              </a:lnSpc>
            </a:pPr>
            <a:r>
              <a:rPr lang="en-US" altLang="en-US" sz="2400"/>
              <a:t>The reason for this is that reactions can go in both forward and reverse directions</a:t>
            </a:r>
          </a:p>
        </p:txBody>
      </p:sp>
      <p:pic>
        <p:nvPicPr>
          <p:cNvPr id="41988" name="Picture 4" descr="FG14_1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3479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6"/>
          <p:cNvSpPr txBox="1">
            <a:spLocks noChangeArrowheads="1"/>
          </p:cNvSpPr>
          <p:nvPr/>
        </p:nvSpPr>
        <p:spPr bwMode="auto">
          <a:xfrm>
            <a:off x="6634163" y="6340475"/>
            <a:ext cx="2509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0000"/>
                </a:solidFill>
              </a:rPr>
              <a:t>*</a:t>
            </a:r>
            <a:r>
              <a:rPr lang="en-US" altLang="en-US" sz="1400"/>
              <a:t> assuming reaction is carried</a:t>
            </a:r>
          </a:p>
          <a:p>
            <a:r>
              <a:rPr lang="en-US" altLang="en-US" sz="1400"/>
              <a:t>out in a closed container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Chemical equilibrium</a:t>
            </a:r>
          </a:p>
        </p:txBody>
      </p:sp>
      <p:sp>
        <p:nvSpPr>
          <p:cNvPr id="46083" name="Rectangle 3"/>
          <p:cNvSpPr>
            <a:spLocks noGrp="1" noChangeArrowheads="1"/>
          </p:cNvSpPr>
          <p:nvPr>
            <p:ph type="body" idx="1"/>
          </p:nvPr>
        </p:nvSpPr>
        <p:spPr/>
        <p:txBody>
          <a:bodyPr/>
          <a:lstStyle/>
          <a:p>
            <a:pPr>
              <a:lnSpc>
                <a:spcPct val="80000"/>
              </a:lnSpc>
            </a:pPr>
            <a:r>
              <a:rPr lang="en-US" altLang="en-US" sz="2400"/>
              <a:t>Consider a chemical reaction like the following one:</a:t>
            </a:r>
          </a:p>
          <a:p>
            <a:pPr>
              <a:lnSpc>
                <a:spcPct val="80000"/>
              </a:lnSpc>
            </a:pPr>
            <a:endParaRPr lang="en-US" altLang="en-US" sz="2400"/>
          </a:p>
          <a:p>
            <a:pPr algn="ctr">
              <a:lnSpc>
                <a:spcPct val="80000"/>
              </a:lnSpc>
              <a:buFontTx/>
              <a:buNone/>
            </a:pPr>
            <a:r>
              <a:rPr lang="en-US" altLang="en-US" sz="2400"/>
              <a:t>H</a:t>
            </a:r>
            <a:r>
              <a:rPr lang="en-US" altLang="en-US" sz="2400" baseline="-25000"/>
              <a:t>2</a:t>
            </a:r>
            <a:r>
              <a:rPr lang="en-US" altLang="en-US" sz="2400"/>
              <a:t> + I</a:t>
            </a:r>
            <a:r>
              <a:rPr lang="en-US" altLang="en-US" sz="2400" baseline="-25000"/>
              <a:t>2</a:t>
            </a:r>
            <a:r>
              <a:rPr lang="en-US" altLang="en-US" sz="2400"/>
              <a:t> </a:t>
            </a:r>
            <a:r>
              <a:rPr lang="en-US" altLang="en-US" sz="2400">
                <a:latin typeface="Wingdings 3" panose="05040102010807070707" pitchFamily="18" charset="2"/>
                <a:sym typeface="Wingdings" panose="05000000000000000000" pitchFamily="2" charset="2"/>
              </a:rPr>
              <a:t></a:t>
            </a:r>
            <a:r>
              <a:rPr lang="en-US" altLang="en-US" sz="2400"/>
              <a:t> 2HI</a:t>
            </a:r>
            <a:endParaRPr lang="en-US" altLang="en-US" sz="2400" baseline="-25000"/>
          </a:p>
          <a:p>
            <a:pPr>
              <a:lnSpc>
                <a:spcPct val="80000"/>
              </a:lnSpc>
              <a:buFontTx/>
              <a:buNone/>
            </a:pPr>
            <a:endParaRPr lang="en-US" altLang="en-US" sz="2400"/>
          </a:p>
          <a:p>
            <a:pPr>
              <a:lnSpc>
                <a:spcPct val="80000"/>
              </a:lnSpc>
            </a:pPr>
            <a:r>
              <a:rPr lang="en-US" altLang="en-US" sz="2400"/>
              <a:t>If we start with pure H</a:t>
            </a:r>
            <a:r>
              <a:rPr lang="en-US" altLang="en-US" sz="2400" baseline="-25000"/>
              <a:t>2</a:t>
            </a:r>
            <a:r>
              <a:rPr lang="en-US" altLang="en-US" sz="2400"/>
              <a:t> and I</a:t>
            </a:r>
            <a:r>
              <a:rPr lang="en-US" altLang="en-US" sz="2400" baseline="-25000"/>
              <a:t>2</a:t>
            </a:r>
            <a:r>
              <a:rPr lang="en-US" altLang="en-US" sz="2400"/>
              <a:t>, then this reaction is initially fast (</a:t>
            </a:r>
            <a:r>
              <a:rPr lang="en-US" altLang="en-US" sz="2400" i="1"/>
              <a:t>rates are proportional to the concentration of the reactants</a:t>
            </a:r>
            <a:r>
              <a:rPr lang="en-US" altLang="en-US" sz="2400"/>
              <a:t>) and then begins to slow down as the reactant gets consumed.</a:t>
            </a:r>
          </a:p>
          <a:p>
            <a:pPr>
              <a:lnSpc>
                <a:spcPct val="80000"/>
              </a:lnSpc>
            </a:pPr>
            <a:r>
              <a:rPr lang="en-US" altLang="en-US" sz="2400"/>
              <a:t>As the reaction occurs, product (HI) begins to build up.  The following reaction begins to get faster as the amount of HI builds up:</a:t>
            </a:r>
          </a:p>
          <a:p>
            <a:pPr>
              <a:lnSpc>
                <a:spcPct val="80000"/>
              </a:lnSpc>
            </a:pPr>
            <a:endParaRPr lang="en-US" altLang="en-US" sz="2400"/>
          </a:p>
          <a:p>
            <a:pPr algn="ctr">
              <a:lnSpc>
                <a:spcPct val="80000"/>
              </a:lnSpc>
              <a:buFontTx/>
              <a:buNone/>
            </a:pPr>
            <a:r>
              <a:rPr lang="en-US" altLang="en-US" sz="2400"/>
              <a:t>H</a:t>
            </a:r>
            <a:r>
              <a:rPr lang="en-US" altLang="en-US" sz="2400" baseline="-25000"/>
              <a:t>2</a:t>
            </a:r>
            <a:r>
              <a:rPr lang="en-US" altLang="en-US" sz="2400"/>
              <a:t> + I</a:t>
            </a:r>
            <a:r>
              <a:rPr lang="en-US" altLang="en-US" sz="2400" baseline="-25000"/>
              <a:t>2</a:t>
            </a:r>
            <a:r>
              <a:rPr lang="en-US" altLang="en-US" sz="2400"/>
              <a:t> </a:t>
            </a:r>
            <a:r>
              <a:rPr lang="en-US" altLang="en-US" sz="2400">
                <a:sym typeface="Wingdings" panose="05000000000000000000" pitchFamily="2" charset="2"/>
              </a:rPr>
              <a:t> 2HI</a:t>
            </a:r>
            <a:endParaRPr lang="en-US" altLang="en-U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Chemical equilibrium</a:t>
            </a:r>
          </a:p>
        </p:txBody>
      </p:sp>
      <p:sp>
        <p:nvSpPr>
          <p:cNvPr id="47107" name="Rectangle 3"/>
          <p:cNvSpPr>
            <a:spLocks noGrp="1" noChangeArrowheads="1"/>
          </p:cNvSpPr>
          <p:nvPr>
            <p:ph type="body" idx="1"/>
          </p:nvPr>
        </p:nvSpPr>
        <p:spPr/>
        <p:txBody>
          <a:bodyPr/>
          <a:lstStyle/>
          <a:p>
            <a:pPr>
              <a:lnSpc>
                <a:spcPct val="90000"/>
              </a:lnSpc>
            </a:pPr>
            <a:r>
              <a:rPr lang="en-US" altLang="en-US" sz="2400"/>
              <a:t>The two, simultaneous reactions can be described by the following equation:</a:t>
            </a:r>
          </a:p>
          <a:p>
            <a:pPr>
              <a:lnSpc>
                <a:spcPct val="90000"/>
              </a:lnSpc>
            </a:pPr>
            <a:endParaRPr lang="en-US" altLang="en-US" sz="2400"/>
          </a:p>
          <a:p>
            <a:pPr algn="ctr">
              <a:lnSpc>
                <a:spcPct val="90000"/>
              </a:lnSpc>
              <a:buFontTx/>
              <a:buNone/>
            </a:pPr>
            <a:r>
              <a:rPr lang="en-US" altLang="en-US" sz="2400"/>
              <a:t>H</a:t>
            </a:r>
            <a:r>
              <a:rPr lang="en-US" altLang="en-US" sz="2400" baseline="-25000"/>
              <a:t>2</a:t>
            </a:r>
            <a:r>
              <a:rPr lang="en-US" altLang="en-US" sz="2400"/>
              <a:t> + I</a:t>
            </a:r>
            <a:r>
              <a:rPr lang="en-US" altLang="en-US" sz="2400" baseline="-25000"/>
              <a:t>2</a:t>
            </a:r>
            <a:r>
              <a:rPr lang="en-US" altLang="en-US" sz="2400"/>
              <a:t> </a:t>
            </a:r>
            <a:r>
              <a:rPr lang="en-US" altLang="en-US" sz="2400">
                <a:latin typeface="Wingdings 3" panose="05040102010807070707" pitchFamily="18" charset="2"/>
              </a:rPr>
              <a:t>D</a:t>
            </a:r>
            <a:r>
              <a:rPr lang="en-US" altLang="en-US" sz="2400"/>
              <a:t> 2HI</a:t>
            </a:r>
          </a:p>
          <a:p>
            <a:pPr>
              <a:lnSpc>
                <a:spcPct val="90000"/>
              </a:lnSpc>
            </a:pPr>
            <a:endParaRPr lang="en-US" altLang="en-US" sz="2400"/>
          </a:p>
          <a:p>
            <a:pPr>
              <a:lnSpc>
                <a:spcPct val="90000"/>
              </a:lnSpc>
            </a:pPr>
            <a:r>
              <a:rPr lang="en-US" altLang="en-US" sz="2400"/>
              <a:t>As the reactions continue, the “forward” reaction (left-to-right) slows down, and the “reverse” reaction (right-to-left) speeds up until their rates become equal.</a:t>
            </a:r>
          </a:p>
          <a:p>
            <a:pPr>
              <a:lnSpc>
                <a:spcPct val="90000"/>
              </a:lnSpc>
            </a:pPr>
            <a:r>
              <a:rPr lang="en-US" altLang="en-US" sz="2400"/>
              <a:t>At this time (and all times after) the reaction has reached a state of chemical equilibrium  (opposed chemical reactions occurring at equal rates)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p:nvPr>
        </p:nvSpPr>
        <p:spPr/>
        <p:txBody>
          <a:bodyPr/>
          <a:lstStyle/>
          <a:p>
            <a:r>
              <a:rPr lang="en-US" altLang="en-US"/>
              <a:t>Chemical equilibrium</a:t>
            </a:r>
          </a:p>
        </p:txBody>
      </p:sp>
      <p:graphicFrame>
        <p:nvGraphicFramePr>
          <p:cNvPr id="49156" name="Object 4"/>
          <p:cNvGraphicFramePr>
            <a:graphicFrameLocks noGrp="1" noChangeAspect="1"/>
          </p:cNvGraphicFramePr>
          <p:nvPr>
            <p:ph idx="1"/>
          </p:nvPr>
        </p:nvGraphicFramePr>
        <p:xfrm>
          <a:off x="457200" y="2205038"/>
          <a:ext cx="8229600" cy="3316287"/>
        </p:xfrm>
        <a:graphic>
          <a:graphicData uri="http://schemas.openxmlformats.org/presentationml/2006/ole">
            <mc:AlternateContent xmlns:mc="http://schemas.openxmlformats.org/markup-compatibility/2006">
              <mc:Choice xmlns:v="urn:schemas-microsoft-com:vml" Requires="v">
                <p:oleObj spid="_x0000_s49165" name="Photo Editor Photo" r:id="rId3" imgW="9523810" imgH="3839111" progId="MSPhotoEd.3">
                  <p:embed/>
                </p:oleObj>
              </mc:Choice>
              <mc:Fallback>
                <p:oleObj name="Photo Editor Photo" r:id="rId3" imgW="9523810" imgH="3839111"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5038"/>
                        <a:ext cx="822960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9" name="Text Box 7"/>
          <p:cNvSpPr txBox="1">
            <a:spLocks noChangeArrowheads="1"/>
          </p:cNvSpPr>
          <p:nvPr/>
        </p:nvSpPr>
        <p:spPr bwMode="auto">
          <a:xfrm>
            <a:off x="4953000" y="1295400"/>
            <a:ext cx="401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Amounts of product and reactant</a:t>
            </a:r>
          </a:p>
          <a:p>
            <a:r>
              <a:rPr lang="en-US" altLang="en-US"/>
              <a:t>are constant after equilibrium reached</a:t>
            </a:r>
          </a:p>
        </p:txBody>
      </p:sp>
      <p:sp>
        <p:nvSpPr>
          <p:cNvPr id="49160" name="Line 8"/>
          <p:cNvSpPr>
            <a:spLocks noChangeShapeType="1"/>
          </p:cNvSpPr>
          <p:nvPr/>
        </p:nvSpPr>
        <p:spPr bwMode="auto">
          <a:xfrm>
            <a:off x="7239000" y="190500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p:cNvSpPr>
            <a:spLocks noChangeShapeType="1"/>
          </p:cNvSpPr>
          <p:nvPr/>
        </p:nvSpPr>
        <p:spPr bwMode="auto">
          <a:xfrm>
            <a:off x="6705600" y="1905000"/>
            <a:ext cx="8382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Text Box 10"/>
          <p:cNvSpPr txBox="1">
            <a:spLocks noChangeArrowheads="1"/>
          </p:cNvSpPr>
          <p:nvPr/>
        </p:nvSpPr>
        <p:spPr bwMode="auto">
          <a:xfrm>
            <a:off x="2209800" y="54864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Rates</a:t>
            </a:r>
          </a:p>
        </p:txBody>
      </p:sp>
      <p:sp>
        <p:nvSpPr>
          <p:cNvPr id="49163" name="Text Box 11"/>
          <p:cNvSpPr txBox="1">
            <a:spLocks noChangeArrowheads="1"/>
          </p:cNvSpPr>
          <p:nvPr/>
        </p:nvSpPr>
        <p:spPr bwMode="auto">
          <a:xfrm>
            <a:off x="5943600" y="5486400"/>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Concentrations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Equilibrium constants</a:t>
            </a:r>
          </a:p>
        </p:txBody>
      </p:sp>
      <p:sp>
        <p:nvSpPr>
          <p:cNvPr id="48131" name="Rectangle 3"/>
          <p:cNvSpPr>
            <a:spLocks noGrp="1" noChangeArrowheads="1"/>
          </p:cNvSpPr>
          <p:nvPr>
            <p:ph type="body" idx="1"/>
          </p:nvPr>
        </p:nvSpPr>
        <p:spPr/>
        <p:txBody>
          <a:bodyPr/>
          <a:lstStyle/>
          <a:p>
            <a:r>
              <a:rPr lang="en-US" altLang="en-US" sz="2400"/>
              <a:t>The amounts of product and reactant that exist once chemical equilibrium is established can be described by a number called an </a:t>
            </a:r>
            <a:r>
              <a:rPr lang="en-US" altLang="en-US" sz="2400">
                <a:solidFill>
                  <a:srgbClr val="0000CC"/>
                </a:solidFill>
              </a:rPr>
              <a:t>equilibrium constant</a:t>
            </a:r>
          </a:p>
          <a:p>
            <a:r>
              <a:rPr lang="en-US" altLang="en-US" sz="2400"/>
              <a:t>The equilibrium constant is a numerical value that characterizes the relationship between the concentrations of reactants and products </a:t>
            </a:r>
            <a:r>
              <a:rPr lang="en-US" altLang="en-US" sz="2400" i="1"/>
              <a:t>in a system at equilibrium</a:t>
            </a:r>
          </a:p>
          <a:p>
            <a:r>
              <a:rPr lang="en-US" altLang="en-US" sz="2400"/>
              <a:t>For some general equilibrium reaction:</a:t>
            </a:r>
          </a:p>
          <a:p>
            <a:pPr algn="ctr">
              <a:buFontTx/>
              <a:buNone/>
            </a:pPr>
            <a:endParaRPr lang="en-US" altLang="en-US" sz="2400"/>
          </a:p>
          <a:p>
            <a:pPr algn="ctr">
              <a:buFontTx/>
              <a:buNone/>
            </a:pPr>
            <a:r>
              <a:rPr lang="en-US" altLang="en-US" sz="2400"/>
              <a:t>wA + xB </a:t>
            </a:r>
            <a:r>
              <a:rPr lang="en-US" altLang="en-US" sz="2400">
                <a:latin typeface="Wingdings 3" panose="05040102010807070707" pitchFamily="18" charset="2"/>
              </a:rPr>
              <a:t>D</a:t>
            </a:r>
            <a:r>
              <a:rPr lang="en-US" altLang="en-US" sz="2400"/>
              <a:t> yC + zD</a:t>
            </a:r>
          </a:p>
        </p:txBody>
      </p:sp>
      <p:sp>
        <p:nvSpPr>
          <p:cNvPr id="48133"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32" name="Object 4"/>
          <p:cNvGraphicFramePr>
            <a:graphicFrameLocks noChangeAspect="1"/>
          </p:cNvGraphicFramePr>
          <p:nvPr/>
        </p:nvGraphicFramePr>
        <p:xfrm>
          <a:off x="3505200" y="5715000"/>
          <a:ext cx="2146300" cy="973138"/>
        </p:xfrm>
        <a:graphic>
          <a:graphicData uri="http://schemas.openxmlformats.org/presentationml/2006/ole">
            <mc:AlternateContent xmlns:mc="http://schemas.openxmlformats.org/markup-compatibility/2006">
              <mc:Choice xmlns:v="urn:schemas-microsoft-com:vml" Requires="v">
                <p:oleObj spid="_x0000_s48136" name="Equation" r:id="rId3" imgW="990360" imgH="444240" progId="Equation.3">
                  <p:embed/>
                </p:oleObj>
              </mc:Choice>
              <mc:Fallback>
                <p:oleObj name="Equation" r:id="rId3" imgW="99036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715000"/>
                        <a:ext cx="2146300"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Equilibrium constants</a:t>
            </a:r>
          </a:p>
        </p:txBody>
      </p:sp>
      <p:sp>
        <p:nvSpPr>
          <p:cNvPr id="51203" name="Rectangle 3"/>
          <p:cNvSpPr>
            <a:spLocks noGrp="1" noChangeArrowheads="1"/>
          </p:cNvSpPr>
          <p:nvPr>
            <p:ph type="body" sz="half" idx="1"/>
          </p:nvPr>
        </p:nvSpPr>
        <p:spPr>
          <a:xfrm>
            <a:off x="457200" y="1600200"/>
            <a:ext cx="8229600" cy="4525963"/>
          </a:xfrm>
        </p:spPr>
        <p:txBody>
          <a:bodyPr/>
          <a:lstStyle/>
          <a:p>
            <a:r>
              <a:rPr lang="en-US" altLang="en-US" sz="2800"/>
              <a:t>Equilibrium constant expressions basically indicate the ratio of products to reactants at equilibrium (the concentration of each being raised to the power of its coefficient in the balanced chemical equation)</a:t>
            </a:r>
          </a:p>
          <a:p>
            <a:endParaRPr lang="en-US" altLang="en-US" sz="2800"/>
          </a:p>
          <a:p>
            <a:endParaRPr lang="en-US" altLang="en-US" sz="2800"/>
          </a:p>
          <a:p>
            <a:pPr algn="ctr">
              <a:buFontTx/>
              <a:buNone/>
            </a:pPr>
            <a:endParaRPr lang="en-US" altLang="en-US" sz="2800"/>
          </a:p>
          <a:p>
            <a:pPr algn="ctr">
              <a:buFontTx/>
              <a:buNone/>
            </a:pPr>
            <a:r>
              <a:rPr lang="en-US" altLang="en-US" sz="2800"/>
              <a:t>wA + xB </a:t>
            </a:r>
            <a:r>
              <a:rPr lang="en-US" altLang="en-US" sz="2800">
                <a:latin typeface="Wingdings 3" panose="05040102010807070707" pitchFamily="18" charset="2"/>
              </a:rPr>
              <a:t>D</a:t>
            </a:r>
            <a:r>
              <a:rPr lang="en-US" altLang="en-US" sz="2800"/>
              <a:t> yC + zD</a:t>
            </a:r>
          </a:p>
          <a:p>
            <a:endParaRPr lang="en-US" altLang="en-US" sz="2800"/>
          </a:p>
        </p:txBody>
      </p:sp>
      <p:graphicFrame>
        <p:nvGraphicFramePr>
          <p:cNvPr id="51207" name="Object 7"/>
          <p:cNvGraphicFramePr>
            <a:graphicFrameLocks noGrp="1" noChangeAspect="1"/>
          </p:cNvGraphicFramePr>
          <p:nvPr>
            <p:ph sz="half" idx="2"/>
          </p:nvPr>
        </p:nvGraphicFramePr>
        <p:xfrm>
          <a:off x="3352800" y="4114800"/>
          <a:ext cx="2362200" cy="1060450"/>
        </p:xfrm>
        <a:graphic>
          <a:graphicData uri="http://schemas.openxmlformats.org/presentationml/2006/ole">
            <mc:AlternateContent xmlns:mc="http://schemas.openxmlformats.org/markup-compatibility/2006">
              <mc:Choice xmlns:v="urn:schemas-microsoft-com:vml" Requires="v">
                <p:oleObj spid="_x0000_s51215" name="Equation" r:id="rId3" imgW="990360" imgH="444240" progId="Equation.3">
                  <p:embed/>
                </p:oleObj>
              </mc:Choice>
              <mc:Fallback>
                <p:oleObj name="Equation" r:id="rId3" imgW="990360" imgH="4442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23622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9" name="Text Box 9"/>
          <p:cNvSpPr txBox="1">
            <a:spLocks noChangeArrowheads="1"/>
          </p:cNvSpPr>
          <p:nvPr/>
        </p:nvSpPr>
        <p:spPr bwMode="auto">
          <a:xfrm>
            <a:off x="6553200" y="4419600"/>
            <a:ext cx="1327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coefficients</a:t>
            </a:r>
          </a:p>
          <a:p>
            <a:pPr algn="ctr"/>
            <a:r>
              <a:rPr lang="en-US" altLang="en-US"/>
              <a:t>become</a:t>
            </a:r>
          </a:p>
          <a:p>
            <a:pPr algn="ctr"/>
            <a:r>
              <a:rPr lang="en-US" altLang="en-US"/>
              <a:t>exponents</a:t>
            </a:r>
          </a:p>
        </p:txBody>
      </p:sp>
      <p:sp>
        <p:nvSpPr>
          <p:cNvPr id="51210" name="Line 10"/>
          <p:cNvSpPr>
            <a:spLocks noChangeShapeType="1"/>
          </p:cNvSpPr>
          <p:nvPr/>
        </p:nvSpPr>
        <p:spPr bwMode="auto">
          <a:xfrm flipH="1" flipV="1">
            <a:off x="5638800" y="43434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1"/>
          <p:cNvSpPr txBox="1">
            <a:spLocks noChangeArrowheads="1"/>
          </p:cNvSpPr>
          <p:nvPr/>
        </p:nvSpPr>
        <p:spPr bwMode="auto">
          <a:xfrm>
            <a:off x="381000" y="6096000"/>
            <a:ext cx="83756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Only solution species (concentrations) and gases are entered into the equilibrium</a:t>
            </a:r>
          </a:p>
          <a:p>
            <a:r>
              <a:rPr lang="en-US" altLang="en-US"/>
              <a:t>constant expression.  </a:t>
            </a:r>
            <a:r>
              <a:rPr lang="en-US" altLang="en-US" b="1"/>
              <a:t>Solids and pure liquids are not considered.</a:t>
            </a:r>
          </a:p>
        </p:txBody>
      </p:sp>
      <p:sp>
        <p:nvSpPr>
          <p:cNvPr id="51212" name="Text Box 12"/>
          <p:cNvSpPr txBox="1">
            <a:spLocks noChangeArrowheads="1"/>
          </p:cNvSpPr>
          <p:nvPr/>
        </p:nvSpPr>
        <p:spPr bwMode="auto">
          <a:xfrm>
            <a:off x="228600" y="3962400"/>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Square brackets indicate</a:t>
            </a:r>
          </a:p>
          <a:p>
            <a:r>
              <a:rPr lang="en-US" altLang="en-US"/>
              <a:t>concentration in </a:t>
            </a:r>
            <a:r>
              <a:rPr lang="en-US" altLang="en-US">
                <a:solidFill>
                  <a:srgbClr val="0000CC"/>
                </a:solidFill>
              </a:rPr>
              <a:t>molarity</a:t>
            </a:r>
          </a:p>
        </p:txBody>
      </p:sp>
      <p:sp>
        <p:nvSpPr>
          <p:cNvPr id="51213" name="Line 13"/>
          <p:cNvSpPr>
            <a:spLocks noChangeShapeType="1"/>
          </p:cNvSpPr>
          <p:nvPr/>
        </p:nvSpPr>
        <p:spPr bwMode="auto">
          <a:xfrm>
            <a:off x="2895600" y="4114800"/>
            <a:ext cx="1371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Equilibrium constants</a:t>
            </a:r>
          </a:p>
        </p:txBody>
      </p:sp>
      <p:sp>
        <p:nvSpPr>
          <p:cNvPr id="54275" name="Rectangle 3"/>
          <p:cNvSpPr>
            <a:spLocks noGrp="1" noChangeArrowheads="1"/>
          </p:cNvSpPr>
          <p:nvPr>
            <p:ph type="body" sz="half" idx="1"/>
          </p:nvPr>
        </p:nvSpPr>
        <p:spPr>
          <a:xfrm>
            <a:off x="457200" y="1600200"/>
            <a:ext cx="8305800" cy="4525963"/>
          </a:xfrm>
        </p:spPr>
        <p:txBody>
          <a:bodyPr/>
          <a:lstStyle/>
          <a:p>
            <a:r>
              <a:rPr lang="en-US" altLang="en-US" sz="2800"/>
              <a:t>Example, for the reaction</a:t>
            </a:r>
          </a:p>
          <a:p>
            <a:endParaRPr lang="en-US" altLang="en-US" sz="2800"/>
          </a:p>
          <a:p>
            <a:pPr algn="ctr">
              <a:buFontTx/>
              <a:buNone/>
            </a:pPr>
            <a:r>
              <a:rPr lang="en-US" altLang="en-US" sz="2800"/>
              <a:t>2Cl</a:t>
            </a:r>
            <a:r>
              <a:rPr lang="en-US" altLang="en-US" sz="2800" baseline="-25000"/>
              <a:t>2</a:t>
            </a:r>
            <a:r>
              <a:rPr lang="en-US" altLang="en-US" sz="2800"/>
              <a:t>(g) + 2H</a:t>
            </a:r>
            <a:r>
              <a:rPr lang="en-US" altLang="en-US" sz="2800" baseline="-25000"/>
              <a:t>2</a:t>
            </a:r>
            <a:r>
              <a:rPr lang="en-US" altLang="en-US" sz="2800"/>
              <a:t>O(g) </a:t>
            </a:r>
            <a:r>
              <a:rPr lang="en-US" altLang="en-US" sz="2800">
                <a:latin typeface="Wingdings 3" panose="05040102010807070707" pitchFamily="18" charset="2"/>
              </a:rPr>
              <a:t>D</a:t>
            </a:r>
            <a:r>
              <a:rPr lang="en-US" altLang="en-US" sz="2800"/>
              <a:t> 4HCl(g) + O</a:t>
            </a:r>
            <a:r>
              <a:rPr lang="en-US" altLang="en-US" sz="2800" baseline="-25000"/>
              <a:t>2</a:t>
            </a:r>
            <a:r>
              <a:rPr lang="en-US" altLang="en-US" sz="2800"/>
              <a:t>(g)</a:t>
            </a:r>
          </a:p>
          <a:p>
            <a:pPr algn="ctr">
              <a:buFontTx/>
              <a:buNone/>
            </a:pPr>
            <a:endParaRPr lang="en-US" altLang="en-US" sz="2800"/>
          </a:p>
          <a:p>
            <a:pPr>
              <a:buFontTx/>
              <a:buNone/>
            </a:pPr>
            <a:r>
              <a:rPr lang="en-US" altLang="en-US" sz="2800"/>
              <a:t>The equilibrium constant expression would be written as:</a:t>
            </a:r>
          </a:p>
        </p:txBody>
      </p:sp>
      <p:graphicFrame>
        <p:nvGraphicFramePr>
          <p:cNvPr id="54276" name="Object 4"/>
          <p:cNvGraphicFramePr>
            <a:graphicFrameLocks noGrp="1" noChangeAspect="1"/>
          </p:cNvGraphicFramePr>
          <p:nvPr>
            <p:ph sz="half" idx="2"/>
          </p:nvPr>
        </p:nvGraphicFramePr>
        <p:xfrm>
          <a:off x="3200400" y="4495800"/>
          <a:ext cx="2743200" cy="996950"/>
        </p:xfrm>
        <a:graphic>
          <a:graphicData uri="http://schemas.openxmlformats.org/presentationml/2006/ole">
            <mc:AlternateContent xmlns:mc="http://schemas.openxmlformats.org/markup-compatibility/2006">
              <mc:Choice xmlns:v="urn:schemas-microsoft-com:vml" Requires="v">
                <p:oleObj spid="_x0000_s54279" name="Equation" r:id="rId3" imgW="1257120" imgH="457200" progId="Equation.3">
                  <p:embed/>
                </p:oleObj>
              </mc:Choice>
              <mc:Fallback>
                <p:oleObj name="Equation" r:id="rId3" imgW="125712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95800"/>
                        <a:ext cx="27432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Equilibrium constants</a:t>
            </a:r>
          </a:p>
        </p:txBody>
      </p:sp>
      <p:sp>
        <p:nvSpPr>
          <p:cNvPr id="56323" name="Rectangle 3"/>
          <p:cNvSpPr>
            <a:spLocks noGrp="1" noChangeArrowheads="1"/>
          </p:cNvSpPr>
          <p:nvPr>
            <p:ph type="body" sz="half" idx="1"/>
          </p:nvPr>
        </p:nvSpPr>
        <p:spPr>
          <a:xfrm>
            <a:off x="457200" y="1600200"/>
            <a:ext cx="8305800" cy="4525963"/>
          </a:xfrm>
        </p:spPr>
        <p:txBody>
          <a:bodyPr/>
          <a:lstStyle/>
          <a:p>
            <a:pPr>
              <a:lnSpc>
                <a:spcPct val="90000"/>
              </a:lnSpc>
            </a:pPr>
            <a:r>
              <a:rPr lang="en-US" altLang="en-US" sz="2800"/>
              <a:t>If concentrations for reactants and products are available, a numerical value for the equilibrium constant can be determined.</a:t>
            </a:r>
          </a:p>
          <a:p>
            <a:pPr>
              <a:lnSpc>
                <a:spcPct val="90000"/>
              </a:lnSpc>
            </a:pPr>
            <a:r>
              <a:rPr lang="en-US" altLang="en-US" sz="2800"/>
              <a:t>Example: for </a:t>
            </a:r>
            <a:r>
              <a:rPr lang="en-US" altLang="en-US" sz="2800">
                <a:solidFill>
                  <a:srgbClr val="0000CC"/>
                </a:solidFill>
              </a:rPr>
              <a:t>N</a:t>
            </a:r>
            <a:r>
              <a:rPr lang="en-US" altLang="en-US" sz="2800" baseline="-25000">
                <a:solidFill>
                  <a:srgbClr val="0000CC"/>
                </a:solidFill>
              </a:rPr>
              <a:t>2(g)</a:t>
            </a:r>
            <a:r>
              <a:rPr lang="en-US" altLang="en-US" sz="2800">
                <a:solidFill>
                  <a:srgbClr val="0000CC"/>
                </a:solidFill>
              </a:rPr>
              <a:t> + 3H</a:t>
            </a:r>
            <a:r>
              <a:rPr lang="en-US" altLang="en-US" sz="2800" baseline="-25000">
                <a:solidFill>
                  <a:srgbClr val="0000CC"/>
                </a:solidFill>
              </a:rPr>
              <a:t>2(g)</a:t>
            </a:r>
            <a:r>
              <a:rPr lang="en-US" altLang="en-US" sz="2800">
                <a:solidFill>
                  <a:srgbClr val="0000CC"/>
                </a:solidFill>
              </a:rPr>
              <a:t> </a:t>
            </a:r>
            <a:r>
              <a:rPr lang="en-US" altLang="en-US" sz="2800">
                <a:solidFill>
                  <a:srgbClr val="0000CC"/>
                </a:solidFill>
                <a:latin typeface="Wingdings 3" panose="05040102010807070707" pitchFamily="18" charset="2"/>
              </a:rPr>
              <a:t>D</a:t>
            </a:r>
            <a:r>
              <a:rPr lang="en-US" altLang="en-US" sz="2800">
                <a:solidFill>
                  <a:srgbClr val="0000CC"/>
                </a:solidFill>
              </a:rPr>
              <a:t> 2NH</a:t>
            </a:r>
            <a:r>
              <a:rPr lang="en-US" altLang="en-US" sz="2800" baseline="-25000">
                <a:solidFill>
                  <a:srgbClr val="0000CC"/>
                </a:solidFill>
              </a:rPr>
              <a:t>3(g)</a:t>
            </a:r>
            <a:r>
              <a:rPr lang="en-US" altLang="en-US" sz="2800"/>
              <a:t>, the following concentrations were determined at equilibrium:</a:t>
            </a:r>
          </a:p>
          <a:p>
            <a:pPr>
              <a:lnSpc>
                <a:spcPct val="90000"/>
              </a:lnSpc>
            </a:pPr>
            <a:endParaRPr lang="en-US" altLang="en-US" sz="2800"/>
          </a:p>
          <a:p>
            <a:pPr>
              <a:lnSpc>
                <a:spcPct val="90000"/>
              </a:lnSpc>
              <a:buFontTx/>
              <a:buNone/>
            </a:pPr>
            <a:r>
              <a:rPr lang="en-US" altLang="en-US" sz="2800"/>
              <a:t>N</a:t>
            </a:r>
            <a:r>
              <a:rPr lang="en-US" altLang="en-US" sz="2800" baseline="-25000"/>
              <a:t>2</a:t>
            </a:r>
            <a:r>
              <a:rPr lang="en-US" altLang="en-US" sz="2800"/>
              <a:t>: 0.079 M</a:t>
            </a:r>
          </a:p>
          <a:p>
            <a:pPr>
              <a:lnSpc>
                <a:spcPct val="90000"/>
              </a:lnSpc>
              <a:buFontTx/>
              <a:buNone/>
            </a:pPr>
            <a:r>
              <a:rPr lang="en-US" altLang="en-US" sz="2800"/>
              <a:t>H</a:t>
            </a:r>
            <a:r>
              <a:rPr lang="en-US" altLang="en-US" sz="2800" baseline="-25000"/>
              <a:t>2</a:t>
            </a:r>
            <a:r>
              <a:rPr lang="en-US" altLang="en-US" sz="2800"/>
              <a:t>: 0.12M</a:t>
            </a:r>
          </a:p>
          <a:p>
            <a:pPr>
              <a:lnSpc>
                <a:spcPct val="90000"/>
              </a:lnSpc>
              <a:buFontTx/>
              <a:buNone/>
            </a:pPr>
            <a:r>
              <a:rPr lang="en-US" altLang="en-US" sz="2800"/>
              <a:t>NH</a:t>
            </a:r>
            <a:r>
              <a:rPr lang="en-US" altLang="en-US" sz="2800" baseline="-25000"/>
              <a:t>3</a:t>
            </a:r>
            <a:r>
              <a:rPr lang="en-US" altLang="en-US" sz="2800"/>
              <a:t>: 0.0051 M</a:t>
            </a:r>
          </a:p>
        </p:txBody>
      </p:sp>
      <p:graphicFrame>
        <p:nvGraphicFramePr>
          <p:cNvPr id="56324" name="Object 4"/>
          <p:cNvGraphicFramePr>
            <a:graphicFrameLocks noGrp="1" noChangeAspect="1"/>
          </p:cNvGraphicFramePr>
          <p:nvPr>
            <p:ph sz="half" idx="2"/>
          </p:nvPr>
        </p:nvGraphicFramePr>
        <p:xfrm>
          <a:off x="5105400" y="4191000"/>
          <a:ext cx="2263775" cy="1998663"/>
        </p:xfrm>
        <a:graphic>
          <a:graphicData uri="http://schemas.openxmlformats.org/presentationml/2006/ole">
            <mc:AlternateContent xmlns:mc="http://schemas.openxmlformats.org/markup-compatibility/2006">
              <mc:Choice xmlns:v="urn:schemas-microsoft-com:vml" Requires="v">
                <p:oleObj spid="_x0000_s56327" name="Equation" r:id="rId3" imgW="1307880" imgH="1155600" progId="Equation.3">
                  <p:embed/>
                </p:oleObj>
              </mc:Choice>
              <mc:Fallback>
                <p:oleObj name="Equation" r:id="rId3" imgW="1307880" imgH="11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2263775"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ox(in)">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Equilibrium constants</a:t>
            </a:r>
          </a:p>
        </p:txBody>
      </p:sp>
      <p:sp>
        <p:nvSpPr>
          <p:cNvPr id="72707" name="Rectangle 3"/>
          <p:cNvSpPr>
            <a:spLocks noGrp="1" noChangeArrowheads="1"/>
          </p:cNvSpPr>
          <p:nvPr>
            <p:ph type="body" idx="1"/>
          </p:nvPr>
        </p:nvSpPr>
        <p:spPr/>
        <p:txBody>
          <a:bodyPr/>
          <a:lstStyle/>
          <a:p>
            <a:r>
              <a:rPr lang="en-US" altLang="en-US" sz="2800"/>
              <a:t>Another example: write an expression for K</a:t>
            </a:r>
            <a:r>
              <a:rPr lang="en-US" altLang="en-US" sz="2800" baseline="-25000"/>
              <a:t>eq</a:t>
            </a:r>
            <a:r>
              <a:rPr lang="en-US" altLang="en-US" sz="2800"/>
              <a:t> for the following reaction, and calculate K</a:t>
            </a:r>
            <a:r>
              <a:rPr lang="en-US" altLang="en-US" sz="2800" baseline="-25000"/>
              <a:t>eq</a:t>
            </a:r>
            <a:r>
              <a:rPr lang="en-US" altLang="en-US" sz="2800"/>
              <a:t> if the following concentrations are present at equilbrium:</a:t>
            </a:r>
          </a:p>
          <a:p>
            <a:endParaRPr lang="en-US" altLang="en-US" sz="2800"/>
          </a:p>
          <a:p>
            <a:pPr algn="ctr">
              <a:buFontTx/>
              <a:buNone/>
            </a:pPr>
            <a:r>
              <a:rPr lang="en-US" altLang="en-US" sz="2800"/>
              <a:t>AgCl</a:t>
            </a:r>
            <a:r>
              <a:rPr lang="en-US" altLang="en-US" sz="2800" baseline="-25000"/>
              <a:t>(s)</a:t>
            </a:r>
            <a:r>
              <a:rPr lang="en-US" altLang="en-US" sz="2800"/>
              <a:t> </a:t>
            </a:r>
            <a:r>
              <a:rPr lang="en-US" altLang="en-US" sz="2800">
                <a:latin typeface="Wingdings 3" panose="05040102010807070707" pitchFamily="18" charset="2"/>
              </a:rPr>
              <a:t>D</a:t>
            </a:r>
            <a:r>
              <a:rPr lang="en-US" altLang="en-US" sz="2800"/>
              <a:t> Ag</a:t>
            </a:r>
            <a:r>
              <a:rPr lang="en-US" altLang="en-US" sz="2800" baseline="30000"/>
              <a:t>+</a:t>
            </a:r>
            <a:r>
              <a:rPr lang="en-US" altLang="en-US" sz="2800" baseline="-25000"/>
              <a:t>(aq)</a:t>
            </a:r>
            <a:r>
              <a:rPr lang="en-US" altLang="en-US" sz="2800"/>
              <a:t> + Cl</a:t>
            </a:r>
            <a:r>
              <a:rPr lang="en-US" altLang="en-US" sz="2800" baseline="30000"/>
              <a:t>-</a:t>
            </a:r>
            <a:r>
              <a:rPr lang="en-US" altLang="en-US" sz="2800" baseline="-25000"/>
              <a:t>(aq)</a:t>
            </a:r>
          </a:p>
        </p:txBody>
      </p:sp>
      <p:sp>
        <p:nvSpPr>
          <p:cNvPr id="72708" name="Text Box 4"/>
          <p:cNvSpPr txBox="1">
            <a:spLocks noChangeArrowheads="1"/>
          </p:cNvSpPr>
          <p:nvPr/>
        </p:nvSpPr>
        <p:spPr bwMode="auto">
          <a:xfrm>
            <a:off x="381000" y="4953000"/>
            <a:ext cx="22844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u="sng"/>
              <a:t>At equilibrium</a:t>
            </a:r>
          </a:p>
          <a:p>
            <a:pPr algn="ctr"/>
            <a:r>
              <a:rPr lang="en-US" altLang="en-US"/>
              <a:t>Ag</a:t>
            </a:r>
            <a:r>
              <a:rPr lang="en-US" altLang="en-US" baseline="30000"/>
              <a:t>+</a:t>
            </a:r>
            <a:r>
              <a:rPr lang="en-US" altLang="en-US" baseline="-25000"/>
              <a:t>(aq)</a:t>
            </a:r>
            <a:r>
              <a:rPr lang="en-US" altLang="en-US"/>
              <a:t> = 1.3 x 10</a:t>
            </a:r>
            <a:r>
              <a:rPr lang="en-US" altLang="en-US" baseline="30000"/>
              <a:t>-5</a:t>
            </a:r>
            <a:r>
              <a:rPr lang="en-US" altLang="en-US"/>
              <a:t> M</a:t>
            </a:r>
          </a:p>
          <a:p>
            <a:pPr algn="ctr"/>
            <a:r>
              <a:rPr lang="en-US" altLang="en-US"/>
              <a:t>Cl</a:t>
            </a:r>
            <a:r>
              <a:rPr lang="en-US" altLang="en-US" baseline="30000"/>
              <a:t>-</a:t>
            </a:r>
            <a:r>
              <a:rPr lang="en-US" altLang="en-US" baseline="-25000"/>
              <a:t>(aq)</a:t>
            </a:r>
            <a:r>
              <a:rPr lang="en-US" altLang="en-US"/>
              <a:t> = 1.3 x 10</a:t>
            </a:r>
            <a:r>
              <a:rPr lang="en-US" altLang="en-US" baseline="30000"/>
              <a:t>-5</a:t>
            </a:r>
            <a:r>
              <a:rPr lang="en-US" altLang="en-US"/>
              <a:t> M</a:t>
            </a:r>
          </a:p>
          <a:p>
            <a:pPr algn="ctr"/>
            <a:endParaRPr lang="en-US" altLang="en-US"/>
          </a:p>
          <a:p>
            <a:pPr algn="ct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p:txBody>
          <a:bodyPr/>
          <a:lstStyle/>
          <a:p>
            <a:r>
              <a:rPr lang="en-US" altLang="en-US"/>
              <a:t>Equilibrium constants</a:t>
            </a:r>
          </a:p>
        </p:txBody>
      </p:sp>
      <p:graphicFrame>
        <p:nvGraphicFramePr>
          <p:cNvPr id="58372" name="Object 4"/>
          <p:cNvGraphicFramePr>
            <a:graphicFrameLocks noGrp="1" noChangeAspect="1"/>
          </p:cNvGraphicFramePr>
          <p:nvPr>
            <p:ph idx="1"/>
          </p:nvPr>
        </p:nvGraphicFramePr>
        <p:xfrm>
          <a:off x="0" y="1676400"/>
          <a:ext cx="9144000" cy="3081338"/>
        </p:xfrm>
        <a:graphic>
          <a:graphicData uri="http://schemas.openxmlformats.org/presentationml/2006/ole">
            <mc:AlternateContent xmlns:mc="http://schemas.openxmlformats.org/markup-compatibility/2006">
              <mc:Choice xmlns:v="urn:schemas-microsoft-com:vml" Requires="v">
                <p:oleObj spid="_x0000_s58377" name="Photo Editor Photo" r:id="rId3" imgW="9523810" imgH="3209524" progId="MSPhotoEd.3">
                  <p:embed/>
                </p:oleObj>
              </mc:Choice>
              <mc:Fallback>
                <p:oleObj name="Photo Editor Photo" r:id="rId3" imgW="9523810" imgH="3209524"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Text Box 7"/>
          <p:cNvSpPr txBox="1">
            <a:spLocks noChangeArrowheads="1"/>
          </p:cNvSpPr>
          <p:nvPr/>
        </p:nvSpPr>
        <p:spPr bwMode="auto">
          <a:xfrm>
            <a:off x="685800" y="5029200"/>
            <a:ext cx="7807325"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size of K</a:t>
            </a:r>
            <a:r>
              <a:rPr lang="en-US" altLang="en-US" baseline="-25000"/>
              <a:t>eq</a:t>
            </a:r>
            <a:r>
              <a:rPr lang="en-US" altLang="en-US"/>
              <a:t> (size of the number) gives a picture of what the reaction has</a:t>
            </a:r>
          </a:p>
          <a:p>
            <a:r>
              <a:rPr lang="en-US" altLang="en-US"/>
              <a:t>produced (and what reactants are left) once equilibrium has been reached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200"/>
              <a:t>Topics we’ll be looking at in this chapter</a:t>
            </a:r>
          </a:p>
        </p:txBody>
      </p:sp>
      <p:sp>
        <p:nvSpPr>
          <p:cNvPr id="3075" name="Rectangle 3"/>
          <p:cNvSpPr>
            <a:spLocks noGrp="1" noChangeArrowheads="1"/>
          </p:cNvSpPr>
          <p:nvPr>
            <p:ph type="body" idx="1"/>
          </p:nvPr>
        </p:nvSpPr>
        <p:spPr/>
        <p:txBody>
          <a:bodyPr/>
          <a:lstStyle/>
          <a:p>
            <a:pPr>
              <a:lnSpc>
                <a:spcPct val="90000"/>
              </a:lnSpc>
            </a:pPr>
            <a:r>
              <a:rPr lang="en-US" altLang="en-US" sz="2800"/>
              <a:t>Types of chemical reactions</a:t>
            </a:r>
          </a:p>
          <a:p>
            <a:pPr>
              <a:lnSpc>
                <a:spcPct val="90000"/>
              </a:lnSpc>
            </a:pPr>
            <a:r>
              <a:rPr lang="en-US" altLang="en-US" sz="2800"/>
              <a:t>Redox and non-redox reactions</a:t>
            </a:r>
          </a:p>
          <a:p>
            <a:pPr>
              <a:lnSpc>
                <a:spcPct val="90000"/>
              </a:lnSpc>
            </a:pPr>
            <a:r>
              <a:rPr lang="en-US" altLang="en-US" sz="2800"/>
              <a:t>Terminology associated with redox processes</a:t>
            </a:r>
          </a:p>
          <a:p>
            <a:pPr>
              <a:lnSpc>
                <a:spcPct val="90000"/>
              </a:lnSpc>
            </a:pPr>
            <a:r>
              <a:rPr lang="en-US" altLang="en-US" sz="2800"/>
              <a:t>Collision theory and chemical reactions</a:t>
            </a:r>
          </a:p>
          <a:p>
            <a:pPr>
              <a:lnSpc>
                <a:spcPct val="90000"/>
              </a:lnSpc>
            </a:pPr>
            <a:r>
              <a:rPr lang="en-US" altLang="en-US" sz="2800"/>
              <a:t>Exothermic and endothermic reactions</a:t>
            </a:r>
          </a:p>
          <a:p>
            <a:pPr>
              <a:lnSpc>
                <a:spcPct val="90000"/>
              </a:lnSpc>
            </a:pPr>
            <a:r>
              <a:rPr lang="en-US" altLang="en-US" sz="2800"/>
              <a:t>Factors that influence chemical reaction rates</a:t>
            </a:r>
          </a:p>
          <a:p>
            <a:pPr>
              <a:lnSpc>
                <a:spcPct val="90000"/>
              </a:lnSpc>
            </a:pPr>
            <a:r>
              <a:rPr lang="en-US" altLang="en-US" sz="2800"/>
              <a:t>Chemical equilibrium</a:t>
            </a:r>
          </a:p>
          <a:p>
            <a:pPr>
              <a:lnSpc>
                <a:spcPct val="90000"/>
              </a:lnSpc>
            </a:pPr>
            <a:r>
              <a:rPr lang="en-US" altLang="en-US" sz="2800"/>
              <a:t>Equilibrium constants</a:t>
            </a:r>
          </a:p>
          <a:p>
            <a:pPr>
              <a:lnSpc>
                <a:spcPct val="90000"/>
              </a:lnSpc>
            </a:pPr>
            <a:r>
              <a:rPr lang="en-US" altLang="en-US" sz="2800"/>
              <a:t>Altering equilibrium conditions: Le Chatelier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4000"/>
              <a:t>Altering equilibrium conditions: Le Chatelier’s principle </a:t>
            </a:r>
          </a:p>
        </p:txBody>
      </p:sp>
      <p:sp>
        <p:nvSpPr>
          <p:cNvPr id="60419" name="Rectangle 3"/>
          <p:cNvSpPr>
            <a:spLocks noGrp="1" noChangeArrowheads="1"/>
          </p:cNvSpPr>
          <p:nvPr>
            <p:ph type="body" idx="1"/>
          </p:nvPr>
        </p:nvSpPr>
        <p:spPr/>
        <p:txBody>
          <a:bodyPr/>
          <a:lstStyle/>
          <a:p>
            <a:pPr>
              <a:lnSpc>
                <a:spcPct val="90000"/>
              </a:lnSpc>
            </a:pPr>
            <a:r>
              <a:rPr lang="en-US" altLang="en-US"/>
              <a:t>Chemical equilibrium is a balancing act that exists under a certain set of conditions.  If the conditions are changed, equilibrium can be upset</a:t>
            </a:r>
          </a:p>
          <a:p>
            <a:pPr>
              <a:lnSpc>
                <a:spcPct val="90000"/>
              </a:lnSpc>
            </a:pPr>
            <a:r>
              <a:rPr lang="en-US" altLang="en-US"/>
              <a:t>When this occurs, the chemical reaction responds in a way that takes it back to equilibrium (though the final “picture” will probably look a little different than what it looked like before equilibrium was upset)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000"/>
              <a:t>Altering equilibrium conditions: Le Chatelier’s principle</a:t>
            </a:r>
          </a:p>
        </p:txBody>
      </p:sp>
      <p:sp>
        <p:nvSpPr>
          <p:cNvPr id="61443" name="Rectangle 3"/>
          <p:cNvSpPr>
            <a:spLocks noGrp="1" noChangeArrowheads="1"/>
          </p:cNvSpPr>
          <p:nvPr>
            <p:ph type="body" idx="1"/>
          </p:nvPr>
        </p:nvSpPr>
        <p:spPr/>
        <p:txBody>
          <a:bodyPr/>
          <a:lstStyle/>
          <a:p>
            <a:r>
              <a:rPr lang="en-US" altLang="en-US"/>
              <a:t>Consider the following reaction:</a:t>
            </a:r>
          </a:p>
          <a:p>
            <a:pPr algn="ctr">
              <a:buFontTx/>
              <a:buNone/>
            </a:pPr>
            <a:endParaRPr lang="en-US" altLang="en-US"/>
          </a:p>
          <a:p>
            <a:pPr algn="ctr">
              <a:buFontTx/>
              <a:buNone/>
            </a:pPr>
            <a:r>
              <a:rPr lang="en-US" altLang="en-US"/>
              <a:t>N</a:t>
            </a:r>
            <a:r>
              <a:rPr lang="en-US" altLang="en-US" baseline="-25000"/>
              <a:t>2(g)</a:t>
            </a:r>
            <a:r>
              <a:rPr lang="en-US" altLang="en-US"/>
              <a:t> + 3H</a:t>
            </a:r>
            <a:r>
              <a:rPr lang="en-US" altLang="en-US" baseline="-25000"/>
              <a:t>2(g)</a:t>
            </a:r>
            <a:r>
              <a:rPr lang="en-US" altLang="en-US"/>
              <a:t> </a:t>
            </a:r>
            <a:r>
              <a:rPr lang="en-US" altLang="en-US">
                <a:latin typeface="Wingdings 3" panose="05040102010807070707" pitchFamily="18" charset="2"/>
              </a:rPr>
              <a:t>D</a:t>
            </a:r>
            <a:r>
              <a:rPr lang="en-US" altLang="en-US"/>
              <a:t> 2NH</a:t>
            </a:r>
            <a:r>
              <a:rPr lang="en-US" altLang="en-US" baseline="-25000"/>
              <a:t>3(g)</a:t>
            </a:r>
          </a:p>
          <a:p>
            <a:endParaRPr lang="en-US" altLang="en-US"/>
          </a:p>
          <a:p>
            <a:r>
              <a:rPr lang="en-US" altLang="en-US"/>
              <a:t>If this reaction has reached equilibrium, what happens if we add some more H</a:t>
            </a:r>
            <a:r>
              <a:rPr lang="en-US" altLang="en-US" baseline="-25000"/>
              <a:t>2(g)</a:t>
            </a:r>
            <a:r>
              <a:rPr lang="en-US" altLang="en-US"/>
              <a:t>?</a:t>
            </a:r>
          </a:p>
        </p:txBody>
      </p:sp>
      <p:sp>
        <p:nvSpPr>
          <p:cNvPr id="61444" name="Text Box 4"/>
          <p:cNvSpPr txBox="1">
            <a:spLocks noChangeArrowheads="1"/>
          </p:cNvSpPr>
          <p:nvPr/>
        </p:nvSpPr>
        <p:spPr bwMode="auto">
          <a:xfrm>
            <a:off x="3276600" y="5257800"/>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t>
            </a:r>
            <a:r>
              <a:rPr lang="en-US" altLang="en-US" baseline="-25000"/>
              <a:t>2(g)</a:t>
            </a:r>
            <a:r>
              <a:rPr lang="en-US" altLang="en-US"/>
              <a:t> + 3H</a:t>
            </a:r>
            <a:r>
              <a:rPr lang="en-US" altLang="en-US" baseline="-25000"/>
              <a:t>2(g)</a:t>
            </a:r>
            <a:r>
              <a:rPr lang="en-US" altLang="en-US"/>
              <a:t> </a:t>
            </a:r>
            <a:r>
              <a:rPr lang="en-US" altLang="en-US">
                <a:sym typeface="Wingdings" panose="05000000000000000000" pitchFamily="2" charset="2"/>
              </a:rPr>
              <a:t> 2NH</a:t>
            </a:r>
            <a:r>
              <a:rPr lang="en-US" altLang="en-US" baseline="-25000">
                <a:sym typeface="Wingdings" panose="05000000000000000000" pitchFamily="2" charset="2"/>
              </a:rPr>
              <a:t>3(g)</a:t>
            </a:r>
            <a:endParaRPr lang="en-US" altLang="en-US" baseline="-25000"/>
          </a:p>
        </p:txBody>
      </p:sp>
      <p:sp>
        <p:nvSpPr>
          <p:cNvPr id="61445" name="Text Box 5"/>
          <p:cNvSpPr txBox="1">
            <a:spLocks noChangeArrowheads="1"/>
          </p:cNvSpPr>
          <p:nvPr/>
        </p:nvSpPr>
        <p:spPr bwMode="auto">
          <a:xfrm>
            <a:off x="3276600" y="6019800"/>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t>
            </a:r>
            <a:r>
              <a:rPr lang="en-US" altLang="en-US" baseline="-25000"/>
              <a:t>2(g)</a:t>
            </a:r>
            <a:r>
              <a:rPr lang="en-US" altLang="en-US"/>
              <a:t> + 3H</a:t>
            </a:r>
            <a:r>
              <a:rPr lang="en-US" altLang="en-US" baseline="-25000"/>
              <a:t>2(g)</a:t>
            </a:r>
            <a:r>
              <a:rPr lang="en-US" altLang="en-US"/>
              <a:t> </a:t>
            </a:r>
            <a:r>
              <a:rPr lang="en-US" altLang="en-US">
                <a:sym typeface="Wingdings" panose="05000000000000000000" pitchFamily="2" charset="2"/>
              </a:rPr>
              <a:t> 2NH</a:t>
            </a:r>
            <a:r>
              <a:rPr lang="en-US" altLang="en-US" baseline="-25000">
                <a:sym typeface="Wingdings" panose="05000000000000000000" pitchFamily="2" charset="2"/>
              </a:rPr>
              <a:t>3(g)</a:t>
            </a:r>
            <a:endParaRPr lang="en-US" altLang="en-US" baseline="-25000"/>
          </a:p>
        </p:txBody>
      </p:sp>
      <p:sp>
        <p:nvSpPr>
          <p:cNvPr id="61446" name="Text Box 6"/>
          <p:cNvSpPr txBox="1">
            <a:spLocks noChangeArrowheads="1"/>
          </p:cNvSpPr>
          <p:nvPr/>
        </p:nvSpPr>
        <p:spPr bwMode="auto">
          <a:xfrm>
            <a:off x="152400" y="5715000"/>
            <a:ext cx="2762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concentrations of the</a:t>
            </a:r>
          </a:p>
          <a:p>
            <a:r>
              <a:rPr lang="en-US" altLang="en-US"/>
              <a:t>reactants for this reaction</a:t>
            </a:r>
          </a:p>
          <a:p>
            <a:r>
              <a:rPr lang="en-US" altLang="en-US"/>
              <a:t>have been increased.</a:t>
            </a:r>
          </a:p>
        </p:txBody>
      </p:sp>
      <p:sp>
        <p:nvSpPr>
          <p:cNvPr id="61447" name="Line 7"/>
          <p:cNvSpPr>
            <a:spLocks noChangeShapeType="1"/>
          </p:cNvSpPr>
          <p:nvPr/>
        </p:nvSpPr>
        <p:spPr bwMode="auto">
          <a:xfrm flipV="1">
            <a:off x="2819400" y="55626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Altering equilibrium conditions: Le Chatelier’s principle</a:t>
            </a:r>
          </a:p>
        </p:txBody>
      </p:sp>
      <p:sp>
        <p:nvSpPr>
          <p:cNvPr id="62467" name="Rectangle 3"/>
          <p:cNvSpPr>
            <a:spLocks noGrp="1" noChangeArrowheads="1"/>
          </p:cNvSpPr>
          <p:nvPr>
            <p:ph type="body" idx="1"/>
          </p:nvPr>
        </p:nvSpPr>
        <p:spPr/>
        <p:txBody>
          <a:bodyPr/>
          <a:lstStyle/>
          <a:p>
            <a:r>
              <a:rPr lang="en-US" altLang="en-US" sz="2400"/>
              <a:t>The reaction will respond in a way that will take it back to equilibrium.  It does this by minimizing the stress that has been applied to the system</a:t>
            </a:r>
          </a:p>
          <a:p>
            <a:endParaRPr lang="en-US" altLang="en-US" sz="2400"/>
          </a:p>
          <a:p>
            <a:pPr algn="ctr">
              <a:buFontTx/>
              <a:buNone/>
            </a:pPr>
            <a:r>
              <a:rPr lang="en-US" altLang="en-US"/>
              <a:t>N</a:t>
            </a:r>
            <a:r>
              <a:rPr lang="en-US" altLang="en-US" baseline="-25000"/>
              <a:t>2(g)</a:t>
            </a:r>
            <a:r>
              <a:rPr lang="en-US" altLang="en-US"/>
              <a:t> + 3H</a:t>
            </a:r>
            <a:r>
              <a:rPr lang="en-US" altLang="en-US" baseline="-25000"/>
              <a:t>2(g)</a:t>
            </a:r>
            <a:r>
              <a:rPr lang="en-US" altLang="en-US"/>
              <a:t> </a:t>
            </a:r>
            <a:r>
              <a:rPr lang="en-US" altLang="en-US">
                <a:latin typeface="Wingdings 3" panose="05040102010807070707" pitchFamily="18" charset="2"/>
              </a:rPr>
              <a:t>D</a:t>
            </a:r>
            <a:r>
              <a:rPr lang="en-US" altLang="en-US"/>
              <a:t> 2NH</a:t>
            </a:r>
            <a:r>
              <a:rPr lang="en-US" altLang="en-US" baseline="-25000"/>
              <a:t>3(g)</a:t>
            </a:r>
          </a:p>
          <a:p>
            <a:endParaRPr lang="en-US" altLang="en-US"/>
          </a:p>
        </p:txBody>
      </p:sp>
      <p:sp>
        <p:nvSpPr>
          <p:cNvPr id="62468" name="Text Box 4"/>
          <p:cNvSpPr txBox="1">
            <a:spLocks noChangeArrowheads="1"/>
          </p:cNvSpPr>
          <p:nvPr/>
        </p:nvSpPr>
        <p:spPr bwMode="auto">
          <a:xfrm>
            <a:off x="1524000" y="4267200"/>
            <a:ext cx="618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Stress here is too much H</a:t>
            </a:r>
            <a:r>
              <a:rPr lang="en-US" altLang="en-US" baseline="-25000"/>
              <a:t>2</a:t>
            </a:r>
            <a:r>
              <a:rPr lang="en-US" altLang="en-US"/>
              <a:t>.  Reaction will “shift-to-the-right”</a:t>
            </a:r>
          </a:p>
          <a:p>
            <a:r>
              <a:rPr lang="en-US" altLang="en-US"/>
              <a:t>to consume the extra H</a:t>
            </a:r>
            <a:r>
              <a:rPr lang="en-US" altLang="en-US" baseline="-25000"/>
              <a:t>2</a:t>
            </a:r>
          </a:p>
        </p:txBody>
      </p:sp>
      <p:sp>
        <p:nvSpPr>
          <p:cNvPr id="62469" name="Line 5"/>
          <p:cNvSpPr>
            <a:spLocks noChangeShapeType="1"/>
          </p:cNvSpPr>
          <p:nvPr/>
        </p:nvSpPr>
        <p:spPr bwMode="auto">
          <a:xfrm flipV="1">
            <a:off x="3886200" y="38100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p:txBody>
          <a:bodyPr/>
          <a:lstStyle/>
          <a:p>
            <a:r>
              <a:rPr lang="en-US" altLang="en-US" sz="4000"/>
              <a:t>Altering equilibrium conditions: Le Chatelier’s principle</a:t>
            </a:r>
          </a:p>
        </p:txBody>
      </p:sp>
      <p:graphicFrame>
        <p:nvGraphicFramePr>
          <p:cNvPr id="64516" name="Object 4"/>
          <p:cNvGraphicFramePr>
            <a:graphicFrameLocks noGrp="1" noChangeAspect="1"/>
          </p:cNvGraphicFramePr>
          <p:nvPr>
            <p:ph sz="half" idx="1"/>
          </p:nvPr>
        </p:nvGraphicFramePr>
        <p:xfrm>
          <a:off x="1371600" y="2582863"/>
          <a:ext cx="6400800" cy="4275137"/>
        </p:xfrm>
        <a:graphic>
          <a:graphicData uri="http://schemas.openxmlformats.org/presentationml/2006/ole">
            <mc:AlternateContent xmlns:mc="http://schemas.openxmlformats.org/markup-compatibility/2006">
              <mc:Choice xmlns:v="urn:schemas-microsoft-com:vml" Requires="v">
                <p:oleObj spid="_x0000_s64529" name="Photo Editor Photo" r:id="rId3" imgW="9523810" imgH="6361905" progId="MSPhotoEd.3">
                  <p:embed/>
                </p:oleObj>
              </mc:Choice>
              <mc:Fallback>
                <p:oleObj name="Photo Editor Photo" r:id="rId3" imgW="9523810" imgH="63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82863"/>
                        <a:ext cx="6400800" cy="42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Grp="1" noChangeAspect="1"/>
          </p:cNvGraphicFramePr>
          <p:nvPr>
            <p:ph sz="quarter" idx="2"/>
          </p:nvPr>
        </p:nvGraphicFramePr>
        <p:xfrm>
          <a:off x="7467600" y="1524000"/>
          <a:ext cx="1530350" cy="1600200"/>
        </p:xfrm>
        <a:graphic>
          <a:graphicData uri="http://schemas.openxmlformats.org/presentationml/2006/ole">
            <mc:AlternateContent xmlns:mc="http://schemas.openxmlformats.org/markup-compatibility/2006">
              <mc:Choice xmlns:v="urn:schemas-microsoft-com:vml" Requires="v">
                <p:oleObj spid="_x0000_s64530" name="Equation" r:id="rId5" imgW="1117440" imgH="1168200" progId="Equation.3">
                  <p:embed/>
                </p:oleObj>
              </mc:Choice>
              <mc:Fallback>
                <p:oleObj name="Equation" r:id="rId5" imgW="1117440" imgH="1168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524000"/>
                        <a:ext cx="153035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21" name="Object 9"/>
          <p:cNvGraphicFramePr>
            <a:graphicFrameLocks noGrp="1" noChangeAspect="1"/>
          </p:cNvGraphicFramePr>
          <p:nvPr>
            <p:ph sz="quarter" idx="3"/>
          </p:nvPr>
        </p:nvGraphicFramePr>
        <p:xfrm>
          <a:off x="228600" y="1524000"/>
          <a:ext cx="1603375" cy="1676400"/>
        </p:xfrm>
        <a:graphic>
          <a:graphicData uri="http://schemas.openxmlformats.org/presentationml/2006/ole">
            <mc:AlternateContent xmlns:mc="http://schemas.openxmlformats.org/markup-compatibility/2006">
              <mc:Choice xmlns:v="urn:schemas-microsoft-com:vml" Requires="v">
                <p:oleObj spid="_x0000_s64531" name="Equation" r:id="rId7" imgW="1117440" imgH="1168200" progId="Equation.3">
                  <p:embed/>
                </p:oleObj>
              </mc:Choice>
              <mc:Fallback>
                <p:oleObj name="Equation" r:id="rId7" imgW="1117440" imgH="1168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4000"/>
                        <a:ext cx="1603375"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3" name="Text Box 11"/>
          <p:cNvSpPr txBox="1">
            <a:spLocks noChangeArrowheads="1"/>
          </p:cNvSpPr>
          <p:nvPr/>
        </p:nvSpPr>
        <p:spPr bwMode="auto">
          <a:xfrm>
            <a:off x="457200" y="3200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before</a:t>
            </a:r>
          </a:p>
        </p:txBody>
      </p:sp>
      <p:sp>
        <p:nvSpPr>
          <p:cNvPr id="64524" name="Text Box 12"/>
          <p:cNvSpPr txBox="1">
            <a:spLocks noChangeArrowheads="1"/>
          </p:cNvSpPr>
          <p:nvPr/>
        </p:nvSpPr>
        <p:spPr bwMode="auto">
          <a:xfrm>
            <a:off x="8001000" y="30480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after</a:t>
            </a:r>
          </a:p>
        </p:txBody>
      </p:sp>
      <p:sp>
        <p:nvSpPr>
          <p:cNvPr id="64525" name="Text Box 13"/>
          <p:cNvSpPr txBox="1">
            <a:spLocks noChangeArrowheads="1"/>
          </p:cNvSpPr>
          <p:nvPr/>
        </p:nvSpPr>
        <p:spPr bwMode="auto">
          <a:xfrm>
            <a:off x="3200400" y="1752600"/>
            <a:ext cx="2498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N</a:t>
            </a:r>
            <a:r>
              <a:rPr lang="en-US" altLang="en-US" baseline="-25000">
                <a:solidFill>
                  <a:srgbClr val="0000CC"/>
                </a:solidFill>
              </a:rPr>
              <a:t>2(g)</a:t>
            </a:r>
            <a:r>
              <a:rPr lang="en-US" altLang="en-US">
                <a:solidFill>
                  <a:srgbClr val="0000CC"/>
                </a:solidFill>
              </a:rPr>
              <a:t> + 3H</a:t>
            </a:r>
            <a:r>
              <a:rPr lang="en-US" altLang="en-US" baseline="-25000">
                <a:solidFill>
                  <a:srgbClr val="0000CC"/>
                </a:solidFill>
              </a:rPr>
              <a:t>2(g)</a:t>
            </a:r>
            <a:r>
              <a:rPr lang="en-US" altLang="en-US">
                <a:solidFill>
                  <a:srgbClr val="0000CC"/>
                </a:solidFill>
              </a:rPr>
              <a:t> </a:t>
            </a:r>
            <a:r>
              <a:rPr lang="en-US" altLang="en-US">
                <a:solidFill>
                  <a:srgbClr val="0000CC"/>
                </a:solidFill>
                <a:latin typeface="Wingdings 3" panose="05040102010807070707" pitchFamily="18" charset="2"/>
              </a:rPr>
              <a:t>D</a:t>
            </a:r>
            <a:r>
              <a:rPr lang="en-US" altLang="en-US">
                <a:solidFill>
                  <a:srgbClr val="0000CC"/>
                </a:solidFill>
              </a:rPr>
              <a:t> 2NH</a:t>
            </a:r>
            <a:r>
              <a:rPr lang="en-US" altLang="en-US" baseline="-25000">
                <a:solidFill>
                  <a:srgbClr val="0000CC"/>
                </a:solidFill>
              </a:rPr>
              <a:t>3(g)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ox(in)">
                                      <p:cBhvr>
                                        <p:cTn id="7" dur="500"/>
                                        <p:tgtEl>
                                          <p:spTgt spid="645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4523"/>
                                        </p:tgtEl>
                                        <p:attrNameLst>
                                          <p:attrName>style.visibility</p:attrName>
                                        </p:attrNameLst>
                                      </p:cBhvr>
                                      <p:to>
                                        <p:strVal val="visible"/>
                                      </p:to>
                                    </p:set>
                                    <p:animEffect transition="in" filter="box(in)">
                                      <p:cBhvr>
                                        <p:cTn id="10" dur="500"/>
                                        <p:tgtEl>
                                          <p:spTgt spid="645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64519"/>
                                        </p:tgtEl>
                                        <p:attrNameLst>
                                          <p:attrName>style.visibility</p:attrName>
                                        </p:attrNameLst>
                                      </p:cBhvr>
                                      <p:to>
                                        <p:strVal val="visible"/>
                                      </p:to>
                                    </p:set>
                                    <p:animEffect transition="in" filter="box(in)">
                                      <p:cBhvr>
                                        <p:cTn id="15" dur="500"/>
                                        <p:tgtEl>
                                          <p:spTgt spid="645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4524"/>
                                        </p:tgtEl>
                                        <p:attrNameLst>
                                          <p:attrName>style.visibility</p:attrName>
                                        </p:attrNameLst>
                                      </p:cBhvr>
                                      <p:to>
                                        <p:strVal val="visible"/>
                                      </p:to>
                                    </p:set>
                                    <p:animEffect transition="in" filter="box(in)">
                                      <p:cBhvr>
                                        <p:cTn id="18" dur="5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p:bldP spid="645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4000"/>
              <a:t>Altering equilibrium conditions: Le Chatelier’s principle</a:t>
            </a:r>
          </a:p>
        </p:txBody>
      </p:sp>
      <p:sp>
        <p:nvSpPr>
          <p:cNvPr id="73731" name="Rectangle 3"/>
          <p:cNvSpPr>
            <a:spLocks noGrp="1" noChangeArrowheads="1"/>
          </p:cNvSpPr>
          <p:nvPr>
            <p:ph type="body" idx="1"/>
          </p:nvPr>
        </p:nvSpPr>
        <p:spPr/>
        <p:txBody>
          <a:bodyPr/>
          <a:lstStyle/>
          <a:p>
            <a:r>
              <a:rPr lang="en-US" altLang="en-US"/>
              <a:t>Another way that equilibrium can be influenced: removal of product or reactant.</a:t>
            </a:r>
          </a:p>
          <a:p>
            <a:endParaRPr lang="en-US" altLang="en-US"/>
          </a:p>
          <a:p>
            <a:pPr algn="ctr">
              <a:buFontTx/>
              <a:buNone/>
            </a:pPr>
            <a:r>
              <a:rPr lang="en-US" altLang="en-US" sz="4000"/>
              <a:t>N</a:t>
            </a:r>
            <a:r>
              <a:rPr lang="en-US" altLang="en-US" sz="4000" baseline="-25000"/>
              <a:t>2(g)</a:t>
            </a:r>
            <a:r>
              <a:rPr lang="en-US" altLang="en-US" sz="4000"/>
              <a:t> + 3H</a:t>
            </a:r>
            <a:r>
              <a:rPr lang="en-US" altLang="en-US" sz="4000" baseline="-25000"/>
              <a:t>2(g)</a:t>
            </a:r>
            <a:r>
              <a:rPr lang="en-US" altLang="en-US" sz="4000"/>
              <a:t> </a:t>
            </a:r>
            <a:r>
              <a:rPr lang="en-US" altLang="en-US" sz="4000">
                <a:latin typeface="Wingdings 3" panose="05040102010807070707" pitchFamily="18" charset="2"/>
              </a:rPr>
              <a:t>D</a:t>
            </a:r>
            <a:r>
              <a:rPr lang="en-US" altLang="en-US" sz="4000"/>
              <a:t> 2NH</a:t>
            </a:r>
            <a:r>
              <a:rPr lang="en-US" altLang="en-US" sz="4000" baseline="-25000"/>
              <a:t>3(g)</a:t>
            </a:r>
          </a:p>
          <a:p>
            <a:endParaRPr lang="en-US" altLang="en-US"/>
          </a:p>
        </p:txBody>
      </p:sp>
      <p:sp>
        <p:nvSpPr>
          <p:cNvPr id="73732" name="Text Box 4"/>
          <p:cNvSpPr txBox="1">
            <a:spLocks noChangeArrowheads="1"/>
          </p:cNvSpPr>
          <p:nvPr/>
        </p:nvSpPr>
        <p:spPr bwMode="auto">
          <a:xfrm>
            <a:off x="1219200" y="4648200"/>
            <a:ext cx="6461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If you were to </a:t>
            </a:r>
            <a:r>
              <a:rPr lang="en-US" altLang="en-US" i="1"/>
              <a:t>remove</a:t>
            </a:r>
            <a:r>
              <a:rPr lang="en-US" altLang="en-US"/>
              <a:t> NH</a:t>
            </a:r>
            <a:r>
              <a:rPr lang="en-US" altLang="en-US" baseline="-25000"/>
              <a:t>3(g)</a:t>
            </a:r>
            <a:r>
              <a:rPr lang="en-US" altLang="en-US"/>
              <a:t> as it gets formed, you could drive</a:t>
            </a:r>
          </a:p>
          <a:p>
            <a:r>
              <a:rPr lang="en-US" altLang="en-US"/>
              <a:t>this reaction completely to the right (consume all reactants)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4000"/>
              <a:t>Altering equilibrium conditions: Le Chatelier’s principle</a:t>
            </a:r>
          </a:p>
        </p:txBody>
      </p:sp>
      <p:sp>
        <p:nvSpPr>
          <p:cNvPr id="68611" name="Rectangle 3"/>
          <p:cNvSpPr>
            <a:spLocks noGrp="1" noChangeArrowheads="1"/>
          </p:cNvSpPr>
          <p:nvPr>
            <p:ph type="body" idx="1"/>
          </p:nvPr>
        </p:nvSpPr>
        <p:spPr/>
        <p:txBody>
          <a:bodyPr/>
          <a:lstStyle/>
          <a:p>
            <a:r>
              <a:rPr lang="en-US" altLang="en-US"/>
              <a:t>Temperature changes can also affect chemical equilibria.</a:t>
            </a:r>
          </a:p>
          <a:p>
            <a:r>
              <a:rPr lang="en-US" altLang="en-US"/>
              <a:t>Exothermic reactions will “shift-to-the-left” when they are heated, and “shift-to-the-right” when they are cooled</a:t>
            </a:r>
          </a:p>
        </p:txBody>
      </p:sp>
      <p:sp>
        <p:nvSpPr>
          <p:cNvPr id="68612" name="Text Box 4"/>
          <p:cNvSpPr txBox="1">
            <a:spLocks noChangeArrowheads="1"/>
          </p:cNvSpPr>
          <p:nvPr/>
        </p:nvSpPr>
        <p:spPr bwMode="auto">
          <a:xfrm>
            <a:off x="2514600" y="4724400"/>
            <a:ext cx="386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H</a:t>
            </a:r>
            <a:r>
              <a:rPr lang="en-US" altLang="en-US" sz="2400" baseline="-25000"/>
              <a:t>2(g)</a:t>
            </a:r>
            <a:r>
              <a:rPr lang="en-US" altLang="en-US" sz="2400"/>
              <a:t> + F</a:t>
            </a:r>
            <a:r>
              <a:rPr lang="en-US" altLang="en-US" sz="2400" baseline="-25000"/>
              <a:t>2(g)</a:t>
            </a:r>
            <a:r>
              <a:rPr lang="en-US" altLang="en-US" sz="2400"/>
              <a:t> </a:t>
            </a:r>
            <a:r>
              <a:rPr lang="en-US" altLang="en-US" sz="2400">
                <a:latin typeface="Wingdings 3" panose="05040102010807070707" pitchFamily="18" charset="2"/>
              </a:rPr>
              <a:t>D</a:t>
            </a:r>
            <a:r>
              <a:rPr lang="en-US" altLang="en-US" sz="2400"/>
              <a:t> 2HF</a:t>
            </a:r>
            <a:r>
              <a:rPr lang="en-US" altLang="en-US" sz="2400" baseline="-25000"/>
              <a:t>(g)</a:t>
            </a:r>
            <a:r>
              <a:rPr lang="en-US" altLang="en-US" sz="2400"/>
              <a:t> + </a:t>
            </a:r>
            <a:r>
              <a:rPr lang="en-US" altLang="en-US" sz="2400">
                <a:solidFill>
                  <a:srgbClr val="FF0000"/>
                </a:solidFill>
              </a:rPr>
              <a:t>heat</a:t>
            </a:r>
          </a:p>
        </p:txBody>
      </p:sp>
      <p:sp>
        <p:nvSpPr>
          <p:cNvPr id="68613" name="Text Box 5"/>
          <p:cNvSpPr txBox="1">
            <a:spLocks noChangeArrowheads="1"/>
          </p:cNvSpPr>
          <p:nvPr/>
        </p:nvSpPr>
        <p:spPr bwMode="auto">
          <a:xfrm>
            <a:off x="2438400" y="5257800"/>
            <a:ext cx="414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 example of an exothermic reaction)</a:t>
            </a:r>
          </a:p>
        </p:txBody>
      </p:sp>
      <p:sp>
        <p:nvSpPr>
          <p:cNvPr id="68614" name="Text Box 6"/>
          <p:cNvSpPr txBox="1">
            <a:spLocks noChangeArrowheads="1"/>
          </p:cNvSpPr>
          <p:nvPr/>
        </p:nvSpPr>
        <p:spPr bwMode="auto">
          <a:xfrm>
            <a:off x="3429000" y="13716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Temperature changes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4000"/>
              <a:t>Altering equilibrium conditions: Le Chatelier’s principle</a:t>
            </a:r>
          </a:p>
        </p:txBody>
      </p:sp>
      <p:sp>
        <p:nvSpPr>
          <p:cNvPr id="69635" name="Rectangle 3"/>
          <p:cNvSpPr>
            <a:spLocks noGrp="1" noChangeArrowheads="1"/>
          </p:cNvSpPr>
          <p:nvPr>
            <p:ph type="body" idx="1"/>
          </p:nvPr>
        </p:nvSpPr>
        <p:spPr/>
        <p:txBody>
          <a:bodyPr/>
          <a:lstStyle/>
          <a:p>
            <a:r>
              <a:rPr lang="en-US" altLang="en-US"/>
              <a:t>Endothermic reactions will “shift-to-the-right” when they are heated, and “shift-to-the-left” when they are cooled</a:t>
            </a:r>
          </a:p>
        </p:txBody>
      </p:sp>
      <p:sp>
        <p:nvSpPr>
          <p:cNvPr id="69636" name="Text Box 4"/>
          <p:cNvSpPr txBox="1">
            <a:spLocks noChangeArrowheads="1"/>
          </p:cNvSpPr>
          <p:nvPr/>
        </p:nvSpPr>
        <p:spPr bwMode="auto">
          <a:xfrm>
            <a:off x="2362200" y="3429000"/>
            <a:ext cx="4373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heat</a:t>
            </a:r>
            <a:r>
              <a:rPr lang="en-US" altLang="en-US" sz="2400"/>
              <a:t> + 2CO</a:t>
            </a:r>
            <a:r>
              <a:rPr lang="en-US" altLang="en-US" sz="2400" baseline="-25000"/>
              <a:t>2(g)</a:t>
            </a:r>
            <a:r>
              <a:rPr lang="en-US" altLang="en-US" sz="2400"/>
              <a:t> </a:t>
            </a:r>
            <a:r>
              <a:rPr lang="en-US" altLang="en-US" sz="2400">
                <a:latin typeface="Wingdings 3" panose="05040102010807070707" pitchFamily="18" charset="2"/>
              </a:rPr>
              <a:t>D</a:t>
            </a:r>
            <a:r>
              <a:rPr lang="en-US" altLang="en-US" sz="2400"/>
              <a:t> 2CO</a:t>
            </a:r>
            <a:r>
              <a:rPr lang="en-US" altLang="en-US" sz="2400" baseline="-25000"/>
              <a:t>(g)</a:t>
            </a:r>
            <a:r>
              <a:rPr lang="en-US" altLang="en-US" sz="2400"/>
              <a:t> + O</a:t>
            </a:r>
            <a:r>
              <a:rPr lang="en-US" altLang="en-US" sz="2400" baseline="-25000"/>
              <a:t>2(g)</a:t>
            </a:r>
          </a:p>
        </p:txBody>
      </p:sp>
      <p:sp>
        <p:nvSpPr>
          <p:cNvPr id="69637" name="Text Box 5"/>
          <p:cNvSpPr txBox="1">
            <a:spLocks noChangeArrowheads="1"/>
          </p:cNvSpPr>
          <p:nvPr/>
        </p:nvSpPr>
        <p:spPr bwMode="auto">
          <a:xfrm>
            <a:off x="2438400" y="4038600"/>
            <a:ext cx="428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 example of an endothermic reaction)</a:t>
            </a:r>
          </a:p>
        </p:txBody>
      </p:sp>
      <p:sp>
        <p:nvSpPr>
          <p:cNvPr id="69638" name="Text Box 6"/>
          <p:cNvSpPr txBox="1">
            <a:spLocks noChangeArrowheads="1"/>
          </p:cNvSpPr>
          <p:nvPr/>
        </p:nvSpPr>
        <p:spPr bwMode="auto">
          <a:xfrm>
            <a:off x="3429000" y="13716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CC"/>
                </a:solidFill>
              </a:rPr>
              <a:t>Temperature changes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4000"/>
              <a:t>Altering equilibrium conditions: Le Chatelier’s principle</a:t>
            </a:r>
          </a:p>
        </p:txBody>
      </p:sp>
      <p:sp>
        <p:nvSpPr>
          <p:cNvPr id="70659" name="Rectangle 3"/>
          <p:cNvSpPr>
            <a:spLocks noGrp="1" noChangeArrowheads="1"/>
          </p:cNvSpPr>
          <p:nvPr>
            <p:ph type="body" idx="1"/>
          </p:nvPr>
        </p:nvSpPr>
        <p:spPr/>
        <p:txBody>
          <a:bodyPr/>
          <a:lstStyle/>
          <a:p>
            <a:r>
              <a:rPr lang="en-US" altLang="en-US"/>
              <a:t>For reactions involving gaseous reactants or products, the pressure exerted on the reaction may influence the position of an equilibrium</a:t>
            </a:r>
          </a:p>
          <a:p>
            <a:pPr algn="ctr">
              <a:buFontTx/>
              <a:buNone/>
            </a:pPr>
            <a:r>
              <a:rPr lang="en-US" altLang="en-US"/>
              <a:t>2H</a:t>
            </a:r>
            <a:r>
              <a:rPr lang="en-US" altLang="en-US" baseline="-25000"/>
              <a:t>2(g)</a:t>
            </a:r>
            <a:r>
              <a:rPr lang="en-US" altLang="en-US"/>
              <a:t> + O</a:t>
            </a:r>
            <a:r>
              <a:rPr lang="en-US" altLang="en-US" baseline="-25000"/>
              <a:t>2(g)</a:t>
            </a:r>
            <a:r>
              <a:rPr lang="en-US" altLang="en-US"/>
              <a:t> </a:t>
            </a:r>
            <a:r>
              <a:rPr lang="en-US" altLang="en-US">
                <a:latin typeface="Wingdings 3" panose="05040102010807070707" pitchFamily="18" charset="2"/>
              </a:rPr>
              <a:t>D</a:t>
            </a:r>
            <a:r>
              <a:rPr lang="en-US" altLang="en-US"/>
              <a:t> 2H</a:t>
            </a:r>
            <a:r>
              <a:rPr lang="en-US" altLang="en-US" baseline="-25000"/>
              <a:t>2</a:t>
            </a:r>
            <a:r>
              <a:rPr lang="en-US" altLang="en-US"/>
              <a:t>O</a:t>
            </a:r>
            <a:r>
              <a:rPr lang="en-US" altLang="en-US" baseline="-25000"/>
              <a:t>(g)</a:t>
            </a:r>
          </a:p>
        </p:txBody>
      </p:sp>
      <p:sp>
        <p:nvSpPr>
          <p:cNvPr id="70660" name="Text Box 4"/>
          <p:cNvSpPr txBox="1">
            <a:spLocks noChangeArrowheads="1"/>
          </p:cNvSpPr>
          <p:nvPr/>
        </p:nvSpPr>
        <p:spPr bwMode="auto">
          <a:xfrm>
            <a:off x="381000" y="4724400"/>
            <a:ext cx="8337550" cy="17399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Important: for pressure to have an influence, the following must be true:</a:t>
            </a:r>
          </a:p>
          <a:p>
            <a:r>
              <a:rPr lang="en-US" altLang="en-US"/>
              <a:t>	-there must be unequal numbers of product and reactant </a:t>
            </a:r>
            <a:r>
              <a:rPr lang="en-US" altLang="en-US">
                <a:solidFill>
                  <a:srgbClr val="0000CC"/>
                </a:solidFill>
              </a:rPr>
              <a:t>gas</a:t>
            </a:r>
            <a:r>
              <a:rPr lang="en-US" altLang="en-US"/>
              <a:t> molecules</a:t>
            </a:r>
          </a:p>
          <a:p>
            <a:r>
              <a:rPr lang="en-US" altLang="en-US"/>
              <a:t>	in the balanced equation</a:t>
            </a:r>
          </a:p>
          <a:p>
            <a:r>
              <a:rPr lang="en-US" altLang="en-US"/>
              <a:t>	-a pressure change must be brought about by a volume change, not by</a:t>
            </a:r>
          </a:p>
          <a:p>
            <a:r>
              <a:rPr lang="en-US" altLang="en-US"/>
              <a:t>	the addition of some other, unreactive gas that is not involved in the</a:t>
            </a:r>
          </a:p>
          <a:p>
            <a:r>
              <a:rPr lang="en-US" altLang="en-US"/>
              <a:t>	balanced equation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4000"/>
              <a:t>Altering equilibrium conditions: Le Chatelier’s principle</a:t>
            </a:r>
          </a:p>
        </p:txBody>
      </p:sp>
      <p:sp>
        <p:nvSpPr>
          <p:cNvPr id="71683" name="Rectangle 3"/>
          <p:cNvSpPr>
            <a:spLocks noGrp="1" noChangeArrowheads="1"/>
          </p:cNvSpPr>
          <p:nvPr>
            <p:ph type="body" idx="1"/>
          </p:nvPr>
        </p:nvSpPr>
        <p:spPr/>
        <p:txBody>
          <a:bodyPr/>
          <a:lstStyle/>
          <a:p>
            <a:pPr marL="533400" indent="-533400">
              <a:lnSpc>
                <a:spcPct val="90000"/>
              </a:lnSpc>
            </a:pPr>
            <a:r>
              <a:rPr lang="en-US" altLang="en-US" sz="2800"/>
              <a:t>Example: how will the gas-phase equilibrium shown below react to the following changes:</a:t>
            </a:r>
          </a:p>
          <a:p>
            <a:pPr marL="533400" indent="-533400">
              <a:lnSpc>
                <a:spcPct val="90000"/>
              </a:lnSpc>
            </a:pPr>
            <a:endParaRPr lang="en-US" altLang="en-US" sz="2800"/>
          </a:p>
          <a:p>
            <a:pPr marL="533400" indent="-533400" algn="ctr">
              <a:lnSpc>
                <a:spcPct val="90000"/>
              </a:lnSpc>
              <a:buFontTx/>
              <a:buNone/>
            </a:pPr>
            <a:r>
              <a:rPr lang="en-US" altLang="en-US" sz="2800"/>
              <a:t>CO</a:t>
            </a:r>
            <a:r>
              <a:rPr lang="en-US" altLang="en-US" sz="2800" baseline="-25000"/>
              <a:t>(g)</a:t>
            </a:r>
            <a:r>
              <a:rPr lang="en-US" altLang="en-US" sz="2800"/>
              <a:t> + 3H</a:t>
            </a:r>
            <a:r>
              <a:rPr lang="en-US" altLang="en-US" sz="2800" baseline="-25000"/>
              <a:t>2(g)</a:t>
            </a:r>
            <a:r>
              <a:rPr lang="en-US" altLang="en-US" sz="2800"/>
              <a:t> </a:t>
            </a:r>
            <a:r>
              <a:rPr lang="en-US" altLang="en-US" sz="2800">
                <a:latin typeface="Wingdings 3" panose="05040102010807070707" pitchFamily="18" charset="2"/>
              </a:rPr>
              <a:t>D</a:t>
            </a:r>
            <a:r>
              <a:rPr lang="en-US" altLang="en-US" sz="2800"/>
              <a:t> CH</a:t>
            </a:r>
            <a:r>
              <a:rPr lang="en-US" altLang="en-US" sz="2800" baseline="-25000"/>
              <a:t>4(g)</a:t>
            </a:r>
            <a:r>
              <a:rPr lang="en-US" altLang="en-US" sz="2800"/>
              <a:t> + H</a:t>
            </a:r>
            <a:r>
              <a:rPr lang="en-US" altLang="en-US" sz="2800" baseline="-25000"/>
              <a:t>2</a:t>
            </a:r>
            <a:r>
              <a:rPr lang="en-US" altLang="en-US" sz="2800"/>
              <a:t>O</a:t>
            </a:r>
            <a:r>
              <a:rPr lang="en-US" altLang="en-US" sz="2800" baseline="-25000"/>
              <a:t>(g)</a:t>
            </a:r>
            <a:r>
              <a:rPr lang="en-US" altLang="en-US" sz="2800"/>
              <a:t> + heat</a:t>
            </a:r>
          </a:p>
          <a:p>
            <a:pPr marL="533400" indent="-533400">
              <a:lnSpc>
                <a:spcPct val="90000"/>
              </a:lnSpc>
            </a:pPr>
            <a:endParaRPr lang="en-US" altLang="en-US" sz="2800"/>
          </a:p>
          <a:p>
            <a:pPr marL="533400" indent="-533400">
              <a:lnSpc>
                <a:spcPct val="90000"/>
              </a:lnSpc>
              <a:buFontTx/>
              <a:buAutoNum type="arabicPeriod"/>
            </a:pPr>
            <a:r>
              <a:rPr lang="en-US" altLang="en-US" sz="2800"/>
              <a:t>Removal of CH</a:t>
            </a:r>
            <a:r>
              <a:rPr lang="en-US" altLang="en-US" sz="2800" baseline="-25000"/>
              <a:t>4</a:t>
            </a:r>
            <a:r>
              <a:rPr lang="en-US" altLang="en-US" sz="2800"/>
              <a:t>(g)</a:t>
            </a:r>
          </a:p>
          <a:p>
            <a:pPr marL="533400" indent="-533400">
              <a:lnSpc>
                <a:spcPct val="90000"/>
              </a:lnSpc>
              <a:buFontTx/>
              <a:buAutoNum type="arabicPeriod"/>
            </a:pPr>
            <a:r>
              <a:rPr lang="en-US" altLang="en-US" sz="2800"/>
              <a:t>Addition of H</a:t>
            </a:r>
            <a:r>
              <a:rPr lang="en-US" altLang="en-US" sz="2800" baseline="-25000"/>
              <a:t>2</a:t>
            </a:r>
            <a:r>
              <a:rPr lang="en-US" altLang="en-US" sz="2800"/>
              <a:t>O(g)</a:t>
            </a:r>
          </a:p>
          <a:p>
            <a:pPr marL="533400" indent="-533400">
              <a:lnSpc>
                <a:spcPct val="90000"/>
              </a:lnSpc>
              <a:buFontTx/>
              <a:buAutoNum type="arabicPeriod"/>
            </a:pPr>
            <a:r>
              <a:rPr lang="en-US" altLang="en-US" sz="2800"/>
              <a:t>Decrease in the temperature</a:t>
            </a:r>
          </a:p>
          <a:p>
            <a:pPr marL="533400" indent="-533400">
              <a:lnSpc>
                <a:spcPct val="90000"/>
              </a:lnSpc>
              <a:buFontTx/>
              <a:buAutoNum type="arabicPeriod"/>
            </a:pPr>
            <a:r>
              <a:rPr lang="en-US" altLang="en-US" sz="2800"/>
              <a:t>Decrease in the volume of the container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683">
                                            <p:txEl>
                                              <p:pRg st="4" end="4"/>
                                            </p:txEl>
                                          </p:spTgt>
                                        </p:tgtEl>
                                        <p:attrNameLst>
                                          <p:attrName>style.visibility</p:attrName>
                                        </p:attrNameLst>
                                      </p:cBhvr>
                                      <p:to>
                                        <p:strVal val="visible"/>
                                      </p:to>
                                    </p:set>
                                    <p:animEffect transition="in" filter="box(in)">
                                      <p:cBhvr>
                                        <p:cTn id="7" dur="500"/>
                                        <p:tgtEl>
                                          <p:spTgt spid="7168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683">
                                            <p:txEl>
                                              <p:pRg st="5" end="5"/>
                                            </p:txEl>
                                          </p:spTgt>
                                        </p:tgtEl>
                                        <p:attrNameLst>
                                          <p:attrName>style.visibility</p:attrName>
                                        </p:attrNameLst>
                                      </p:cBhvr>
                                      <p:to>
                                        <p:strVal val="visible"/>
                                      </p:to>
                                    </p:set>
                                    <p:animEffect transition="in" filter="box(in)">
                                      <p:cBhvr>
                                        <p:cTn id="12" dur="500"/>
                                        <p:tgtEl>
                                          <p:spTgt spid="7168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683">
                                            <p:txEl>
                                              <p:pRg st="6" end="6"/>
                                            </p:txEl>
                                          </p:spTgt>
                                        </p:tgtEl>
                                        <p:attrNameLst>
                                          <p:attrName>style.visibility</p:attrName>
                                        </p:attrNameLst>
                                      </p:cBhvr>
                                      <p:to>
                                        <p:strVal val="visible"/>
                                      </p:to>
                                    </p:set>
                                    <p:animEffect transition="in" filter="box(in)">
                                      <p:cBhvr>
                                        <p:cTn id="17" dur="500"/>
                                        <p:tgtEl>
                                          <p:spTgt spid="7168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1683">
                                            <p:txEl>
                                              <p:pRg st="7" end="7"/>
                                            </p:txEl>
                                          </p:spTgt>
                                        </p:tgtEl>
                                        <p:attrNameLst>
                                          <p:attrName>style.visibility</p:attrName>
                                        </p:attrNameLst>
                                      </p:cBhvr>
                                      <p:to>
                                        <p:strVal val="visible"/>
                                      </p:to>
                                    </p:set>
                                    <p:animEffect transition="in" filter="box(in)">
                                      <p:cBhvr>
                                        <p:cTn id="22" dur="500"/>
                                        <p:tgtEl>
                                          <p:spTgt spid="716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Types of chemical reactions</a:t>
            </a:r>
          </a:p>
        </p:txBody>
      </p:sp>
      <p:sp>
        <p:nvSpPr>
          <p:cNvPr id="4099" name="Rectangle 3"/>
          <p:cNvSpPr>
            <a:spLocks noGrp="1" noChangeArrowheads="1"/>
          </p:cNvSpPr>
          <p:nvPr>
            <p:ph type="body" idx="1"/>
          </p:nvPr>
        </p:nvSpPr>
        <p:spPr/>
        <p:txBody>
          <a:bodyPr/>
          <a:lstStyle/>
          <a:p>
            <a:r>
              <a:rPr lang="en-US" altLang="en-US" sz="2800"/>
              <a:t>A </a:t>
            </a:r>
            <a:r>
              <a:rPr lang="en-US" altLang="en-US" sz="2800">
                <a:solidFill>
                  <a:srgbClr val="0000CC"/>
                </a:solidFill>
              </a:rPr>
              <a:t>chemical reaction</a:t>
            </a:r>
            <a:r>
              <a:rPr lang="en-US" altLang="en-US" sz="2800"/>
              <a:t> is a process in which at least one new substance is produced as a result of a chemical change.</a:t>
            </a:r>
          </a:p>
          <a:p>
            <a:r>
              <a:rPr lang="en-US" altLang="en-US" sz="2800"/>
              <a:t>Chemical reactions usually take the form of one the following basic types:</a:t>
            </a:r>
          </a:p>
          <a:p>
            <a:pPr lvl="1"/>
            <a:r>
              <a:rPr lang="en-US" altLang="en-US" sz="2400"/>
              <a:t>Combination reactions</a:t>
            </a:r>
          </a:p>
          <a:p>
            <a:pPr lvl="1"/>
            <a:r>
              <a:rPr lang="en-US" altLang="en-US" sz="2400"/>
              <a:t>Decomposition reactions</a:t>
            </a:r>
          </a:p>
          <a:p>
            <a:pPr lvl="1"/>
            <a:r>
              <a:rPr lang="en-US" altLang="en-US" sz="2400"/>
              <a:t>Single-replacement reactions</a:t>
            </a:r>
          </a:p>
          <a:p>
            <a:pPr lvl="1"/>
            <a:r>
              <a:rPr lang="en-US" altLang="en-US" sz="2400"/>
              <a:t>Double-replacement reactions</a:t>
            </a:r>
          </a:p>
          <a:p>
            <a:pPr lvl="1"/>
            <a:r>
              <a:rPr lang="en-US" altLang="en-US" sz="2400"/>
              <a:t>Combustion reactions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Types of chemical reactions</a:t>
            </a:r>
          </a:p>
        </p:txBody>
      </p:sp>
      <p:sp>
        <p:nvSpPr>
          <p:cNvPr id="5123" name="Rectangle 3"/>
          <p:cNvSpPr>
            <a:spLocks noGrp="1" noChangeArrowheads="1"/>
          </p:cNvSpPr>
          <p:nvPr>
            <p:ph type="body" idx="1"/>
          </p:nvPr>
        </p:nvSpPr>
        <p:spPr/>
        <p:txBody>
          <a:bodyPr/>
          <a:lstStyle/>
          <a:p>
            <a:pPr>
              <a:lnSpc>
                <a:spcPct val="80000"/>
              </a:lnSpc>
            </a:pPr>
            <a:r>
              <a:rPr lang="en-US" altLang="en-US" sz="2400"/>
              <a:t>A </a:t>
            </a:r>
            <a:r>
              <a:rPr lang="en-US" altLang="en-US" sz="2400">
                <a:solidFill>
                  <a:srgbClr val="0000CC"/>
                </a:solidFill>
              </a:rPr>
              <a:t>combination reaction</a:t>
            </a:r>
            <a:r>
              <a:rPr lang="en-US" altLang="en-US" sz="2400"/>
              <a:t> is a chemical reaction in which a single product is produced from two (or more) reactants.</a:t>
            </a:r>
          </a:p>
          <a:p>
            <a:pPr>
              <a:lnSpc>
                <a:spcPct val="80000"/>
              </a:lnSpc>
            </a:pPr>
            <a:endParaRPr lang="en-US" altLang="en-US" sz="2400"/>
          </a:p>
          <a:p>
            <a:pPr algn="ctr">
              <a:lnSpc>
                <a:spcPct val="80000"/>
              </a:lnSpc>
              <a:buFontTx/>
              <a:buNone/>
            </a:pPr>
            <a:r>
              <a:rPr lang="en-US" altLang="en-US" sz="2400"/>
              <a:t>X + Y </a:t>
            </a:r>
            <a:r>
              <a:rPr lang="en-US" altLang="en-US" sz="2400">
                <a:sym typeface="Wingdings" panose="05000000000000000000" pitchFamily="2" charset="2"/>
              </a:rPr>
              <a:t> XY</a:t>
            </a:r>
          </a:p>
          <a:p>
            <a:pPr>
              <a:lnSpc>
                <a:spcPct val="80000"/>
              </a:lnSpc>
            </a:pPr>
            <a:endParaRPr lang="en-US" altLang="en-US" sz="2400">
              <a:sym typeface="Wingdings" panose="05000000000000000000" pitchFamily="2" charset="2"/>
            </a:endParaRPr>
          </a:p>
          <a:p>
            <a:pPr>
              <a:lnSpc>
                <a:spcPct val="80000"/>
              </a:lnSpc>
            </a:pPr>
            <a:r>
              <a:rPr lang="en-US" altLang="en-US" sz="2400">
                <a:sym typeface="Wingdings" panose="05000000000000000000" pitchFamily="2" charset="2"/>
              </a:rPr>
              <a:t>Real examples:</a:t>
            </a:r>
          </a:p>
          <a:p>
            <a:pPr lvl="1">
              <a:lnSpc>
                <a:spcPct val="80000"/>
              </a:lnSpc>
              <a:buFontTx/>
              <a:buNone/>
            </a:pPr>
            <a:r>
              <a:rPr lang="en-US" altLang="en-US" sz="2000">
                <a:sym typeface="Wingdings" panose="05000000000000000000" pitchFamily="2" charset="2"/>
              </a:rPr>
              <a:t>Ca + S  CaS</a:t>
            </a:r>
          </a:p>
          <a:p>
            <a:pPr lvl="1">
              <a:lnSpc>
                <a:spcPct val="80000"/>
              </a:lnSpc>
              <a:buFontTx/>
              <a:buNone/>
            </a:pPr>
            <a:r>
              <a:rPr lang="en-US" altLang="en-US" sz="2000">
                <a:sym typeface="Wingdings" panose="05000000000000000000" pitchFamily="2" charset="2"/>
              </a:rPr>
              <a:t>N</a:t>
            </a:r>
            <a:r>
              <a:rPr lang="en-US" altLang="en-US" sz="2000" baseline="-25000">
                <a:sym typeface="Wingdings" panose="05000000000000000000" pitchFamily="2" charset="2"/>
              </a:rPr>
              <a:t>2</a:t>
            </a:r>
            <a:r>
              <a:rPr lang="en-US" altLang="en-US" sz="2000">
                <a:sym typeface="Wingdings" panose="05000000000000000000" pitchFamily="2" charset="2"/>
              </a:rPr>
              <a:t> + 3H</a:t>
            </a:r>
            <a:r>
              <a:rPr lang="en-US" altLang="en-US" sz="2000" baseline="-25000">
                <a:sym typeface="Wingdings" panose="05000000000000000000" pitchFamily="2" charset="2"/>
              </a:rPr>
              <a:t>2</a:t>
            </a:r>
            <a:r>
              <a:rPr lang="en-US" altLang="en-US" sz="2000">
                <a:sym typeface="Wingdings" panose="05000000000000000000" pitchFamily="2" charset="2"/>
              </a:rPr>
              <a:t>  2NH</a:t>
            </a:r>
            <a:r>
              <a:rPr lang="en-US" altLang="en-US" sz="2000" baseline="-25000">
                <a:sym typeface="Wingdings" panose="05000000000000000000" pitchFamily="2" charset="2"/>
              </a:rPr>
              <a:t>3</a:t>
            </a:r>
          </a:p>
          <a:p>
            <a:pPr lvl="1">
              <a:lnSpc>
                <a:spcPct val="80000"/>
              </a:lnSpc>
              <a:buFontTx/>
              <a:buNone/>
            </a:pPr>
            <a:r>
              <a:rPr lang="en-US" altLang="en-US" sz="2000"/>
              <a:t>2Na + O</a:t>
            </a:r>
            <a:r>
              <a:rPr lang="en-US" altLang="en-US" sz="2000" baseline="-25000"/>
              <a:t>2</a:t>
            </a:r>
            <a:r>
              <a:rPr lang="en-US" altLang="en-US" sz="2000"/>
              <a:t> </a:t>
            </a:r>
            <a:r>
              <a:rPr lang="en-US" altLang="en-US" sz="2000">
                <a:sym typeface="Wingdings" panose="05000000000000000000" pitchFamily="2" charset="2"/>
              </a:rPr>
              <a:t> Na</a:t>
            </a:r>
            <a:r>
              <a:rPr lang="en-US" altLang="en-US" sz="2000" baseline="-25000">
                <a:sym typeface="Wingdings" panose="05000000000000000000" pitchFamily="2" charset="2"/>
              </a:rPr>
              <a:t>2</a:t>
            </a:r>
            <a:r>
              <a:rPr lang="en-US" altLang="en-US" sz="2000">
                <a:sym typeface="Wingdings" panose="05000000000000000000" pitchFamily="2" charset="2"/>
              </a:rPr>
              <a:t>O</a:t>
            </a:r>
            <a:r>
              <a:rPr lang="en-US" altLang="en-US" sz="2000" baseline="-25000">
                <a:sym typeface="Wingdings" panose="05000000000000000000" pitchFamily="2" charset="2"/>
              </a:rPr>
              <a:t>2</a:t>
            </a:r>
          </a:p>
          <a:p>
            <a:pPr>
              <a:lnSpc>
                <a:spcPct val="80000"/>
              </a:lnSpc>
              <a:buFontTx/>
              <a:buNone/>
            </a:pPr>
            <a:endParaRPr lang="en-US" altLang="en-US" sz="2400"/>
          </a:p>
          <a:p>
            <a:pPr lvl="1">
              <a:lnSpc>
                <a:spcPct val="80000"/>
              </a:lnSpc>
              <a:buFontTx/>
              <a:buNone/>
            </a:pPr>
            <a:r>
              <a:rPr lang="en-US" altLang="en-US" sz="2000"/>
              <a:t>SO</a:t>
            </a:r>
            <a:r>
              <a:rPr lang="en-US" altLang="en-US" sz="2000" baseline="-25000"/>
              <a:t>3</a:t>
            </a:r>
            <a:r>
              <a:rPr lang="en-US" altLang="en-US" sz="2000"/>
              <a:t> + H</a:t>
            </a:r>
            <a:r>
              <a:rPr lang="en-US" altLang="en-US" sz="2000" baseline="-25000"/>
              <a:t>2</a:t>
            </a:r>
            <a:r>
              <a:rPr lang="en-US" altLang="en-US" sz="2000"/>
              <a:t>O </a:t>
            </a:r>
            <a:r>
              <a:rPr lang="en-US" altLang="en-US" sz="2000">
                <a:sym typeface="Wingdings" panose="05000000000000000000" pitchFamily="2" charset="2"/>
              </a:rPr>
              <a:t> H</a:t>
            </a:r>
            <a:r>
              <a:rPr lang="en-US" altLang="en-US" sz="2000" baseline="-25000">
                <a:sym typeface="Wingdings" panose="05000000000000000000" pitchFamily="2" charset="2"/>
              </a:rPr>
              <a:t>2</a:t>
            </a:r>
            <a:r>
              <a:rPr lang="en-US" altLang="en-US" sz="2000">
                <a:sym typeface="Wingdings" panose="05000000000000000000" pitchFamily="2" charset="2"/>
              </a:rPr>
              <a:t>SO</a:t>
            </a:r>
            <a:r>
              <a:rPr lang="en-US" altLang="en-US" sz="2000" baseline="-25000">
                <a:sym typeface="Wingdings" panose="05000000000000000000" pitchFamily="2" charset="2"/>
              </a:rPr>
              <a:t>4</a:t>
            </a:r>
          </a:p>
          <a:p>
            <a:pPr lvl="1">
              <a:lnSpc>
                <a:spcPct val="80000"/>
              </a:lnSpc>
              <a:buFontTx/>
              <a:buNone/>
            </a:pPr>
            <a:r>
              <a:rPr lang="en-US" altLang="en-US" sz="2000"/>
              <a:t>2NO + O</a:t>
            </a:r>
            <a:r>
              <a:rPr lang="en-US" altLang="en-US" sz="2000" baseline="-25000"/>
              <a:t>2</a:t>
            </a:r>
            <a:r>
              <a:rPr lang="en-US" altLang="en-US" sz="2000"/>
              <a:t> </a:t>
            </a:r>
            <a:r>
              <a:rPr lang="en-US" altLang="en-US" sz="2000">
                <a:sym typeface="Wingdings" panose="05000000000000000000" pitchFamily="2" charset="2"/>
              </a:rPr>
              <a:t> 2NO</a:t>
            </a:r>
            <a:r>
              <a:rPr lang="en-US" altLang="en-US" sz="2000" baseline="-25000">
                <a:sym typeface="Wingdings" panose="05000000000000000000" pitchFamily="2" charset="2"/>
              </a:rPr>
              <a:t>3</a:t>
            </a:r>
          </a:p>
          <a:p>
            <a:pPr lvl="1">
              <a:lnSpc>
                <a:spcPct val="80000"/>
              </a:lnSpc>
              <a:buFontTx/>
              <a:buNone/>
            </a:pPr>
            <a:r>
              <a:rPr lang="en-US" altLang="en-US" sz="2000"/>
              <a:t>2NO</a:t>
            </a:r>
            <a:r>
              <a:rPr lang="en-US" altLang="en-US" sz="2000" baseline="-25000"/>
              <a:t>2</a:t>
            </a:r>
            <a:r>
              <a:rPr lang="en-US" altLang="en-US" sz="2000"/>
              <a:t> + H</a:t>
            </a:r>
            <a:r>
              <a:rPr lang="en-US" altLang="en-US" sz="2000" baseline="-25000"/>
              <a:t>2</a:t>
            </a:r>
            <a:r>
              <a:rPr lang="en-US" altLang="en-US" sz="2000"/>
              <a:t>O</a:t>
            </a:r>
            <a:r>
              <a:rPr lang="en-US" altLang="en-US" sz="2000" baseline="-25000"/>
              <a:t>2</a:t>
            </a:r>
            <a:r>
              <a:rPr lang="en-US" altLang="en-US" sz="2000"/>
              <a:t> </a:t>
            </a:r>
            <a:r>
              <a:rPr lang="en-US" altLang="en-US" sz="2000">
                <a:sym typeface="Wingdings" panose="05000000000000000000" pitchFamily="2" charset="2"/>
              </a:rPr>
              <a:t> 2HNO</a:t>
            </a:r>
            <a:r>
              <a:rPr lang="en-US" altLang="en-US" sz="2000" baseline="-25000">
                <a:sym typeface="Wingdings" panose="05000000000000000000" pitchFamily="2" charset="2"/>
              </a:rPr>
              <a:t>3</a:t>
            </a:r>
            <a:endParaRPr lang="en-US" altLang="en-US" sz="2000" baseline="-25000"/>
          </a:p>
        </p:txBody>
      </p:sp>
      <p:sp>
        <p:nvSpPr>
          <p:cNvPr id="5124" name="Text Box 4"/>
          <p:cNvSpPr txBox="1">
            <a:spLocks noChangeArrowheads="1"/>
          </p:cNvSpPr>
          <p:nvPr/>
        </p:nvSpPr>
        <p:spPr bwMode="auto">
          <a:xfrm>
            <a:off x="4267200" y="3810000"/>
            <a:ext cx="407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Examples involving the combination of</a:t>
            </a:r>
          </a:p>
          <a:p>
            <a:r>
              <a:rPr lang="en-US" altLang="en-US"/>
              <a:t>two elements to yield a single product</a:t>
            </a:r>
          </a:p>
        </p:txBody>
      </p:sp>
      <p:sp>
        <p:nvSpPr>
          <p:cNvPr id="5125" name="Text Box 5"/>
          <p:cNvSpPr txBox="1">
            <a:spLocks noChangeArrowheads="1"/>
          </p:cNvSpPr>
          <p:nvPr/>
        </p:nvSpPr>
        <p:spPr bwMode="auto">
          <a:xfrm>
            <a:off x="4267200" y="5105400"/>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Examples involving the combination of</a:t>
            </a:r>
          </a:p>
          <a:p>
            <a:r>
              <a:rPr lang="en-US" altLang="en-US"/>
              <a:t>two compounds to yield a single product</a:t>
            </a:r>
          </a:p>
        </p:txBody>
      </p:sp>
      <p:sp>
        <p:nvSpPr>
          <p:cNvPr id="5126" name="AutoShape 6"/>
          <p:cNvSpPr>
            <a:spLocks/>
          </p:cNvSpPr>
          <p:nvPr/>
        </p:nvSpPr>
        <p:spPr bwMode="auto">
          <a:xfrm>
            <a:off x="3962400" y="3657600"/>
            <a:ext cx="152400" cy="990600"/>
          </a:xfrm>
          <a:prstGeom prst="righ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AutoShape 7"/>
          <p:cNvSpPr>
            <a:spLocks/>
          </p:cNvSpPr>
          <p:nvPr/>
        </p:nvSpPr>
        <p:spPr bwMode="auto">
          <a:xfrm>
            <a:off x="3962400" y="4953000"/>
            <a:ext cx="152400" cy="990600"/>
          </a:xfrm>
          <a:prstGeom prst="righ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Types of chemical reactions</a:t>
            </a:r>
          </a:p>
        </p:txBody>
      </p:sp>
      <p:sp>
        <p:nvSpPr>
          <p:cNvPr id="6147" name="Rectangle 3"/>
          <p:cNvSpPr>
            <a:spLocks noGrp="1" noChangeArrowheads="1"/>
          </p:cNvSpPr>
          <p:nvPr>
            <p:ph type="body" idx="1"/>
          </p:nvPr>
        </p:nvSpPr>
        <p:spPr/>
        <p:txBody>
          <a:bodyPr/>
          <a:lstStyle/>
          <a:p>
            <a:pPr>
              <a:lnSpc>
                <a:spcPct val="80000"/>
              </a:lnSpc>
            </a:pPr>
            <a:r>
              <a:rPr lang="en-US" altLang="en-US" sz="2400"/>
              <a:t>A </a:t>
            </a:r>
            <a:r>
              <a:rPr lang="en-US" altLang="en-US" sz="2400">
                <a:solidFill>
                  <a:srgbClr val="0000CC"/>
                </a:solidFill>
              </a:rPr>
              <a:t>decomposition reaction</a:t>
            </a:r>
            <a:r>
              <a:rPr lang="en-US" altLang="en-US" sz="2400"/>
              <a:t> is a chemical reaction in which a single reactant is converted into two or more products (these can be elements or compounds)</a:t>
            </a:r>
          </a:p>
          <a:p>
            <a:pPr algn="ctr">
              <a:lnSpc>
                <a:spcPct val="80000"/>
              </a:lnSpc>
              <a:buFontTx/>
              <a:buNone/>
            </a:pPr>
            <a:r>
              <a:rPr lang="en-US" altLang="en-US" sz="2400"/>
              <a:t>XY </a:t>
            </a:r>
            <a:r>
              <a:rPr lang="en-US" altLang="en-US" sz="2400">
                <a:sym typeface="Wingdings" panose="05000000000000000000" pitchFamily="2" charset="2"/>
              </a:rPr>
              <a:t> X + Y</a:t>
            </a:r>
            <a:endParaRPr lang="en-US" altLang="en-US" sz="2400"/>
          </a:p>
          <a:p>
            <a:pPr>
              <a:lnSpc>
                <a:spcPct val="80000"/>
              </a:lnSpc>
            </a:pPr>
            <a:r>
              <a:rPr lang="en-US" altLang="en-US" sz="2400"/>
              <a:t>Decomposition to elements tends to occur at very high temperatures:</a:t>
            </a:r>
          </a:p>
          <a:p>
            <a:pPr lvl="1">
              <a:lnSpc>
                <a:spcPct val="80000"/>
              </a:lnSpc>
              <a:buFontTx/>
              <a:buNone/>
            </a:pPr>
            <a:r>
              <a:rPr lang="en-US" altLang="en-US" sz="2000"/>
              <a:t>2CuO </a:t>
            </a:r>
            <a:r>
              <a:rPr lang="en-US" altLang="en-US" sz="2000">
                <a:sym typeface="Wingdings" panose="05000000000000000000" pitchFamily="2" charset="2"/>
              </a:rPr>
              <a:t> 2Cu + O</a:t>
            </a:r>
            <a:r>
              <a:rPr lang="en-US" altLang="en-US" sz="2000" baseline="-25000">
                <a:sym typeface="Wingdings" panose="05000000000000000000" pitchFamily="2" charset="2"/>
              </a:rPr>
              <a:t>2</a:t>
            </a:r>
          </a:p>
          <a:p>
            <a:pPr lvl="1">
              <a:lnSpc>
                <a:spcPct val="80000"/>
              </a:lnSpc>
              <a:buFontTx/>
              <a:buNone/>
            </a:pPr>
            <a:r>
              <a:rPr lang="en-US" altLang="en-US" sz="2000">
                <a:sym typeface="Wingdings" panose="05000000000000000000" pitchFamily="2" charset="2"/>
              </a:rPr>
              <a:t>2H</a:t>
            </a:r>
            <a:r>
              <a:rPr lang="en-US" altLang="en-US" sz="2000" baseline="-25000">
                <a:sym typeface="Wingdings" panose="05000000000000000000" pitchFamily="2" charset="2"/>
              </a:rPr>
              <a:t>2</a:t>
            </a:r>
            <a:r>
              <a:rPr lang="en-US" altLang="en-US" sz="2000">
                <a:sym typeface="Wingdings" panose="05000000000000000000" pitchFamily="2" charset="2"/>
              </a:rPr>
              <a:t>O  2H</a:t>
            </a:r>
            <a:r>
              <a:rPr lang="en-US" altLang="en-US" sz="2000" baseline="-25000">
                <a:sym typeface="Wingdings" panose="05000000000000000000" pitchFamily="2" charset="2"/>
              </a:rPr>
              <a:t>2</a:t>
            </a:r>
            <a:r>
              <a:rPr lang="en-US" altLang="en-US" sz="2000">
                <a:sym typeface="Wingdings" panose="05000000000000000000" pitchFamily="2" charset="2"/>
              </a:rPr>
              <a:t> + O</a:t>
            </a:r>
            <a:r>
              <a:rPr lang="en-US" altLang="en-US" sz="2000" baseline="-25000">
                <a:sym typeface="Wingdings" panose="05000000000000000000" pitchFamily="2" charset="2"/>
              </a:rPr>
              <a:t>2</a:t>
            </a:r>
          </a:p>
          <a:p>
            <a:pPr lvl="1">
              <a:lnSpc>
                <a:spcPct val="80000"/>
              </a:lnSpc>
            </a:pPr>
            <a:endParaRPr lang="en-US" altLang="en-US" sz="2000" baseline="-25000">
              <a:sym typeface="Wingdings" panose="05000000000000000000" pitchFamily="2" charset="2"/>
            </a:endParaRPr>
          </a:p>
          <a:p>
            <a:pPr>
              <a:lnSpc>
                <a:spcPct val="80000"/>
              </a:lnSpc>
            </a:pPr>
            <a:r>
              <a:rPr lang="en-US" altLang="en-US" sz="2400"/>
              <a:t>At lower temperatures, decomposition to other compounds tends to occur</a:t>
            </a:r>
          </a:p>
          <a:p>
            <a:pPr lvl="1">
              <a:lnSpc>
                <a:spcPct val="80000"/>
              </a:lnSpc>
              <a:buFontTx/>
              <a:buNone/>
            </a:pPr>
            <a:r>
              <a:rPr lang="en-US" altLang="en-US" sz="2000"/>
              <a:t>CaCO</a:t>
            </a:r>
            <a:r>
              <a:rPr lang="en-US" altLang="en-US" sz="2000" baseline="-25000"/>
              <a:t>3</a:t>
            </a:r>
            <a:r>
              <a:rPr lang="en-US" altLang="en-US" sz="2000"/>
              <a:t> </a:t>
            </a:r>
            <a:r>
              <a:rPr lang="en-US" altLang="en-US" sz="2000">
                <a:sym typeface="Wingdings" panose="05000000000000000000" pitchFamily="2" charset="2"/>
              </a:rPr>
              <a:t> CaO + CO</a:t>
            </a:r>
            <a:r>
              <a:rPr lang="en-US" altLang="en-US" sz="2000" baseline="-25000">
                <a:sym typeface="Wingdings" panose="05000000000000000000" pitchFamily="2" charset="2"/>
              </a:rPr>
              <a:t>2</a:t>
            </a:r>
          </a:p>
          <a:p>
            <a:pPr lvl="1">
              <a:lnSpc>
                <a:spcPct val="80000"/>
              </a:lnSpc>
              <a:buFontTx/>
              <a:buNone/>
            </a:pPr>
            <a:r>
              <a:rPr lang="en-US" altLang="en-US" sz="2000"/>
              <a:t>2KClO</a:t>
            </a:r>
            <a:r>
              <a:rPr lang="en-US" altLang="en-US" sz="2000" baseline="-25000"/>
              <a:t>3</a:t>
            </a:r>
            <a:r>
              <a:rPr lang="en-US" altLang="en-US" sz="2000"/>
              <a:t> </a:t>
            </a:r>
            <a:r>
              <a:rPr lang="en-US" altLang="en-US" sz="2000">
                <a:sym typeface="Wingdings" panose="05000000000000000000" pitchFamily="2" charset="2"/>
              </a:rPr>
              <a:t> 2KCl + 3O</a:t>
            </a:r>
            <a:r>
              <a:rPr lang="en-US" altLang="en-US" sz="2000" baseline="-25000">
                <a:sym typeface="Wingdings" panose="05000000000000000000" pitchFamily="2" charset="2"/>
              </a:rPr>
              <a:t>2</a:t>
            </a:r>
          </a:p>
          <a:p>
            <a:pPr lvl="1">
              <a:lnSpc>
                <a:spcPct val="80000"/>
              </a:lnSpc>
              <a:buFontTx/>
              <a:buNone/>
            </a:pPr>
            <a:r>
              <a:rPr lang="en-US" altLang="en-US" sz="2000"/>
              <a:t>4HNO</a:t>
            </a:r>
            <a:r>
              <a:rPr lang="en-US" altLang="en-US" sz="2000" baseline="-25000"/>
              <a:t>3</a:t>
            </a:r>
            <a:r>
              <a:rPr lang="en-US" altLang="en-US" sz="2000"/>
              <a:t> </a:t>
            </a:r>
            <a:r>
              <a:rPr lang="en-US" altLang="en-US" sz="2000">
                <a:sym typeface="Wingdings" panose="05000000000000000000" pitchFamily="2" charset="2"/>
              </a:rPr>
              <a:t> 4NO</a:t>
            </a:r>
            <a:r>
              <a:rPr lang="en-US" altLang="en-US" sz="2000" baseline="-25000">
                <a:sym typeface="Wingdings" panose="05000000000000000000" pitchFamily="2" charset="2"/>
              </a:rPr>
              <a:t>2</a:t>
            </a:r>
            <a:r>
              <a:rPr lang="en-US" altLang="en-US" sz="2000">
                <a:sym typeface="Wingdings" panose="05000000000000000000" pitchFamily="2" charset="2"/>
              </a:rPr>
              <a:t> + 2H</a:t>
            </a:r>
            <a:r>
              <a:rPr lang="en-US" altLang="en-US" sz="2000" baseline="-25000">
                <a:sym typeface="Wingdings" panose="05000000000000000000" pitchFamily="2" charset="2"/>
              </a:rPr>
              <a:t>2</a:t>
            </a:r>
            <a:r>
              <a:rPr lang="en-US" altLang="en-US" sz="2000">
                <a:sym typeface="Wingdings" panose="05000000000000000000" pitchFamily="2" charset="2"/>
              </a:rPr>
              <a:t>O + O</a:t>
            </a:r>
            <a:r>
              <a:rPr lang="en-US" altLang="en-US" sz="2000" baseline="-25000">
                <a:sym typeface="Wingdings" panose="05000000000000000000" pitchFamily="2" charset="2"/>
              </a:rPr>
              <a:t>2</a:t>
            </a:r>
            <a:endParaRPr lang="en-US" altLang="en-US" sz="2000" baseline="-25000"/>
          </a:p>
          <a:p>
            <a:pPr>
              <a:lnSpc>
                <a:spcPct val="80000"/>
              </a:lnSpc>
            </a:pPr>
            <a:endParaRPr lang="en-US" altLang="en-US" sz="2400"/>
          </a:p>
        </p:txBody>
      </p:sp>
      <p:sp>
        <p:nvSpPr>
          <p:cNvPr id="6148" name="Text Box 4"/>
          <p:cNvSpPr txBox="1">
            <a:spLocks noChangeArrowheads="1"/>
          </p:cNvSpPr>
          <p:nvPr/>
        </p:nvSpPr>
        <p:spPr bwMode="auto">
          <a:xfrm>
            <a:off x="3657600" y="3657600"/>
            <a:ext cx="407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Elements generated by decomposition</a:t>
            </a:r>
          </a:p>
        </p:txBody>
      </p:sp>
      <p:sp>
        <p:nvSpPr>
          <p:cNvPr id="6149" name="AutoShape 5"/>
          <p:cNvSpPr>
            <a:spLocks/>
          </p:cNvSpPr>
          <p:nvPr/>
        </p:nvSpPr>
        <p:spPr bwMode="auto">
          <a:xfrm>
            <a:off x="3352800" y="3581400"/>
            <a:ext cx="152400" cy="609600"/>
          </a:xfrm>
          <a:prstGeom prst="righ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AutoShape 6"/>
          <p:cNvSpPr>
            <a:spLocks/>
          </p:cNvSpPr>
          <p:nvPr/>
        </p:nvSpPr>
        <p:spPr bwMode="auto">
          <a:xfrm>
            <a:off x="4495800" y="5105400"/>
            <a:ext cx="152400" cy="838200"/>
          </a:xfrm>
          <a:prstGeom prst="rightBrace">
            <a:avLst>
              <a:gd name="adj1" fmla="val 45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Text Box 7"/>
          <p:cNvSpPr txBox="1">
            <a:spLocks noChangeArrowheads="1"/>
          </p:cNvSpPr>
          <p:nvPr/>
        </p:nvSpPr>
        <p:spPr bwMode="auto">
          <a:xfrm>
            <a:off x="4800600" y="5029200"/>
            <a:ext cx="3371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Stable compounds may also be</a:t>
            </a:r>
          </a:p>
          <a:p>
            <a:r>
              <a:rPr lang="en-US" altLang="en-US"/>
              <a:t>produced, generally at lower</a:t>
            </a:r>
          </a:p>
          <a:p>
            <a:r>
              <a:rPr lang="en-US" altLang="en-US"/>
              <a:t>temperatures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Types of chemical reactions</a:t>
            </a:r>
          </a:p>
        </p:txBody>
      </p:sp>
      <p:sp>
        <p:nvSpPr>
          <p:cNvPr id="7171" name="Rectangle 3"/>
          <p:cNvSpPr>
            <a:spLocks noGrp="1" noChangeArrowheads="1"/>
          </p:cNvSpPr>
          <p:nvPr>
            <p:ph type="body" idx="1"/>
          </p:nvPr>
        </p:nvSpPr>
        <p:spPr/>
        <p:txBody>
          <a:bodyPr/>
          <a:lstStyle/>
          <a:p>
            <a:pPr>
              <a:lnSpc>
                <a:spcPct val="90000"/>
              </a:lnSpc>
            </a:pPr>
            <a:r>
              <a:rPr lang="en-US" altLang="en-US" sz="2400">
                <a:solidFill>
                  <a:srgbClr val="0000CC"/>
                </a:solidFill>
              </a:rPr>
              <a:t>Single-replacement reactions</a:t>
            </a:r>
            <a:r>
              <a:rPr lang="en-US" altLang="en-US" sz="2400"/>
              <a:t> are reactions in which an atom or molecule replaces another atom or group of atoms from a second reactant</a:t>
            </a:r>
          </a:p>
          <a:p>
            <a:pPr>
              <a:lnSpc>
                <a:spcPct val="90000"/>
              </a:lnSpc>
            </a:pPr>
            <a:endParaRPr lang="en-US" altLang="en-US" sz="2400"/>
          </a:p>
          <a:p>
            <a:pPr algn="ctr">
              <a:lnSpc>
                <a:spcPct val="90000"/>
              </a:lnSpc>
              <a:buFontTx/>
              <a:buNone/>
            </a:pPr>
            <a:r>
              <a:rPr lang="en-US" altLang="en-US" sz="2400">
                <a:solidFill>
                  <a:srgbClr val="0000CC"/>
                </a:solidFill>
              </a:rPr>
              <a:t>X</a:t>
            </a:r>
            <a:r>
              <a:rPr lang="en-US" altLang="en-US" sz="2400"/>
              <a:t> + </a:t>
            </a:r>
            <a:r>
              <a:rPr lang="en-US" altLang="en-US" sz="2400">
                <a:solidFill>
                  <a:srgbClr val="FF0000"/>
                </a:solidFill>
              </a:rPr>
              <a:t>Y</a:t>
            </a:r>
            <a:r>
              <a:rPr lang="en-US" altLang="en-US" sz="2400"/>
              <a:t>Z </a:t>
            </a:r>
            <a:r>
              <a:rPr lang="en-US" altLang="en-US" sz="2400">
                <a:sym typeface="Wingdings" panose="05000000000000000000" pitchFamily="2" charset="2"/>
              </a:rPr>
              <a:t> </a:t>
            </a:r>
            <a:r>
              <a:rPr lang="en-US" altLang="en-US" sz="2400">
                <a:solidFill>
                  <a:srgbClr val="FF0000"/>
                </a:solidFill>
                <a:sym typeface="Wingdings" panose="05000000000000000000" pitchFamily="2" charset="2"/>
              </a:rPr>
              <a:t>Y</a:t>
            </a:r>
            <a:r>
              <a:rPr lang="en-US" altLang="en-US" sz="2400">
                <a:sym typeface="Wingdings" panose="05000000000000000000" pitchFamily="2" charset="2"/>
              </a:rPr>
              <a:t> + </a:t>
            </a:r>
            <a:r>
              <a:rPr lang="en-US" altLang="en-US" sz="2400">
                <a:solidFill>
                  <a:srgbClr val="0000CC"/>
                </a:solidFill>
                <a:sym typeface="Wingdings" panose="05000000000000000000" pitchFamily="2" charset="2"/>
              </a:rPr>
              <a:t>X</a:t>
            </a:r>
            <a:r>
              <a:rPr lang="en-US" altLang="en-US" sz="2400">
                <a:sym typeface="Wingdings" panose="05000000000000000000" pitchFamily="2" charset="2"/>
              </a:rPr>
              <a:t>Z</a:t>
            </a:r>
          </a:p>
          <a:p>
            <a:pPr>
              <a:lnSpc>
                <a:spcPct val="90000"/>
              </a:lnSpc>
            </a:pPr>
            <a:endParaRPr lang="en-US" altLang="en-US" sz="2400">
              <a:sym typeface="Wingdings" panose="05000000000000000000" pitchFamily="2" charset="2"/>
            </a:endParaRPr>
          </a:p>
          <a:p>
            <a:pPr>
              <a:lnSpc>
                <a:spcPct val="90000"/>
              </a:lnSpc>
              <a:buFontTx/>
              <a:buNone/>
            </a:pPr>
            <a:r>
              <a:rPr lang="en-US" altLang="en-US" sz="2400">
                <a:sym typeface="Wingdings" panose="05000000000000000000" pitchFamily="2" charset="2"/>
              </a:rPr>
              <a:t>Fe + CuSO</a:t>
            </a:r>
            <a:r>
              <a:rPr lang="en-US" altLang="en-US" sz="2400" baseline="-25000">
                <a:sym typeface="Wingdings" panose="05000000000000000000" pitchFamily="2" charset="2"/>
              </a:rPr>
              <a:t>4</a:t>
            </a:r>
            <a:r>
              <a:rPr lang="en-US" altLang="en-US" sz="2400">
                <a:sym typeface="Wingdings" panose="05000000000000000000" pitchFamily="2" charset="2"/>
              </a:rPr>
              <a:t>  Cu + FeSO</a:t>
            </a:r>
            <a:r>
              <a:rPr lang="en-US" altLang="en-US" sz="2400" baseline="-25000">
                <a:sym typeface="Wingdings" panose="05000000000000000000" pitchFamily="2" charset="2"/>
              </a:rPr>
              <a:t>4</a:t>
            </a:r>
          </a:p>
          <a:p>
            <a:pPr>
              <a:lnSpc>
                <a:spcPct val="90000"/>
              </a:lnSpc>
              <a:buFontTx/>
              <a:buNone/>
            </a:pPr>
            <a:r>
              <a:rPr lang="en-US" altLang="en-US" sz="2400">
                <a:sym typeface="Wingdings" panose="05000000000000000000" pitchFamily="2" charset="2"/>
              </a:rPr>
              <a:t>Mg + Ni(NO</a:t>
            </a:r>
            <a:r>
              <a:rPr lang="en-US" altLang="en-US" sz="2400" baseline="-25000">
                <a:sym typeface="Wingdings" panose="05000000000000000000" pitchFamily="2" charset="2"/>
              </a:rPr>
              <a:t>3</a:t>
            </a:r>
            <a:r>
              <a:rPr lang="en-US" altLang="en-US" sz="2400">
                <a:sym typeface="Wingdings" panose="05000000000000000000" pitchFamily="2" charset="2"/>
              </a:rPr>
              <a:t>)</a:t>
            </a:r>
            <a:r>
              <a:rPr lang="en-US" altLang="en-US" sz="2400" baseline="-25000">
                <a:sym typeface="Wingdings" panose="05000000000000000000" pitchFamily="2" charset="2"/>
              </a:rPr>
              <a:t>2</a:t>
            </a:r>
            <a:r>
              <a:rPr lang="en-US" altLang="en-US" sz="2400">
                <a:sym typeface="Wingdings" panose="05000000000000000000" pitchFamily="2" charset="2"/>
              </a:rPr>
              <a:t>  Ni + Mg(NO</a:t>
            </a:r>
            <a:r>
              <a:rPr lang="en-US" altLang="en-US" sz="2400" baseline="-25000">
                <a:sym typeface="Wingdings" panose="05000000000000000000" pitchFamily="2" charset="2"/>
              </a:rPr>
              <a:t>3</a:t>
            </a:r>
            <a:r>
              <a:rPr lang="en-US" altLang="en-US" sz="2400">
                <a:sym typeface="Wingdings" panose="05000000000000000000" pitchFamily="2" charset="2"/>
              </a:rPr>
              <a:t>)</a:t>
            </a:r>
            <a:r>
              <a:rPr lang="en-US" altLang="en-US" sz="2400" baseline="-25000">
                <a:sym typeface="Wingdings" panose="05000000000000000000" pitchFamily="2" charset="2"/>
              </a:rPr>
              <a:t>2</a:t>
            </a:r>
          </a:p>
          <a:p>
            <a:pPr>
              <a:lnSpc>
                <a:spcPct val="90000"/>
              </a:lnSpc>
              <a:buFontTx/>
              <a:buNone/>
            </a:pPr>
            <a:r>
              <a:rPr lang="en-US" altLang="en-US" sz="2400">
                <a:sym typeface="Wingdings" panose="05000000000000000000" pitchFamily="2" charset="2"/>
              </a:rPr>
              <a:t>Cl</a:t>
            </a:r>
            <a:r>
              <a:rPr lang="en-US" altLang="en-US" sz="2400" baseline="-25000">
                <a:sym typeface="Wingdings" panose="05000000000000000000" pitchFamily="2" charset="2"/>
              </a:rPr>
              <a:t>2</a:t>
            </a:r>
            <a:r>
              <a:rPr lang="en-US" altLang="en-US" sz="2400">
                <a:sym typeface="Wingdings" panose="05000000000000000000" pitchFamily="2" charset="2"/>
              </a:rPr>
              <a:t> + NiI</a:t>
            </a:r>
            <a:r>
              <a:rPr lang="en-US" altLang="en-US" sz="2400" baseline="-25000">
                <a:sym typeface="Wingdings" panose="05000000000000000000" pitchFamily="2" charset="2"/>
              </a:rPr>
              <a:t>2</a:t>
            </a:r>
            <a:r>
              <a:rPr lang="en-US" altLang="en-US" sz="2400">
                <a:sym typeface="Wingdings" panose="05000000000000000000" pitchFamily="2" charset="2"/>
              </a:rPr>
              <a:t>  I</a:t>
            </a:r>
            <a:r>
              <a:rPr lang="en-US" altLang="en-US" sz="2400" baseline="-25000">
                <a:sym typeface="Wingdings" panose="05000000000000000000" pitchFamily="2" charset="2"/>
              </a:rPr>
              <a:t>2</a:t>
            </a:r>
            <a:r>
              <a:rPr lang="en-US" altLang="en-US" sz="2400">
                <a:sym typeface="Wingdings" panose="05000000000000000000" pitchFamily="2" charset="2"/>
              </a:rPr>
              <a:t> + NiCl</a:t>
            </a:r>
            <a:r>
              <a:rPr lang="en-US" altLang="en-US" sz="2400" baseline="-25000">
                <a:sym typeface="Wingdings" panose="05000000000000000000" pitchFamily="2" charset="2"/>
              </a:rPr>
              <a:t>2</a:t>
            </a:r>
          </a:p>
          <a:p>
            <a:pPr>
              <a:lnSpc>
                <a:spcPct val="90000"/>
              </a:lnSpc>
              <a:buFontTx/>
              <a:buNone/>
            </a:pPr>
            <a:endParaRPr lang="en-US" altLang="en-US" sz="2400"/>
          </a:p>
          <a:p>
            <a:pPr>
              <a:lnSpc>
                <a:spcPct val="90000"/>
              </a:lnSpc>
              <a:buFontTx/>
              <a:buNone/>
            </a:pPr>
            <a:r>
              <a:rPr lang="en-US" altLang="en-US" sz="2400"/>
              <a:t>4PH</a:t>
            </a:r>
            <a:r>
              <a:rPr lang="en-US" altLang="en-US" sz="2400" baseline="-25000"/>
              <a:t>3</a:t>
            </a:r>
            <a:r>
              <a:rPr lang="en-US" altLang="en-US" sz="2400"/>
              <a:t> + Ni(CO)</a:t>
            </a:r>
            <a:r>
              <a:rPr lang="en-US" altLang="en-US" sz="2400" baseline="-25000"/>
              <a:t>4</a:t>
            </a:r>
            <a:r>
              <a:rPr lang="en-US" altLang="en-US" sz="2400"/>
              <a:t> </a:t>
            </a:r>
            <a:r>
              <a:rPr lang="en-US" altLang="en-US" sz="2400">
                <a:sym typeface="Wingdings" panose="05000000000000000000" pitchFamily="2" charset="2"/>
              </a:rPr>
              <a:t> 4CO + Ni(PH</a:t>
            </a:r>
            <a:r>
              <a:rPr lang="en-US" altLang="en-US" sz="2400" baseline="-25000">
                <a:sym typeface="Wingdings" panose="05000000000000000000" pitchFamily="2" charset="2"/>
              </a:rPr>
              <a:t>3</a:t>
            </a:r>
            <a:r>
              <a:rPr lang="en-US" altLang="en-US" sz="2400">
                <a:sym typeface="Wingdings" panose="05000000000000000000" pitchFamily="2" charset="2"/>
              </a:rPr>
              <a:t>)</a:t>
            </a:r>
            <a:r>
              <a:rPr lang="en-US" altLang="en-US" sz="2400" baseline="-25000">
                <a:sym typeface="Wingdings" panose="05000000000000000000" pitchFamily="2" charset="2"/>
              </a:rPr>
              <a:t>4</a:t>
            </a:r>
            <a:endParaRPr lang="en-US" altLang="en-US" sz="2400" baseline="-25000"/>
          </a:p>
        </p:txBody>
      </p:sp>
      <p:sp>
        <p:nvSpPr>
          <p:cNvPr id="7172" name="Text Box 4"/>
          <p:cNvSpPr txBox="1">
            <a:spLocks noChangeArrowheads="1"/>
          </p:cNvSpPr>
          <p:nvPr/>
        </p:nvSpPr>
        <p:spPr bwMode="auto">
          <a:xfrm>
            <a:off x="5867400" y="4114800"/>
            <a:ext cx="212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Elements replacing</a:t>
            </a:r>
          </a:p>
          <a:p>
            <a:r>
              <a:rPr lang="en-US" altLang="en-US"/>
              <a:t>other elements</a:t>
            </a:r>
          </a:p>
        </p:txBody>
      </p:sp>
      <p:sp>
        <p:nvSpPr>
          <p:cNvPr id="7173" name="AutoShape 5"/>
          <p:cNvSpPr>
            <a:spLocks/>
          </p:cNvSpPr>
          <p:nvPr/>
        </p:nvSpPr>
        <p:spPr bwMode="auto">
          <a:xfrm>
            <a:off x="5486400" y="3962400"/>
            <a:ext cx="76200" cy="914400"/>
          </a:xfrm>
          <a:prstGeom prst="righ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Text Box 6"/>
          <p:cNvSpPr txBox="1">
            <a:spLocks noChangeArrowheads="1"/>
          </p:cNvSpPr>
          <p:nvPr/>
        </p:nvSpPr>
        <p:spPr bwMode="auto">
          <a:xfrm>
            <a:off x="5943600" y="5334000"/>
            <a:ext cx="229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Compound replacing</a:t>
            </a:r>
          </a:p>
          <a:p>
            <a:r>
              <a:rPr lang="en-US" altLang="en-US"/>
              <a:t>a group of atoms</a:t>
            </a:r>
          </a:p>
        </p:txBody>
      </p:sp>
      <p:sp>
        <p:nvSpPr>
          <p:cNvPr id="7175" name="AutoShape 7"/>
          <p:cNvSpPr>
            <a:spLocks/>
          </p:cNvSpPr>
          <p:nvPr/>
        </p:nvSpPr>
        <p:spPr bwMode="auto">
          <a:xfrm>
            <a:off x="5715000" y="5410200"/>
            <a:ext cx="76200" cy="533400"/>
          </a:xfrm>
          <a:prstGeom prst="righ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Types of chemical reactions</a:t>
            </a:r>
          </a:p>
        </p:txBody>
      </p:sp>
      <p:sp>
        <p:nvSpPr>
          <p:cNvPr id="8195" name="Rectangle 3"/>
          <p:cNvSpPr>
            <a:spLocks noGrp="1" noChangeArrowheads="1"/>
          </p:cNvSpPr>
          <p:nvPr>
            <p:ph type="body" idx="1"/>
          </p:nvPr>
        </p:nvSpPr>
        <p:spPr/>
        <p:txBody>
          <a:bodyPr/>
          <a:lstStyle/>
          <a:p>
            <a:pPr>
              <a:lnSpc>
                <a:spcPct val="80000"/>
              </a:lnSpc>
            </a:pPr>
            <a:r>
              <a:rPr lang="en-US" altLang="en-US" sz="2400">
                <a:solidFill>
                  <a:srgbClr val="0000CC"/>
                </a:solidFill>
              </a:rPr>
              <a:t>Double-replacement reactions</a:t>
            </a:r>
            <a:r>
              <a:rPr lang="en-US" altLang="en-US" sz="2400"/>
              <a:t> are chemical reactions in which two substances exchange parts with one another, forming two different substances</a:t>
            </a:r>
          </a:p>
          <a:p>
            <a:pPr>
              <a:lnSpc>
                <a:spcPct val="80000"/>
              </a:lnSpc>
            </a:pPr>
            <a:endParaRPr lang="en-US" altLang="en-US" sz="2400"/>
          </a:p>
          <a:p>
            <a:pPr algn="ctr">
              <a:lnSpc>
                <a:spcPct val="80000"/>
              </a:lnSpc>
              <a:buFontTx/>
              <a:buNone/>
            </a:pPr>
            <a:r>
              <a:rPr lang="en-US" altLang="en-US" sz="2400"/>
              <a:t>A</a:t>
            </a:r>
            <a:r>
              <a:rPr lang="en-US" altLang="en-US" sz="2400">
                <a:solidFill>
                  <a:srgbClr val="0000CC"/>
                </a:solidFill>
              </a:rPr>
              <a:t>X</a:t>
            </a:r>
            <a:r>
              <a:rPr lang="en-US" altLang="en-US" sz="2400"/>
              <a:t> + B</a:t>
            </a:r>
            <a:r>
              <a:rPr lang="en-US" altLang="en-US" sz="2400">
                <a:solidFill>
                  <a:srgbClr val="FF0000"/>
                </a:solidFill>
              </a:rPr>
              <a:t>Y</a:t>
            </a:r>
            <a:r>
              <a:rPr lang="en-US" altLang="en-US" sz="2400"/>
              <a:t> </a:t>
            </a:r>
            <a:r>
              <a:rPr lang="en-US" altLang="en-US" sz="2400">
                <a:sym typeface="Wingdings" panose="05000000000000000000" pitchFamily="2" charset="2"/>
              </a:rPr>
              <a:t> A</a:t>
            </a:r>
            <a:r>
              <a:rPr lang="en-US" altLang="en-US" sz="2400">
                <a:solidFill>
                  <a:srgbClr val="FF0000"/>
                </a:solidFill>
                <a:sym typeface="Wingdings" panose="05000000000000000000" pitchFamily="2" charset="2"/>
              </a:rPr>
              <a:t>Y</a:t>
            </a:r>
            <a:r>
              <a:rPr lang="en-US" altLang="en-US" sz="2400">
                <a:sym typeface="Wingdings" panose="05000000000000000000" pitchFamily="2" charset="2"/>
              </a:rPr>
              <a:t> + B</a:t>
            </a:r>
            <a:r>
              <a:rPr lang="en-US" altLang="en-US" sz="2400">
                <a:solidFill>
                  <a:srgbClr val="0000CC"/>
                </a:solidFill>
                <a:sym typeface="Wingdings" panose="05000000000000000000" pitchFamily="2" charset="2"/>
              </a:rPr>
              <a:t>X</a:t>
            </a:r>
          </a:p>
          <a:p>
            <a:pPr>
              <a:lnSpc>
                <a:spcPct val="80000"/>
              </a:lnSpc>
            </a:pPr>
            <a:endParaRPr lang="en-US" altLang="en-US" sz="2400">
              <a:sym typeface="Wingdings" panose="05000000000000000000" pitchFamily="2" charset="2"/>
            </a:endParaRPr>
          </a:p>
          <a:p>
            <a:pPr>
              <a:lnSpc>
                <a:spcPct val="80000"/>
              </a:lnSpc>
            </a:pPr>
            <a:r>
              <a:rPr lang="en-US" altLang="en-US" sz="2400">
                <a:sym typeface="Wingdings" panose="05000000000000000000" pitchFamily="2" charset="2"/>
              </a:rPr>
              <a:t>In most cases, at least one of the products is formed in a different physical state (e.g. a </a:t>
            </a:r>
            <a:r>
              <a:rPr lang="en-US" altLang="en-US" sz="2400">
                <a:sym typeface="Wingdings" panose="05000000000000000000" pitchFamily="2" charset="2"/>
                <a:hlinkClick r:id="rId2"/>
              </a:rPr>
              <a:t>solid formed after mixing two solutions</a:t>
            </a:r>
            <a:r>
              <a:rPr lang="en-US" altLang="en-US" sz="2400">
                <a:sym typeface="Wingdings" panose="05000000000000000000" pitchFamily="2" charset="2"/>
              </a:rPr>
              <a:t>)</a:t>
            </a:r>
          </a:p>
          <a:p>
            <a:pPr>
              <a:lnSpc>
                <a:spcPct val="80000"/>
              </a:lnSpc>
            </a:pPr>
            <a:endParaRPr lang="en-US" altLang="en-US" sz="2400"/>
          </a:p>
          <a:p>
            <a:pPr>
              <a:lnSpc>
                <a:spcPct val="80000"/>
              </a:lnSpc>
              <a:buFontTx/>
              <a:buNone/>
            </a:pPr>
            <a:r>
              <a:rPr lang="en-US" altLang="en-US" sz="2400"/>
              <a:t>AgNO</a:t>
            </a:r>
            <a:r>
              <a:rPr lang="en-US" altLang="en-US" sz="2400" baseline="-25000"/>
              <a:t>3</a:t>
            </a:r>
            <a:r>
              <a:rPr lang="en-US" altLang="en-US" sz="2400"/>
              <a:t>(aq) + KCl(aq) </a:t>
            </a:r>
            <a:r>
              <a:rPr lang="en-US" altLang="en-US" sz="2400">
                <a:sym typeface="Wingdings" panose="05000000000000000000" pitchFamily="2" charset="2"/>
              </a:rPr>
              <a:t> KNO</a:t>
            </a:r>
            <a:r>
              <a:rPr lang="en-US" altLang="en-US" sz="2400" baseline="-25000">
                <a:sym typeface="Wingdings" panose="05000000000000000000" pitchFamily="2" charset="2"/>
              </a:rPr>
              <a:t>3</a:t>
            </a:r>
            <a:r>
              <a:rPr lang="en-US" altLang="en-US" sz="2400">
                <a:sym typeface="Wingdings" panose="05000000000000000000" pitchFamily="2" charset="2"/>
              </a:rPr>
              <a:t>(aq) + AgCl(s)</a:t>
            </a:r>
          </a:p>
          <a:p>
            <a:pPr>
              <a:lnSpc>
                <a:spcPct val="80000"/>
              </a:lnSpc>
              <a:buFontTx/>
              <a:buNone/>
            </a:pPr>
            <a:r>
              <a:rPr lang="en-US" altLang="en-US" sz="2400"/>
              <a:t>2KI(aq) + Pb(NO</a:t>
            </a:r>
            <a:r>
              <a:rPr lang="en-US" altLang="en-US" sz="2400" baseline="-25000"/>
              <a:t>3</a:t>
            </a:r>
            <a:r>
              <a:rPr lang="en-US" altLang="en-US" sz="2400"/>
              <a:t>)</a:t>
            </a:r>
            <a:r>
              <a:rPr lang="en-US" altLang="en-US" sz="2400" baseline="-25000"/>
              <a:t>2</a:t>
            </a:r>
            <a:r>
              <a:rPr lang="en-US" altLang="en-US" sz="2400"/>
              <a:t>(aq) </a:t>
            </a:r>
            <a:r>
              <a:rPr lang="en-US" altLang="en-US" sz="2400">
                <a:sym typeface="Wingdings" panose="05000000000000000000" pitchFamily="2" charset="2"/>
              </a:rPr>
              <a:t> 2KNO(aq) + PbI</a:t>
            </a:r>
            <a:r>
              <a:rPr lang="en-US" altLang="en-US" sz="2400" baseline="-25000">
                <a:sym typeface="Wingdings" panose="05000000000000000000" pitchFamily="2" charset="2"/>
              </a:rPr>
              <a:t>2</a:t>
            </a:r>
            <a:r>
              <a:rPr lang="en-US" altLang="en-US" sz="2400">
                <a:sym typeface="Wingdings" panose="05000000000000000000" pitchFamily="2" charset="2"/>
              </a:rPr>
              <a:t>(s)</a:t>
            </a:r>
            <a:endParaRPr lang="en-US" altLang="en-US" sz="2400"/>
          </a:p>
        </p:txBody>
      </p:sp>
      <p:sp>
        <p:nvSpPr>
          <p:cNvPr id="8196" name="Text Box 4"/>
          <p:cNvSpPr txBox="1">
            <a:spLocks noChangeArrowheads="1"/>
          </p:cNvSpPr>
          <p:nvPr/>
        </p:nvSpPr>
        <p:spPr bwMode="auto">
          <a:xfrm>
            <a:off x="7543800" y="4953000"/>
            <a:ext cx="1289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One of the</a:t>
            </a:r>
          </a:p>
          <a:p>
            <a:r>
              <a:rPr lang="en-US" altLang="en-US"/>
              <a:t>products is</a:t>
            </a:r>
          </a:p>
          <a:p>
            <a:r>
              <a:rPr lang="en-US" altLang="en-US"/>
              <a:t>a solid</a:t>
            </a:r>
          </a:p>
        </p:txBody>
      </p:sp>
      <p:sp>
        <p:nvSpPr>
          <p:cNvPr id="8197" name="AutoShape 5"/>
          <p:cNvSpPr>
            <a:spLocks/>
          </p:cNvSpPr>
          <p:nvPr/>
        </p:nvSpPr>
        <p:spPr bwMode="auto">
          <a:xfrm>
            <a:off x="7239000" y="5029200"/>
            <a:ext cx="152400" cy="838200"/>
          </a:xfrm>
          <a:prstGeom prst="rightBrace">
            <a:avLst>
              <a:gd name="adj1" fmla="val 45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2874</Words>
  <Application>Microsoft Office PowerPoint</Application>
  <PresentationFormat>On-screen Show (4:3)</PresentationFormat>
  <Paragraphs>389</Paragraphs>
  <Slides>48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6" baseType="lpstr">
      <vt:lpstr>ＭＳ Ｐゴシック</vt:lpstr>
      <vt:lpstr>Arial</vt:lpstr>
      <vt:lpstr>Times New Roman</vt:lpstr>
      <vt:lpstr>Wingdings</vt:lpstr>
      <vt:lpstr>Wingdings 3</vt:lpstr>
      <vt:lpstr>Default Design</vt:lpstr>
      <vt:lpstr>Photo Editor Photo</vt:lpstr>
      <vt:lpstr>Equation</vt:lpstr>
      <vt:lpstr>Chemistry 120 Fall 2016</vt:lpstr>
      <vt:lpstr>         Chapter 9. Chemical Reactions</vt:lpstr>
      <vt:lpstr>         Chapter 9. Chemical Reactions</vt:lpstr>
      <vt:lpstr>Topics we’ll be looking at in this chapter</vt:lpstr>
      <vt:lpstr>Types of chemical reactions</vt:lpstr>
      <vt:lpstr>Types of chemical reactions</vt:lpstr>
      <vt:lpstr>Types of chemical reactions</vt:lpstr>
      <vt:lpstr>Types of chemical reactions</vt:lpstr>
      <vt:lpstr>Types of chemical reactions</vt:lpstr>
      <vt:lpstr>Types of chemical reactions</vt:lpstr>
      <vt:lpstr>Types of chemical reactions</vt:lpstr>
      <vt:lpstr>Indicators of chemical reactions</vt:lpstr>
      <vt:lpstr>Redox and non-redox chemical reactions</vt:lpstr>
      <vt:lpstr>Redox and non-redox chemical reactions</vt:lpstr>
      <vt:lpstr>Redox and non-redox chemical reactions</vt:lpstr>
      <vt:lpstr>Redox and non-redox chemical reactions</vt:lpstr>
      <vt:lpstr>Redox and non-redox chemical reactions</vt:lpstr>
      <vt:lpstr>Terminology associated with redox processes</vt:lpstr>
      <vt:lpstr>Terminology associated with redox processes</vt:lpstr>
      <vt:lpstr>Collision theory and chemical reactions</vt:lpstr>
      <vt:lpstr>Collision theory and chemical reactions</vt:lpstr>
      <vt:lpstr>Collision theory and chemical reactions</vt:lpstr>
      <vt:lpstr>PowerPoint Presentation</vt:lpstr>
      <vt:lpstr>Collision theory and chemical reactions</vt:lpstr>
      <vt:lpstr>Collision theory and chemical reactions</vt:lpstr>
      <vt:lpstr>Factors that influence reaction rates</vt:lpstr>
      <vt:lpstr>Factors that influence reaction rates</vt:lpstr>
      <vt:lpstr>Exothermic and endothermic reactions</vt:lpstr>
      <vt:lpstr>Exothermic and endothermic reactions</vt:lpstr>
      <vt:lpstr>Chemical equilibrium</vt:lpstr>
      <vt:lpstr>Chemical equilibrium</vt:lpstr>
      <vt:lpstr>Chemical equilibrium</vt:lpstr>
      <vt:lpstr>Chemical equilibrium</vt:lpstr>
      <vt:lpstr>Equilibrium constants</vt:lpstr>
      <vt:lpstr>Equilibrium constants</vt:lpstr>
      <vt:lpstr>Equilibrium constants</vt:lpstr>
      <vt:lpstr>Equilibrium constants</vt:lpstr>
      <vt:lpstr>Equilibrium constants</vt:lpstr>
      <vt:lpstr>Equilibrium constants</vt:lpstr>
      <vt:lpstr>Altering equilibrium conditions: Le Chatelier’s principle </vt:lpstr>
      <vt:lpstr>Altering equilibrium conditions: Le Chatelier’s principle</vt:lpstr>
      <vt:lpstr>Altering equilibrium conditions: Le Chatelier’s principle</vt:lpstr>
      <vt:lpstr>Altering equilibrium conditions: Le Chatelier’s principle</vt:lpstr>
      <vt:lpstr>Altering equilibrium conditions: Le Chatelier’s principle</vt:lpstr>
      <vt:lpstr>Altering equilibrium conditions: Le Chatelier’s principle</vt:lpstr>
      <vt:lpstr>Altering equilibrium conditions: Le Chatelier’s principle</vt:lpstr>
      <vt:lpstr>Altering equilibrium conditions: Le Chatelier’s principle</vt:lpstr>
      <vt:lpstr>Altering equilibrium conditions: Le Chatelier’s principle</vt:lpstr>
    </vt:vector>
  </TitlesOfParts>
  <Company>Compuglogbalhypermeganet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Homer</dc:creator>
  <cp:lastModifiedBy>Dr.Upali</cp:lastModifiedBy>
  <cp:revision>102</cp:revision>
  <dcterms:created xsi:type="dcterms:W3CDTF">2011-11-07T13:16:39Z</dcterms:created>
  <dcterms:modified xsi:type="dcterms:W3CDTF">2016-09-12T14:49:48Z</dcterms:modified>
</cp:coreProperties>
</file>