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13" r:id="rId2"/>
    <p:sldId id="314" r:id="rId3"/>
    <p:sldId id="315" r:id="rId4"/>
    <p:sldId id="257" r:id="rId5"/>
    <p:sldId id="264" r:id="rId6"/>
    <p:sldId id="259" r:id="rId7"/>
    <p:sldId id="260" r:id="rId8"/>
    <p:sldId id="263" r:id="rId9"/>
    <p:sldId id="265" r:id="rId10"/>
    <p:sldId id="268" r:id="rId11"/>
    <p:sldId id="266" r:id="rId12"/>
    <p:sldId id="269" r:id="rId13"/>
    <p:sldId id="267" r:id="rId14"/>
    <p:sldId id="270" r:id="rId15"/>
    <p:sldId id="271" r:id="rId16"/>
    <p:sldId id="272" r:id="rId17"/>
    <p:sldId id="273" r:id="rId18"/>
    <p:sldId id="274" r:id="rId19"/>
    <p:sldId id="275" r:id="rId20"/>
    <p:sldId id="276" r:id="rId21"/>
    <p:sldId id="277" r:id="rId22"/>
    <p:sldId id="278" r:id="rId23"/>
    <p:sldId id="279" r:id="rId24"/>
    <p:sldId id="291" r:id="rId25"/>
    <p:sldId id="290" r:id="rId26"/>
    <p:sldId id="281" r:id="rId27"/>
    <p:sldId id="280" r:id="rId28"/>
    <p:sldId id="282" r:id="rId29"/>
    <p:sldId id="288" r:id="rId30"/>
    <p:sldId id="284" r:id="rId31"/>
    <p:sldId id="285" r:id="rId32"/>
    <p:sldId id="283" r:id="rId33"/>
    <p:sldId id="286" r:id="rId34"/>
    <p:sldId id="287"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C49A4-40D3-42DF-A1BF-423B2D1FBF15}" type="datetimeFigureOut">
              <a:rPr lang="en-US" smtClean="0"/>
              <a:t>9/12/2016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29AD9-A1C7-43FC-8430-EC436F9DE9AA}" type="slidenum">
              <a:rPr lang="en-US" smtClean="0"/>
              <a:t>‹#›</a:t>
            </a:fld>
            <a:endParaRPr lang="en-US"/>
          </a:p>
        </p:txBody>
      </p:sp>
    </p:spTree>
    <p:extLst>
      <p:ext uri="{BB962C8B-B14F-4D97-AF65-F5344CB8AC3E}">
        <p14:creationId xmlns:p14="http://schemas.microsoft.com/office/powerpoint/2010/main" val="130374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9018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B84465C-14E7-4602-9EED-C6048F3D266F}" type="slidenum">
              <a:rPr lang="en-US" altLang="en-US"/>
              <a:pPr/>
              <a:t>‹#›</a:t>
            </a:fld>
            <a:endParaRPr lang="en-US" altLang="en-US"/>
          </a:p>
        </p:txBody>
      </p:sp>
    </p:spTree>
    <p:extLst>
      <p:ext uri="{BB962C8B-B14F-4D97-AF65-F5344CB8AC3E}">
        <p14:creationId xmlns:p14="http://schemas.microsoft.com/office/powerpoint/2010/main" val="172798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8DF37AD-5707-4098-9DAA-403E2E8F1267}" type="slidenum">
              <a:rPr lang="en-US" altLang="en-US"/>
              <a:pPr/>
              <a:t>‹#›</a:t>
            </a:fld>
            <a:endParaRPr lang="en-US" altLang="en-US"/>
          </a:p>
        </p:txBody>
      </p:sp>
    </p:spTree>
    <p:extLst>
      <p:ext uri="{BB962C8B-B14F-4D97-AF65-F5344CB8AC3E}">
        <p14:creationId xmlns:p14="http://schemas.microsoft.com/office/powerpoint/2010/main" val="371550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EFDB14-4184-4F12-955E-970CD4959A89}" type="slidenum">
              <a:rPr lang="en-US" altLang="en-US"/>
              <a:pPr/>
              <a:t>‹#›</a:t>
            </a:fld>
            <a:endParaRPr lang="en-US" altLang="en-US"/>
          </a:p>
        </p:txBody>
      </p:sp>
    </p:spTree>
    <p:extLst>
      <p:ext uri="{BB962C8B-B14F-4D97-AF65-F5344CB8AC3E}">
        <p14:creationId xmlns:p14="http://schemas.microsoft.com/office/powerpoint/2010/main" val="3734304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60DB0E4-3332-459A-B44E-C43E69734EFF}" type="slidenum">
              <a:rPr lang="en-US" altLang="en-US"/>
              <a:pPr/>
              <a:t>‹#›</a:t>
            </a:fld>
            <a:endParaRPr lang="en-US" altLang="en-US"/>
          </a:p>
        </p:txBody>
      </p:sp>
    </p:spTree>
    <p:extLst>
      <p:ext uri="{BB962C8B-B14F-4D97-AF65-F5344CB8AC3E}">
        <p14:creationId xmlns:p14="http://schemas.microsoft.com/office/powerpoint/2010/main" val="332603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4B6DBE1-FFA3-4C16-8FDC-8DE6F775B773}" type="slidenum">
              <a:rPr lang="en-US" altLang="en-US"/>
              <a:pPr/>
              <a:t>‹#›</a:t>
            </a:fld>
            <a:endParaRPr lang="en-US" altLang="en-US"/>
          </a:p>
        </p:txBody>
      </p:sp>
    </p:spTree>
    <p:extLst>
      <p:ext uri="{BB962C8B-B14F-4D97-AF65-F5344CB8AC3E}">
        <p14:creationId xmlns:p14="http://schemas.microsoft.com/office/powerpoint/2010/main" val="42427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BCD6980-3746-4AAC-89DF-C06F5F76425C}" type="slidenum">
              <a:rPr lang="en-US" altLang="en-US"/>
              <a:pPr/>
              <a:t>‹#›</a:t>
            </a:fld>
            <a:endParaRPr lang="en-US" altLang="en-US"/>
          </a:p>
        </p:txBody>
      </p:sp>
    </p:spTree>
    <p:extLst>
      <p:ext uri="{BB962C8B-B14F-4D97-AF65-F5344CB8AC3E}">
        <p14:creationId xmlns:p14="http://schemas.microsoft.com/office/powerpoint/2010/main" val="355455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41159D-0A19-4B4E-82F3-6A5EFA414057}" type="slidenum">
              <a:rPr lang="en-US" altLang="en-US"/>
              <a:pPr/>
              <a:t>‹#›</a:t>
            </a:fld>
            <a:endParaRPr lang="en-US" altLang="en-US"/>
          </a:p>
        </p:txBody>
      </p:sp>
    </p:spTree>
    <p:extLst>
      <p:ext uri="{BB962C8B-B14F-4D97-AF65-F5344CB8AC3E}">
        <p14:creationId xmlns:p14="http://schemas.microsoft.com/office/powerpoint/2010/main" val="418343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07EEE72-DC8B-49F5-9F4A-929B925E94D2}" type="slidenum">
              <a:rPr lang="en-US" altLang="en-US"/>
              <a:pPr/>
              <a:t>‹#›</a:t>
            </a:fld>
            <a:endParaRPr lang="en-US" altLang="en-US"/>
          </a:p>
        </p:txBody>
      </p:sp>
    </p:spTree>
    <p:extLst>
      <p:ext uri="{BB962C8B-B14F-4D97-AF65-F5344CB8AC3E}">
        <p14:creationId xmlns:p14="http://schemas.microsoft.com/office/powerpoint/2010/main" val="243794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B1E9D80-9D58-4BF1-8094-28382A562C7B}" type="slidenum">
              <a:rPr lang="en-US" altLang="en-US"/>
              <a:pPr/>
              <a:t>‹#›</a:t>
            </a:fld>
            <a:endParaRPr lang="en-US" altLang="en-US"/>
          </a:p>
        </p:txBody>
      </p:sp>
    </p:spTree>
    <p:extLst>
      <p:ext uri="{BB962C8B-B14F-4D97-AF65-F5344CB8AC3E}">
        <p14:creationId xmlns:p14="http://schemas.microsoft.com/office/powerpoint/2010/main" val="28247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ECFF8AB-AAD9-41A4-9F03-C456AE191732}" type="slidenum">
              <a:rPr lang="en-US" altLang="en-US"/>
              <a:pPr/>
              <a:t>‹#›</a:t>
            </a:fld>
            <a:endParaRPr lang="en-US" altLang="en-US"/>
          </a:p>
        </p:txBody>
      </p:sp>
    </p:spTree>
    <p:extLst>
      <p:ext uri="{BB962C8B-B14F-4D97-AF65-F5344CB8AC3E}">
        <p14:creationId xmlns:p14="http://schemas.microsoft.com/office/powerpoint/2010/main" val="96282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691D06C-68A3-48CB-B755-832FAEAD6984}" type="slidenum">
              <a:rPr lang="en-US" altLang="en-US"/>
              <a:pPr/>
              <a:t>‹#›</a:t>
            </a:fld>
            <a:endParaRPr lang="en-US" altLang="en-US"/>
          </a:p>
        </p:txBody>
      </p:sp>
    </p:spTree>
    <p:extLst>
      <p:ext uri="{BB962C8B-B14F-4D97-AF65-F5344CB8AC3E}">
        <p14:creationId xmlns:p14="http://schemas.microsoft.com/office/powerpoint/2010/main" val="122851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24A05B3-D92B-424E-BD30-FEFBD6089E07}" type="slidenum">
              <a:rPr lang="en-US" altLang="en-US"/>
              <a:pPr/>
              <a:t>‹#›</a:t>
            </a:fld>
            <a:endParaRPr lang="en-US" altLang="en-US"/>
          </a:p>
        </p:txBody>
      </p:sp>
    </p:spTree>
    <p:extLst>
      <p:ext uri="{BB962C8B-B14F-4D97-AF65-F5344CB8AC3E}">
        <p14:creationId xmlns:p14="http://schemas.microsoft.com/office/powerpoint/2010/main" val="207617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B5C96DE-F78A-4440-80C4-9BA46B39B420}" type="slidenum">
              <a:rPr lang="en-US" altLang="en-US"/>
              <a:pPr/>
              <a:t>‹#›</a:t>
            </a:fld>
            <a:endParaRPr lang="en-US" altLang="en-US"/>
          </a:p>
        </p:txBody>
      </p:sp>
    </p:spTree>
    <p:extLst>
      <p:ext uri="{BB962C8B-B14F-4D97-AF65-F5344CB8AC3E}">
        <p14:creationId xmlns:p14="http://schemas.microsoft.com/office/powerpoint/2010/main" val="409740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B5F2355-A8EB-4DE3-AA94-C0637462412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6.wmf"/><Relationship Id="rId5" Type="http://schemas.openxmlformats.org/officeDocument/2006/relationships/oleObject" Target="../embeddings/oleObject14.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HnSg2cl09P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19100" y="1148815"/>
            <a:ext cx="8915400" cy="3048000"/>
          </a:xfrm>
          <a:prstGeom prst="rect">
            <a:avLst/>
          </a:prstGeom>
          <a:noFill/>
          <a:ln w="9525">
            <a:noFill/>
            <a:miter lim="800000"/>
            <a:headEnd/>
            <a:tailEnd/>
          </a:ln>
        </p:spPr>
        <p:txBody>
          <a:bodyPr lIns="92075" tIns="46037" rIns="92075" bIns="46037"/>
          <a:lstStyle/>
          <a:p>
            <a:pPr eaLnBrk="0" fontAlgn="base" hangingPunct="0">
              <a:spcBef>
                <a:spcPct val="50000"/>
              </a:spcBef>
              <a:spcAft>
                <a:spcPct val="0"/>
              </a:spcAft>
            </a:pPr>
            <a:r>
              <a:rPr lang="en-US" sz="2800" b="0" i="0" baseline="0" dirty="0">
                <a:solidFill>
                  <a:schemeClr val="tx2"/>
                </a:solidFill>
                <a:latin typeface="Arial" pitchFamily="34" charset="0"/>
                <a:cs typeface="Arial" pitchFamily="34" charset="0"/>
              </a:rPr>
              <a:t>Instructor: Dr. </a:t>
            </a:r>
            <a:r>
              <a:rPr lang="en-US" sz="2800" b="0" i="0" baseline="0" dirty="0" err="1">
                <a:solidFill>
                  <a:schemeClr val="tx2"/>
                </a:solidFill>
                <a:latin typeface="Arial" pitchFamily="34" charset="0"/>
                <a:cs typeface="Arial" pitchFamily="34" charset="0"/>
              </a:rPr>
              <a:t>Upali</a:t>
            </a:r>
            <a:r>
              <a:rPr lang="en-US" sz="2800" b="0" i="0" baseline="0" dirty="0">
                <a:solidFill>
                  <a:schemeClr val="tx2"/>
                </a:solidFill>
                <a:latin typeface="Arial" pitchFamily="34" charset="0"/>
                <a:cs typeface="Arial" pitchFamily="34" charset="0"/>
              </a:rPr>
              <a:t> </a:t>
            </a:r>
            <a:r>
              <a:rPr lang="en-US" sz="2800" b="0" i="0" baseline="0" dirty="0" err="1">
                <a:solidFill>
                  <a:schemeClr val="tx2"/>
                </a:solidFill>
                <a:latin typeface="Arial" pitchFamily="34" charset="0"/>
                <a:cs typeface="Arial" pitchFamily="34" charset="0"/>
              </a:rPr>
              <a:t>Siriwardane</a:t>
            </a:r>
            <a:endParaRPr lang="en-US" sz="2400" b="0" i="0" baseline="0" dirty="0">
              <a:solidFill>
                <a:schemeClr val="tx2"/>
              </a:solidFill>
              <a:latin typeface="Arial" pitchFamily="34" charset="0"/>
              <a:cs typeface="Arial" pitchFamily="34" charset="0"/>
            </a:endParaRPr>
          </a:p>
          <a:p>
            <a:pPr marL="342900" indent="-342900" eaLnBrk="0" fontAlgn="base" hangingPunct="0">
              <a:spcBef>
                <a:spcPct val="20000"/>
              </a:spcBef>
              <a:spcAft>
                <a:spcPct val="0"/>
              </a:spcAft>
            </a:pPr>
            <a:r>
              <a:rPr lang="en-US" sz="2400" i="0" baseline="0" dirty="0">
                <a:solidFill>
                  <a:srgbClr val="C00000"/>
                </a:solidFill>
                <a:latin typeface="Arial" pitchFamily="34" charset="0"/>
                <a:cs typeface="Arial" pitchFamily="34" charset="0"/>
              </a:rPr>
              <a:t>e-mail</a:t>
            </a:r>
            <a:r>
              <a:rPr lang="en-US" sz="2400" b="0" i="0" baseline="0" dirty="0">
                <a:solidFill>
                  <a:schemeClr val="accent2"/>
                </a:solidFill>
                <a:latin typeface="Arial" pitchFamily="34" charset="0"/>
                <a:cs typeface="Arial" pitchFamily="34" charset="0"/>
              </a:rPr>
              <a:t>: </a:t>
            </a:r>
            <a:r>
              <a:rPr lang="en-US" sz="2400" b="0" i="0" baseline="0" dirty="0" smtClean="0">
                <a:solidFill>
                  <a:schemeClr val="accent2"/>
                </a:solidFill>
                <a:latin typeface="Arial" pitchFamily="34" charset="0"/>
                <a:cs typeface="Arial" pitchFamily="34" charset="0"/>
              </a:rPr>
              <a:t>upali@latech.edu</a:t>
            </a:r>
            <a:endParaRPr lang="en-US" sz="2400" b="0" i="0" baseline="0" dirty="0">
              <a:solidFill>
                <a:schemeClr val="accent2"/>
              </a:solidFill>
              <a:latin typeface="Arial" pitchFamily="34" charset="0"/>
              <a:cs typeface="Arial" pitchFamily="34" charset="0"/>
            </a:endParaRPr>
          </a:p>
          <a:p>
            <a:pPr marL="342900" indent="-342900" eaLnBrk="0" fontAlgn="base" hangingPunct="0">
              <a:lnSpc>
                <a:spcPct val="70000"/>
              </a:lnSpc>
              <a:spcBef>
                <a:spcPct val="20000"/>
              </a:spcBef>
              <a:spcAft>
                <a:spcPct val="0"/>
              </a:spcAft>
            </a:pPr>
            <a:r>
              <a:rPr lang="en-US" sz="2400" i="0" baseline="0" dirty="0">
                <a:solidFill>
                  <a:srgbClr val="C00000"/>
                </a:solidFill>
                <a:latin typeface="Arial" pitchFamily="34" charset="0"/>
                <a:cs typeface="Arial" pitchFamily="34" charset="0"/>
              </a:rPr>
              <a:t>Office</a:t>
            </a:r>
            <a:r>
              <a:rPr lang="en-US" sz="2400" b="0" i="0" baseline="0" dirty="0">
                <a:solidFill>
                  <a:schemeClr val="accent2"/>
                </a:solidFill>
                <a:latin typeface="Arial" pitchFamily="34" charset="0"/>
                <a:cs typeface="Arial" pitchFamily="34" charset="0"/>
              </a:rPr>
              <a:t>:  CTH 311 </a:t>
            </a:r>
            <a:endParaRPr lang="en-US" sz="2400" b="0" i="0" baseline="0" dirty="0" smtClean="0">
              <a:solidFill>
                <a:schemeClr val="accent2"/>
              </a:solidFill>
              <a:latin typeface="Arial" pitchFamily="34" charset="0"/>
              <a:cs typeface="Arial" pitchFamily="34" charset="0"/>
            </a:endParaRPr>
          </a:p>
          <a:p>
            <a:pPr indent="-342900" eaLnBrk="0" fontAlgn="base" hangingPunct="0">
              <a:lnSpc>
                <a:spcPct val="70000"/>
              </a:lnSpc>
              <a:spcBef>
                <a:spcPct val="20000"/>
              </a:spcBef>
              <a:spcAft>
                <a:spcPct val="0"/>
              </a:spcAft>
            </a:pPr>
            <a:r>
              <a:rPr lang="en-US" sz="2400" i="0" baseline="0" dirty="0" smtClean="0">
                <a:solidFill>
                  <a:srgbClr val="C00000"/>
                </a:solidFill>
                <a:latin typeface="Arial" pitchFamily="34" charset="0"/>
                <a:cs typeface="Arial" pitchFamily="34" charset="0"/>
              </a:rPr>
              <a:t>Phone</a:t>
            </a:r>
            <a:r>
              <a:rPr lang="en-US" sz="2400" b="0" i="0" baseline="0" dirty="0" smtClean="0">
                <a:solidFill>
                  <a:schemeClr val="accent2"/>
                </a:solidFill>
                <a:latin typeface="Arial" pitchFamily="34" charset="0"/>
                <a:cs typeface="Arial" pitchFamily="34" charset="0"/>
              </a:rPr>
              <a:t> </a:t>
            </a:r>
            <a:r>
              <a:rPr lang="en-US" sz="2400" b="0" i="0" baseline="0" dirty="0">
                <a:solidFill>
                  <a:schemeClr val="accent2"/>
                </a:solidFill>
                <a:latin typeface="Arial" pitchFamily="34" charset="0"/>
                <a:cs typeface="Arial" pitchFamily="34" charset="0"/>
              </a:rPr>
              <a:t>257-4941</a:t>
            </a:r>
          </a:p>
          <a:p>
            <a:pPr indent="-342900">
              <a:lnSpc>
                <a:spcPct val="70000"/>
              </a:lnSpc>
              <a:spcBef>
                <a:spcPct val="50000"/>
              </a:spcBef>
            </a:pPr>
            <a:r>
              <a:rPr lang="en-US" sz="2400" i="0" baseline="0" dirty="0" smtClean="0">
                <a:solidFill>
                  <a:srgbClr val="C00000"/>
                </a:solidFill>
                <a:latin typeface="Arial" pitchFamily="34" charset="0"/>
                <a:cs typeface="Arial" pitchFamily="34" charset="0"/>
              </a:rPr>
              <a:t>Office Hours</a:t>
            </a:r>
            <a:r>
              <a:rPr lang="en-US" sz="2400" b="0" i="0" baseline="0" dirty="0">
                <a:latin typeface="Arial" pitchFamily="34" charset="0"/>
                <a:cs typeface="Arial" pitchFamily="34" charset="0"/>
              </a:rPr>
              <a:t>: </a:t>
            </a:r>
            <a:r>
              <a:rPr lang="en-US" sz="2400" b="0" i="0" baseline="0" dirty="0" smtClean="0">
                <a:latin typeface="Arial" pitchFamily="34" charset="0"/>
                <a:cs typeface="Arial" pitchFamily="34" charset="0"/>
              </a:rPr>
              <a:t>M,W,F  9:30-11:30 </a:t>
            </a:r>
            <a:r>
              <a:rPr lang="en-US" sz="2400" b="0" i="0" baseline="0" dirty="0">
                <a:latin typeface="Arial" pitchFamily="34" charset="0"/>
                <a:cs typeface="Arial" pitchFamily="34" charset="0"/>
              </a:rPr>
              <a:t>am </a:t>
            </a:r>
            <a:r>
              <a:rPr lang="en-US" sz="2400" b="0" i="0" baseline="0" dirty="0" smtClean="0">
                <a:latin typeface="Arial" pitchFamily="34" charset="0"/>
                <a:cs typeface="Arial" pitchFamily="34" charset="0"/>
              </a:rPr>
              <a:t>T,R 8:00-10:00 am or </a:t>
            </a:r>
            <a:r>
              <a:rPr lang="en-US" sz="2400" b="0" i="0" baseline="0" dirty="0">
                <a:latin typeface="Arial" pitchFamily="34" charset="0"/>
                <a:cs typeface="Arial" pitchFamily="34" charset="0"/>
              </a:rPr>
              <a:t>by </a:t>
            </a:r>
            <a:r>
              <a:rPr lang="en-US" sz="2400" b="0" i="0" baseline="0" dirty="0" smtClean="0">
                <a:latin typeface="Arial" pitchFamily="34" charset="0"/>
                <a:cs typeface="Arial" pitchFamily="34" charset="0"/>
              </a:rPr>
              <a:t>appointment; </a:t>
            </a:r>
            <a:endParaRPr lang="en-US" sz="2400" b="0" i="0" baseline="0" dirty="0">
              <a:latin typeface="Arial" pitchFamily="34" charset="0"/>
              <a:cs typeface="Arial" pitchFamily="34" charset="0"/>
            </a:endParaRPr>
          </a:p>
          <a:p>
            <a:pPr indent="-342900">
              <a:lnSpc>
                <a:spcPct val="70000"/>
              </a:lnSpc>
              <a:spcBef>
                <a:spcPct val="50000"/>
              </a:spcBef>
            </a:pPr>
            <a:r>
              <a:rPr lang="en-US" sz="2400" i="0" baseline="0" dirty="0" smtClean="0">
                <a:solidFill>
                  <a:srgbClr val="C00000"/>
                </a:solidFill>
                <a:latin typeface="Arial" pitchFamily="34" charset="0"/>
                <a:cs typeface="Arial" pitchFamily="34" charset="0"/>
              </a:rPr>
              <a:t>Test Dates</a:t>
            </a:r>
            <a:r>
              <a:rPr lang="en-US" b="0" i="0" baseline="0" dirty="0" smtClean="0">
                <a:solidFill>
                  <a:srgbClr val="000000"/>
                </a:solidFill>
                <a:latin typeface="Arial" pitchFamily="34" charset="0"/>
                <a:cs typeface="Arial" pitchFamily="34" charset="0"/>
              </a:rPr>
              <a:t>:</a:t>
            </a:r>
            <a:endParaRPr lang="en-US" sz="2300" b="1" i="1" baseline="-25000" dirty="0">
              <a:solidFill>
                <a:schemeClr val="accent2"/>
              </a:solidFill>
              <a:latin typeface="Times New Roman" pitchFamily="18" charset="0"/>
            </a:endParaRPr>
          </a:p>
        </p:txBody>
      </p:sp>
      <p:sp>
        <p:nvSpPr>
          <p:cNvPr id="20483" name="Rectangle 3"/>
          <p:cNvSpPr>
            <a:spLocks noGrp="1" noChangeArrowheads="1"/>
          </p:cNvSpPr>
          <p:nvPr>
            <p:ph type="title" idx="4294967295"/>
          </p:nvPr>
        </p:nvSpPr>
        <p:spPr>
          <a:xfrm>
            <a:off x="838200" y="0"/>
            <a:ext cx="7772400" cy="1143000"/>
          </a:xfrm>
        </p:spPr>
        <p:txBody>
          <a:bodyPr/>
          <a:lstStyle/>
          <a:p>
            <a:pPr>
              <a:defRPr/>
            </a:pPr>
            <a:r>
              <a:rPr lang="en-US" kern="0" dirty="0">
                <a:solidFill>
                  <a:srgbClr val="C00000"/>
                </a:solidFill>
                <a:effectLst>
                  <a:outerShdw blurRad="38100" dist="38100" dir="2700000" algn="tl">
                    <a:srgbClr val="C0C0C0"/>
                  </a:outerShdw>
                </a:effectLst>
                <a:latin typeface="+mj-lt"/>
              </a:rPr>
              <a:t>Chemistry </a:t>
            </a:r>
            <a:r>
              <a:rPr lang="en-US" kern="0" dirty="0" smtClean="0">
                <a:solidFill>
                  <a:srgbClr val="C00000"/>
                </a:solidFill>
                <a:effectLst>
                  <a:outerShdw blurRad="38100" dist="38100" dir="2700000" algn="tl">
                    <a:srgbClr val="C0C0C0"/>
                  </a:outerShdw>
                </a:effectLst>
                <a:latin typeface="+mj-lt"/>
              </a:rPr>
              <a:t>120 Fall 2016</a:t>
            </a:r>
            <a:endParaRPr lang="en-US" kern="0" dirty="0">
              <a:solidFill>
                <a:srgbClr val="C00000"/>
              </a:solidFill>
              <a:effectLst>
                <a:outerShdw blurRad="38100" dist="38100" dir="2700000" algn="tl">
                  <a:srgbClr val="C0C0C0"/>
                </a:outerShdw>
              </a:effectLst>
              <a:latin typeface="+mj-lt"/>
            </a:endParaRPr>
          </a:p>
        </p:txBody>
      </p:sp>
      <p:sp>
        <p:nvSpPr>
          <p:cNvPr id="4" name="Rectangle 4"/>
          <p:cNvSpPr>
            <a:spLocks noChangeArrowheads="1"/>
          </p:cNvSpPr>
          <p:nvPr/>
        </p:nvSpPr>
        <p:spPr bwMode="auto">
          <a:xfrm>
            <a:off x="419100" y="3927366"/>
            <a:ext cx="8686800" cy="2986075"/>
          </a:xfrm>
          <a:prstGeom prst="rect">
            <a:avLst/>
          </a:prstGeom>
          <a:noFill/>
          <a:ln w="9525">
            <a:noFill/>
            <a:miter lim="800000"/>
            <a:headEnd/>
            <a:tailEnd/>
          </a:ln>
          <a:effectLst/>
        </p:spPr>
        <p:txBody>
          <a:bodyPr wrap="square" lIns="92075" tIns="46038" rIns="92075" bIns="46038">
            <a:spAutoFit/>
          </a:bodyPr>
          <a:lstStyle/>
          <a:p>
            <a:r>
              <a:rPr lang="en-US" sz="2400" i="0" baseline="0" dirty="0" smtClean="0">
                <a:solidFill>
                  <a:srgbClr val="C00000"/>
                </a:solidFill>
                <a:latin typeface="Arial" pitchFamily="34" charset="0"/>
                <a:cs typeface="Arial" pitchFamily="34" charset="0"/>
              </a:rPr>
              <a:t>September 23</a:t>
            </a:r>
            <a:r>
              <a:rPr lang="en-US" sz="2400" b="1" i="0" baseline="0" dirty="0" smtClean="0">
                <a:solidFill>
                  <a:srgbClr val="000000"/>
                </a:solidFill>
                <a:latin typeface="Arial" pitchFamily="34" charset="0"/>
                <a:cs typeface="Arial" pitchFamily="34" charset="0"/>
              </a:rPr>
              <a:t>,  2016 </a:t>
            </a:r>
            <a:r>
              <a:rPr lang="en-US" sz="2400" b="1" i="0" baseline="0" dirty="0">
                <a:solidFill>
                  <a:srgbClr val="000000"/>
                </a:solidFill>
                <a:latin typeface="Arial" pitchFamily="34" charset="0"/>
                <a:cs typeface="Arial" pitchFamily="34" charset="0"/>
              </a:rPr>
              <a:t>(Test 1):  Chapter  </a:t>
            </a:r>
            <a:r>
              <a:rPr lang="en-US" sz="2400" b="1" i="0" baseline="0" dirty="0" smtClean="0">
                <a:solidFill>
                  <a:srgbClr val="000000"/>
                </a:solidFill>
                <a:latin typeface="Arial" pitchFamily="34" charset="0"/>
                <a:cs typeface="Arial" pitchFamily="34" charset="0"/>
              </a:rPr>
              <a:t>1,2 &amp;3 </a:t>
            </a:r>
            <a:endParaRPr lang="en-US" sz="2400" b="1" i="0" baseline="0" dirty="0">
              <a:solidFill>
                <a:srgbClr val="000000"/>
              </a:solidFill>
              <a:latin typeface="Arial" pitchFamily="34" charset="0"/>
              <a:cs typeface="Arial" pitchFamily="34" charset="0"/>
            </a:endParaRPr>
          </a:p>
          <a:p>
            <a:r>
              <a:rPr lang="en-US" sz="2400" i="0" baseline="0" dirty="0" smtClean="0">
                <a:solidFill>
                  <a:srgbClr val="C00000"/>
                </a:solidFill>
                <a:latin typeface="Arial" pitchFamily="34" charset="0"/>
                <a:cs typeface="Arial" pitchFamily="34" charset="0"/>
              </a:rPr>
              <a:t>October 13</a:t>
            </a:r>
            <a:r>
              <a:rPr lang="en-US" sz="2400" b="1" i="0" baseline="0" dirty="0" smtClean="0">
                <a:solidFill>
                  <a:srgbClr val="C00000"/>
                </a:solidFill>
                <a:latin typeface="Arial" pitchFamily="34" charset="0"/>
                <a:cs typeface="Arial" pitchFamily="34" charset="0"/>
              </a:rPr>
              <a:t>,</a:t>
            </a:r>
            <a:r>
              <a:rPr lang="en-US" sz="2400" b="1" i="0" baseline="0" dirty="0" smtClean="0">
                <a:solidFill>
                  <a:srgbClr val="000000"/>
                </a:solidFill>
                <a:latin typeface="Arial" pitchFamily="34" charset="0"/>
                <a:cs typeface="Arial" pitchFamily="34" charset="0"/>
              </a:rPr>
              <a:t>       2016 </a:t>
            </a:r>
            <a:r>
              <a:rPr lang="en-US" sz="2400" b="1" i="0" baseline="0" dirty="0">
                <a:solidFill>
                  <a:srgbClr val="000000"/>
                </a:solidFill>
                <a:latin typeface="Arial" pitchFamily="34" charset="0"/>
                <a:cs typeface="Arial" pitchFamily="34" charset="0"/>
              </a:rPr>
              <a:t>(Test </a:t>
            </a:r>
            <a:r>
              <a:rPr lang="en-US" sz="2400" b="1" i="0" baseline="0" dirty="0" smtClean="0">
                <a:solidFill>
                  <a:srgbClr val="000000"/>
                </a:solidFill>
                <a:latin typeface="Arial" pitchFamily="34" charset="0"/>
                <a:cs typeface="Arial" pitchFamily="34" charset="0"/>
              </a:rPr>
              <a:t>2): Chapter  4 </a:t>
            </a:r>
            <a:r>
              <a:rPr lang="en-US" sz="2400" b="1" i="0" baseline="0" dirty="0" smtClean="0">
                <a:solidFill>
                  <a:srgbClr val="000000"/>
                </a:solidFill>
                <a:cs typeface="Arial" pitchFamily="34" charset="0"/>
              </a:rPr>
              <a:t>&amp;</a:t>
            </a:r>
            <a:r>
              <a:rPr lang="en-US" b="1" dirty="0">
                <a:solidFill>
                  <a:srgbClr val="000000"/>
                </a:solidFill>
                <a:cs typeface="Arial" pitchFamily="34" charset="0"/>
              </a:rPr>
              <a:t> </a:t>
            </a:r>
            <a:r>
              <a:rPr lang="en-US" sz="2400" b="1" i="0" baseline="0" dirty="0" smtClean="0">
                <a:solidFill>
                  <a:srgbClr val="000000"/>
                </a:solidFill>
                <a:cs typeface="Arial" pitchFamily="34" charset="0"/>
              </a:rPr>
              <a:t>5 </a:t>
            </a:r>
          </a:p>
          <a:p>
            <a:r>
              <a:rPr lang="en-US" sz="2400" i="0" baseline="0" dirty="0" smtClean="0">
                <a:solidFill>
                  <a:srgbClr val="C00000"/>
                </a:solidFill>
                <a:latin typeface="Arial" pitchFamily="34" charset="0"/>
                <a:cs typeface="Arial" pitchFamily="34" charset="0"/>
              </a:rPr>
              <a:t>October 31,</a:t>
            </a:r>
            <a:r>
              <a:rPr lang="en-US" sz="2400" i="0" baseline="0" dirty="0" smtClean="0">
                <a:solidFill>
                  <a:srgbClr val="000000"/>
                </a:solidFill>
                <a:latin typeface="Arial" pitchFamily="34" charset="0"/>
                <a:cs typeface="Arial" pitchFamily="34" charset="0"/>
              </a:rPr>
              <a:t>       </a:t>
            </a:r>
            <a:r>
              <a:rPr lang="en-US" sz="2400" b="1" i="0" baseline="0" dirty="0" smtClean="0">
                <a:solidFill>
                  <a:srgbClr val="000000"/>
                </a:solidFill>
                <a:latin typeface="Arial" pitchFamily="34" charset="0"/>
                <a:cs typeface="Arial" pitchFamily="34" charset="0"/>
              </a:rPr>
              <a:t>2016 </a:t>
            </a:r>
            <a:r>
              <a:rPr lang="en-US" sz="2400" b="1" i="0" baseline="0" dirty="0">
                <a:solidFill>
                  <a:srgbClr val="000000"/>
                </a:solidFill>
                <a:latin typeface="Arial" pitchFamily="34" charset="0"/>
                <a:cs typeface="Arial" pitchFamily="34" charset="0"/>
              </a:rPr>
              <a:t>(Test </a:t>
            </a:r>
            <a:r>
              <a:rPr lang="en-US" sz="2400" b="1" i="0" baseline="0" dirty="0" smtClean="0">
                <a:solidFill>
                  <a:srgbClr val="000000"/>
                </a:solidFill>
                <a:latin typeface="Arial" pitchFamily="34" charset="0"/>
                <a:cs typeface="Arial" pitchFamily="34" charset="0"/>
              </a:rPr>
              <a:t>3): </a:t>
            </a:r>
            <a:r>
              <a:rPr lang="en-US" sz="2400" b="1" i="0" baseline="0" dirty="0">
                <a:solidFill>
                  <a:srgbClr val="000000"/>
                </a:solidFill>
                <a:latin typeface="Arial" pitchFamily="34" charset="0"/>
                <a:cs typeface="Arial" pitchFamily="34" charset="0"/>
              </a:rPr>
              <a:t>Chapter  </a:t>
            </a:r>
            <a:r>
              <a:rPr lang="en-US" sz="2400" b="1" baseline="0" dirty="0" smtClean="0">
                <a:solidFill>
                  <a:srgbClr val="000000"/>
                </a:solidFill>
                <a:latin typeface="Arial" pitchFamily="34" charset="0"/>
                <a:cs typeface="Arial" pitchFamily="34" charset="0"/>
              </a:rPr>
              <a:t>6, 7</a:t>
            </a:r>
            <a:r>
              <a:rPr lang="en-US" sz="2400" b="1" i="0" baseline="0" dirty="0" smtClean="0">
                <a:solidFill>
                  <a:srgbClr val="000000"/>
                </a:solidFill>
                <a:latin typeface="Arial" pitchFamily="34" charset="0"/>
                <a:cs typeface="Arial" pitchFamily="34" charset="0"/>
              </a:rPr>
              <a:t> </a:t>
            </a:r>
            <a:r>
              <a:rPr lang="en-US" sz="2400" b="1" i="0" baseline="0" dirty="0">
                <a:solidFill>
                  <a:srgbClr val="000000"/>
                </a:solidFill>
                <a:latin typeface="Arial" pitchFamily="34" charset="0"/>
                <a:cs typeface="Arial" pitchFamily="34" charset="0"/>
              </a:rPr>
              <a:t>&amp; </a:t>
            </a:r>
            <a:r>
              <a:rPr lang="en-US" sz="2400" b="1" i="0" baseline="0" dirty="0" smtClean="0">
                <a:solidFill>
                  <a:srgbClr val="000000"/>
                </a:solidFill>
                <a:latin typeface="Arial" pitchFamily="34" charset="0"/>
                <a:cs typeface="Arial" pitchFamily="34" charset="0"/>
              </a:rPr>
              <a:t>8</a:t>
            </a:r>
            <a:endParaRPr lang="en-US" sz="2400" b="1" i="0" baseline="0" dirty="0">
              <a:solidFill>
                <a:srgbClr val="000000"/>
              </a:solidFill>
              <a:latin typeface="Arial" pitchFamily="34" charset="0"/>
              <a:cs typeface="Arial" pitchFamily="34" charset="0"/>
            </a:endParaRPr>
          </a:p>
          <a:p>
            <a:r>
              <a:rPr lang="en-US" sz="2400" dirty="0" smtClean="0">
                <a:solidFill>
                  <a:srgbClr val="C00000"/>
                </a:solidFill>
                <a:cs typeface="Arial" pitchFamily="34" charset="0"/>
              </a:rPr>
              <a:t>November 15,</a:t>
            </a:r>
            <a:r>
              <a:rPr lang="en-US" sz="2400" dirty="0" smtClean="0">
                <a:solidFill>
                  <a:srgbClr val="000000"/>
                </a:solidFill>
                <a:cs typeface="Arial" pitchFamily="34" charset="0"/>
              </a:rPr>
              <a:t>   </a:t>
            </a:r>
            <a:r>
              <a:rPr lang="en-US" sz="2400" b="1" dirty="0" smtClean="0">
                <a:solidFill>
                  <a:srgbClr val="000000"/>
                </a:solidFill>
                <a:cs typeface="Arial" pitchFamily="34" charset="0"/>
              </a:rPr>
              <a:t>2016 </a:t>
            </a:r>
            <a:r>
              <a:rPr lang="en-US" sz="2400" b="1" dirty="0">
                <a:solidFill>
                  <a:srgbClr val="000000"/>
                </a:solidFill>
                <a:cs typeface="Arial" pitchFamily="34" charset="0"/>
              </a:rPr>
              <a:t>(Test </a:t>
            </a:r>
            <a:r>
              <a:rPr lang="en-US" sz="2400" b="1" dirty="0" smtClean="0">
                <a:solidFill>
                  <a:srgbClr val="000000"/>
                </a:solidFill>
                <a:cs typeface="Arial" pitchFamily="34" charset="0"/>
              </a:rPr>
              <a:t>4): </a:t>
            </a:r>
            <a:r>
              <a:rPr lang="en-US" sz="2400" b="1" dirty="0">
                <a:solidFill>
                  <a:srgbClr val="000000"/>
                </a:solidFill>
                <a:cs typeface="Arial" pitchFamily="34" charset="0"/>
              </a:rPr>
              <a:t>Chapter  </a:t>
            </a:r>
            <a:r>
              <a:rPr lang="en-US" sz="2400" b="1" dirty="0" smtClean="0">
                <a:solidFill>
                  <a:srgbClr val="000000"/>
                </a:solidFill>
                <a:cs typeface="Arial" pitchFamily="34" charset="0"/>
              </a:rPr>
              <a:t>9, 10 </a:t>
            </a:r>
            <a:r>
              <a:rPr lang="en-US" sz="2400" b="1" dirty="0">
                <a:solidFill>
                  <a:srgbClr val="000000"/>
                </a:solidFill>
                <a:cs typeface="Arial" pitchFamily="34" charset="0"/>
              </a:rPr>
              <a:t>&amp; </a:t>
            </a:r>
            <a:r>
              <a:rPr lang="en-US" sz="2400" b="1" dirty="0" smtClean="0">
                <a:solidFill>
                  <a:srgbClr val="000000"/>
                </a:solidFill>
                <a:cs typeface="Arial" pitchFamily="34" charset="0"/>
              </a:rPr>
              <a:t>11</a:t>
            </a:r>
            <a:endParaRPr lang="en-US" sz="2400" b="1" dirty="0">
              <a:solidFill>
                <a:srgbClr val="000000"/>
              </a:solidFill>
              <a:cs typeface="Arial" pitchFamily="34" charset="0"/>
            </a:endParaRPr>
          </a:p>
          <a:p>
            <a:r>
              <a:rPr lang="en-US" sz="2400" i="0" baseline="0" dirty="0" smtClean="0">
                <a:solidFill>
                  <a:srgbClr val="C00000"/>
                </a:solidFill>
                <a:latin typeface="Arial" pitchFamily="34" charset="0"/>
                <a:cs typeface="Arial" pitchFamily="34" charset="0"/>
              </a:rPr>
              <a:t>November 17</a:t>
            </a:r>
            <a:r>
              <a:rPr lang="en-US" sz="2400" b="1" i="0" baseline="0" dirty="0" smtClean="0">
                <a:solidFill>
                  <a:srgbClr val="C00000"/>
                </a:solidFill>
                <a:latin typeface="Arial" pitchFamily="34" charset="0"/>
                <a:cs typeface="Arial" pitchFamily="34" charset="0"/>
              </a:rPr>
              <a:t>,</a:t>
            </a:r>
            <a:r>
              <a:rPr lang="en-US" sz="2400" b="1" i="0" baseline="0" dirty="0" smtClean="0">
                <a:solidFill>
                  <a:srgbClr val="000000"/>
                </a:solidFill>
                <a:latin typeface="Arial" pitchFamily="34" charset="0"/>
                <a:cs typeface="Arial" pitchFamily="34" charset="0"/>
              </a:rPr>
              <a:t>   2016  </a:t>
            </a:r>
            <a:r>
              <a:rPr lang="en-US" sz="2400" b="1" i="0" baseline="0" dirty="0">
                <a:solidFill>
                  <a:srgbClr val="000000"/>
                </a:solidFill>
                <a:latin typeface="Arial" pitchFamily="34" charset="0"/>
                <a:cs typeface="Arial" pitchFamily="34" charset="0"/>
              </a:rPr>
              <a:t>(Make-up test) </a:t>
            </a:r>
            <a:r>
              <a:rPr lang="en-US" sz="2400" b="1" i="0" baseline="0" dirty="0" smtClean="0">
                <a:solidFill>
                  <a:srgbClr val="000000"/>
                </a:solidFill>
                <a:latin typeface="Arial" pitchFamily="34" charset="0"/>
                <a:cs typeface="Arial" pitchFamily="34" charset="0"/>
              </a:rPr>
              <a:t>comprehensive</a:t>
            </a:r>
            <a:r>
              <a:rPr lang="en-US" sz="2400" b="1" i="0" baseline="0" dirty="0">
                <a:solidFill>
                  <a:srgbClr val="000000"/>
                </a:solidFill>
                <a:latin typeface="Arial" pitchFamily="34" charset="0"/>
                <a:cs typeface="Arial" pitchFamily="34" charset="0"/>
              </a:rPr>
              <a:t>: </a:t>
            </a:r>
            <a:endParaRPr lang="en-US" sz="2400" b="1" i="0" baseline="0" dirty="0" smtClean="0">
              <a:solidFill>
                <a:srgbClr val="000000"/>
              </a:solidFill>
              <a:latin typeface="Arial" pitchFamily="34" charset="0"/>
              <a:cs typeface="Arial" pitchFamily="34" charset="0"/>
            </a:endParaRPr>
          </a:p>
          <a:p>
            <a:pPr algn="l">
              <a:spcBef>
                <a:spcPct val="0"/>
              </a:spcBef>
            </a:pPr>
            <a:r>
              <a:rPr lang="en-US" sz="2400" i="0" baseline="0" dirty="0">
                <a:solidFill>
                  <a:srgbClr val="000000"/>
                </a:solidFill>
                <a:latin typeface="Arial" pitchFamily="34" charset="0"/>
                <a:cs typeface="Arial" pitchFamily="34" charset="0"/>
              </a:rPr>
              <a:t> </a:t>
            </a:r>
            <a:r>
              <a:rPr lang="en-US" sz="2400" i="0" baseline="0" dirty="0" smtClean="0">
                <a:solidFill>
                  <a:srgbClr val="000000"/>
                </a:solidFill>
                <a:latin typeface="Arial" pitchFamily="34" charset="0"/>
                <a:cs typeface="Arial" pitchFamily="34" charset="0"/>
              </a:rPr>
              <a:t>                          </a:t>
            </a:r>
            <a:r>
              <a:rPr lang="en-US" sz="2400" b="1" i="0" baseline="0" dirty="0" smtClean="0">
                <a:solidFill>
                  <a:srgbClr val="000000"/>
                </a:solidFill>
                <a:latin typeface="Arial" pitchFamily="34" charset="0"/>
                <a:cs typeface="Arial" pitchFamily="34" charset="0"/>
              </a:rPr>
              <a:t>Chapters 1-11</a:t>
            </a:r>
          </a:p>
          <a:p>
            <a:endParaRPr lang="en-US" sz="3600" b="1" i="0" baseline="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35176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Solution formation</a:t>
            </a:r>
          </a:p>
        </p:txBody>
      </p:sp>
      <p:sp>
        <p:nvSpPr>
          <p:cNvPr id="17411" name="Rectangle 3"/>
          <p:cNvSpPr>
            <a:spLocks noGrp="1" noChangeArrowheads="1"/>
          </p:cNvSpPr>
          <p:nvPr>
            <p:ph type="body" idx="1"/>
          </p:nvPr>
        </p:nvSpPr>
        <p:spPr/>
        <p:txBody>
          <a:bodyPr/>
          <a:lstStyle/>
          <a:p>
            <a:r>
              <a:rPr lang="en-US" altLang="en-US"/>
              <a:t>When a solvent dissolves a solute, there are several forces that must be overcome:</a:t>
            </a:r>
          </a:p>
          <a:p>
            <a:pPr lvl="1"/>
            <a:r>
              <a:rPr lang="en-US" altLang="en-US"/>
              <a:t>Intermolecular attractions </a:t>
            </a:r>
            <a:r>
              <a:rPr lang="en-US" altLang="en-US" u="sng"/>
              <a:t>between solute particles</a:t>
            </a:r>
          </a:p>
          <a:p>
            <a:pPr lvl="1"/>
            <a:r>
              <a:rPr lang="en-US" altLang="en-US"/>
              <a:t>Intermolecular attractions </a:t>
            </a:r>
            <a:r>
              <a:rPr lang="en-US" altLang="en-US" u="sng"/>
              <a:t>between solvent molecules</a:t>
            </a:r>
          </a:p>
          <a:p>
            <a:r>
              <a:rPr lang="en-US" altLang="en-US"/>
              <a:t>When these have been overcome, solvent-solute interactions can lead to solution formation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Solution formation</a:t>
            </a:r>
          </a:p>
        </p:txBody>
      </p:sp>
      <p:graphicFrame>
        <p:nvGraphicFramePr>
          <p:cNvPr id="14340" name="Object 4"/>
          <p:cNvGraphicFramePr>
            <a:graphicFrameLocks noGrp="1" noChangeAspect="1"/>
          </p:cNvGraphicFramePr>
          <p:nvPr>
            <p:ph idx="1"/>
          </p:nvPr>
        </p:nvGraphicFramePr>
        <p:xfrm>
          <a:off x="1301750" y="1600200"/>
          <a:ext cx="6540500" cy="4525963"/>
        </p:xfrm>
        <a:graphic>
          <a:graphicData uri="http://schemas.openxmlformats.org/presentationml/2006/ole">
            <mc:AlternateContent xmlns:mc="http://schemas.openxmlformats.org/markup-compatibility/2006">
              <mc:Choice xmlns:v="urn:schemas-microsoft-com:vml" Requires="v">
                <p:oleObj spid="_x0000_s14343" name="Photo Editor Photo" r:id="rId3" imgW="9523810" imgH="6590476" progId="MSPhotoEd.3">
                  <p:embed/>
                </p:oleObj>
              </mc:Choice>
              <mc:Fallback>
                <p:oleObj name="Photo Editor Photo" r:id="rId3" imgW="9523810" imgH="6590476"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50" y="1600200"/>
                        <a:ext cx="65405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Solution formation</a:t>
            </a:r>
          </a:p>
        </p:txBody>
      </p:sp>
      <p:sp>
        <p:nvSpPr>
          <p:cNvPr id="18435" name="Rectangle 3"/>
          <p:cNvSpPr>
            <a:spLocks noGrp="1" noChangeArrowheads="1"/>
          </p:cNvSpPr>
          <p:nvPr>
            <p:ph type="body" idx="1"/>
          </p:nvPr>
        </p:nvSpPr>
        <p:spPr/>
        <p:txBody>
          <a:bodyPr/>
          <a:lstStyle/>
          <a:p>
            <a:r>
              <a:rPr lang="en-US" altLang="en-US" sz="2800"/>
              <a:t>When an ionic solid dissolves in water, water molecules orient themselves in a way that their positive dipoles will interact with anions (negatively charged ions) and their negative dipoles will interact with cations (positively charged ions).  These are </a:t>
            </a:r>
            <a:r>
              <a:rPr lang="en-US" altLang="en-US" sz="2800">
                <a:solidFill>
                  <a:srgbClr val="0033CC"/>
                </a:solidFill>
              </a:rPr>
              <a:t>ion-dipole interactions</a:t>
            </a:r>
          </a:p>
          <a:p>
            <a:r>
              <a:rPr lang="en-US" altLang="en-US" sz="2800"/>
              <a:t>After an ion becomes surrounded in this way by water molecules, it is called </a:t>
            </a:r>
            <a:r>
              <a:rPr lang="en-US" altLang="en-US" sz="2800">
                <a:solidFill>
                  <a:srgbClr val="0033CC"/>
                </a:solidFill>
              </a:rPr>
              <a:t>hydrated</a:t>
            </a:r>
            <a:r>
              <a:rPr lang="en-US" altLang="en-US" sz="2800"/>
              <a:t> (When the solvent isn’t water, the term “solvated” is used.)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000"/>
              <a:t>Factors affecting the rate of solution formation</a:t>
            </a:r>
          </a:p>
        </p:txBody>
      </p:sp>
      <p:sp>
        <p:nvSpPr>
          <p:cNvPr id="16387" name="Rectangle 3"/>
          <p:cNvSpPr>
            <a:spLocks noGrp="1" noChangeArrowheads="1"/>
          </p:cNvSpPr>
          <p:nvPr>
            <p:ph type="body" idx="1"/>
          </p:nvPr>
        </p:nvSpPr>
        <p:spPr/>
        <p:txBody>
          <a:bodyPr/>
          <a:lstStyle/>
          <a:p>
            <a:pPr marL="533400" indent="-533400">
              <a:lnSpc>
                <a:spcPct val="80000"/>
              </a:lnSpc>
              <a:buFontTx/>
              <a:buAutoNum type="arabicPeriod"/>
            </a:pPr>
            <a:r>
              <a:rPr lang="en-US" altLang="en-US" sz="2800"/>
              <a:t>The </a:t>
            </a:r>
            <a:r>
              <a:rPr lang="en-US" altLang="en-US" sz="2800">
                <a:solidFill>
                  <a:srgbClr val="0033CC"/>
                </a:solidFill>
              </a:rPr>
              <a:t>state of subdivision</a:t>
            </a:r>
            <a:r>
              <a:rPr lang="en-US" altLang="en-US" sz="2800"/>
              <a:t> of the solute (the greater the exposed surface area of the solute, the faster it will dissolve)</a:t>
            </a:r>
          </a:p>
          <a:p>
            <a:pPr marL="533400" indent="-533400">
              <a:lnSpc>
                <a:spcPct val="80000"/>
              </a:lnSpc>
              <a:buFontTx/>
              <a:buAutoNum type="arabicPeriod"/>
            </a:pPr>
            <a:r>
              <a:rPr lang="en-US" altLang="en-US" sz="2800"/>
              <a:t>The </a:t>
            </a:r>
            <a:r>
              <a:rPr lang="en-US" altLang="en-US" sz="2800">
                <a:solidFill>
                  <a:srgbClr val="0033CC"/>
                </a:solidFill>
              </a:rPr>
              <a:t>degree of agitation</a:t>
            </a:r>
            <a:r>
              <a:rPr lang="en-US" altLang="en-US" sz="2800"/>
              <a:t> during solution preparation (solutes will dissolve faster when the mixture is stirred, as particles are dispersed, increasing the likelihood of solute-solvent interactions)</a:t>
            </a:r>
          </a:p>
          <a:p>
            <a:pPr marL="533400" indent="-533400">
              <a:lnSpc>
                <a:spcPct val="80000"/>
              </a:lnSpc>
              <a:buFontTx/>
              <a:buAutoNum type="arabicPeriod"/>
            </a:pPr>
            <a:r>
              <a:rPr lang="en-US" altLang="en-US" sz="2800"/>
              <a:t>The </a:t>
            </a:r>
            <a:r>
              <a:rPr lang="en-US" altLang="en-US" sz="2800">
                <a:solidFill>
                  <a:srgbClr val="0033CC"/>
                </a:solidFill>
              </a:rPr>
              <a:t>temperature</a:t>
            </a:r>
            <a:r>
              <a:rPr lang="en-US" altLang="en-US" sz="2800"/>
              <a:t> of the components (solution formation is faster as the temperature is raised, since the components will possess more kinetic energy)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Solubility rules</a:t>
            </a:r>
          </a:p>
        </p:txBody>
      </p:sp>
      <p:sp>
        <p:nvSpPr>
          <p:cNvPr id="19459" name="Rectangle 3"/>
          <p:cNvSpPr>
            <a:spLocks noGrp="1" noChangeArrowheads="1"/>
          </p:cNvSpPr>
          <p:nvPr>
            <p:ph type="body" idx="1"/>
          </p:nvPr>
        </p:nvSpPr>
        <p:spPr/>
        <p:txBody>
          <a:bodyPr/>
          <a:lstStyle/>
          <a:p>
            <a:pPr>
              <a:lnSpc>
                <a:spcPct val="90000"/>
              </a:lnSpc>
            </a:pPr>
            <a:r>
              <a:rPr lang="en-US" altLang="en-US" sz="2400"/>
              <a:t>As mentioned earlier, AgCl is not very water-soluble.</a:t>
            </a:r>
          </a:p>
          <a:p>
            <a:pPr>
              <a:lnSpc>
                <a:spcPct val="90000"/>
              </a:lnSpc>
            </a:pPr>
            <a:r>
              <a:rPr lang="en-US" altLang="en-US" sz="2400"/>
              <a:t>In general, as the polarity of the solvent and solute become less alike, the less favorable will be interactions between the solute and the solvent.</a:t>
            </a:r>
          </a:p>
          <a:p>
            <a:pPr>
              <a:lnSpc>
                <a:spcPct val="90000"/>
              </a:lnSpc>
            </a:pPr>
            <a:r>
              <a:rPr lang="en-US" altLang="en-US" sz="2400" i="1">
                <a:solidFill>
                  <a:srgbClr val="0033CC"/>
                </a:solidFill>
              </a:rPr>
              <a:t>Substances of like polarity tend to be more soluble in each other than substances whose polarities differ</a:t>
            </a:r>
          </a:p>
          <a:p>
            <a:pPr>
              <a:lnSpc>
                <a:spcPct val="90000"/>
              </a:lnSpc>
            </a:pPr>
            <a:r>
              <a:rPr lang="en-US" altLang="en-US" sz="2400"/>
              <a:t>This rule is very good at predicting solubilities of gases and liquids in liquid solvents.  For solid-liquid mixtures, the results for ionic solids are not always in agreement, because:</a:t>
            </a:r>
          </a:p>
          <a:p>
            <a:pPr lvl="1">
              <a:lnSpc>
                <a:spcPct val="90000"/>
              </a:lnSpc>
            </a:pPr>
            <a:r>
              <a:rPr lang="en-US" altLang="en-US" sz="2000">
                <a:solidFill>
                  <a:srgbClr val="0033CC"/>
                </a:solidFill>
              </a:rPr>
              <a:t>Ion-ion interactions are influenced by both ion size and charge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p:txBody>
          <a:bodyPr/>
          <a:lstStyle/>
          <a:p>
            <a:r>
              <a:rPr lang="en-US" altLang="en-US"/>
              <a:t>Solubility rules</a:t>
            </a:r>
          </a:p>
        </p:txBody>
      </p:sp>
      <p:graphicFrame>
        <p:nvGraphicFramePr>
          <p:cNvPr id="20484" name="Object 4"/>
          <p:cNvGraphicFramePr>
            <a:graphicFrameLocks noGrp="1" noChangeAspect="1"/>
          </p:cNvGraphicFramePr>
          <p:nvPr>
            <p:ph idx="1"/>
          </p:nvPr>
        </p:nvGraphicFramePr>
        <p:xfrm>
          <a:off x="304800" y="1219200"/>
          <a:ext cx="8610600" cy="5467350"/>
        </p:xfrm>
        <a:graphic>
          <a:graphicData uri="http://schemas.openxmlformats.org/presentationml/2006/ole">
            <mc:AlternateContent xmlns:mc="http://schemas.openxmlformats.org/markup-compatibility/2006">
              <mc:Choice xmlns:v="urn:schemas-microsoft-com:vml" Requires="v">
                <p:oleObj spid="_x0000_s20488" name="Photo Editor Photo" r:id="rId3" imgW="9523810" imgH="6047619" progId="MSPhotoEd.3">
                  <p:embed/>
                </p:oleObj>
              </mc:Choice>
              <mc:Fallback>
                <p:oleObj name="Photo Editor Photo" r:id="rId3" imgW="9523810" imgH="6047619"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8610600"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Solubility rules</a:t>
            </a:r>
          </a:p>
        </p:txBody>
      </p:sp>
      <p:sp>
        <p:nvSpPr>
          <p:cNvPr id="22531" name="Rectangle 3"/>
          <p:cNvSpPr>
            <a:spLocks noGrp="1" noChangeArrowheads="1"/>
          </p:cNvSpPr>
          <p:nvPr>
            <p:ph type="body" idx="1"/>
          </p:nvPr>
        </p:nvSpPr>
        <p:spPr/>
        <p:txBody>
          <a:bodyPr/>
          <a:lstStyle/>
          <a:p>
            <a:pPr>
              <a:lnSpc>
                <a:spcPct val="90000"/>
              </a:lnSpc>
            </a:pPr>
            <a:r>
              <a:rPr lang="en-US" altLang="en-US"/>
              <a:t>With the help of the solubility table, predict the solubility of each of the following solutes in the solvents indicated:</a:t>
            </a:r>
          </a:p>
          <a:p>
            <a:pPr lvl="1">
              <a:lnSpc>
                <a:spcPct val="90000"/>
              </a:lnSpc>
            </a:pPr>
            <a:r>
              <a:rPr lang="en-US" altLang="en-US"/>
              <a:t>NO</a:t>
            </a:r>
            <a:r>
              <a:rPr lang="en-US" altLang="en-US" baseline="-25000"/>
              <a:t>2</a:t>
            </a:r>
            <a:r>
              <a:rPr lang="en-US" altLang="en-US"/>
              <a:t> (a polar gas) in water</a:t>
            </a:r>
          </a:p>
          <a:p>
            <a:pPr lvl="1">
              <a:lnSpc>
                <a:spcPct val="90000"/>
              </a:lnSpc>
            </a:pPr>
            <a:r>
              <a:rPr lang="en-US" altLang="en-US"/>
              <a:t>CCl</a:t>
            </a:r>
            <a:r>
              <a:rPr lang="en-US" altLang="en-US" baseline="-25000"/>
              <a:t>4</a:t>
            </a:r>
            <a:r>
              <a:rPr lang="en-US" altLang="en-US"/>
              <a:t> (non-polar liquid) in benzene (a non-polar liquid)</a:t>
            </a:r>
          </a:p>
          <a:p>
            <a:pPr lvl="1">
              <a:lnSpc>
                <a:spcPct val="90000"/>
              </a:lnSpc>
            </a:pPr>
            <a:r>
              <a:rPr lang="en-US" altLang="en-US"/>
              <a:t>NaBr in water</a:t>
            </a:r>
          </a:p>
          <a:p>
            <a:pPr lvl="1">
              <a:lnSpc>
                <a:spcPct val="90000"/>
              </a:lnSpc>
            </a:pPr>
            <a:r>
              <a:rPr lang="en-US" altLang="en-US"/>
              <a:t>MgCO</a:t>
            </a:r>
            <a:r>
              <a:rPr lang="en-US" altLang="en-US" baseline="-25000"/>
              <a:t>3</a:t>
            </a:r>
            <a:r>
              <a:rPr lang="en-US" altLang="en-US"/>
              <a:t> (an ionic solid) in water</a:t>
            </a:r>
          </a:p>
          <a:p>
            <a:pPr lvl="1">
              <a:lnSpc>
                <a:spcPct val="90000"/>
              </a:lnSpc>
            </a:pPr>
            <a:r>
              <a:rPr lang="en-US" altLang="en-US"/>
              <a:t>(NH</a:t>
            </a:r>
            <a:r>
              <a:rPr lang="en-US" altLang="en-US" baseline="-25000"/>
              <a:t>4</a:t>
            </a:r>
            <a:r>
              <a:rPr lang="en-US" altLang="en-US"/>
              <a:t>)</a:t>
            </a:r>
            <a:r>
              <a:rPr lang="en-US" altLang="en-US" baseline="-25000"/>
              <a:t>3</a:t>
            </a:r>
            <a:r>
              <a:rPr lang="en-US" altLang="en-US"/>
              <a:t>PO</a:t>
            </a:r>
            <a:r>
              <a:rPr lang="en-US" altLang="en-US" baseline="-25000"/>
              <a:t>4</a:t>
            </a:r>
            <a:r>
              <a:rPr lang="en-US" altLang="en-US"/>
              <a:t> (an ionic solid) in water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Solution concentration units</a:t>
            </a:r>
          </a:p>
        </p:txBody>
      </p:sp>
      <p:sp>
        <p:nvSpPr>
          <p:cNvPr id="23555" name="Rectangle 3"/>
          <p:cNvSpPr>
            <a:spLocks noGrp="1" noChangeArrowheads="1"/>
          </p:cNvSpPr>
          <p:nvPr>
            <p:ph type="body" idx="1"/>
          </p:nvPr>
        </p:nvSpPr>
        <p:spPr/>
        <p:txBody>
          <a:bodyPr/>
          <a:lstStyle/>
          <a:p>
            <a:pPr>
              <a:lnSpc>
                <a:spcPct val="90000"/>
              </a:lnSpc>
            </a:pPr>
            <a:r>
              <a:rPr lang="en-US" altLang="en-US"/>
              <a:t>The composition of a solution is expressed in terms of its concentration.  </a:t>
            </a:r>
            <a:r>
              <a:rPr lang="en-US" altLang="en-US">
                <a:solidFill>
                  <a:srgbClr val="0000FF"/>
                </a:solidFill>
              </a:rPr>
              <a:t>Concentration</a:t>
            </a:r>
            <a:r>
              <a:rPr lang="en-US" altLang="en-US"/>
              <a:t> indicates the amount of solute that is dissolved in a given </a:t>
            </a:r>
            <a:r>
              <a:rPr lang="en-US" altLang="en-US" i="1"/>
              <a:t>quanitity</a:t>
            </a:r>
            <a:r>
              <a:rPr lang="en-US" altLang="en-US"/>
              <a:t> of solution.</a:t>
            </a:r>
          </a:p>
          <a:p>
            <a:pPr>
              <a:lnSpc>
                <a:spcPct val="90000"/>
              </a:lnSpc>
            </a:pPr>
            <a:r>
              <a:rPr lang="en-US" altLang="en-US"/>
              <a:t>Concentration is commonly expressed in </a:t>
            </a:r>
            <a:r>
              <a:rPr lang="en-US" altLang="en-US">
                <a:solidFill>
                  <a:srgbClr val="0000FF"/>
                </a:solidFill>
              </a:rPr>
              <a:t>one of two ways</a:t>
            </a:r>
            <a:r>
              <a:rPr lang="en-US" altLang="en-US"/>
              <a:t>:</a:t>
            </a:r>
          </a:p>
          <a:p>
            <a:pPr lvl="1">
              <a:lnSpc>
                <a:spcPct val="90000"/>
              </a:lnSpc>
            </a:pPr>
            <a:r>
              <a:rPr lang="en-US" altLang="en-US"/>
              <a:t>Percent concentration</a:t>
            </a:r>
          </a:p>
          <a:p>
            <a:pPr lvl="1">
              <a:lnSpc>
                <a:spcPct val="90000"/>
              </a:lnSpc>
            </a:pPr>
            <a:r>
              <a:rPr lang="en-US" altLang="en-US"/>
              <a:t>Molarity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Solution concentration units</a:t>
            </a:r>
          </a:p>
        </p:txBody>
      </p:sp>
      <p:sp>
        <p:nvSpPr>
          <p:cNvPr id="24579" name="Rectangle 3"/>
          <p:cNvSpPr>
            <a:spLocks noGrp="1" noChangeArrowheads="1"/>
          </p:cNvSpPr>
          <p:nvPr>
            <p:ph type="body" idx="1"/>
          </p:nvPr>
        </p:nvSpPr>
        <p:spPr/>
        <p:txBody>
          <a:bodyPr/>
          <a:lstStyle/>
          <a:p>
            <a:r>
              <a:rPr lang="en-US" altLang="en-US"/>
              <a:t>Three different ways that percent concentrations are expressed are as follows:</a:t>
            </a:r>
          </a:p>
          <a:p>
            <a:pPr lvl="1"/>
            <a:r>
              <a:rPr lang="en-US" altLang="en-US" sz="2400"/>
              <a:t>Percent by mass - or mass-mass percent, %(m/m)</a:t>
            </a:r>
          </a:p>
          <a:p>
            <a:pPr lvl="1"/>
            <a:r>
              <a:rPr lang="en-US" altLang="en-US" sz="2400"/>
              <a:t>Percent by volume- or volume-volume percent, %(v/v)</a:t>
            </a:r>
          </a:p>
          <a:p>
            <a:pPr lvl="1"/>
            <a:r>
              <a:rPr lang="en-US" altLang="en-US" sz="2400"/>
              <a:t>Mass-volume percent, %(m/v)</a:t>
            </a:r>
          </a:p>
        </p:txBody>
      </p:sp>
      <p:sp>
        <p:nvSpPr>
          <p:cNvPr id="24580" name="Text Box 4"/>
          <p:cNvSpPr txBox="1">
            <a:spLocks noChangeArrowheads="1"/>
          </p:cNvSpPr>
          <p:nvPr/>
        </p:nvSpPr>
        <p:spPr bwMode="auto">
          <a:xfrm>
            <a:off x="3124200" y="1143000"/>
            <a:ext cx="290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FF"/>
                </a:solidFill>
              </a:rPr>
              <a:t>Percentage concentrations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Solution concentration units</a:t>
            </a:r>
          </a:p>
        </p:txBody>
      </p:sp>
      <p:sp>
        <p:nvSpPr>
          <p:cNvPr id="25603" name="Rectangle 3"/>
          <p:cNvSpPr>
            <a:spLocks noGrp="1" noChangeArrowheads="1"/>
          </p:cNvSpPr>
          <p:nvPr>
            <p:ph type="body" idx="1"/>
          </p:nvPr>
        </p:nvSpPr>
        <p:spPr/>
        <p:txBody>
          <a:bodyPr/>
          <a:lstStyle/>
          <a:p>
            <a:r>
              <a:rPr lang="en-US" altLang="en-US">
                <a:solidFill>
                  <a:srgbClr val="0000FF"/>
                </a:solidFill>
              </a:rPr>
              <a:t>Percent by mass</a:t>
            </a:r>
            <a:r>
              <a:rPr lang="en-US" altLang="en-US"/>
              <a:t> is used to express the </a:t>
            </a:r>
            <a:r>
              <a:rPr lang="en-US" altLang="en-US" u="sng"/>
              <a:t>mass of solute that is dissolved in a </a:t>
            </a:r>
            <a:r>
              <a:rPr lang="en-US" altLang="en-US" i="1" u="sng"/>
              <a:t>total</a:t>
            </a:r>
            <a:r>
              <a:rPr lang="en-US" altLang="en-US" u="sng"/>
              <a:t> mass of solution</a:t>
            </a:r>
            <a:r>
              <a:rPr lang="en-US" altLang="en-US"/>
              <a:t>.  (It is calculated as the mass of solute divided by the total solution mass, multiplied by 100):</a:t>
            </a:r>
          </a:p>
        </p:txBody>
      </p:sp>
      <p:sp>
        <p:nvSpPr>
          <p:cNvPr id="25605" name="Rectangle 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604" name="Object 4"/>
          <p:cNvGraphicFramePr>
            <a:graphicFrameLocks noChangeAspect="1"/>
          </p:cNvGraphicFramePr>
          <p:nvPr/>
        </p:nvGraphicFramePr>
        <p:xfrm>
          <a:off x="1335088" y="4648200"/>
          <a:ext cx="6321425" cy="903288"/>
        </p:xfrm>
        <a:graphic>
          <a:graphicData uri="http://schemas.openxmlformats.org/presentationml/2006/ole">
            <mc:AlternateContent xmlns:mc="http://schemas.openxmlformats.org/markup-compatibility/2006">
              <mc:Choice xmlns:v="urn:schemas-microsoft-com:vml" Requires="v">
                <p:oleObj spid="_x0000_s25609" name="Equation" r:id="rId3" imgW="3200400" imgH="457200" progId="Equation.3">
                  <p:embed/>
                </p:oleObj>
              </mc:Choice>
              <mc:Fallback>
                <p:oleObj name="Equation" r:id="rId3" imgW="32004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088" y="4648200"/>
                        <a:ext cx="6321425"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6" name="Text Box 6"/>
          <p:cNvSpPr txBox="1">
            <a:spLocks noChangeArrowheads="1"/>
          </p:cNvSpPr>
          <p:nvPr/>
        </p:nvSpPr>
        <p:spPr bwMode="auto">
          <a:xfrm>
            <a:off x="914400" y="5867400"/>
            <a:ext cx="7042150" cy="641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 solution that is 5% by mass (or “5%(m/m)”) contains 5 g of solute</a:t>
            </a:r>
          </a:p>
          <a:p>
            <a:r>
              <a:rPr lang="en-US" altLang="en-US"/>
              <a:t>for every 100 g of </a:t>
            </a:r>
            <a:r>
              <a:rPr lang="en-US" altLang="en-US" i="1"/>
              <a:t>solution</a:t>
            </a:r>
            <a:r>
              <a:rPr lang="en-US" altLang="en-US"/>
              <a:t> (that is, 5 g of solute plus 95 g of solvent)</a:t>
            </a:r>
          </a:p>
        </p:txBody>
      </p:sp>
      <p:sp>
        <p:nvSpPr>
          <p:cNvPr id="25607" name="Text Box 7"/>
          <p:cNvSpPr txBox="1">
            <a:spLocks noChangeArrowheads="1"/>
          </p:cNvSpPr>
          <p:nvPr/>
        </p:nvSpPr>
        <p:spPr bwMode="auto">
          <a:xfrm>
            <a:off x="3124200" y="1143000"/>
            <a:ext cx="281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FF"/>
                </a:solidFill>
              </a:rPr>
              <a:t>Percent by mass, %(m/m)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ctrTitle" idx="4294967295"/>
          </p:nvPr>
        </p:nvSpPr>
        <p:spPr>
          <a:xfrm>
            <a:off x="762000" y="395654"/>
            <a:ext cx="8048002" cy="457200"/>
          </a:xfrm>
          <a:custGeom>
            <a:avLst/>
            <a:gdLst/>
            <a:ahLst/>
            <a:cxnLst/>
            <a:rect l="0" t="0" r="0" b="0"/>
            <a:pathLst/>
          </a:custGeom>
          <a:solidFill>
            <a:srgbClr val="00FFFF"/>
          </a:solidFill>
          <a:ln>
            <a:solidFill>
              <a:srgbClr val="000000"/>
            </a:solidFill>
            <a:round/>
          </a:ln>
        </p:spPr>
        <p:txBody>
          <a:bodyPr/>
          <a:lstStyle/>
          <a:p>
            <a:pPr marL="0" indent="0">
              <a:buNone/>
            </a:pPr>
            <a:r>
              <a:rPr lang="en-US" sz="2800" kern="0" dirty="0" smtClean="0">
                <a:solidFill>
                  <a:srgbClr val="C00000"/>
                </a:solidFill>
                <a:effectLst>
                  <a:outerShdw blurRad="38100" dist="38100" dir="2700000" algn="tl">
                    <a:srgbClr val="C0C0C0"/>
                  </a:outerShdw>
                </a:effectLst>
              </a:rPr>
              <a:t>									Chapter </a:t>
            </a:r>
            <a:r>
              <a:rPr lang="en-US" sz="2800" kern="0" dirty="0">
                <a:solidFill>
                  <a:srgbClr val="C00000"/>
                </a:solidFill>
                <a:effectLst>
                  <a:outerShdw blurRad="38100" dist="38100" dir="2700000" algn="tl">
                    <a:srgbClr val="C0C0C0"/>
                  </a:outerShdw>
                </a:effectLst>
              </a:rPr>
              <a:t>8</a:t>
            </a:r>
            <a:r>
              <a:rPr lang="en-US" sz="2800" kern="0" dirty="0" smtClean="0">
                <a:solidFill>
                  <a:srgbClr val="C00000"/>
                </a:solidFill>
                <a:effectLst>
                  <a:outerShdw blurRad="38100" dist="38100" dir="2700000" algn="tl">
                    <a:srgbClr val="C0C0C0"/>
                  </a:outerShdw>
                </a:effectLst>
              </a:rPr>
              <a:t>. </a:t>
            </a:r>
            <a:r>
              <a:rPr lang="en-US" sz="2800" dirty="0"/>
              <a:t>Solutions. </a:t>
            </a:r>
            <a:endParaRPr lang="en-US" sz="2800" dirty="0"/>
          </a:p>
        </p:txBody>
      </p:sp>
      <p:sp>
        <p:nvSpPr>
          <p:cNvPr id="21507" name="AutoShape 3"/>
          <p:cNvSpPr>
            <a:spLocks noGrp="1" noChangeArrowheads="1"/>
          </p:cNvSpPr>
          <p:nvPr>
            <p:ph type="subTitle" idx="4294967295"/>
          </p:nvPr>
        </p:nvSpPr>
        <p:spPr>
          <a:xfrm>
            <a:off x="381000" y="677008"/>
            <a:ext cx="8200402" cy="5333999"/>
          </a:xfrm>
          <a:custGeom>
            <a:avLst/>
            <a:gdLst/>
            <a:ahLst/>
            <a:cxnLst/>
            <a:rect l="0" t="0" r="0" b="0"/>
            <a:pathLst/>
          </a:custGeom>
          <a:solidFill>
            <a:srgbClr val="FFFF00"/>
          </a:solidFill>
          <a:ln>
            <a:solidFill>
              <a:srgbClr val="000000"/>
            </a:solidFill>
            <a:round/>
          </a:ln>
        </p:spPr>
        <p:txBody>
          <a:bodyPr/>
          <a:lstStyle/>
          <a:p>
            <a:pPr marL="0" lvl="0" indent="0">
              <a:buNone/>
            </a:pPr>
            <a:r>
              <a:rPr lang="en-US" sz="2800" dirty="0" smtClean="0"/>
              <a:t>8-1	Characteristics </a:t>
            </a:r>
            <a:r>
              <a:rPr lang="en-US" sz="2800" dirty="0"/>
              <a:t>of Solutions</a:t>
            </a:r>
            <a:endParaRPr lang="en-US" sz="3600" dirty="0"/>
          </a:p>
          <a:p>
            <a:pPr marL="0" lvl="0" indent="0">
              <a:buNone/>
            </a:pPr>
            <a:r>
              <a:rPr lang="en-US" sz="2800" dirty="0" smtClean="0"/>
              <a:t>8-2	Solubility</a:t>
            </a:r>
            <a:endParaRPr lang="en-US" sz="3600" dirty="0"/>
          </a:p>
          <a:p>
            <a:pPr marL="457200" lvl="1" indent="0">
              <a:buNone/>
            </a:pPr>
            <a:r>
              <a:rPr lang="en-US" sz="2400" dirty="0" smtClean="0"/>
              <a:t>	</a:t>
            </a:r>
            <a:r>
              <a:rPr lang="en-US" sz="2400" dirty="0" smtClean="0">
                <a:solidFill>
                  <a:srgbClr val="00B050"/>
                </a:solidFill>
              </a:rPr>
              <a:t>Effect </a:t>
            </a:r>
            <a:r>
              <a:rPr lang="en-US" sz="2400" dirty="0">
                <a:solidFill>
                  <a:srgbClr val="00B050"/>
                </a:solidFill>
              </a:rPr>
              <a:t>of Temperature on Solubility</a:t>
            </a:r>
            <a:endParaRPr lang="en-US" sz="3200" dirty="0">
              <a:solidFill>
                <a:srgbClr val="00B050"/>
              </a:solidFill>
            </a:endParaRPr>
          </a:p>
          <a:p>
            <a:pPr marL="457200" lvl="1" indent="0">
              <a:buNone/>
            </a:pPr>
            <a:r>
              <a:rPr lang="en-US" sz="2400" dirty="0" smtClean="0">
                <a:solidFill>
                  <a:srgbClr val="00B050"/>
                </a:solidFill>
              </a:rPr>
              <a:t>	Effect </a:t>
            </a:r>
            <a:r>
              <a:rPr lang="en-US" sz="2400" dirty="0">
                <a:solidFill>
                  <a:srgbClr val="00B050"/>
                </a:solidFill>
              </a:rPr>
              <a:t>of Pressure on Solubility</a:t>
            </a:r>
            <a:endParaRPr lang="en-US" sz="3200" dirty="0">
              <a:solidFill>
                <a:srgbClr val="00B050"/>
              </a:solidFill>
            </a:endParaRPr>
          </a:p>
          <a:p>
            <a:pPr marL="457200" lvl="1" indent="0">
              <a:buNone/>
            </a:pPr>
            <a:r>
              <a:rPr lang="en-US" sz="2400" dirty="0" smtClean="0">
                <a:solidFill>
                  <a:srgbClr val="00B050"/>
                </a:solidFill>
              </a:rPr>
              <a:t>	Saturated</a:t>
            </a:r>
            <a:r>
              <a:rPr lang="en-US" sz="2400" dirty="0">
                <a:solidFill>
                  <a:srgbClr val="00B050"/>
                </a:solidFill>
              </a:rPr>
              <a:t>, Supersaturated, and Unsaturated Solutions</a:t>
            </a:r>
            <a:endParaRPr lang="en-US" sz="3200" dirty="0">
              <a:solidFill>
                <a:srgbClr val="00B050"/>
              </a:solidFill>
            </a:endParaRPr>
          </a:p>
          <a:p>
            <a:pPr marL="457200" lvl="1" indent="0">
              <a:buNone/>
            </a:pPr>
            <a:r>
              <a:rPr lang="en-US" sz="2400" dirty="0" smtClean="0">
                <a:solidFill>
                  <a:srgbClr val="00B050"/>
                </a:solidFill>
              </a:rPr>
              <a:t>	Aqueous </a:t>
            </a:r>
            <a:r>
              <a:rPr lang="en-US" sz="2400" dirty="0">
                <a:solidFill>
                  <a:srgbClr val="00B050"/>
                </a:solidFill>
              </a:rPr>
              <a:t>and </a:t>
            </a:r>
            <a:r>
              <a:rPr lang="en-US" sz="2400" dirty="0" err="1">
                <a:solidFill>
                  <a:srgbClr val="00B050"/>
                </a:solidFill>
              </a:rPr>
              <a:t>Nonaqueous</a:t>
            </a:r>
            <a:r>
              <a:rPr lang="en-US" sz="2400" dirty="0">
                <a:solidFill>
                  <a:srgbClr val="00B050"/>
                </a:solidFill>
              </a:rPr>
              <a:t> Solutions</a:t>
            </a:r>
            <a:endParaRPr lang="en-US" sz="3200" dirty="0">
              <a:solidFill>
                <a:srgbClr val="00B050"/>
              </a:solidFill>
            </a:endParaRPr>
          </a:p>
          <a:p>
            <a:pPr marL="0" lvl="0" indent="0">
              <a:buNone/>
            </a:pPr>
            <a:r>
              <a:rPr lang="en-US" sz="2800" dirty="0" smtClean="0"/>
              <a:t>8-3	Solution </a:t>
            </a:r>
            <a:r>
              <a:rPr lang="en-US" sz="2800" dirty="0"/>
              <a:t>Formation</a:t>
            </a:r>
            <a:endParaRPr lang="en-US" sz="3600" dirty="0"/>
          </a:p>
          <a:p>
            <a:pPr marL="457200" lvl="1" indent="0">
              <a:buNone/>
            </a:pPr>
            <a:r>
              <a:rPr lang="en-US" sz="2400" dirty="0" smtClean="0"/>
              <a:t>	</a:t>
            </a:r>
            <a:r>
              <a:rPr lang="en-US" sz="2400" dirty="0" smtClean="0">
                <a:solidFill>
                  <a:srgbClr val="00B050"/>
                </a:solidFill>
              </a:rPr>
              <a:t>Factors </a:t>
            </a:r>
            <a:r>
              <a:rPr lang="en-US" sz="2400" dirty="0">
                <a:solidFill>
                  <a:srgbClr val="00B050"/>
                </a:solidFill>
              </a:rPr>
              <a:t>Affecting the Rate of Solution Formation</a:t>
            </a:r>
            <a:endParaRPr lang="en-US" sz="3200" dirty="0">
              <a:solidFill>
                <a:srgbClr val="00B050"/>
              </a:solidFill>
            </a:endParaRPr>
          </a:p>
          <a:p>
            <a:pPr marL="0" lvl="0" indent="0">
              <a:buNone/>
            </a:pPr>
            <a:r>
              <a:rPr lang="en-US" sz="2800" dirty="0" smtClean="0"/>
              <a:t>8-4	Solubility </a:t>
            </a:r>
            <a:r>
              <a:rPr lang="en-US" sz="2800" dirty="0"/>
              <a:t>Rules</a:t>
            </a:r>
            <a:endParaRPr lang="en-US" sz="3600" dirty="0"/>
          </a:p>
          <a:p>
            <a:pPr marL="0" lvl="0" indent="0">
              <a:buNone/>
            </a:pPr>
            <a:r>
              <a:rPr lang="en-US" sz="2800" dirty="0" smtClean="0"/>
              <a:t>8-5	Percent </a:t>
            </a:r>
            <a:r>
              <a:rPr lang="en-US" sz="2800" dirty="0"/>
              <a:t>Concentration Units</a:t>
            </a:r>
            <a:endParaRPr lang="en-US" sz="3600" dirty="0"/>
          </a:p>
          <a:p>
            <a:pPr marL="457200" lvl="1" indent="0">
              <a:buNone/>
            </a:pPr>
            <a:r>
              <a:rPr lang="en-US" sz="2400" dirty="0" smtClean="0"/>
              <a:t>	</a:t>
            </a:r>
            <a:r>
              <a:rPr lang="en-US" sz="2400" dirty="0" smtClean="0">
                <a:solidFill>
                  <a:srgbClr val="00B050"/>
                </a:solidFill>
              </a:rPr>
              <a:t>Percent </a:t>
            </a:r>
            <a:r>
              <a:rPr lang="en-US" sz="2400" dirty="0">
                <a:solidFill>
                  <a:srgbClr val="00B050"/>
                </a:solidFill>
              </a:rPr>
              <a:t>Concentration</a:t>
            </a:r>
            <a:endParaRPr lang="en-US" sz="3200" dirty="0">
              <a:solidFill>
                <a:srgbClr val="00B050"/>
              </a:solidFill>
            </a:endParaRPr>
          </a:p>
          <a:p>
            <a:pPr marL="457200" lvl="1" indent="0">
              <a:buNone/>
            </a:pPr>
            <a:r>
              <a:rPr lang="en-US" sz="2400" dirty="0" smtClean="0">
                <a:solidFill>
                  <a:srgbClr val="00B050"/>
                </a:solidFill>
              </a:rPr>
              <a:t>	Using </a:t>
            </a:r>
            <a:r>
              <a:rPr lang="en-US" sz="2400" dirty="0">
                <a:solidFill>
                  <a:srgbClr val="00B050"/>
                </a:solidFill>
              </a:rPr>
              <a:t>Percent Concentrations as Conversion Factors</a:t>
            </a:r>
            <a:endParaRPr lang="en-US" sz="3200" dirty="0">
              <a:solidFill>
                <a:srgbClr val="00B050"/>
              </a:solidFill>
            </a:endParaRPr>
          </a:p>
          <a:p>
            <a:pPr marL="457200" lvl="1" indent="0">
              <a:buNone/>
            </a:pPr>
            <a:r>
              <a:rPr lang="en-US" sz="2400" dirty="0" smtClean="0">
                <a:solidFill>
                  <a:srgbClr val="00B050"/>
                </a:solidFill>
              </a:rPr>
              <a:t>	Clinical </a:t>
            </a:r>
            <a:r>
              <a:rPr lang="en-US" sz="2400" dirty="0">
                <a:solidFill>
                  <a:srgbClr val="00B050"/>
                </a:solidFill>
              </a:rPr>
              <a:t>Laboratory Concentration </a:t>
            </a:r>
            <a:r>
              <a:rPr lang="en-US" sz="2400" dirty="0" smtClean="0">
                <a:solidFill>
                  <a:srgbClr val="00B050"/>
                </a:solidFill>
              </a:rPr>
              <a:t>Units</a:t>
            </a:r>
            <a:endParaRPr lang="en-US" sz="3200" dirty="0">
              <a:solidFill>
                <a:srgbClr val="00B050"/>
              </a:solidFill>
            </a:endParaRPr>
          </a:p>
        </p:txBody>
      </p:sp>
    </p:spTree>
    <p:extLst>
      <p:ext uri="{BB962C8B-B14F-4D97-AF65-F5344CB8AC3E}">
        <p14:creationId xmlns:p14="http://schemas.microsoft.com/office/powerpoint/2010/main" val="2216004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Solution concentration units</a:t>
            </a:r>
          </a:p>
        </p:txBody>
      </p:sp>
      <p:sp>
        <p:nvSpPr>
          <p:cNvPr id="26627" name="Rectangle 3"/>
          <p:cNvSpPr>
            <a:spLocks noGrp="1" noChangeArrowheads="1"/>
          </p:cNvSpPr>
          <p:nvPr>
            <p:ph type="body" idx="1"/>
          </p:nvPr>
        </p:nvSpPr>
        <p:spPr/>
        <p:txBody>
          <a:bodyPr/>
          <a:lstStyle/>
          <a:p>
            <a:r>
              <a:rPr lang="en-US" altLang="en-US"/>
              <a:t>Mass-mass percent concentrations are a commonly used figures, since it is easy to measure out the mass of a solid solute and weigh a solution after it is made up.</a:t>
            </a:r>
          </a:p>
        </p:txBody>
      </p:sp>
      <p:sp>
        <p:nvSpPr>
          <p:cNvPr id="26628" name="Text Box 4"/>
          <p:cNvSpPr txBox="1">
            <a:spLocks noChangeArrowheads="1"/>
          </p:cNvSpPr>
          <p:nvPr/>
        </p:nvSpPr>
        <p:spPr bwMode="auto">
          <a:xfrm>
            <a:off x="3124200" y="1143000"/>
            <a:ext cx="281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FF"/>
                </a:solidFill>
              </a:rPr>
              <a:t>Percent by mass, %(m/m)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Solution concentration units</a:t>
            </a:r>
          </a:p>
        </p:txBody>
      </p:sp>
      <p:sp>
        <p:nvSpPr>
          <p:cNvPr id="27651" name="Rectangle 3"/>
          <p:cNvSpPr>
            <a:spLocks noGrp="1" noChangeArrowheads="1"/>
          </p:cNvSpPr>
          <p:nvPr>
            <p:ph type="body" idx="1"/>
          </p:nvPr>
        </p:nvSpPr>
        <p:spPr/>
        <p:txBody>
          <a:bodyPr/>
          <a:lstStyle/>
          <a:p>
            <a:r>
              <a:rPr lang="en-US" altLang="en-US" sz="2400"/>
              <a:t>Example: what is the percent by mass, %(m/m) concentration of Na</a:t>
            </a:r>
            <a:r>
              <a:rPr lang="en-US" altLang="en-US" sz="2400" baseline="-25000"/>
              <a:t>2</a:t>
            </a:r>
            <a:r>
              <a:rPr lang="en-US" altLang="en-US" sz="2400"/>
              <a:t>SO</a:t>
            </a:r>
            <a:r>
              <a:rPr lang="en-US" altLang="en-US" sz="2400" baseline="-25000"/>
              <a:t>4</a:t>
            </a:r>
            <a:r>
              <a:rPr lang="en-US" altLang="en-US" sz="2400"/>
              <a:t> in a solution that is made up by dissolving 7.6g of Na</a:t>
            </a:r>
            <a:r>
              <a:rPr lang="en-US" altLang="en-US" sz="2400" baseline="-25000"/>
              <a:t>2</a:t>
            </a:r>
            <a:r>
              <a:rPr lang="en-US" altLang="en-US" sz="2400"/>
              <a:t>SO</a:t>
            </a:r>
            <a:r>
              <a:rPr lang="en-US" altLang="en-US" sz="2400" baseline="-25000"/>
              <a:t>4</a:t>
            </a:r>
            <a:r>
              <a:rPr lang="en-US" altLang="en-US" sz="2400"/>
              <a:t> in enough water to give 87.3g of solution?</a:t>
            </a:r>
          </a:p>
        </p:txBody>
      </p:sp>
      <p:sp>
        <p:nvSpPr>
          <p:cNvPr id="27654" name="Rectangle 6"/>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7653" name="Object 5"/>
          <p:cNvGraphicFramePr>
            <a:graphicFrameLocks noChangeAspect="1"/>
          </p:cNvGraphicFramePr>
          <p:nvPr/>
        </p:nvGraphicFramePr>
        <p:xfrm>
          <a:off x="762000" y="3733800"/>
          <a:ext cx="7616825" cy="1612900"/>
        </p:xfrm>
        <a:graphic>
          <a:graphicData uri="http://schemas.openxmlformats.org/presentationml/2006/ole">
            <mc:AlternateContent xmlns:mc="http://schemas.openxmlformats.org/markup-compatibility/2006">
              <mc:Choice xmlns:v="urn:schemas-microsoft-com:vml" Requires="v">
                <p:oleObj spid="_x0000_s27657" name="Equation" r:id="rId3" imgW="4457520" imgH="939600" progId="Equation.3">
                  <p:embed/>
                </p:oleObj>
              </mc:Choice>
              <mc:Fallback>
                <p:oleObj name="Equation" r:id="rId3" imgW="4457520" imgH="939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733800"/>
                        <a:ext cx="7616825"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Text Box 7"/>
          <p:cNvSpPr txBox="1">
            <a:spLocks noChangeArrowheads="1"/>
          </p:cNvSpPr>
          <p:nvPr/>
        </p:nvSpPr>
        <p:spPr bwMode="auto">
          <a:xfrm>
            <a:off x="3124200" y="1143000"/>
            <a:ext cx="281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FF"/>
                </a:solidFill>
              </a:rPr>
              <a:t>Percent by mass, %(m/m)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ox(in)">
                                      <p:cBhvr>
                                        <p:cTn id="7"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Solution concentration units</a:t>
            </a:r>
          </a:p>
        </p:txBody>
      </p:sp>
      <p:sp>
        <p:nvSpPr>
          <p:cNvPr id="28675" name="Rectangle 3"/>
          <p:cNvSpPr>
            <a:spLocks noGrp="1" noChangeArrowheads="1"/>
          </p:cNvSpPr>
          <p:nvPr>
            <p:ph type="body" idx="1"/>
          </p:nvPr>
        </p:nvSpPr>
        <p:spPr/>
        <p:txBody>
          <a:bodyPr/>
          <a:lstStyle/>
          <a:p>
            <a:r>
              <a:rPr lang="en-US" altLang="en-US" sz="2400"/>
              <a:t>What is the percent by mass of sucrose in a solution that is made up by dissolving 7.6g of sucrose in 83.4g of water?</a:t>
            </a:r>
          </a:p>
        </p:txBody>
      </p:sp>
      <p:sp>
        <p:nvSpPr>
          <p:cNvPr id="28676" name="Text Box 4"/>
          <p:cNvSpPr txBox="1">
            <a:spLocks noChangeArrowheads="1"/>
          </p:cNvSpPr>
          <p:nvPr/>
        </p:nvSpPr>
        <p:spPr bwMode="auto">
          <a:xfrm>
            <a:off x="762000" y="3124200"/>
            <a:ext cx="747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total solution mass here would be 7.6g solute + 83.4g solvent = </a:t>
            </a:r>
            <a:r>
              <a:rPr lang="en-US" altLang="en-US">
                <a:solidFill>
                  <a:srgbClr val="3333FF"/>
                </a:solidFill>
              </a:rPr>
              <a:t>91g</a:t>
            </a:r>
          </a:p>
        </p:txBody>
      </p:sp>
      <p:sp>
        <p:nvSpPr>
          <p:cNvPr id="28678" name="Rectangle 6"/>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8677" name="Object 5"/>
          <p:cNvGraphicFramePr>
            <a:graphicFrameLocks noChangeAspect="1"/>
          </p:cNvGraphicFramePr>
          <p:nvPr/>
        </p:nvGraphicFramePr>
        <p:xfrm>
          <a:off x="974725" y="4495800"/>
          <a:ext cx="7194550" cy="1522413"/>
        </p:xfrm>
        <a:graphic>
          <a:graphicData uri="http://schemas.openxmlformats.org/presentationml/2006/ole">
            <mc:AlternateContent xmlns:mc="http://schemas.openxmlformats.org/markup-compatibility/2006">
              <mc:Choice xmlns:v="urn:schemas-microsoft-com:vml" Requires="v">
                <p:oleObj spid="_x0000_s28681" name="Equation" r:id="rId3" imgW="4457520" imgH="939600" progId="Equation.3">
                  <p:embed/>
                </p:oleObj>
              </mc:Choice>
              <mc:Fallback>
                <p:oleObj name="Equation" r:id="rId3" imgW="4457520" imgH="939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 y="4495800"/>
                        <a:ext cx="7194550" cy="152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9" name="Text Box 7"/>
          <p:cNvSpPr txBox="1">
            <a:spLocks noChangeArrowheads="1"/>
          </p:cNvSpPr>
          <p:nvPr/>
        </p:nvSpPr>
        <p:spPr bwMode="auto">
          <a:xfrm>
            <a:off x="3124200" y="1143000"/>
            <a:ext cx="281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FF"/>
                </a:solidFill>
              </a:rPr>
              <a:t>Percent by mass, %(m/m)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ox(in)">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box(in)">
                                      <p:cBhvr>
                                        <p:cTn id="12"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Solution concentration units</a:t>
            </a:r>
          </a:p>
        </p:txBody>
      </p:sp>
      <p:sp>
        <p:nvSpPr>
          <p:cNvPr id="29699" name="Rectangle 3"/>
          <p:cNvSpPr>
            <a:spLocks noGrp="1" noChangeArrowheads="1"/>
          </p:cNvSpPr>
          <p:nvPr>
            <p:ph type="body" idx="1"/>
          </p:nvPr>
        </p:nvSpPr>
        <p:spPr/>
        <p:txBody>
          <a:bodyPr/>
          <a:lstStyle/>
          <a:p>
            <a:r>
              <a:rPr lang="en-US" altLang="en-US" sz="2400">
                <a:solidFill>
                  <a:srgbClr val="0000FF"/>
                </a:solidFill>
              </a:rPr>
              <a:t>Percent-by-volume</a:t>
            </a:r>
            <a:r>
              <a:rPr lang="en-US" altLang="en-US" sz="2400"/>
              <a:t> figures are useful when liquids are dissolved into other liquids.</a:t>
            </a:r>
          </a:p>
          <a:p>
            <a:r>
              <a:rPr lang="en-US" altLang="en-US" sz="2400"/>
              <a:t>A 5%(v/v) solution would involve 5 ml of solute per 100 mL of </a:t>
            </a:r>
            <a:r>
              <a:rPr lang="en-US" altLang="en-US" sz="2400" u="sng"/>
              <a:t>solution</a:t>
            </a:r>
            <a:r>
              <a:rPr lang="en-US" altLang="en-US" sz="2400"/>
              <a:t>.</a:t>
            </a:r>
          </a:p>
        </p:txBody>
      </p:sp>
      <p:sp>
        <p:nvSpPr>
          <p:cNvPr id="29701" name="Rectangle 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9700" name="Object 4"/>
          <p:cNvGraphicFramePr>
            <a:graphicFrameLocks noChangeAspect="1"/>
          </p:cNvGraphicFramePr>
          <p:nvPr/>
        </p:nvGraphicFramePr>
        <p:xfrm>
          <a:off x="1295400" y="3733800"/>
          <a:ext cx="6248400" cy="823913"/>
        </p:xfrm>
        <a:graphic>
          <a:graphicData uri="http://schemas.openxmlformats.org/presentationml/2006/ole">
            <mc:AlternateContent xmlns:mc="http://schemas.openxmlformats.org/markup-compatibility/2006">
              <mc:Choice xmlns:v="urn:schemas-microsoft-com:vml" Requires="v">
                <p:oleObj spid="_x0000_s29705" name="Equation" r:id="rId3" imgW="3467100" imgH="457200" progId="Equation.3">
                  <p:embed/>
                </p:oleObj>
              </mc:Choice>
              <mc:Fallback>
                <p:oleObj name="Equation" r:id="rId3" imgW="34671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33800"/>
                        <a:ext cx="6248400" cy="82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3" name="Text Box 7"/>
          <p:cNvSpPr txBox="1">
            <a:spLocks noChangeArrowheads="1"/>
          </p:cNvSpPr>
          <p:nvPr/>
        </p:nvSpPr>
        <p:spPr bwMode="auto">
          <a:xfrm>
            <a:off x="3124200" y="1143000"/>
            <a:ext cx="285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FF"/>
                </a:solidFill>
              </a:rPr>
              <a:t>Percent by volume, %(v/v)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ox(in)">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Solution concentration units</a:t>
            </a:r>
          </a:p>
        </p:txBody>
      </p:sp>
      <p:sp>
        <p:nvSpPr>
          <p:cNvPr id="45059" name="Rectangle 3"/>
          <p:cNvSpPr>
            <a:spLocks noGrp="1" noChangeArrowheads="1"/>
          </p:cNvSpPr>
          <p:nvPr>
            <p:ph type="body" sz="half" idx="1"/>
          </p:nvPr>
        </p:nvSpPr>
        <p:spPr>
          <a:xfrm>
            <a:off x="457200" y="1600200"/>
            <a:ext cx="8153400" cy="4525963"/>
          </a:xfrm>
        </p:spPr>
        <p:txBody>
          <a:bodyPr/>
          <a:lstStyle/>
          <a:p>
            <a:r>
              <a:rPr lang="en-US" altLang="en-US" sz="2800"/>
              <a:t>Calculate the volume percent of solute in a solution that has 20.0 mL of ethanol dissolved in enough water to make up 475 mL of solution.</a:t>
            </a:r>
          </a:p>
        </p:txBody>
      </p:sp>
      <p:sp>
        <p:nvSpPr>
          <p:cNvPr id="45060" name="Text Box 4"/>
          <p:cNvSpPr txBox="1">
            <a:spLocks noChangeArrowheads="1"/>
          </p:cNvSpPr>
          <p:nvPr/>
        </p:nvSpPr>
        <p:spPr bwMode="auto">
          <a:xfrm>
            <a:off x="3124200" y="1143000"/>
            <a:ext cx="285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FF"/>
                </a:solidFill>
              </a:rPr>
              <a:t>Percent by volume, %(v/v)</a:t>
            </a:r>
          </a:p>
        </p:txBody>
      </p:sp>
      <p:graphicFrame>
        <p:nvGraphicFramePr>
          <p:cNvPr id="45061" name="Object 5"/>
          <p:cNvGraphicFramePr>
            <a:graphicFrameLocks noGrp="1" noChangeAspect="1"/>
          </p:cNvGraphicFramePr>
          <p:nvPr>
            <p:ph sz="half" idx="2"/>
          </p:nvPr>
        </p:nvGraphicFramePr>
        <p:xfrm>
          <a:off x="990600" y="3429000"/>
          <a:ext cx="6934200" cy="1603375"/>
        </p:xfrm>
        <a:graphic>
          <a:graphicData uri="http://schemas.openxmlformats.org/presentationml/2006/ole">
            <mc:AlternateContent xmlns:mc="http://schemas.openxmlformats.org/markup-compatibility/2006">
              <mc:Choice xmlns:v="urn:schemas-microsoft-com:vml" Requires="v">
                <p:oleObj spid="_x0000_s45064" name="Equation" r:id="rId3" imgW="4063680" imgH="939600" progId="Equation.3">
                  <p:embed/>
                </p:oleObj>
              </mc:Choice>
              <mc:Fallback>
                <p:oleObj name="Equation" r:id="rId3" imgW="4063680" imgH="939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429000"/>
                        <a:ext cx="6934200" cy="160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box(in)">
                                      <p:cBhvr>
                                        <p:cTn id="7" dur="500"/>
                                        <p:tgtEl>
                                          <p:spTgt spid="450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box(in)">
                                      <p:cBhvr>
                                        <p:cTn id="12"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Solution concentration units</a:t>
            </a:r>
          </a:p>
        </p:txBody>
      </p:sp>
      <p:sp>
        <p:nvSpPr>
          <p:cNvPr id="44035" name="Rectangle 3"/>
          <p:cNvSpPr>
            <a:spLocks noGrp="1" noChangeArrowheads="1"/>
          </p:cNvSpPr>
          <p:nvPr>
            <p:ph type="body" idx="1"/>
          </p:nvPr>
        </p:nvSpPr>
        <p:spPr/>
        <p:txBody>
          <a:bodyPr/>
          <a:lstStyle/>
          <a:p>
            <a:r>
              <a:rPr lang="en-US" altLang="en-US" sz="2800"/>
              <a:t>Unfortunately, because volumes are not usually additive when mixtures of two different substances are made, the total volume of solution in these problems is not always easy to determine. (So, the above, 5%(v/v) solution likely doesn’t have 95mL of solvent in it.)</a:t>
            </a:r>
          </a:p>
          <a:p>
            <a:endParaRPr lang="en-US" altLang="en-US"/>
          </a:p>
        </p:txBody>
      </p:sp>
      <p:sp>
        <p:nvSpPr>
          <p:cNvPr id="44036" name="Text Box 4"/>
          <p:cNvSpPr txBox="1">
            <a:spLocks noChangeArrowheads="1"/>
          </p:cNvSpPr>
          <p:nvPr/>
        </p:nvSpPr>
        <p:spPr bwMode="auto">
          <a:xfrm>
            <a:off x="3124200" y="1143000"/>
            <a:ext cx="285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FF"/>
                </a:solidFill>
              </a:rPr>
              <a:t>Percent by volume, %(v/v)</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r>
              <a:rPr lang="en-US" altLang="en-US"/>
              <a:t>Solution concentration units</a:t>
            </a:r>
          </a:p>
        </p:txBody>
      </p:sp>
      <p:pic>
        <p:nvPicPr>
          <p:cNvPr id="31748" name="Picture 4" descr="chp_eight_final-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39963" y="1600200"/>
            <a:ext cx="46624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1" name="Text Box 7"/>
          <p:cNvSpPr txBox="1">
            <a:spLocks noChangeArrowheads="1"/>
          </p:cNvSpPr>
          <p:nvPr/>
        </p:nvSpPr>
        <p:spPr bwMode="auto">
          <a:xfrm>
            <a:off x="304800" y="4724400"/>
            <a:ext cx="1627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50.00 mL H</a:t>
            </a:r>
            <a:r>
              <a:rPr lang="en-US" altLang="en-US" baseline="-25000"/>
              <a:t>2</a:t>
            </a:r>
            <a:r>
              <a:rPr lang="en-US" altLang="en-US"/>
              <a:t>O</a:t>
            </a:r>
          </a:p>
        </p:txBody>
      </p:sp>
      <p:sp>
        <p:nvSpPr>
          <p:cNvPr id="31752" name="Text Box 8"/>
          <p:cNvSpPr txBox="1">
            <a:spLocks noChangeArrowheads="1"/>
          </p:cNvSpPr>
          <p:nvPr/>
        </p:nvSpPr>
        <p:spPr bwMode="auto">
          <a:xfrm>
            <a:off x="2803525" y="1103313"/>
            <a:ext cx="194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50.00 mL ethanol</a:t>
            </a:r>
          </a:p>
        </p:txBody>
      </p:sp>
      <p:sp>
        <p:nvSpPr>
          <p:cNvPr id="31753" name="Text Box 9"/>
          <p:cNvSpPr txBox="1">
            <a:spLocks noChangeArrowheads="1"/>
          </p:cNvSpPr>
          <p:nvPr/>
        </p:nvSpPr>
        <p:spPr bwMode="auto">
          <a:xfrm>
            <a:off x="7210425" y="3541713"/>
            <a:ext cx="1822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50.0 mL H</a:t>
            </a:r>
            <a:r>
              <a:rPr lang="en-US" altLang="en-US" baseline="-25000"/>
              <a:t>2</a:t>
            </a:r>
            <a:r>
              <a:rPr lang="en-US" altLang="en-US"/>
              <a:t>O</a:t>
            </a:r>
          </a:p>
          <a:p>
            <a:pPr algn="ctr"/>
            <a:r>
              <a:rPr lang="en-US" altLang="en-US"/>
              <a:t>+</a:t>
            </a:r>
          </a:p>
          <a:p>
            <a:pPr algn="ctr"/>
            <a:r>
              <a:rPr lang="en-US" altLang="en-US"/>
              <a:t>50.0 mL ethanol</a:t>
            </a:r>
          </a:p>
          <a:p>
            <a:pPr algn="ctr"/>
            <a:r>
              <a:rPr lang="en-US" altLang="en-US"/>
              <a:t>= 96.5 mL?</a:t>
            </a:r>
          </a:p>
        </p:txBody>
      </p:sp>
      <p:sp>
        <p:nvSpPr>
          <p:cNvPr id="31754" name="Line 10"/>
          <p:cNvSpPr>
            <a:spLocks noChangeShapeType="1"/>
          </p:cNvSpPr>
          <p:nvPr/>
        </p:nvSpPr>
        <p:spPr bwMode="auto">
          <a:xfrm>
            <a:off x="1752600" y="5029200"/>
            <a:ext cx="1524000" cy="3810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Line 11"/>
          <p:cNvSpPr>
            <a:spLocks noChangeShapeType="1"/>
          </p:cNvSpPr>
          <p:nvPr/>
        </p:nvSpPr>
        <p:spPr bwMode="auto">
          <a:xfrm>
            <a:off x="3810000" y="1447800"/>
            <a:ext cx="381000" cy="259080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Line 12"/>
          <p:cNvSpPr>
            <a:spLocks noChangeShapeType="1"/>
          </p:cNvSpPr>
          <p:nvPr/>
        </p:nvSpPr>
        <p:spPr bwMode="auto">
          <a:xfrm flipH="1">
            <a:off x="5715000" y="3962400"/>
            <a:ext cx="1524000" cy="0"/>
          </a:xfrm>
          <a:prstGeom prst="line">
            <a:avLst/>
          </a:prstGeom>
          <a:noFill/>
          <a:ln w="190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Solution concentration units</a:t>
            </a:r>
          </a:p>
        </p:txBody>
      </p:sp>
      <p:sp>
        <p:nvSpPr>
          <p:cNvPr id="30723" name="Rectangle 3"/>
          <p:cNvSpPr>
            <a:spLocks noGrp="1" noChangeArrowheads="1"/>
          </p:cNvSpPr>
          <p:nvPr>
            <p:ph type="body" idx="1"/>
          </p:nvPr>
        </p:nvSpPr>
        <p:spPr/>
        <p:txBody>
          <a:bodyPr/>
          <a:lstStyle/>
          <a:p>
            <a:r>
              <a:rPr lang="en-US" altLang="en-US" sz="2400">
                <a:solidFill>
                  <a:srgbClr val="0000FF"/>
                </a:solidFill>
              </a:rPr>
              <a:t>Mass-volume percent</a:t>
            </a:r>
            <a:r>
              <a:rPr lang="en-US" altLang="en-US" sz="2400"/>
              <a:t>, %(m/v), calculations show the mass of solute (</a:t>
            </a:r>
            <a:r>
              <a:rPr lang="en-US" altLang="en-US" sz="2400">
                <a:solidFill>
                  <a:srgbClr val="FF0000"/>
                </a:solidFill>
              </a:rPr>
              <a:t>g</a:t>
            </a:r>
            <a:r>
              <a:rPr lang="en-US" altLang="en-US" sz="2400"/>
              <a:t>) that is dissolved in a given volume (</a:t>
            </a:r>
            <a:r>
              <a:rPr lang="en-US" altLang="en-US" sz="2400">
                <a:solidFill>
                  <a:srgbClr val="FF0000"/>
                </a:solidFill>
              </a:rPr>
              <a:t>mL</a:t>
            </a:r>
            <a:r>
              <a:rPr lang="en-US" altLang="en-US" sz="2400"/>
              <a:t>) of solution.</a:t>
            </a:r>
          </a:p>
          <a:p>
            <a:r>
              <a:rPr lang="en-US" altLang="en-US" sz="2400"/>
              <a:t>This unit is most often encountered in clinical settings (mass is easily measured as is solution volume).</a:t>
            </a:r>
          </a:p>
          <a:p>
            <a:r>
              <a:rPr lang="en-US" altLang="en-US" sz="2400"/>
              <a:t>A 5%(m/v) solution would have 5g of solute in 100 mL of solution.</a:t>
            </a:r>
          </a:p>
        </p:txBody>
      </p:sp>
      <p:sp>
        <p:nvSpPr>
          <p:cNvPr id="30725" name="Rectangle 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0724" name="Object 4"/>
          <p:cNvGraphicFramePr>
            <a:graphicFrameLocks noChangeAspect="1"/>
          </p:cNvGraphicFramePr>
          <p:nvPr/>
        </p:nvGraphicFramePr>
        <p:xfrm>
          <a:off x="914400" y="4876800"/>
          <a:ext cx="7273925" cy="841375"/>
        </p:xfrm>
        <a:graphic>
          <a:graphicData uri="http://schemas.openxmlformats.org/presentationml/2006/ole">
            <mc:AlternateContent xmlns:mc="http://schemas.openxmlformats.org/markup-compatibility/2006">
              <mc:Choice xmlns:v="urn:schemas-microsoft-com:vml" Requires="v">
                <p:oleObj spid="_x0000_s30728" name="Equation" r:id="rId3" imgW="3949560" imgH="457200" progId="Equation.3">
                  <p:embed/>
                </p:oleObj>
              </mc:Choice>
              <mc:Fallback>
                <p:oleObj name="Equation" r:id="rId3" imgW="394956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76800"/>
                        <a:ext cx="7273925"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6" name="Text Box 6"/>
          <p:cNvSpPr txBox="1">
            <a:spLocks noChangeArrowheads="1"/>
          </p:cNvSpPr>
          <p:nvPr/>
        </p:nvSpPr>
        <p:spPr bwMode="auto">
          <a:xfrm>
            <a:off x="3124200" y="1143000"/>
            <a:ext cx="321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FF"/>
                </a:solidFill>
              </a:rPr>
              <a:t>Mass-volume percent, %(m/v)</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Solution concentration units</a:t>
            </a:r>
          </a:p>
        </p:txBody>
      </p:sp>
      <p:sp>
        <p:nvSpPr>
          <p:cNvPr id="33795" name="Rectangle 3"/>
          <p:cNvSpPr>
            <a:spLocks noGrp="1" noChangeArrowheads="1"/>
          </p:cNvSpPr>
          <p:nvPr>
            <p:ph type="body" idx="1"/>
          </p:nvPr>
        </p:nvSpPr>
        <p:spPr/>
        <p:txBody>
          <a:bodyPr/>
          <a:lstStyle/>
          <a:p>
            <a:r>
              <a:rPr lang="en-US" altLang="en-US"/>
              <a:t>How many grams of glucose must be added to prepare 500.0 mL of a 4.50%(m/v) glucose-water solution?</a:t>
            </a:r>
          </a:p>
        </p:txBody>
      </p:sp>
      <p:sp>
        <p:nvSpPr>
          <p:cNvPr id="33799" name="Rectangle 7"/>
          <p:cNvSpPr>
            <a:spLocks noChangeArrowheads="1"/>
          </p:cNvSpPr>
          <p:nvPr/>
        </p:nvSpPr>
        <p:spPr bwMode="auto">
          <a:xfrm>
            <a:off x="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3798" name="Object 6"/>
          <p:cNvGraphicFramePr>
            <a:graphicFrameLocks noChangeAspect="1"/>
          </p:cNvGraphicFramePr>
          <p:nvPr/>
        </p:nvGraphicFramePr>
        <p:xfrm>
          <a:off x="914400" y="3886200"/>
          <a:ext cx="7300913" cy="2206625"/>
        </p:xfrm>
        <a:graphic>
          <a:graphicData uri="http://schemas.openxmlformats.org/presentationml/2006/ole">
            <mc:AlternateContent xmlns:mc="http://schemas.openxmlformats.org/markup-compatibility/2006">
              <mc:Choice xmlns:v="urn:schemas-microsoft-com:vml" Requires="v">
                <p:oleObj spid="_x0000_s33802" name="Equation" r:id="rId3" imgW="4483080" imgH="1358640" progId="Equation.3">
                  <p:embed/>
                </p:oleObj>
              </mc:Choice>
              <mc:Fallback>
                <p:oleObj name="Equation" r:id="rId3" imgW="4483080" imgH="13586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86200"/>
                        <a:ext cx="7300913" cy="220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0" name="Text Box 8"/>
          <p:cNvSpPr txBox="1">
            <a:spLocks noChangeArrowheads="1"/>
          </p:cNvSpPr>
          <p:nvPr/>
        </p:nvSpPr>
        <p:spPr bwMode="auto">
          <a:xfrm>
            <a:off x="3124200" y="1143000"/>
            <a:ext cx="321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FF"/>
                </a:solidFill>
              </a:rPr>
              <a:t>Mass-volume percent, %(m/v)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box(in)">
                                      <p:cBhvr>
                                        <p:cTn id="7"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Solution concentration units</a:t>
            </a:r>
          </a:p>
        </p:txBody>
      </p:sp>
      <p:sp>
        <p:nvSpPr>
          <p:cNvPr id="41987" name="Rectangle 3"/>
          <p:cNvSpPr>
            <a:spLocks noGrp="1" noChangeArrowheads="1"/>
          </p:cNvSpPr>
          <p:nvPr>
            <p:ph type="body" idx="1"/>
          </p:nvPr>
        </p:nvSpPr>
        <p:spPr/>
        <p:txBody>
          <a:bodyPr/>
          <a:lstStyle/>
          <a:p>
            <a:pPr>
              <a:lnSpc>
                <a:spcPct val="90000"/>
              </a:lnSpc>
            </a:pPr>
            <a:r>
              <a:rPr lang="en-US" altLang="en-US"/>
              <a:t>It is often necessary to prepare solution of a specific percent concentration.  To do this, you’ll need some knowledge of the amount of solute needed and/or the final volume of the </a:t>
            </a:r>
            <a:r>
              <a:rPr lang="en-US" altLang="en-US" i="1"/>
              <a:t>solution</a:t>
            </a:r>
            <a:r>
              <a:rPr lang="en-US" altLang="en-US"/>
              <a:t> (or, in this case, the ratio)</a:t>
            </a:r>
          </a:p>
          <a:p>
            <a:pPr>
              <a:lnSpc>
                <a:spcPct val="90000"/>
              </a:lnSpc>
            </a:pPr>
            <a:r>
              <a:rPr lang="en-US" altLang="en-US"/>
              <a:t>How many grams of sucrose must be added to 375g </a:t>
            </a:r>
            <a:r>
              <a:rPr lang="en-US" altLang="en-US" u="sng"/>
              <a:t>of water</a:t>
            </a:r>
            <a:r>
              <a:rPr lang="en-US" altLang="en-US"/>
              <a:t> to prepare a 2.75%(m/m) solution of sucrose?</a:t>
            </a:r>
          </a:p>
        </p:txBody>
      </p:sp>
      <p:sp>
        <p:nvSpPr>
          <p:cNvPr id="41988" name="Text Box 4"/>
          <p:cNvSpPr txBox="1">
            <a:spLocks noChangeArrowheads="1"/>
          </p:cNvSpPr>
          <p:nvPr/>
        </p:nvSpPr>
        <p:spPr bwMode="auto">
          <a:xfrm>
            <a:off x="1905000" y="1219200"/>
            <a:ext cx="536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FF"/>
                </a:solidFill>
              </a:rPr>
              <a:t>Using percent concentrations as conversion factors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ctrTitle" idx="4294967295"/>
          </p:nvPr>
        </p:nvSpPr>
        <p:spPr>
          <a:xfrm>
            <a:off x="762000" y="228600"/>
            <a:ext cx="8048002" cy="457200"/>
          </a:xfrm>
          <a:custGeom>
            <a:avLst/>
            <a:gdLst/>
            <a:ahLst/>
            <a:cxnLst/>
            <a:rect l="0" t="0" r="0" b="0"/>
            <a:pathLst/>
          </a:custGeom>
          <a:solidFill>
            <a:srgbClr val="00FFFF"/>
          </a:solidFill>
          <a:ln>
            <a:solidFill>
              <a:srgbClr val="000000"/>
            </a:solidFill>
            <a:round/>
          </a:ln>
        </p:spPr>
        <p:txBody>
          <a:bodyPr/>
          <a:lstStyle/>
          <a:p>
            <a:pPr marL="0" indent="0">
              <a:buNone/>
            </a:pPr>
            <a:r>
              <a:rPr lang="en-US" sz="2800" kern="0" dirty="0" smtClean="0">
                <a:solidFill>
                  <a:srgbClr val="C00000"/>
                </a:solidFill>
                <a:effectLst>
                  <a:outerShdw blurRad="38100" dist="38100" dir="2700000" algn="tl">
                    <a:srgbClr val="C0C0C0"/>
                  </a:outerShdw>
                </a:effectLst>
              </a:rPr>
              <a:t>									Chapter </a:t>
            </a:r>
            <a:r>
              <a:rPr lang="en-US" sz="2800" kern="0" dirty="0">
                <a:solidFill>
                  <a:srgbClr val="C00000"/>
                </a:solidFill>
                <a:effectLst>
                  <a:outerShdw blurRad="38100" dist="38100" dir="2700000" algn="tl">
                    <a:srgbClr val="C0C0C0"/>
                  </a:outerShdw>
                </a:effectLst>
              </a:rPr>
              <a:t>8</a:t>
            </a:r>
            <a:r>
              <a:rPr lang="en-US" sz="2800" kern="0" dirty="0" smtClean="0">
                <a:solidFill>
                  <a:srgbClr val="C00000"/>
                </a:solidFill>
                <a:effectLst>
                  <a:outerShdw blurRad="38100" dist="38100" dir="2700000" algn="tl">
                    <a:srgbClr val="C0C0C0"/>
                  </a:outerShdw>
                </a:effectLst>
              </a:rPr>
              <a:t>. </a:t>
            </a:r>
            <a:r>
              <a:rPr lang="en-US" sz="2800" dirty="0"/>
              <a:t>Solutions. </a:t>
            </a:r>
            <a:endParaRPr lang="en-US" sz="2800" dirty="0"/>
          </a:p>
        </p:txBody>
      </p:sp>
      <p:sp>
        <p:nvSpPr>
          <p:cNvPr id="21507" name="AutoShape 3"/>
          <p:cNvSpPr>
            <a:spLocks noGrp="1" noChangeArrowheads="1"/>
          </p:cNvSpPr>
          <p:nvPr>
            <p:ph type="subTitle" idx="4294967295"/>
          </p:nvPr>
        </p:nvSpPr>
        <p:spPr>
          <a:xfrm>
            <a:off x="381000" y="304800"/>
            <a:ext cx="8200402" cy="5333999"/>
          </a:xfrm>
          <a:custGeom>
            <a:avLst/>
            <a:gdLst/>
            <a:ahLst/>
            <a:cxnLst/>
            <a:rect l="0" t="0" r="0" b="0"/>
            <a:pathLst/>
          </a:custGeom>
          <a:solidFill>
            <a:srgbClr val="FFFF00"/>
          </a:solidFill>
          <a:ln>
            <a:solidFill>
              <a:srgbClr val="000000"/>
            </a:solidFill>
            <a:round/>
          </a:ln>
        </p:spPr>
        <p:txBody>
          <a:bodyPr/>
          <a:lstStyle/>
          <a:p>
            <a:pPr marL="0" lvl="0" indent="0">
              <a:buNone/>
            </a:pPr>
            <a:r>
              <a:rPr lang="en-US" sz="2800" dirty="0"/>
              <a:t>8-6	Molarity Concentration Unit</a:t>
            </a:r>
            <a:endParaRPr lang="en-US" sz="3600" dirty="0"/>
          </a:p>
          <a:p>
            <a:pPr marL="457200" lvl="1" indent="0">
              <a:buNone/>
            </a:pPr>
            <a:r>
              <a:rPr lang="en-US" sz="2400" dirty="0"/>
              <a:t>	</a:t>
            </a:r>
            <a:r>
              <a:rPr lang="en-US" sz="2400" dirty="0">
                <a:solidFill>
                  <a:srgbClr val="00B050"/>
                </a:solidFill>
              </a:rPr>
              <a:t>Using Molarity as a Conversion Factor</a:t>
            </a:r>
            <a:endParaRPr lang="en-US" sz="3200" dirty="0">
              <a:solidFill>
                <a:srgbClr val="00B050"/>
              </a:solidFill>
            </a:endParaRPr>
          </a:p>
          <a:p>
            <a:pPr marL="0" lvl="0" indent="0">
              <a:buNone/>
            </a:pPr>
            <a:r>
              <a:rPr lang="en-US" sz="2800" dirty="0"/>
              <a:t>8-7	Dilution</a:t>
            </a:r>
            <a:endParaRPr lang="en-US" sz="3600" dirty="0"/>
          </a:p>
          <a:p>
            <a:pPr marL="0" lvl="0" indent="0">
              <a:buNone/>
            </a:pPr>
            <a:r>
              <a:rPr lang="en-US" sz="2800" dirty="0"/>
              <a:t>8-8	Colloidal Dispersions and Suspensions</a:t>
            </a:r>
            <a:endParaRPr lang="en-US" sz="3600" dirty="0"/>
          </a:p>
          <a:p>
            <a:pPr marL="0" lvl="0" indent="0">
              <a:buNone/>
            </a:pPr>
            <a:r>
              <a:rPr lang="en-US" sz="2800" dirty="0"/>
              <a:t>8-9	Colligative Properties of Solutions</a:t>
            </a:r>
            <a:endParaRPr lang="en-US" sz="3600" dirty="0"/>
          </a:p>
          <a:p>
            <a:pPr marL="457200" lvl="1" indent="0">
              <a:buNone/>
            </a:pPr>
            <a:r>
              <a:rPr lang="en-US" sz="2400" dirty="0"/>
              <a:t>	</a:t>
            </a:r>
            <a:r>
              <a:rPr lang="en-US" sz="2400" dirty="0">
                <a:solidFill>
                  <a:srgbClr val="00B050"/>
                </a:solidFill>
              </a:rPr>
              <a:t>Vapor-Pressure Lowering</a:t>
            </a:r>
            <a:endParaRPr lang="en-US" sz="3200" dirty="0">
              <a:solidFill>
                <a:srgbClr val="00B050"/>
              </a:solidFill>
            </a:endParaRPr>
          </a:p>
          <a:p>
            <a:pPr marL="457200" lvl="1" indent="0">
              <a:buNone/>
            </a:pPr>
            <a:r>
              <a:rPr lang="en-US" sz="2400" dirty="0">
                <a:solidFill>
                  <a:srgbClr val="00B050"/>
                </a:solidFill>
              </a:rPr>
              <a:t>	Boiling-Point Elevation</a:t>
            </a:r>
            <a:endParaRPr lang="en-US" sz="3200" dirty="0">
              <a:solidFill>
                <a:srgbClr val="00B050"/>
              </a:solidFill>
            </a:endParaRPr>
          </a:p>
          <a:p>
            <a:pPr marL="457200" lvl="1" indent="0">
              <a:buNone/>
            </a:pPr>
            <a:r>
              <a:rPr lang="en-US" sz="2400" dirty="0">
                <a:solidFill>
                  <a:srgbClr val="00B050"/>
                </a:solidFill>
              </a:rPr>
              <a:t>	Freezing-Point Depression</a:t>
            </a:r>
            <a:endParaRPr lang="en-US" sz="3200" dirty="0">
              <a:solidFill>
                <a:srgbClr val="00B050"/>
              </a:solidFill>
            </a:endParaRPr>
          </a:p>
          <a:p>
            <a:pPr marL="0" lvl="0" indent="0">
              <a:buNone/>
            </a:pPr>
            <a:r>
              <a:rPr lang="en-US" sz="2800" dirty="0"/>
              <a:t>8-10	Osmosis and Osmotic Pressure</a:t>
            </a:r>
            <a:endParaRPr lang="en-US" sz="3600" dirty="0"/>
          </a:p>
          <a:p>
            <a:pPr marL="457200" lvl="1" indent="0">
              <a:buNone/>
            </a:pPr>
            <a:r>
              <a:rPr lang="en-US" sz="2400" dirty="0"/>
              <a:t>	</a:t>
            </a:r>
            <a:r>
              <a:rPr lang="en-US" sz="2400" dirty="0">
                <a:solidFill>
                  <a:srgbClr val="00B050"/>
                </a:solidFill>
              </a:rPr>
              <a:t>Osmosis</a:t>
            </a:r>
            <a:endParaRPr lang="en-US" sz="3200" dirty="0">
              <a:solidFill>
                <a:srgbClr val="00B050"/>
              </a:solidFill>
            </a:endParaRPr>
          </a:p>
          <a:p>
            <a:pPr marL="457200" lvl="1" indent="0">
              <a:buNone/>
            </a:pPr>
            <a:r>
              <a:rPr lang="en-US" sz="2400" dirty="0">
                <a:solidFill>
                  <a:srgbClr val="00B050"/>
                </a:solidFill>
              </a:rPr>
              <a:t>	Osmotic Pressure</a:t>
            </a:r>
            <a:endParaRPr lang="en-US" sz="3200" dirty="0">
              <a:solidFill>
                <a:srgbClr val="00B050"/>
              </a:solidFill>
            </a:endParaRPr>
          </a:p>
          <a:p>
            <a:pPr marL="457200" lvl="1" indent="0">
              <a:buNone/>
            </a:pPr>
            <a:r>
              <a:rPr lang="en-US" sz="2400" dirty="0">
                <a:solidFill>
                  <a:srgbClr val="00B050"/>
                </a:solidFill>
              </a:rPr>
              <a:t>	</a:t>
            </a:r>
            <a:r>
              <a:rPr lang="en-US" sz="2400" dirty="0" err="1">
                <a:solidFill>
                  <a:srgbClr val="00B050"/>
                </a:solidFill>
              </a:rPr>
              <a:t>Osmolarity</a:t>
            </a:r>
            <a:endParaRPr lang="en-US" sz="3200" dirty="0">
              <a:solidFill>
                <a:srgbClr val="00B050"/>
              </a:solidFill>
            </a:endParaRPr>
          </a:p>
          <a:p>
            <a:pPr marL="457200" lvl="1" indent="0">
              <a:buNone/>
            </a:pPr>
            <a:r>
              <a:rPr lang="en-US" sz="2400" dirty="0">
                <a:solidFill>
                  <a:srgbClr val="00B050"/>
                </a:solidFill>
              </a:rPr>
              <a:t>	Hypotonic, Hypertonic, and Isotonic Solutions</a:t>
            </a:r>
            <a:endParaRPr lang="en-US" sz="3200" dirty="0">
              <a:solidFill>
                <a:srgbClr val="00B050"/>
              </a:solidFill>
            </a:endParaRPr>
          </a:p>
          <a:p>
            <a:pPr marL="0" indent="0">
              <a:buNone/>
            </a:pPr>
            <a:r>
              <a:rPr lang="en-US" sz="2800" dirty="0">
                <a:solidFill>
                  <a:srgbClr val="00B050"/>
                </a:solidFill>
              </a:rPr>
              <a:t>	</a:t>
            </a:r>
            <a:r>
              <a:rPr lang="en-US" sz="2400" dirty="0">
                <a:solidFill>
                  <a:srgbClr val="00B050"/>
                </a:solidFill>
              </a:rPr>
              <a:t>Concentration Units for Isotonic Solutions</a:t>
            </a:r>
            <a:endParaRPr lang="en-US" sz="1600" dirty="0">
              <a:solidFill>
                <a:srgbClr val="00B050"/>
              </a:solidFill>
            </a:endParaRPr>
          </a:p>
        </p:txBody>
      </p:sp>
    </p:spTree>
    <p:extLst>
      <p:ext uri="{BB962C8B-B14F-4D97-AF65-F5344CB8AC3E}">
        <p14:creationId xmlns:p14="http://schemas.microsoft.com/office/powerpoint/2010/main" val="214941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Solution concentration units</a:t>
            </a:r>
          </a:p>
        </p:txBody>
      </p:sp>
      <p:sp>
        <p:nvSpPr>
          <p:cNvPr id="35843" name="Rectangle 3"/>
          <p:cNvSpPr>
            <a:spLocks noGrp="1" noChangeArrowheads="1"/>
          </p:cNvSpPr>
          <p:nvPr>
            <p:ph type="body" idx="1"/>
          </p:nvPr>
        </p:nvSpPr>
        <p:spPr/>
        <p:txBody>
          <a:bodyPr/>
          <a:lstStyle/>
          <a:p>
            <a:r>
              <a:rPr lang="en-US" altLang="en-US"/>
              <a:t>How many grams of sucrose must be added to 375g </a:t>
            </a:r>
            <a:r>
              <a:rPr lang="en-US" altLang="en-US" u="sng"/>
              <a:t>of water</a:t>
            </a:r>
            <a:r>
              <a:rPr lang="en-US" altLang="en-US"/>
              <a:t> to prepare a 2.75%(m/m) solution of sucrose?</a:t>
            </a:r>
          </a:p>
        </p:txBody>
      </p:sp>
      <p:sp>
        <p:nvSpPr>
          <p:cNvPr id="35844" name="Text Box 4"/>
          <p:cNvSpPr txBox="1">
            <a:spLocks noChangeArrowheads="1"/>
          </p:cNvSpPr>
          <p:nvPr/>
        </p:nvSpPr>
        <p:spPr bwMode="auto">
          <a:xfrm>
            <a:off x="533400" y="3505200"/>
            <a:ext cx="782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Don’t know the solution mass here.  If we did, we could just plug things into:</a:t>
            </a:r>
          </a:p>
        </p:txBody>
      </p:sp>
      <p:sp>
        <p:nvSpPr>
          <p:cNvPr id="35846" name="Rectangle 6"/>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5845" name="Object 5"/>
          <p:cNvGraphicFramePr>
            <a:graphicFrameLocks noChangeAspect="1"/>
          </p:cNvGraphicFramePr>
          <p:nvPr/>
        </p:nvGraphicFramePr>
        <p:xfrm>
          <a:off x="1905000" y="4038600"/>
          <a:ext cx="5410200" cy="774700"/>
        </p:xfrm>
        <a:graphic>
          <a:graphicData uri="http://schemas.openxmlformats.org/presentationml/2006/ole">
            <mc:AlternateContent xmlns:mc="http://schemas.openxmlformats.org/markup-compatibility/2006">
              <mc:Choice xmlns:v="urn:schemas-microsoft-com:vml" Requires="v">
                <p:oleObj spid="_x0000_s35852" name="Equation" r:id="rId3" imgW="3200400" imgH="457200" progId="Equation.3">
                  <p:embed/>
                </p:oleObj>
              </mc:Choice>
              <mc:Fallback>
                <p:oleObj name="Equation" r:id="rId3" imgW="32004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038600"/>
                        <a:ext cx="54102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Text Box 7"/>
          <p:cNvSpPr txBox="1">
            <a:spLocks noChangeArrowheads="1"/>
          </p:cNvSpPr>
          <p:nvPr/>
        </p:nvSpPr>
        <p:spPr bwMode="auto">
          <a:xfrm>
            <a:off x="609600" y="4876800"/>
            <a:ext cx="440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…and then solve for the mass of sucrose.</a:t>
            </a:r>
          </a:p>
        </p:txBody>
      </p:sp>
      <p:sp>
        <p:nvSpPr>
          <p:cNvPr id="35848" name="Text Box 8"/>
          <p:cNvSpPr txBox="1">
            <a:spLocks noChangeArrowheads="1"/>
          </p:cNvSpPr>
          <p:nvPr/>
        </p:nvSpPr>
        <p:spPr bwMode="auto">
          <a:xfrm>
            <a:off x="533400" y="5334000"/>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Since we don’t know the total solution mass, we have to determine the mass</a:t>
            </a:r>
          </a:p>
          <a:p>
            <a:r>
              <a:rPr lang="en-US" altLang="en-US"/>
              <a:t>of water that is in a 2.75%(m/m) solution.  Do this assuming 100 g solution:</a:t>
            </a:r>
          </a:p>
        </p:txBody>
      </p:sp>
      <p:sp>
        <p:nvSpPr>
          <p:cNvPr id="35849" name="Text Box 9"/>
          <p:cNvSpPr txBox="1">
            <a:spLocks noChangeArrowheads="1"/>
          </p:cNvSpPr>
          <p:nvPr/>
        </p:nvSpPr>
        <p:spPr bwMode="auto">
          <a:xfrm>
            <a:off x="1676400" y="60960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100g of solution – 2.75g of sucrose = </a:t>
            </a:r>
            <a:r>
              <a:rPr lang="en-US" altLang="en-US">
                <a:solidFill>
                  <a:srgbClr val="3333FF"/>
                </a:solidFill>
              </a:rPr>
              <a:t>97.25 g of water</a:t>
            </a:r>
          </a:p>
        </p:txBody>
      </p:sp>
      <p:sp>
        <p:nvSpPr>
          <p:cNvPr id="35850" name="Text Box 10"/>
          <p:cNvSpPr txBox="1">
            <a:spLocks noChangeArrowheads="1"/>
          </p:cNvSpPr>
          <p:nvPr/>
        </p:nvSpPr>
        <p:spPr bwMode="auto">
          <a:xfrm>
            <a:off x="1905000" y="1219200"/>
            <a:ext cx="536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FF"/>
                </a:solidFill>
              </a:rPr>
              <a:t>Using percent concentrations as conversion factors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box(in)">
                                      <p:cBhvr>
                                        <p:cTn id="7" dur="500"/>
                                        <p:tgtEl>
                                          <p:spTgt spid="358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49"/>
                                        </p:tgtEl>
                                        <p:attrNameLst>
                                          <p:attrName>style.visibility</p:attrName>
                                        </p:attrNameLst>
                                      </p:cBhvr>
                                      <p:to>
                                        <p:strVal val="visible"/>
                                      </p:to>
                                    </p:set>
                                    <p:animEffect transition="in" filter="box(in)">
                                      <p:cBhvr>
                                        <p:cTn id="12" dur="500"/>
                                        <p:tgtEl>
                                          <p:spTgt spid="3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p:bldP spid="358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Solution concentration units</a:t>
            </a:r>
          </a:p>
        </p:txBody>
      </p:sp>
      <p:sp>
        <p:nvSpPr>
          <p:cNvPr id="37891" name="Rectangle 3"/>
          <p:cNvSpPr>
            <a:spLocks noGrp="1" noChangeArrowheads="1"/>
          </p:cNvSpPr>
          <p:nvPr>
            <p:ph type="body" idx="1"/>
          </p:nvPr>
        </p:nvSpPr>
        <p:spPr/>
        <p:txBody>
          <a:bodyPr/>
          <a:lstStyle/>
          <a:p>
            <a:r>
              <a:rPr lang="en-US" altLang="en-US"/>
              <a:t>Now, we can make a conversion factor to determine the mass of sucrose needed to be added to the 375g of water</a:t>
            </a:r>
          </a:p>
        </p:txBody>
      </p:sp>
      <p:sp>
        <p:nvSpPr>
          <p:cNvPr id="37892" name="Text Box 4"/>
          <p:cNvSpPr txBox="1">
            <a:spLocks noChangeArrowheads="1"/>
          </p:cNvSpPr>
          <p:nvPr/>
        </p:nvSpPr>
        <p:spPr bwMode="auto">
          <a:xfrm>
            <a:off x="1143000" y="3352800"/>
            <a:ext cx="635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last calculation tells us that each 2.75g of sucrose needs</a:t>
            </a:r>
          </a:p>
          <a:p>
            <a:r>
              <a:rPr lang="en-US" altLang="en-US"/>
              <a:t>to be added to 97.5g of water to make up this solution:</a:t>
            </a:r>
          </a:p>
        </p:txBody>
      </p:sp>
      <p:sp>
        <p:nvSpPr>
          <p:cNvPr id="37894" name="Rectangle 6"/>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7893" name="Object 5"/>
          <p:cNvGraphicFramePr>
            <a:graphicFrameLocks noChangeAspect="1"/>
          </p:cNvGraphicFramePr>
          <p:nvPr/>
        </p:nvGraphicFramePr>
        <p:xfrm>
          <a:off x="1295400" y="4267200"/>
          <a:ext cx="6477000" cy="936625"/>
        </p:xfrm>
        <a:graphic>
          <a:graphicData uri="http://schemas.openxmlformats.org/presentationml/2006/ole">
            <mc:AlternateContent xmlns:mc="http://schemas.openxmlformats.org/markup-compatibility/2006">
              <mc:Choice xmlns:v="urn:schemas-microsoft-com:vml" Requires="v">
                <p:oleObj spid="_x0000_s37897" name="Equation" r:id="rId3" imgW="3162300" imgH="457200" progId="Equation.3">
                  <p:embed/>
                </p:oleObj>
              </mc:Choice>
              <mc:Fallback>
                <p:oleObj name="Equation" r:id="rId3" imgW="31623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267200"/>
                        <a:ext cx="647700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5" name="Text Box 7"/>
          <p:cNvSpPr txBox="1">
            <a:spLocks noChangeArrowheads="1"/>
          </p:cNvSpPr>
          <p:nvPr/>
        </p:nvSpPr>
        <p:spPr bwMode="auto">
          <a:xfrm>
            <a:off x="1905000" y="1219200"/>
            <a:ext cx="536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FF"/>
                </a:solidFill>
              </a:rPr>
              <a:t>Using percent concentrations as conversion factors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Solution concentration units</a:t>
            </a:r>
          </a:p>
        </p:txBody>
      </p:sp>
      <p:sp>
        <p:nvSpPr>
          <p:cNvPr id="34819" name="Rectangle 3"/>
          <p:cNvSpPr>
            <a:spLocks noGrp="1" noChangeArrowheads="1"/>
          </p:cNvSpPr>
          <p:nvPr>
            <p:ph type="body" sz="half" idx="1"/>
          </p:nvPr>
        </p:nvSpPr>
        <p:spPr>
          <a:xfrm>
            <a:off x="457200" y="1600200"/>
            <a:ext cx="8229600" cy="4525963"/>
          </a:xfrm>
        </p:spPr>
        <p:txBody>
          <a:bodyPr/>
          <a:lstStyle/>
          <a:p>
            <a:r>
              <a:rPr lang="en-US" altLang="en-US" sz="2800"/>
              <a:t>Molarity (M) is more commonly used in labs.  Concentration in molarity expresses the amount of solute (in moles, mol) divided by the volume of solution (in liters, L)</a:t>
            </a:r>
          </a:p>
        </p:txBody>
      </p:sp>
      <p:graphicFrame>
        <p:nvGraphicFramePr>
          <p:cNvPr id="34820" name="Object 4"/>
          <p:cNvGraphicFramePr>
            <a:graphicFrameLocks noGrp="1" noChangeAspect="1"/>
          </p:cNvGraphicFramePr>
          <p:nvPr>
            <p:ph sz="half" idx="2"/>
          </p:nvPr>
        </p:nvGraphicFramePr>
        <p:xfrm>
          <a:off x="1371600" y="3657600"/>
          <a:ext cx="6096000" cy="992188"/>
        </p:xfrm>
        <a:graphic>
          <a:graphicData uri="http://schemas.openxmlformats.org/presentationml/2006/ole">
            <mc:AlternateContent xmlns:mc="http://schemas.openxmlformats.org/markup-compatibility/2006">
              <mc:Choice xmlns:v="urn:schemas-microsoft-com:vml" Requires="v">
                <p:oleObj spid="_x0000_s34825" name="Equation" r:id="rId3" imgW="2577960" imgH="419040" progId="Equation.3">
                  <p:embed/>
                </p:oleObj>
              </mc:Choice>
              <mc:Fallback>
                <p:oleObj name="Equation" r:id="rId3" imgW="257796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657600"/>
                        <a:ext cx="6096000"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Text Box 6"/>
          <p:cNvSpPr txBox="1">
            <a:spLocks noChangeArrowheads="1"/>
          </p:cNvSpPr>
          <p:nvPr/>
        </p:nvSpPr>
        <p:spPr bwMode="auto">
          <a:xfrm>
            <a:off x="838200" y="5029200"/>
            <a:ext cx="7346950" cy="641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 solution that contains one mole of KBr dissolved into a total solution</a:t>
            </a:r>
          </a:p>
          <a:p>
            <a:r>
              <a:rPr lang="en-US" altLang="en-US"/>
              <a:t>volume of 1L has a concentration of 1M (it is called a 1 molar solution”)</a:t>
            </a:r>
          </a:p>
        </p:txBody>
      </p:sp>
      <p:sp>
        <p:nvSpPr>
          <p:cNvPr id="34823" name="Text Box 7"/>
          <p:cNvSpPr txBox="1">
            <a:spLocks noChangeArrowheads="1"/>
          </p:cNvSpPr>
          <p:nvPr/>
        </p:nvSpPr>
        <p:spPr bwMode="auto">
          <a:xfrm>
            <a:off x="3962400" y="1219200"/>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Molarity, 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Solution concentration units</a:t>
            </a:r>
          </a:p>
        </p:txBody>
      </p:sp>
      <p:sp>
        <p:nvSpPr>
          <p:cNvPr id="39939" name="Rectangle 3"/>
          <p:cNvSpPr>
            <a:spLocks noGrp="1" noChangeArrowheads="1"/>
          </p:cNvSpPr>
          <p:nvPr>
            <p:ph type="body" idx="1"/>
          </p:nvPr>
        </p:nvSpPr>
        <p:spPr>
          <a:xfrm>
            <a:off x="457200" y="1447800"/>
            <a:ext cx="8229600" cy="4525963"/>
          </a:xfrm>
        </p:spPr>
        <p:txBody>
          <a:bodyPr/>
          <a:lstStyle/>
          <a:p>
            <a:r>
              <a:rPr lang="en-US" altLang="en-US" sz="2400"/>
              <a:t>In order to find the concentration of a solution in molarity, the solution volume needs to be known and the number of moles of solute as well.  This may involve a prior calculation if the mass of solute is given instead.</a:t>
            </a:r>
          </a:p>
        </p:txBody>
      </p:sp>
      <p:sp>
        <p:nvSpPr>
          <p:cNvPr id="3994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94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949" name="Text Box 13"/>
          <p:cNvSpPr txBox="1">
            <a:spLocks noChangeArrowheads="1"/>
          </p:cNvSpPr>
          <p:nvPr/>
        </p:nvSpPr>
        <p:spPr bwMode="auto">
          <a:xfrm>
            <a:off x="3962400" y="1219200"/>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Molarity, 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Solution concentration units</a:t>
            </a:r>
          </a:p>
        </p:txBody>
      </p:sp>
      <p:sp>
        <p:nvSpPr>
          <p:cNvPr id="40964" name="Text Box 4"/>
          <p:cNvSpPr txBox="1">
            <a:spLocks noChangeArrowheads="1"/>
          </p:cNvSpPr>
          <p:nvPr/>
        </p:nvSpPr>
        <p:spPr bwMode="auto">
          <a:xfrm>
            <a:off x="685800" y="1828800"/>
            <a:ext cx="7766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Q: What is the concentration (M) of a solution that is made up by dissolving</a:t>
            </a:r>
          </a:p>
          <a:p>
            <a:r>
              <a:rPr lang="en-US" altLang="en-US">
                <a:solidFill>
                  <a:srgbClr val="FF0000"/>
                </a:solidFill>
              </a:rPr>
              <a:t>12.5g of NaCl in enough water to make up 175 mL of solution?</a:t>
            </a:r>
          </a:p>
        </p:txBody>
      </p:sp>
      <p:sp>
        <p:nvSpPr>
          <p:cNvPr id="40965" name="Text Box 5"/>
          <p:cNvSpPr txBox="1">
            <a:spLocks noChangeArrowheads="1"/>
          </p:cNvSpPr>
          <p:nvPr/>
        </p:nvSpPr>
        <p:spPr bwMode="auto">
          <a:xfrm>
            <a:off x="228600" y="2743200"/>
            <a:ext cx="861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A: First, how many moles of NaCl is 12.5g of NaCl?...need the molar mass for NaCl</a:t>
            </a:r>
          </a:p>
        </p:txBody>
      </p:sp>
      <p:sp>
        <p:nvSpPr>
          <p:cNvPr id="40966" name="Text Box 6"/>
          <p:cNvSpPr txBox="1">
            <a:spLocks noChangeArrowheads="1"/>
          </p:cNvSpPr>
          <p:nvPr/>
        </p:nvSpPr>
        <p:spPr bwMode="auto">
          <a:xfrm>
            <a:off x="1600200" y="3352800"/>
            <a:ext cx="5811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From the periodic table:Na+Cl </a:t>
            </a:r>
            <a:r>
              <a:rPr lang="en-US" altLang="en-US">
                <a:sym typeface="Wingdings" panose="05000000000000000000" pitchFamily="2" charset="2"/>
              </a:rPr>
              <a:t> 22.99 + 35.45 = 58.44</a:t>
            </a:r>
          </a:p>
          <a:p>
            <a:pPr algn="ctr"/>
            <a:r>
              <a:rPr lang="en-US" altLang="en-US">
                <a:sym typeface="Wingdings" panose="05000000000000000000" pitchFamily="2" charset="2"/>
              </a:rPr>
              <a:t>1 mol NaCl = 58.44g NaCl</a:t>
            </a:r>
            <a:endParaRPr lang="en-US" altLang="en-US"/>
          </a:p>
        </p:txBody>
      </p:sp>
      <p:graphicFrame>
        <p:nvGraphicFramePr>
          <p:cNvPr id="40967" name="Object 7"/>
          <p:cNvGraphicFramePr>
            <a:graphicFrameLocks noChangeAspect="1"/>
          </p:cNvGraphicFramePr>
          <p:nvPr/>
        </p:nvGraphicFramePr>
        <p:xfrm>
          <a:off x="6248400" y="5105400"/>
          <a:ext cx="2514600" cy="628650"/>
        </p:xfrm>
        <a:graphic>
          <a:graphicData uri="http://schemas.openxmlformats.org/presentationml/2006/ole">
            <mc:AlternateContent xmlns:mc="http://schemas.openxmlformats.org/markup-compatibility/2006">
              <mc:Choice xmlns:v="urn:schemas-microsoft-com:vml" Requires="v">
                <p:oleObj spid="_x0000_s40982" name="Equation" r:id="rId3" imgW="1714500" imgH="431800" progId="Equation.3">
                  <p:embed/>
                </p:oleObj>
              </mc:Choice>
              <mc:Fallback>
                <p:oleObj name="Equation" r:id="rId3" imgW="1714500" imgH="4318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105400"/>
                        <a:ext cx="25146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8" name="Text Box 8"/>
          <p:cNvSpPr txBox="1">
            <a:spLocks noChangeArrowheads="1"/>
          </p:cNvSpPr>
          <p:nvPr/>
        </p:nvSpPr>
        <p:spPr bwMode="auto">
          <a:xfrm>
            <a:off x="6629400" y="5715000"/>
            <a:ext cx="1662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solidFill>
                  <a:srgbClr val="FF0000"/>
                </a:solidFill>
              </a:rPr>
              <a:t>need volume in liters!!</a:t>
            </a:r>
          </a:p>
        </p:txBody>
      </p:sp>
      <p:sp>
        <p:nvSpPr>
          <p:cNvPr id="40970" name="Rectangle 10"/>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0969" name="Object 9"/>
          <p:cNvGraphicFramePr>
            <a:graphicFrameLocks noChangeAspect="1"/>
          </p:cNvGraphicFramePr>
          <p:nvPr/>
        </p:nvGraphicFramePr>
        <p:xfrm>
          <a:off x="228600" y="5029200"/>
          <a:ext cx="4038600" cy="654050"/>
        </p:xfrm>
        <a:graphic>
          <a:graphicData uri="http://schemas.openxmlformats.org/presentationml/2006/ole">
            <mc:AlternateContent xmlns:mc="http://schemas.openxmlformats.org/markup-compatibility/2006">
              <mc:Choice xmlns:v="urn:schemas-microsoft-com:vml" Requires="v">
                <p:oleObj spid="_x0000_s40983" name="Equation" r:id="rId5" imgW="2590800" imgH="419100" progId="Equation.3">
                  <p:embed/>
                </p:oleObj>
              </mc:Choice>
              <mc:Fallback>
                <p:oleObj name="Equation" r:id="rId5" imgW="2590800" imgH="4191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029200"/>
                        <a:ext cx="4038600"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2" name="Rectangle 12"/>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0971" name="Object 11"/>
          <p:cNvGraphicFramePr>
            <a:graphicFrameLocks noChangeAspect="1"/>
          </p:cNvGraphicFramePr>
          <p:nvPr/>
        </p:nvGraphicFramePr>
        <p:xfrm>
          <a:off x="1905000" y="4114800"/>
          <a:ext cx="5410200" cy="681038"/>
        </p:xfrm>
        <a:graphic>
          <a:graphicData uri="http://schemas.openxmlformats.org/presentationml/2006/ole">
            <mc:AlternateContent xmlns:mc="http://schemas.openxmlformats.org/markup-compatibility/2006">
              <mc:Choice xmlns:v="urn:schemas-microsoft-com:vml" Requires="v">
                <p:oleObj spid="_x0000_s40984" name="Equation" r:id="rId7" imgW="3632200" imgH="457200" progId="Equation.3">
                  <p:embed/>
                </p:oleObj>
              </mc:Choice>
              <mc:Fallback>
                <p:oleObj name="Equation" r:id="rId7" imgW="3632200" imgH="4572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114800"/>
                        <a:ext cx="541020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4" name="Rectangle 14"/>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0973" name="Object 13"/>
          <p:cNvGraphicFramePr>
            <a:graphicFrameLocks noChangeAspect="1"/>
          </p:cNvGraphicFramePr>
          <p:nvPr/>
        </p:nvGraphicFramePr>
        <p:xfrm>
          <a:off x="228600" y="5918200"/>
          <a:ext cx="5105400" cy="685800"/>
        </p:xfrm>
        <a:graphic>
          <a:graphicData uri="http://schemas.openxmlformats.org/presentationml/2006/ole">
            <mc:AlternateContent xmlns:mc="http://schemas.openxmlformats.org/markup-compatibility/2006">
              <mc:Choice xmlns:v="urn:schemas-microsoft-com:vml" Requires="v">
                <p:oleObj spid="_x0000_s40985" name="Equation" r:id="rId9" imgW="3124080" imgH="419040" progId="Equation.3">
                  <p:embed/>
                </p:oleObj>
              </mc:Choice>
              <mc:Fallback>
                <p:oleObj name="Equation" r:id="rId9" imgW="3124080" imgH="41904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918200"/>
                        <a:ext cx="5105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6" name="Line 16"/>
          <p:cNvSpPr>
            <a:spLocks noChangeShapeType="1"/>
          </p:cNvSpPr>
          <p:nvPr/>
        </p:nvSpPr>
        <p:spPr bwMode="auto">
          <a:xfrm flipH="1">
            <a:off x="4267200" y="5486400"/>
            <a:ext cx="1828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7" name="Text Box 17"/>
          <p:cNvSpPr txBox="1">
            <a:spLocks noChangeArrowheads="1"/>
          </p:cNvSpPr>
          <p:nvPr/>
        </p:nvSpPr>
        <p:spPr bwMode="auto">
          <a:xfrm>
            <a:off x="3962400" y="1219200"/>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Molarity, 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box(in)">
                                      <p:cBhvr>
                                        <p:cTn id="7" dur="5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6"/>
                                        </p:tgtEl>
                                        <p:attrNameLst>
                                          <p:attrName>style.visibility</p:attrName>
                                        </p:attrNameLst>
                                      </p:cBhvr>
                                      <p:to>
                                        <p:strVal val="visible"/>
                                      </p:to>
                                    </p:set>
                                    <p:animEffect transition="in" filter="box(in)">
                                      <p:cBhvr>
                                        <p:cTn id="12" dur="500"/>
                                        <p:tgtEl>
                                          <p:spTgt spid="40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0971"/>
                                        </p:tgtEl>
                                        <p:attrNameLst>
                                          <p:attrName>style.visibility</p:attrName>
                                        </p:attrNameLst>
                                      </p:cBhvr>
                                      <p:to>
                                        <p:strVal val="visible"/>
                                      </p:to>
                                    </p:set>
                                    <p:animEffect transition="in" filter="box(in)">
                                      <p:cBhvr>
                                        <p:cTn id="17" dur="500"/>
                                        <p:tgtEl>
                                          <p:spTgt spid="409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0969"/>
                                        </p:tgtEl>
                                        <p:attrNameLst>
                                          <p:attrName>style.visibility</p:attrName>
                                        </p:attrNameLst>
                                      </p:cBhvr>
                                      <p:to>
                                        <p:strVal val="visible"/>
                                      </p:to>
                                    </p:set>
                                    <p:animEffect transition="in" filter="box(in)">
                                      <p:cBhvr>
                                        <p:cTn id="22" dur="500"/>
                                        <p:tgtEl>
                                          <p:spTgt spid="409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0976"/>
                                        </p:tgtEl>
                                        <p:attrNameLst>
                                          <p:attrName>style.visibility</p:attrName>
                                        </p:attrNameLst>
                                      </p:cBhvr>
                                      <p:to>
                                        <p:strVal val="visible"/>
                                      </p:to>
                                    </p:set>
                                    <p:animEffect transition="in" filter="box(in)">
                                      <p:cBhvr>
                                        <p:cTn id="27" dur="500"/>
                                        <p:tgtEl>
                                          <p:spTgt spid="4097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0968"/>
                                        </p:tgtEl>
                                        <p:attrNameLst>
                                          <p:attrName>style.visibility</p:attrName>
                                        </p:attrNameLst>
                                      </p:cBhvr>
                                      <p:to>
                                        <p:strVal val="visible"/>
                                      </p:to>
                                    </p:set>
                                    <p:animEffect transition="in" filter="box(in)">
                                      <p:cBhvr>
                                        <p:cTn id="30" dur="500"/>
                                        <p:tgtEl>
                                          <p:spTgt spid="40968"/>
                                        </p:tgtEl>
                                      </p:cBhvr>
                                    </p:animEffect>
                                  </p:childTnLst>
                                </p:cTn>
                              </p:par>
                              <p:par>
                                <p:cTn id="31" presetID="4" presetClass="entr" presetSubtype="16" fill="hold" nodeType="withEffect">
                                  <p:stCondLst>
                                    <p:cond delay="0"/>
                                  </p:stCondLst>
                                  <p:childTnLst>
                                    <p:set>
                                      <p:cBhvr>
                                        <p:cTn id="32" dur="1" fill="hold">
                                          <p:stCondLst>
                                            <p:cond delay="0"/>
                                          </p:stCondLst>
                                        </p:cTn>
                                        <p:tgtEl>
                                          <p:spTgt spid="40967"/>
                                        </p:tgtEl>
                                        <p:attrNameLst>
                                          <p:attrName>style.visibility</p:attrName>
                                        </p:attrNameLst>
                                      </p:cBhvr>
                                      <p:to>
                                        <p:strVal val="visible"/>
                                      </p:to>
                                    </p:set>
                                    <p:animEffect transition="in" filter="box(in)">
                                      <p:cBhvr>
                                        <p:cTn id="33" dur="500"/>
                                        <p:tgtEl>
                                          <p:spTgt spid="4096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40973"/>
                                        </p:tgtEl>
                                        <p:attrNameLst>
                                          <p:attrName>style.visibility</p:attrName>
                                        </p:attrNameLst>
                                      </p:cBhvr>
                                      <p:to>
                                        <p:strVal val="visible"/>
                                      </p:to>
                                    </p:set>
                                    <p:animEffect transition="in" filter="box(in)">
                                      <p:cBhvr>
                                        <p:cTn id="38"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6" grpId="0"/>
      <p:bldP spid="4096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Solution concentration units</a:t>
            </a:r>
          </a:p>
        </p:txBody>
      </p:sp>
      <p:sp>
        <p:nvSpPr>
          <p:cNvPr id="47107" name="Rectangle 3"/>
          <p:cNvSpPr>
            <a:spLocks noGrp="1" noChangeArrowheads="1"/>
          </p:cNvSpPr>
          <p:nvPr>
            <p:ph type="body" idx="1"/>
          </p:nvPr>
        </p:nvSpPr>
        <p:spPr/>
        <p:txBody>
          <a:bodyPr/>
          <a:lstStyle/>
          <a:p>
            <a:r>
              <a:rPr lang="en-US" altLang="en-US"/>
              <a:t>How many grams of sucrose (C</a:t>
            </a:r>
            <a:r>
              <a:rPr lang="en-US" altLang="en-US" baseline="-25000"/>
              <a:t>12</a:t>
            </a:r>
            <a:r>
              <a:rPr lang="en-US" altLang="en-US"/>
              <a:t>H</a:t>
            </a:r>
            <a:r>
              <a:rPr lang="en-US" altLang="en-US" baseline="-25000"/>
              <a:t>22</a:t>
            </a:r>
            <a:r>
              <a:rPr lang="en-US" altLang="en-US"/>
              <a:t>O</a:t>
            </a:r>
            <a:r>
              <a:rPr lang="en-US" altLang="en-US" baseline="-25000"/>
              <a:t>11</a:t>
            </a:r>
            <a:r>
              <a:rPr lang="en-US" altLang="en-US"/>
              <a:t>) are present in 185 mL of a 2.50 M solution of sucrose?</a:t>
            </a:r>
          </a:p>
        </p:txBody>
      </p:sp>
      <p:sp>
        <p:nvSpPr>
          <p:cNvPr id="47108" name="Text Box 4"/>
          <p:cNvSpPr txBox="1">
            <a:spLocks noChangeArrowheads="1"/>
          </p:cNvSpPr>
          <p:nvPr/>
        </p:nvSpPr>
        <p:spPr bwMode="auto">
          <a:xfrm>
            <a:off x="3962400" y="1219200"/>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Molarity, M</a:t>
            </a:r>
          </a:p>
        </p:txBody>
      </p:sp>
      <p:sp>
        <p:nvSpPr>
          <p:cNvPr id="47109" name="Text Box 5"/>
          <p:cNvSpPr txBox="1">
            <a:spLocks noChangeArrowheads="1"/>
          </p:cNvSpPr>
          <p:nvPr/>
        </p:nvSpPr>
        <p:spPr bwMode="auto">
          <a:xfrm>
            <a:off x="517525" y="3617913"/>
            <a:ext cx="711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Can’t determine this directly from the concentration (it gives moles of</a:t>
            </a:r>
          </a:p>
          <a:p>
            <a:r>
              <a:rPr lang="en-US" altLang="en-US"/>
              <a:t>sucrose per liter of solution)</a:t>
            </a:r>
          </a:p>
        </p:txBody>
      </p:sp>
      <p:sp>
        <p:nvSpPr>
          <p:cNvPr id="47110" name="Text Box 6"/>
          <p:cNvSpPr txBox="1">
            <a:spLocks noChangeArrowheads="1"/>
          </p:cNvSpPr>
          <p:nvPr/>
        </p:nvSpPr>
        <p:spPr bwMode="auto">
          <a:xfrm>
            <a:off x="517525" y="4379913"/>
            <a:ext cx="824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Could determine the number of moles of sucrose in 185 mL of the solution, then</a:t>
            </a:r>
          </a:p>
          <a:p>
            <a:r>
              <a:rPr lang="en-US" altLang="en-US"/>
              <a:t>multiply that quantity by the molar mass for sucrose to get mass</a:t>
            </a:r>
          </a:p>
        </p:txBody>
      </p:sp>
      <p:sp>
        <p:nvSpPr>
          <p:cNvPr id="47111" name="Text Box 7"/>
          <p:cNvSpPr txBox="1">
            <a:spLocks noChangeArrowheads="1"/>
          </p:cNvSpPr>
          <p:nvPr/>
        </p:nvSpPr>
        <p:spPr bwMode="auto">
          <a:xfrm>
            <a:off x="1676400" y="5181600"/>
            <a:ext cx="528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Molar mass: 1 mol C</a:t>
            </a:r>
            <a:r>
              <a:rPr lang="en-US" altLang="en-US" baseline="-25000">
                <a:solidFill>
                  <a:srgbClr val="0000FF"/>
                </a:solidFill>
              </a:rPr>
              <a:t>12</a:t>
            </a:r>
            <a:r>
              <a:rPr lang="en-US" altLang="en-US">
                <a:solidFill>
                  <a:srgbClr val="0000FF"/>
                </a:solidFill>
              </a:rPr>
              <a:t>H</a:t>
            </a:r>
            <a:r>
              <a:rPr lang="en-US" altLang="en-US" baseline="-25000">
                <a:solidFill>
                  <a:srgbClr val="0000FF"/>
                </a:solidFill>
              </a:rPr>
              <a:t>22</a:t>
            </a:r>
            <a:r>
              <a:rPr lang="en-US" altLang="en-US">
                <a:solidFill>
                  <a:srgbClr val="0000FF"/>
                </a:solidFill>
              </a:rPr>
              <a:t>O</a:t>
            </a:r>
            <a:r>
              <a:rPr lang="en-US" altLang="en-US" baseline="-25000">
                <a:solidFill>
                  <a:srgbClr val="0000FF"/>
                </a:solidFill>
              </a:rPr>
              <a:t>11</a:t>
            </a:r>
            <a:r>
              <a:rPr lang="en-US" altLang="en-US">
                <a:solidFill>
                  <a:srgbClr val="0000FF"/>
                </a:solidFill>
              </a:rPr>
              <a:t> = 342.34g C</a:t>
            </a:r>
            <a:r>
              <a:rPr lang="en-US" altLang="en-US" baseline="-25000">
                <a:solidFill>
                  <a:srgbClr val="0000FF"/>
                </a:solidFill>
              </a:rPr>
              <a:t>12</a:t>
            </a:r>
            <a:r>
              <a:rPr lang="en-US" altLang="en-US">
                <a:solidFill>
                  <a:srgbClr val="0000FF"/>
                </a:solidFill>
              </a:rPr>
              <a:t>H</a:t>
            </a:r>
            <a:r>
              <a:rPr lang="en-US" altLang="en-US" baseline="-25000">
                <a:solidFill>
                  <a:srgbClr val="0000FF"/>
                </a:solidFill>
              </a:rPr>
              <a:t>22</a:t>
            </a:r>
            <a:r>
              <a:rPr lang="en-US" altLang="en-US">
                <a:solidFill>
                  <a:srgbClr val="0000FF"/>
                </a:solidFill>
              </a:rPr>
              <a:t>O</a:t>
            </a:r>
            <a:r>
              <a:rPr lang="en-US" altLang="en-US" baseline="-25000">
                <a:solidFill>
                  <a:srgbClr val="0000FF"/>
                </a:solidFill>
              </a:rPr>
              <a:t>11</a:t>
            </a:r>
          </a:p>
        </p:txBody>
      </p:sp>
      <p:sp>
        <p:nvSpPr>
          <p:cNvPr id="47113" name="Rectangle 9"/>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7112" name="Object 8"/>
          <p:cNvGraphicFramePr>
            <a:graphicFrameLocks noChangeAspect="1"/>
          </p:cNvGraphicFramePr>
          <p:nvPr/>
        </p:nvGraphicFramePr>
        <p:xfrm>
          <a:off x="0" y="5867400"/>
          <a:ext cx="9144000" cy="687388"/>
        </p:xfrm>
        <a:graphic>
          <a:graphicData uri="http://schemas.openxmlformats.org/presentationml/2006/ole">
            <mc:AlternateContent xmlns:mc="http://schemas.openxmlformats.org/markup-compatibility/2006">
              <mc:Choice xmlns:v="urn:schemas-microsoft-com:vml" Requires="v">
                <p:oleObj spid="_x0000_s47115" name="Equation" r:id="rId3" imgW="6464300" imgH="482600" progId="Equation.3">
                  <p:embed/>
                </p:oleObj>
              </mc:Choice>
              <mc:Fallback>
                <p:oleObj name="Equation" r:id="rId3" imgW="6464300" imgH="4826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67400"/>
                        <a:ext cx="9144000"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box(in)">
                                      <p:cBhvr>
                                        <p:cTn id="7" dur="500"/>
                                        <p:tgtEl>
                                          <p:spTgt spid="47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110"/>
                                        </p:tgtEl>
                                        <p:attrNameLst>
                                          <p:attrName>style.visibility</p:attrName>
                                        </p:attrNameLst>
                                      </p:cBhvr>
                                      <p:to>
                                        <p:strVal val="visible"/>
                                      </p:to>
                                    </p:set>
                                    <p:animEffect transition="in" filter="box(in)">
                                      <p:cBhvr>
                                        <p:cTn id="12" dur="500"/>
                                        <p:tgtEl>
                                          <p:spTgt spid="471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7111"/>
                                        </p:tgtEl>
                                        <p:attrNameLst>
                                          <p:attrName>style.visibility</p:attrName>
                                        </p:attrNameLst>
                                      </p:cBhvr>
                                      <p:to>
                                        <p:strVal val="visible"/>
                                      </p:to>
                                    </p:set>
                                    <p:animEffect transition="in" filter="box(in)">
                                      <p:cBhvr>
                                        <p:cTn id="17" dur="500"/>
                                        <p:tgtEl>
                                          <p:spTgt spid="471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7112"/>
                                        </p:tgtEl>
                                        <p:attrNameLst>
                                          <p:attrName>style.visibility</p:attrName>
                                        </p:attrNameLst>
                                      </p:cBhvr>
                                      <p:to>
                                        <p:strVal val="visible"/>
                                      </p:to>
                                    </p:set>
                                    <p:animEffect transition="in" filter="box(in)">
                                      <p:cBhvr>
                                        <p:cTn id="22"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0" grpId="0"/>
      <p:bldP spid="471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Dilution</a:t>
            </a:r>
          </a:p>
        </p:txBody>
      </p:sp>
      <p:sp>
        <p:nvSpPr>
          <p:cNvPr id="48131" name="Rectangle 3"/>
          <p:cNvSpPr>
            <a:spLocks noGrp="1" noChangeArrowheads="1"/>
          </p:cNvSpPr>
          <p:nvPr>
            <p:ph type="body" idx="1"/>
          </p:nvPr>
        </p:nvSpPr>
        <p:spPr/>
        <p:txBody>
          <a:bodyPr/>
          <a:lstStyle/>
          <a:p>
            <a:pPr>
              <a:lnSpc>
                <a:spcPct val="90000"/>
              </a:lnSpc>
            </a:pPr>
            <a:r>
              <a:rPr lang="en-US" altLang="en-US" sz="2400"/>
              <a:t>Dilution is a technique that permits making a less concentrated solution from a more concentrated one (called a “stock” solution), through the addition of more solvent.</a:t>
            </a:r>
          </a:p>
          <a:p>
            <a:pPr>
              <a:lnSpc>
                <a:spcPct val="90000"/>
              </a:lnSpc>
            </a:pPr>
            <a:r>
              <a:rPr lang="en-US" altLang="en-US" sz="2400"/>
              <a:t>Many medicinal solutions are prepared from stock solutions (It’s easier to prepare a solution of known concentration this way than weighing and dissolving a solute into a solution whose mass or volume must then be measured)</a:t>
            </a:r>
          </a:p>
          <a:p>
            <a:pPr>
              <a:lnSpc>
                <a:spcPct val="90000"/>
              </a:lnSpc>
            </a:pPr>
            <a:r>
              <a:rPr lang="en-US" altLang="en-US" sz="2400"/>
              <a:t>You can use this dilution formula (with any units – must be same on both sides, obviously):</a:t>
            </a:r>
          </a:p>
        </p:txBody>
      </p:sp>
      <p:sp>
        <p:nvSpPr>
          <p:cNvPr id="48133" name="Text Box 5"/>
          <p:cNvSpPr txBox="1">
            <a:spLocks noChangeArrowheads="1"/>
          </p:cNvSpPr>
          <p:nvPr/>
        </p:nvSpPr>
        <p:spPr bwMode="auto">
          <a:xfrm>
            <a:off x="3657600" y="5562600"/>
            <a:ext cx="177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C</a:t>
            </a:r>
            <a:r>
              <a:rPr lang="en-US" altLang="en-US" sz="2400" baseline="-25000">
                <a:solidFill>
                  <a:srgbClr val="FF0000"/>
                </a:solidFill>
              </a:rPr>
              <a:t>s</a:t>
            </a:r>
            <a:r>
              <a:rPr lang="en-US" altLang="en-US" sz="2400"/>
              <a:t>V</a:t>
            </a:r>
            <a:r>
              <a:rPr lang="en-US" altLang="en-US" sz="2400" baseline="-25000">
                <a:solidFill>
                  <a:srgbClr val="FF0000"/>
                </a:solidFill>
              </a:rPr>
              <a:t>s</a:t>
            </a:r>
            <a:r>
              <a:rPr lang="en-US" altLang="en-US" sz="2400" baseline="-25000"/>
              <a:t> </a:t>
            </a:r>
            <a:r>
              <a:rPr lang="en-US" altLang="en-US" sz="2400"/>
              <a:t>= C</a:t>
            </a:r>
            <a:r>
              <a:rPr lang="en-US" altLang="en-US" sz="2400" baseline="-25000">
                <a:solidFill>
                  <a:srgbClr val="0000FF"/>
                </a:solidFill>
              </a:rPr>
              <a:t>d</a:t>
            </a:r>
            <a:r>
              <a:rPr lang="en-US" altLang="en-US" sz="2400"/>
              <a:t>V</a:t>
            </a:r>
            <a:r>
              <a:rPr lang="en-US" altLang="en-US" sz="2400" baseline="-25000">
                <a:solidFill>
                  <a:srgbClr val="0000FF"/>
                </a:solidFill>
              </a:rPr>
              <a:t>d</a:t>
            </a:r>
          </a:p>
        </p:txBody>
      </p:sp>
      <p:sp>
        <p:nvSpPr>
          <p:cNvPr id="48134" name="Text Box 6"/>
          <p:cNvSpPr txBox="1">
            <a:spLocks noChangeArrowheads="1"/>
          </p:cNvSpPr>
          <p:nvPr/>
        </p:nvSpPr>
        <p:spPr bwMode="auto">
          <a:xfrm>
            <a:off x="228600" y="5943600"/>
            <a:ext cx="330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Concentration of </a:t>
            </a:r>
            <a:r>
              <a:rPr lang="en-US" altLang="en-US">
                <a:solidFill>
                  <a:srgbClr val="FF0000"/>
                </a:solidFill>
              </a:rPr>
              <a:t>stock</a:t>
            </a:r>
            <a:r>
              <a:rPr lang="en-US" altLang="en-US"/>
              <a:t> solution</a:t>
            </a:r>
          </a:p>
        </p:txBody>
      </p:sp>
      <p:sp>
        <p:nvSpPr>
          <p:cNvPr id="48135" name="Text Box 7"/>
          <p:cNvSpPr txBox="1">
            <a:spLocks noChangeArrowheads="1"/>
          </p:cNvSpPr>
          <p:nvPr/>
        </p:nvSpPr>
        <p:spPr bwMode="auto">
          <a:xfrm>
            <a:off x="1828800" y="6400800"/>
            <a:ext cx="266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Volume of </a:t>
            </a:r>
            <a:r>
              <a:rPr lang="en-US" altLang="en-US">
                <a:solidFill>
                  <a:srgbClr val="FF0000"/>
                </a:solidFill>
              </a:rPr>
              <a:t>stock</a:t>
            </a:r>
            <a:r>
              <a:rPr lang="en-US" altLang="en-US"/>
              <a:t> solution</a:t>
            </a:r>
          </a:p>
        </p:txBody>
      </p:sp>
      <p:sp>
        <p:nvSpPr>
          <p:cNvPr id="48136" name="Text Box 8"/>
          <p:cNvSpPr txBox="1">
            <a:spLocks noChangeArrowheads="1"/>
          </p:cNvSpPr>
          <p:nvPr/>
        </p:nvSpPr>
        <p:spPr bwMode="auto">
          <a:xfrm>
            <a:off x="5943600" y="5867400"/>
            <a:ext cx="280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Volume of </a:t>
            </a:r>
            <a:r>
              <a:rPr lang="en-US" altLang="en-US">
                <a:solidFill>
                  <a:srgbClr val="0000FF"/>
                </a:solidFill>
              </a:rPr>
              <a:t>diluted</a:t>
            </a:r>
            <a:r>
              <a:rPr lang="en-US" altLang="en-US"/>
              <a:t> solution</a:t>
            </a:r>
          </a:p>
        </p:txBody>
      </p:sp>
      <p:sp>
        <p:nvSpPr>
          <p:cNvPr id="48137" name="Text Box 9"/>
          <p:cNvSpPr txBox="1">
            <a:spLocks noChangeArrowheads="1"/>
          </p:cNvSpPr>
          <p:nvPr/>
        </p:nvSpPr>
        <p:spPr bwMode="auto">
          <a:xfrm>
            <a:off x="4724400" y="6400800"/>
            <a:ext cx="344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Concentration of </a:t>
            </a:r>
            <a:r>
              <a:rPr lang="en-US" altLang="en-US">
                <a:solidFill>
                  <a:srgbClr val="0000FF"/>
                </a:solidFill>
              </a:rPr>
              <a:t>diluted</a:t>
            </a:r>
            <a:r>
              <a:rPr lang="en-US" altLang="en-US"/>
              <a:t> solution</a:t>
            </a:r>
          </a:p>
        </p:txBody>
      </p:sp>
      <p:sp>
        <p:nvSpPr>
          <p:cNvPr id="48138" name="Line 10"/>
          <p:cNvSpPr>
            <a:spLocks noChangeShapeType="1"/>
          </p:cNvSpPr>
          <p:nvPr/>
        </p:nvSpPr>
        <p:spPr bwMode="auto">
          <a:xfrm flipV="1">
            <a:off x="3505200" y="5943600"/>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Line 11"/>
          <p:cNvSpPr>
            <a:spLocks noChangeShapeType="1"/>
          </p:cNvSpPr>
          <p:nvPr/>
        </p:nvSpPr>
        <p:spPr bwMode="auto">
          <a:xfrm flipV="1">
            <a:off x="3962400" y="60198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1" name="Line 13"/>
          <p:cNvSpPr>
            <a:spLocks noChangeShapeType="1"/>
          </p:cNvSpPr>
          <p:nvPr/>
        </p:nvSpPr>
        <p:spPr bwMode="auto">
          <a:xfrm flipH="1" flipV="1">
            <a:off x="4876800" y="6019800"/>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2" name="Line 14"/>
          <p:cNvSpPr>
            <a:spLocks noChangeShapeType="1"/>
          </p:cNvSpPr>
          <p:nvPr/>
        </p:nvSpPr>
        <p:spPr bwMode="auto">
          <a:xfrm flipH="1" flipV="1">
            <a:off x="5410200" y="5867400"/>
            <a:ext cx="533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Dilution</a:t>
            </a:r>
          </a:p>
        </p:txBody>
      </p:sp>
      <p:sp>
        <p:nvSpPr>
          <p:cNvPr id="49155" name="Rectangle 3"/>
          <p:cNvSpPr>
            <a:spLocks noGrp="1" noChangeArrowheads="1"/>
          </p:cNvSpPr>
          <p:nvPr>
            <p:ph type="body" idx="1"/>
          </p:nvPr>
        </p:nvSpPr>
        <p:spPr/>
        <p:txBody>
          <a:bodyPr/>
          <a:lstStyle/>
          <a:p>
            <a:r>
              <a:rPr lang="en-US" altLang="en-US"/>
              <a:t>Here’s a problem that concerns the dilution of a solution whose concentration is given in percent mass-volume:</a:t>
            </a:r>
          </a:p>
        </p:txBody>
      </p:sp>
      <p:sp>
        <p:nvSpPr>
          <p:cNvPr id="49156" name="Text Box 4"/>
          <p:cNvSpPr txBox="1">
            <a:spLocks noChangeArrowheads="1"/>
          </p:cNvSpPr>
          <p:nvPr/>
        </p:nvSpPr>
        <p:spPr bwMode="auto">
          <a:xfrm>
            <a:off x="762000" y="3352800"/>
            <a:ext cx="7651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 nurse wants to prepare a 1%(m/v) silver nitrate solution from 24 mL of a</a:t>
            </a:r>
          </a:p>
          <a:p>
            <a:r>
              <a:rPr lang="en-US" altLang="en-US"/>
              <a:t>3%(m/v) stock solution.  How many mL of water should be added to the</a:t>
            </a:r>
          </a:p>
          <a:p>
            <a:r>
              <a:rPr lang="en-US" altLang="en-US"/>
              <a:t>24 mL of stock solution?</a:t>
            </a:r>
          </a:p>
        </p:txBody>
      </p:sp>
      <p:sp>
        <p:nvSpPr>
          <p:cNvPr id="49159" name="Rectangle 7"/>
          <p:cNvSpPr>
            <a:spLocks noChangeArrowheads="1"/>
          </p:cNvSpPr>
          <p:nvPr/>
        </p:nvSpPr>
        <p:spPr bwMode="auto">
          <a:xfrm>
            <a:off x="0" y="3100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9158" name="Object 6"/>
          <p:cNvGraphicFramePr>
            <a:graphicFrameLocks noChangeAspect="1"/>
          </p:cNvGraphicFramePr>
          <p:nvPr/>
        </p:nvGraphicFramePr>
        <p:xfrm>
          <a:off x="1219200" y="4495800"/>
          <a:ext cx="4191000" cy="1143000"/>
        </p:xfrm>
        <a:graphic>
          <a:graphicData uri="http://schemas.openxmlformats.org/presentationml/2006/ole">
            <mc:AlternateContent xmlns:mc="http://schemas.openxmlformats.org/markup-compatibility/2006">
              <mc:Choice xmlns:v="urn:schemas-microsoft-com:vml" Requires="v">
                <p:oleObj spid="_x0000_s49163" name="Equation" r:id="rId3" imgW="2413000" imgH="660400" progId="Equation.3">
                  <p:embed/>
                </p:oleObj>
              </mc:Choice>
              <mc:Fallback>
                <p:oleObj name="Equation" r:id="rId3" imgW="2413000" imgH="6604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495800"/>
                        <a:ext cx="41910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0" name="Text Box 8"/>
          <p:cNvSpPr txBox="1">
            <a:spLocks noChangeArrowheads="1"/>
          </p:cNvSpPr>
          <p:nvPr/>
        </p:nvSpPr>
        <p:spPr bwMode="auto">
          <a:xfrm>
            <a:off x="5638800" y="5334000"/>
            <a:ext cx="33972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This will be the diluted (final)</a:t>
            </a:r>
          </a:p>
          <a:p>
            <a:r>
              <a:rPr lang="en-US" altLang="en-US"/>
              <a:t>volume of the resulting solution.</a:t>
            </a:r>
          </a:p>
          <a:p>
            <a:r>
              <a:rPr lang="en-US" altLang="en-US"/>
              <a:t>Thus, the amount of water that</a:t>
            </a:r>
          </a:p>
          <a:p>
            <a:r>
              <a:rPr lang="en-US" altLang="en-US"/>
              <a:t>Needs to be added is</a:t>
            </a:r>
          </a:p>
          <a:p>
            <a:r>
              <a:rPr lang="en-US" altLang="en-US"/>
              <a:t>72 mL – 24 mL = </a:t>
            </a:r>
            <a:r>
              <a:rPr lang="en-US" altLang="en-US">
                <a:solidFill>
                  <a:srgbClr val="0000FF"/>
                </a:solidFill>
              </a:rPr>
              <a:t>48 mL</a:t>
            </a:r>
          </a:p>
        </p:txBody>
      </p:sp>
      <p:sp>
        <p:nvSpPr>
          <p:cNvPr id="49161" name="Line 9"/>
          <p:cNvSpPr>
            <a:spLocks noChangeShapeType="1"/>
          </p:cNvSpPr>
          <p:nvPr/>
        </p:nvSpPr>
        <p:spPr bwMode="auto">
          <a:xfrm flipH="1" flipV="1">
            <a:off x="5181600" y="54102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Dilution</a:t>
            </a:r>
          </a:p>
        </p:txBody>
      </p:sp>
      <p:sp>
        <p:nvSpPr>
          <p:cNvPr id="50179" name="Rectangle 3"/>
          <p:cNvSpPr>
            <a:spLocks noGrp="1" noChangeArrowheads="1"/>
          </p:cNvSpPr>
          <p:nvPr>
            <p:ph type="body" idx="1"/>
          </p:nvPr>
        </p:nvSpPr>
        <p:spPr>
          <a:xfrm>
            <a:off x="457200" y="1371600"/>
            <a:ext cx="8229600" cy="4525963"/>
          </a:xfrm>
        </p:spPr>
        <p:txBody>
          <a:bodyPr/>
          <a:lstStyle/>
          <a:p>
            <a:r>
              <a:rPr lang="en-US" altLang="en-US" sz="2800"/>
              <a:t>What is the molarity of the solution prepared by diluting 65 mL of 0.95 M Na</a:t>
            </a:r>
            <a:r>
              <a:rPr lang="en-US" altLang="en-US" sz="2800" baseline="-25000"/>
              <a:t>2</a:t>
            </a:r>
            <a:r>
              <a:rPr lang="en-US" altLang="en-US" sz="2800"/>
              <a:t>SO</a:t>
            </a:r>
            <a:r>
              <a:rPr lang="en-US" altLang="en-US" sz="2800" baseline="-25000"/>
              <a:t>4</a:t>
            </a:r>
            <a:r>
              <a:rPr lang="en-US" altLang="en-US" sz="2800"/>
              <a:t> solution to a final volume of 135 mL?</a:t>
            </a:r>
          </a:p>
        </p:txBody>
      </p:sp>
      <p:sp>
        <p:nvSpPr>
          <p:cNvPr id="50181" name="Rectangle 5"/>
          <p:cNvSpPr>
            <a:spLocks noChangeArrowheads="1"/>
          </p:cNvSpPr>
          <p:nvPr/>
        </p:nvSpPr>
        <p:spPr bwMode="auto">
          <a:xfrm>
            <a:off x="0" y="3100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0183" name="Rectangle 7"/>
          <p:cNvSpPr>
            <a:spLocks noChangeArrowheads="1"/>
          </p:cNvSpPr>
          <p:nvPr/>
        </p:nvSpPr>
        <p:spPr bwMode="auto">
          <a:xfrm>
            <a:off x="0" y="3100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0182" name="Object 6"/>
          <p:cNvGraphicFramePr>
            <a:graphicFrameLocks noChangeAspect="1"/>
          </p:cNvGraphicFramePr>
          <p:nvPr/>
        </p:nvGraphicFramePr>
        <p:xfrm>
          <a:off x="2362200" y="3429000"/>
          <a:ext cx="4572000" cy="1236663"/>
        </p:xfrm>
        <a:graphic>
          <a:graphicData uri="http://schemas.openxmlformats.org/presentationml/2006/ole">
            <mc:AlternateContent xmlns:mc="http://schemas.openxmlformats.org/markup-compatibility/2006">
              <mc:Choice xmlns:v="urn:schemas-microsoft-com:vml" Requires="v">
                <p:oleObj spid="_x0000_s50185" name="Equation" r:id="rId3" imgW="2425700" imgH="660400" progId="Equation.3">
                  <p:embed/>
                </p:oleObj>
              </mc:Choice>
              <mc:Fallback>
                <p:oleObj name="Equation" r:id="rId3" imgW="2425700" imgH="6604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429000"/>
                        <a:ext cx="4572000" cy="1236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4000"/>
              <a:t>Colligative and colloidal properties</a:t>
            </a:r>
          </a:p>
        </p:txBody>
      </p:sp>
      <p:sp>
        <p:nvSpPr>
          <p:cNvPr id="51203" name="Rectangle 3"/>
          <p:cNvSpPr>
            <a:spLocks noGrp="1" noChangeArrowheads="1"/>
          </p:cNvSpPr>
          <p:nvPr>
            <p:ph type="body" idx="1"/>
          </p:nvPr>
        </p:nvSpPr>
        <p:spPr/>
        <p:txBody>
          <a:bodyPr/>
          <a:lstStyle/>
          <a:p>
            <a:pPr>
              <a:lnSpc>
                <a:spcPct val="90000"/>
              </a:lnSpc>
            </a:pPr>
            <a:r>
              <a:rPr lang="en-US" altLang="en-US" sz="2800"/>
              <a:t>Solutions are homogeneous mixtures made by dissolving a solute into a solvent</a:t>
            </a:r>
          </a:p>
          <a:p>
            <a:pPr>
              <a:lnSpc>
                <a:spcPct val="90000"/>
              </a:lnSpc>
            </a:pPr>
            <a:r>
              <a:rPr lang="en-US" altLang="en-US" sz="2800">
                <a:solidFill>
                  <a:srgbClr val="0000FF"/>
                </a:solidFill>
              </a:rPr>
              <a:t>Dispersions</a:t>
            </a:r>
            <a:r>
              <a:rPr lang="en-US" altLang="en-US" sz="2800"/>
              <a:t> are homogeneous mixtures that contain dispersed particles that are intermediate is size between those of a true solution and those of an ordinary heterogeneous mixture</a:t>
            </a:r>
          </a:p>
          <a:p>
            <a:pPr>
              <a:lnSpc>
                <a:spcPct val="90000"/>
              </a:lnSpc>
            </a:pPr>
            <a:r>
              <a:rPr lang="en-US" altLang="en-US" sz="2800"/>
              <a:t>The terms solute and solvent don’t apply for colloidal dispersions.  Instead, the terms dispersed phase (like a solute) and dispersing medium (like a solvent) are used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Characteristics of solutions</a:t>
            </a:r>
          </a:p>
        </p:txBody>
      </p:sp>
      <p:sp>
        <p:nvSpPr>
          <p:cNvPr id="3075" name="Rectangle 3"/>
          <p:cNvSpPr>
            <a:spLocks noGrp="1" noChangeArrowheads="1"/>
          </p:cNvSpPr>
          <p:nvPr>
            <p:ph type="body" idx="1"/>
          </p:nvPr>
        </p:nvSpPr>
        <p:spPr/>
        <p:txBody>
          <a:bodyPr/>
          <a:lstStyle/>
          <a:p>
            <a:pPr>
              <a:lnSpc>
                <a:spcPct val="90000"/>
              </a:lnSpc>
            </a:pPr>
            <a:r>
              <a:rPr lang="en-US" altLang="en-US" sz="2400">
                <a:solidFill>
                  <a:srgbClr val="0033CC"/>
                </a:solidFill>
              </a:rPr>
              <a:t>Solutions</a:t>
            </a:r>
            <a:r>
              <a:rPr lang="en-US" altLang="en-US" sz="2400"/>
              <a:t> are homogeneous mixtures of two or more substances, within which each component retains its chemical identity (i.e. no chemical reaction occurs between components)</a:t>
            </a:r>
          </a:p>
          <a:p>
            <a:pPr>
              <a:lnSpc>
                <a:spcPct val="90000"/>
              </a:lnSpc>
            </a:pPr>
            <a:r>
              <a:rPr lang="en-US" altLang="en-US" sz="2400"/>
              <a:t>They may be found as</a:t>
            </a:r>
          </a:p>
          <a:p>
            <a:pPr lvl="1">
              <a:lnSpc>
                <a:spcPct val="90000"/>
              </a:lnSpc>
            </a:pPr>
            <a:r>
              <a:rPr lang="en-US" altLang="en-US" sz="2000"/>
              <a:t>Liquids (e.g. saline solution, Kool-aid)</a:t>
            </a:r>
          </a:p>
          <a:p>
            <a:pPr lvl="1">
              <a:lnSpc>
                <a:spcPct val="90000"/>
              </a:lnSpc>
            </a:pPr>
            <a:r>
              <a:rPr lang="en-US" altLang="en-US" sz="2000"/>
              <a:t>Gases (e.g. air)</a:t>
            </a:r>
          </a:p>
          <a:p>
            <a:pPr lvl="1">
              <a:lnSpc>
                <a:spcPct val="90000"/>
              </a:lnSpc>
            </a:pPr>
            <a:r>
              <a:rPr lang="en-US" altLang="en-US" sz="2000"/>
              <a:t>Solids (e.g. brass, bronze)</a:t>
            </a:r>
          </a:p>
          <a:p>
            <a:pPr>
              <a:lnSpc>
                <a:spcPct val="90000"/>
              </a:lnSpc>
            </a:pPr>
            <a:r>
              <a:rPr lang="en-US" altLang="en-US" sz="2400"/>
              <a:t>Solutions are usually described in terms of two basic components:</a:t>
            </a:r>
          </a:p>
          <a:p>
            <a:pPr lvl="1">
              <a:lnSpc>
                <a:spcPct val="90000"/>
              </a:lnSpc>
            </a:pPr>
            <a:r>
              <a:rPr lang="en-US" altLang="en-US" sz="2000">
                <a:solidFill>
                  <a:srgbClr val="0033CC"/>
                </a:solidFill>
              </a:rPr>
              <a:t>Solvent</a:t>
            </a:r>
            <a:r>
              <a:rPr lang="en-US" altLang="en-US" sz="2000"/>
              <a:t> (the component present in the greatest quantity)</a:t>
            </a:r>
          </a:p>
          <a:p>
            <a:pPr lvl="1">
              <a:lnSpc>
                <a:spcPct val="90000"/>
              </a:lnSpc>
            </a:pPr>
            <a:r>
              <a:rPr lang="en-US" altLang="en-US" sz="2000"/>
              <a:t>One or more </a:t>
            </a:r>
            <a:r>
              <a:rPr lang="en-US" altLang="en-US" sz="2000">
                <a:solidFill>
                  <a:srgbClr val="0033CC"/>
                </a:solidFill>
              </a:rPr>
              <a:t>solute</a:t>
            </a:r>
            <a:r>
              <a:rPr lang="en-US" altLang="en-US" sz="2000"/>
              <a:t>s: present in a lower quantity than the solvent.</a:t>
            </a:r>
          </a:p>
        </p:txBody>
      </p:sp>
      <p:sp>
        <p:nvSpPr>
          <p:cNvPr id="3076" name="Text Box 4"/>
          <p:cNvSpPr txBox="1">
            <a:spLocks noChangeArrowheads="1"/>
          </p:cNvSpPr>
          <p:nvPr/>
        </p:nvSpPr>
        <p:spPr bwMode="auto">
          <a:xfrm>
            <a:off x="2362200" y="6248400"/>
            <a:ext cx="424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solutes are dissolved in the solvent.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z="4000"/>
              <a:t>Colligative and colloidal properties</a:t>
            </a:r>
          </a:p>
        </p:txBody>
      </p:sp>
      <p:sp>
        <p:nvSpPr>
          <p:cNvPr id="52227" name="Rectangle 3"/>
          <p:cNvSpPr>
            <a:spLocks noGrp="1" noChangeArrowheads="1"/>
          </p:cNvSpPr>
          <p:nvPr>
            <p:ph type="body" sz="half" idx="1"/>
          </p:nvPr>
        </p:nvSpPr>
        <p:spPr>
          <a:xfrm>
            <a:off x="457200" y="1600200"/>
            <a:ext cx="8229600" cy="4525963"/>
          </a:xfrm>
        </p:spPr>
        <p:txBody>
          <a:bodyPr/>
          <a:lstStyle/>
          <a:p>
            <a:r>
              <a:rPr lang="en-US" altLang="en-US" sz="1800"/>
              <a:t>For colloidal dispersions, the situation is similar.  Particles are very small, so small that</a:t>
            </a:r>
          </a:p>
          <a:p>
            <a:pPr lvl="1"/>
            <a:r>
              <a:rPr lang="en-US" altLang="en-US" sz="1600">
                <a:solidFill>
                  <a:srgbClr val="0000FF"/>
                </a:solidFill>
              </a:rPr>
              <a:t>They don’t settle out over time under the influence of gravity</a:t>
            </a:r>
          </a:p>
          <a:p>
            <a:pPr lvl="1"/>
            <a:r>
              <a:rPr lang="en-US" altLang="en-US" sz="1600">
                <a:solidFill>
                  <a:srgbClr val="0000FF"/>
                </a:solidFill>
              </a:rPr>
              <a:t>They aren’t able to be detected by the naked eye</a:t>
            </a:r>
          </a:p>
          <a:p>
            <a:pPr lvl="1"/>
            <a:r>
              <a:rPr lang="en-US" altLang="en-US" sz="1600">
                <a:solidFill>
                  <a:srgbClr val="0000FF"/>
                </a:solidFill>
              </a:rPr>
              <a:t>They can’t be filtered using filter paper that has relatively large pores</a:t>
            </a:r>
          </a:p>
          <a:p>
            <a:pPr lvl="1">
              <a:buFontTx/>
              <a:buNone/>
            </a:pPr>
            <a:endParaRPr lang="en-US" altLang="en-US" sz="1600">
              <a:solidFill>
                <a:srgbClr val="0000FF"/>
              </a:solidFill>
            </a:endParaRPr>
          </a:p>
          <a:p>
            <a:r>
              <a:rPr lang="en-US" altLang="en-US" sz="1800"/>
              <a:t>On the other hand, the presence of the dispersed phase causes the path of a light beam to be discernible  </a:t>
            </a:r>
          </a:p>
          <a:p>
            <a:endParaRPr lang="en-US" altLang="en-US" sz="1800"/>
          </a:p>
        </p:txBody>
      </p:sp>
      <p:graphicFrame>
        <p:nvGraphicFramePr>
          <p:cNvPr id="52228" name="Object 4"/>
          <p:cNvGraphicFramePr>
            <a:graphicFrameLocks noGrp="1" noChangeAspect="1"/>
          </p:cNvGraphicFramePr>
          <p:nvPr>
            <p:ph sz="half" idx="2"/>
          </p:nvPr>
        </p:nvGraphicFramePr>
        <p:xfrm>
          <a:off x="2362200" y="4114800"/>
          <a:ext cx="4038600" cy="2014538"/>
        </p:xfrm>
        <a:graphic>
          <a:graphicData uri="http://schemas.openxmlformats.org/presentationml/2006/ole">
            <mc:AlternateContent xmlns:mc="http://schemas.openxmlformats.org/markup-compatibility/2006">
              <mc:Choice xmlns:v="urn:schemas-microsoft-com:vml" Requires="v">
                <p:oleObj spid="_x0000_s52234" name="Photo Editor Photo" r:id="rId3" imgW="9523810" imgH="4753639" progId="MSPhotoEd.3">
                  <p:embed/>
                </p:oleObj>
              </mc:Choice>
              <mc:Fallback>
                <p:oleObj name="Photo Editor Photo" r:id="rId3" imgW="9523810" imgH="4753639"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114800"/>
                        <a:ext cx="4038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0" name="Text Box 6"/>
          <p:cNvSpPr txBox="1">
            <a:spLocks noChangeArrowheads="1"/>
          </p:cNvSpPr>
          <p:nvPr/>
        </p:nvSpPr>
        <p:spPr bwMode="auto">
          <a:xfrm>
            <a:off x="6457950" y="4343400"/>
            <a:ext cx="26860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Light beam is scattered</a:t>
            </a:r>
          </a:p>
          <a:p>
            <a:r>
              <a:rPr lang="en-US" altLang="en-US"/>
              <a:t>by the dispersed phase.</a:t>
            </a:r>
          </a:p>
          <a:p>
            <a:r>
              <a:rPr lang="en-US" altLang="en-US"/>
              <a:t>Called Tyndall scattering</a:t>
            </a:r>
          </a:p>
        </p:txBody>
      </p:sp>
      <p:sp>
        <p:nvSpPr>
          <p:cNvPr id="52231" name="Line 7"/>
          <p:cNvSpPr>
            <a:spLocks noChangeShapeType="1"/>
          </p:cNvSpPr>
          <p:nvPr/>
        </p:nvSpPr>
        <p:spPr bwMode="auto">
          <a:xfrm flipH="1">
            <a:off x="5410200" y="4876800"/>
            <a:ext cx="1066800" cy="4572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2" name="Text Box 8"/>
          <p:cNvSpPr txBox="1">
            <a:spLocks noChangeArrowheads="1"/>
          </p:cNvSpPr>
          <p:nvPr/>
        </p:nvSpPr>
        <p:spPr bwMode="auto">
          <a:xfrm>
            <a:off x="152400" y="6216650"/>
            <a:ext cx="887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Tyndall effect</a:t>
            </a:r>
            <a:r>
              <a:rPr lang="en-US" altLang="en-US"/>
              <a:t>: the light-scattering phenomenon that causes the path of a beam of light</a:t>
            </a:r>
          </a:p>
          <a:p>
            <a:r>
              <a:rPr lang="en-US" altLang="en-US"/>
              <a:t>through a colloidal dispersion to be visible.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z="4000"/>
              <a:t>Colligative and colloidal properties</a:t>
            </a:r>
          </a:p>
        </p:txBody>
      </p:sp>
      <p:sp>
        <p:nvSpPr>
          <p:cNvPr id="53251" name="Rectangle 3"/>
          <p:cNvSpPr>
            <a:spLocks noGrp="1" noChangeArrowheads="1"/>
          </p:cNvSpPr>
          <p:nvPr>
            <p:ph type="body" sz="half" idx="1"/>
          </p:nvPr>
        </p:nvSpPr>
        <p:spPr/>
        <p:txBody>
          <a:bodyPr/>
          <a:lstStyle/>
          <a:p>
            <a:pPr>
              <a:lnSpc>
                <a:spcPct val="90000"/>
              </a:lnSpc>
            </a:pPr>
            <a:r>
              <a:rPr lang="en-US" altLang="en-US" sz="1800"/>
              <a:t>In a dispersion, dissolved particles have sizes of the order of 10</a:t>
            </a:r>
            <a:r>
              <a:rPr lang="en-US" altLang="en-US" sz="1800" baseline="30000"/>
              <a:t>-7</a:t>
            </a:r>
            <a:r>
              <a:rPr lang="en-US" altLang="en-US" sz="1800"/>
              <a:t>cm to 10</a:t>
            </a:r>
            <a:r>
              <a:rPr lang="en-US" altLang="en-US" sz="1800" baseline="30000"/>
              <a:t>-5</a:t>
            </a:r>
            <a:r>
              <a:rPr lang="en-US" altLang="en-US" sz="1800"/>
              <a:t> cm (nm to hundreds of nm range)</a:t>
            </a:r>
          </a:p>
          <a:p>
            <a:pPr>
              <a:lnSpc>
                <a:spcPct val="90000"/>
              </a:lnSpc>
            </a:pPr>
            <a:r>
              <a:rPr lang="en-US" altLang="en-US" sz="1800"/>
              <a:t>Dissolved ions in solutions, by comparison, have diameters less than 10</a:t>
            </a:r>
            <a:r>
              <a:rPr lang="en-US" altLang="en-US" sz="1800" baseline="30000"/>
              <a:t>-7</a:t>
            </a:r>
            <a:r>
              <a:rPr lang="en-US" altLang="en-US" sz="1800"/>
              <a:t> cm</a:t>
            </a:r>
          </a:p>
          <a:p>
            <a:pPr>
              <a:lnSpc>
                <a:spcPct val="90000"/>
              </a:lnSpc>
            </a:pPr>
            <a:r>
              <a:rPr lang="en-US" altLang="en-US" sz="1800"/>
              <a:t>In mixtures that have particles of diameters that are greater than 10</a:t>
            </a:r>
            <a:r>
              <a:rPr lang="en-US" altLang="en-US" sz="1800" baseline="30000"/>
              <a:t>-5</a:t>
            </a:r>
            <a:r>
              <a:rPr lang="en-US" altLang="en-US" sz="1800"/>
              <a:t> cm, the particles tend to settle out over time.  Such mixtures are called </a:t>
            </a:r>
            <a:r>
              <a:rPr lang="en-US" altLang="en-US" sz="1800">
                <a:solidFill>
                  <a:srgbClr val="0000FF"/>
                </a:solidFill>
              </a:rPr>
              <a:t>suspensions</a:t>
            </a:r>
            <a:r>
              <a:rPr lang="en-US" altLang="en-US" sz="1800"/>
              <a:t>, and a good example of a suspension is muddy water (though another example would be salad dressing)</a:t>
            </a:r>
          </a:p>
        </p:txBody>
      </p:sp>
      <p:pic>
        <p:nvPicPr>
          <p:cNvPr id="53252" name="Picture 4" descr="Newmans salad dress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38750" y="1957388"/>
            <a:ext cx="28575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4000"/>
              <a:t>Colligative properties of solutions</a:t>
            </a:r>
          </a:p>
        </p:txBody>
      </p:sp>
      <p:sp>
        <p:nvSpPr>
          <p:cNvPr id="56323" name="Rectangle 3"/>
          <p:cNvSpPr>
            <a:spLocks noGrp="1" noChangeArrowheads="1"/>
          </p:cNvSpPr>
          <p:nvPr>
            <p:ph type="body" idx="1"/>
          </p:nvPr>
        </p:nvSpPr>
        <p:spPr/>
        <p:txBody>
          <a:bodyPr/>
          <a:lstStyle/>
          <a:p>
            <a:pPr>
              <a:lnSpc>
                <a:spcPct val="90000"/>
              </a:lnSpc>
            </a:pPr>
            <a:r>
              <a:rPr lang="en-US" altLang="en-US" sz="2400"/>
              <a:t>When a solute is added to a solvent, the physical properties of the resulting solution are different that the pure solvent.</a:t>
            </a:r>
          </a:p>
          <a:p>
            <a:pPr>
              <a:lnSpc>
                <a:spcPct val="90000"/>
              </a:lnSpc>
            </a:pPr>
            <a:r>
              <a:rPr lang="en-US" altLang="en-US" sz="2400"/>
              <a:t>Colligative properties are </a:t>
            </a:r>
            <a:r>
              <a:rPr lang="en-US" altLang="en-US" sz="2400" i="1"/>
              <a:t>physical</a:t>
            </a:r>
            <a:r>
              <a:rPr lang="en-US" altLang="en-US" sz="2400"/>
              <a:t> properties of solutions that depend on the number (concentration) of solute particles (molecules or ions) in a given quantity of solvent, and </a:t>
            </a:r>
            <a:r>
              <a:rPr lang="en-US" altLang="en-US" sz="2400" i="1"/>
              <a:t>not on their chemical identities</a:t>
            </a:r>
            <a:r>
              <a:rPr lang="en-US" altLang="en-US" sz="2400"/>
              <a:t>.</a:t>
            </a:r>
          </a:p>
          <a:p>
            <a:pPr>
              <a:lnSpc>
                <a:spcPct val="90000"/>
              </a:lnSpc>
            </a:pPr>
            <a:r>
              <a:rPr lang="en-US" altLang="en-US" sz="2400" u="sng"/>
              <a:t>Colligative properties of solutions</a:t>
            </a:r>
            <a:r>
              <a:rPr lang="en-US" altLang="en-US" sz="2400"/>
              <a:t>:</a:t>
            </a:r>
          </a:p>
          <a:p>
            <a:pPr lvl="1">
              <a:lnSpc>
                <a:spcPct val="90000"/>
              </a:lnSpc>
            </a:pPr>
            <a:r>
              <a:rPr lang="en-US" altLang="en-US" sz="2000"/>
              <a:t>Vapor pressure</a:t>
            </a:r>
          </a:p>
          <a:p>
            <a:pPr lvl="1">
              <a:lnSpc>
                <a:spcPct val="90000"/>
              </a:lnSpc>
            </a:pPr>
            <a:r>
              <a:rPr lang="en-US" altLang="en-US" sz="2000"/>
              <a:t>Boiling point elevation</a:t>
            </a:r>
          </a:p>
          <a:p>
            <a:pPr lvl="1">
              <a:lnSpc>
                <a:spcPct val="90000"/>
              </a:lnSpc>
            </a:pPr>
            <a:r>
              <a:rPr lang="en-US" altLang="en-US" sz="2000"/>
              <a:t>Freezing point depression</a:t>
            </a:r>
          </a:p>
          <a:p>
            <a:pPr lvl="1">
              <a:lnSpc>
                <a:spcPct val="90000"/>
              </a:lnSpc>
            </a:pPr>
            <a:r>
              <a:rPr lang="en-US" altLang="en-US" sz="2000"/>
              <a:t>Osmotic pressure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z="4000"/>
              <a:t>Colligative properties of solutions</a:t>
            </a:r>
          </a:p>
        </p:txBody>
      </p:sp>
      <p:sp>
        <p:nvSpPr>
          <p:cNvPr id="57347" name="Rectangle 3"/>
          <p:cNvSpPr>
            <a:spLocks noGrp="1" noChangeArrowheads="1"/>
          </p:cNvSpPr>
          <p:nvPr>
            <p:ph type="body" sz="half" idx="1"/>
          </p:nvPr>
        </p:nvSpPr>
        <p:spPr>
          <a:xfrm>
            <a:off x="457200" y="1600200"/>
            <a:ext cx="8305800" cy="4525963"/>
          </a:xfrm>
        </p:spPr>
        <p:txBody>
          <a:bodyPr/>
          <a:lstStyle/>
          <a:p>
            <a:r>
              <a:rPr lang="en-US" altLang="en-US" sz="2800"/>
              <a:t>When a </a:t>
            </a:r>
            <a:r>
              <a:rPr lang="en-US" altLang="en-US" sz="2800" i="1"/>
              <a:t>non-volatile solute</a:t>
            </a:r>
            <a:r>
              <a:rPr lang="en-US" altLang="en-US" sz="2800"/>
              <a:t> is added to a solvent, the vapor pressure of that solvent decreases.</a:t>
            </a:r>
          </a:p>
        </p:txBody>
      </p:sp>
      <p:sp>
        <p:nvSpPr>
          <p:cNvPr id="57348" name="Text Box 4"/>
          <p:cNvSpPr txBox="1">
            <a:spLocks noChangeArrowheads="1"/>
          </p:cNvSpPr>
          <p:nvPr/>
        </p:nvSpPr>
        <p:spPr bwMode="auto">
          <a:xfrm>
            <a:off x="2286000" y="1143000"/>
            <a:ext cx="434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Effect of adding solute on vapor pressure</a:t>
            </a:r>
          </a:p>
        </p:txBody>
      </p:sp>
      <p:graphicFrame>
        <p:nvGraphicFramePr>
          <p:cNvPr id="57349" name="Object 5"/>
          <p:cNvGraphicFramePr>
            <a:graphicFrameLocks noGrp="1" noChangeAspect="1"/>
          </p:cNvGraphicFramePr>
          <p:nvPr>
            <p:ph sz="half" idx="2"/>
          </p:nvPr>
        </p:nvGraphicFramePr>
        <p:xfrm>
          <a:off x="457200" y="3581400"/>
          <a:ext cx="8229600" cy="2781300"/>
        </p:xfrm>
        <a:graphic>
          <a:graphicData uri="http://schemas.openxmlformats.org/presentationml/2006/ole">
            <mc:AlternateContent xmlns:mc="http://schemas.openxmlformats.org/markup-compatibility/2006">
              <mc:Choice xmlns:v="urn:schemas-microsoft-com:vml" Requires="v">
                <p:oleObj spid="_x0000_s57354" name="Photo Editor Photo" r:id="rId3" imgW="9523810" imgH="3219899" progId="MSPhotoEd.3">
                  <p:embed/>
                </p:oleObj>
              </mc:Choice>
              <mc:Fallback>
                <p:oleObj name="Photo Editor Photo" r:id="rId3" imgW="9523810" imgH="3219899"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81400"/>
                        <a:ext cx="82296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1" name="Text Box 7"/>
          <p:cNvSpPr txBox="1">
            <a:spLocks noChangeArrowheads="1"/>
          </p:cNvSpPr>
          <p:nvPr/>
        </p:nvSpPr>
        <p:spPr bwMode="auto">
          <a:xfrm>
            <a:off x="349250" y="2667000"/>
            <a:ext cx="84899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Solute particles can occupy surface position in the mixture.</a:t>
            </a:r>
          </a:p>
          <a:p>
            <a:r>
              <a:rPr lang="en-US" altLang="en-US"/>
              <a:t>This lowers the number of solvent particles at the surface and reduces the amount</a:t>
            </a:r>
          </a:p>
          <a:p>
            <a:r>
              <a:rPr lang="en-US" altLang="en-US"/>
              <a:t>of evaporation that can occur.</a:t>
            </a:r>
          </a:p>
        </p:txBody>
      </p:sp>
      <p:sp>
        <p:nvSpPr>
          <p:cNvPr id="57352" name="Text Box 8"/>
          <p:cNvSpPr txBox="1">
            <a:spLocks noChangeArrowheads="1"/>
          </p:cNvSpPr>
          <p:nvPr/>
        </p:nvSpPr>
        <p:spPr bwMode="auto">
          <a:xfrm>
            <a:off x="136525" y="6208713"/>
            <a:ext cx="8807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As the number (concentration) of solute particles increases, the vapor pressure of the</a:t>
            </a:r>
          </a:p>
          <a:p>
            <a:r>
              <a:rPr lang="en-US" altLang="en-US"/>
              <a:t>resulting solutions become lower and lower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z="4000"/>
              <a:t>Colligative properties of solutions</a:t>
            </a:r>
          </a:p>
        </p:txBody>
      </p:sp>
      <p:sp>
        <p:nvSpPr>
          <p:cNvPr id="59395" name="Rectangle 3"/>
          <p:cNvSpPr>
            <a:spLocks noGrp="1" noChangeArrowheads="1"/>
          </p:cNvSpPr>
          <p:nvPr>
            <p:ph type="body" sz="half" idx="1"/>
          </p:nvPr>
        </p:nvSpPr>
        <p:spPr>
          <a:xfrm>
            <a:off x="457200" y="1600200"/>
            <a:ext cx="8229600" cy="4525963"/>
          </a:xfrm>
        </p:spPr>
        <p:txBody>
          <a:bodyPr/>
          <a:lstStyle/>
          <a:p>
            <a:pPr>
              <a:lnSpc>
                <a:spcPct val="90000"/>
              </a:lnSpc>
            </a:pPr>
            <a:r>
              <a:rPr lang="en-US" altLang="en-US" sz="2000"/>
              <a:t>By the same effect, since the vapor pressure of a solvent becomes lowered as non-volatile solutes are added, the boiling points of solvents become increased with the addition of non-volatile solutes.</a:t>
            </a:r>
          </a:p>
          <a:p>
            <a:pPr>
              <a:lnSpc>
                <a:spcPct val="90000"/>
              </a:lnSpc>
            </a:pPr>
            <a:r>
              <a:rPr lang="en-US" altLang="en-US" sz="2000"/>
              <a:t>As the vapor pressure of a solvent becomes lowered with the addition of more and more solute, more thermal energy is required to make the vapor pressure of the resulting solution equal to the external pressure (i.e. the point at which boiling occurs)</a:t>
            </a:r>
          </a:p>
        </p:txBody>
      </p:sp>
      <p:sp>
        <p:nvSpPr>
          <p:cNvPr id="59397" name="Text Box 5"/>
          <p:cNvSpPr txBox="1">
            <a:spLocks noChangeArrowheads="1"/>
          </p:cNvSpPr>
          <p:nvPr/>
        </p:nvSpPr>
        <p:spPr bwMode="auto">
          <a:xfrm>
            <a:off x="2286000" y="1143000"/>
            <a:ext cx="404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Effect of adding solute on boiling point</a:t>
            </a:r>
          </a:p>
        </p:txBody>
      </p:sp>
      <p:pic>
        <p:nvPicPr>
          <p:cNvPr id="59398" name="Picture 6" descr="table sal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1200" y="4038600"/>
            <a:ext cx="2219325" cy="240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400" name="Text Box 8"/>
          <p:cNvSpPr txBox="1">
            <a:spLocks noChangeArrowheads="1"/>
          </p:cNvSpPr>
          <p:nvPr/>
        </p:nvSpPr>
        <p:spPr bwMode="auto">
          <a:xfrm>
            <a:off x="457200" y="4953000"/>
            <a:ext cx="556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addition of table salt to water results in a solution</a:t>
            </a:r>
          </a:p>
          <a:p>
            <a:r>
              <a:rPr lang="en-US" altLang="en-US"/>
              <a:t>that has a higher boiling point than pure water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z="4000"/>
              <a:t>Colligative properties of solutions</a:t>
            </a:r>
          </a:p>
        </p:txBody>
      </p:sp>
      <p:sp>
        <p:nvSpPr>
          <p:cNvPr id="61443" name="Rectangle 3"/>
          <p:cNvSpPr>
            <a:spLocks noGrp="1" noChangeArrowheads="1"/>
          </p:cNvSpPr>
          <p:nvPr>
            <p:ph type="body" sz="half" idx="1"/>
          </p:nvPr>
        </p:nvSpPr>
        <p:spPr>
          <a:xfrm>
            <a:off x="457200" y="1752600"/>
            <a:ext cx="5638800" cy="4525963"/>
          </a:xfrm>
        </p:spPr>
        <p:txBody>
          <a:bodyPr/>
          <a:lstStyle/>
          <a:p>
            <a:pPr>
              <a:lnSpc>
                <a:spcPct val="90000"/>
              </a:lnSpc>
            </a:pPr>
            <a:r>
              <a:rPr lang="en-US" altLang="en-US" sz="2800"/>
              <a:t>The addition of solutes to a pure solvent also has the effect of lowering the solvent freezing point.</a:t>
            </a:r>
          </a:p>
          <a:p>
            <a:pPr>
              <a:lnSpc>
                <a:spcPct val="90000"/>
              </a:lnSpc>
            </a:pPr>
            <a:r>
              <a:rPr lang="en-US" altLang="en-US" sz="2800"/>
              <a:t>The added solute particles interfere with the solvent molecules’ ability to form regular, crystalline structures.</a:t>
            </a:r>
          </a:p>
          <a:p>
            <a:pPr>
              <a:lnSpc>
                <a:spcPct val="90000"/>
              </a:lnSpc>
            </a:pPr>
            <a:r>
              <a:rPr lang="en-US" altLang="en-US" sz="2800"/>
              <a:t>Consequently, lower temperatures must be used to drive the freezing process.</a:t>
            </a:r>
          </a:p>
        </p:txBody>
      </p:sp>
      <p:pic>
        <p:nvPicPr>
          <p:cNvPr id="61445" name="Picture 5" descr="ic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77000" y="1600200"/>
            <a:ext cx="1958975" cy="259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Text Box 4"/>
          <p:cNvSpPr txBox="1">
            <a:spLocks noChangeArrowheads="1"/>
          </p:cNvSpPr>
          <p:nvPr/>
        </p:nvSpPr>
        <p:spPr bwMode="auto">
          <a:xfrm>
            <a:off x="2286000" y="1143000"/>
            <a:ext cx="419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Effect of adding solute on freezing point</a:t>
            </a:r>
          </a:p>
        </p:txBody>
      </p:sp>
      <p:pic>
        <p:nvPicPr>
          <p:cNvPr id="61447" name="Picture 7" descr="chp_eight_final-17"/>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553200" y="4343400"/>
            <a:ext cx="1882775"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chp_eight_final-1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28800" y="3124200"/>
            <a:ext cx="5562600" cy="3382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4" name="Rectangle 2"/>
          <p:cNvSpPr>
            <a:spLocks noGrp="1" noChangeArrowheads="1"/>
          </p:cNvSpPr>
          <p:nvPr>
            <p:ph type="title"/>
          </p:nvPr>
        </p:nvSpPr>
        <p:spPr/>
        <p:txBody>
          <a:bodyPr/>
          <a:lstStyle/>
          <a:p>
            <a:r>
              <a:rPr lang="en-US" altLang="en-US"/>
              <a:t>Osmosis and osmotic pressure</a:t>
            </a:r>
          </a:p>
        </p:txBody>
      </p:sp>
      <p:sp>
        <p:nvSpPr>
          <p:cNvPr id="64515" name="Rectangle 3"/>
          <p:cNvSpPr>
            <a:spLocks noGrp="1" noChangeArrowheads="1"/>
          </p:cNvSpPr>
          <p:nvPr>
            <p:ph type="body" sz="half" idx="1"/>
          </p:nvPr>
        </p:nvSpPr>
        <p:spPr>
          <a:xfrm>
            <a:off x="457200" y="1600200"/>
            <a:ext cx="8229600" cy="4525963"/>
          </a:xfrm>
        </p:spPr>
        <p:txBody>
          <a:bodyPr/>
          <a:lstStyle/>
          <a:p>
            <a:r>
              <a:rPr lang="en-US" altLang="en-US" sz="2800">
                <a:solidFill>
                  <a:srgbClr val="0000FF"/>
                </a:solidFill>
              </a:rPr>
              <a:t>Osmosis</a:t>
            </a:r>
            <a:r>
              <a:rPr lang="en-US" altLang="en-US" sz="2800"/>
              <a:t> is the passage of solvent through a semi-permeable membrane that separates a dilute solution from one that is more concentrated.</a:t>
            </a:r>
          </a:p>
        </p:txBody>
      </p:sp>
      <p:sp>
        <p:nvSpPr>
          <p:cNvPr id="64518" name="Text Box 6"/>
          <p:cNvSpPr txBox="1">
            <a:spLocks noChangeArrowheads="1"/>
          </p:cNvSpPr>
          <p:nvPr/>
        </p:nvSpPr>
        <p:spPr bwMode="auto">
          <a:xfrm>
            <a:off x="4038600" y="12192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Osmosis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chp_eight_final-1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05200" y="3800475"/>
            <a:ext cx="5029200" cy="305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5" name="Rectangle 5"/>
          <p:cNvSpPr>
            <a:spLocks noGrp="1" noChangeArrowheads="1"/>
          </p:cNvSpPr>
          <p:nvPr>
            <p:ph type="title"/>
          </p:nvPr>
        </p:nvSpPr>
        <p:spPr/>
        <p:txBody>
          <a:bodyPr/>
          <a:lstStyle/>
          <a:p>
            <a:r>
              <a:rPr lang="en-US" altLang="en-US"/>
              <a:t>Osmosis and osmotic pressure</a:t>
            </a:r>
          </a:p>
        </p:txBody>
      </p:sp>
      <p:sp>
        <p:nvSpPr>
          <p:cNvPr id="66563" name="Rectangle 3"/>
          <p:cNvSpPr>
            <a:spLocks noGrp="1" noChangeArrowheads="1"/>
          </p:cNvSpPr>
          <p:nvPr>
            <p:ph type="body" sz="half" idx="1"/>
          </p:nvPr>
        </p:nvSpPr>
        <p:spPr>
          <a:xfrm>
            <a:off x="457200" y="1600200"/>
            <a:ext cx="8229600" cy="4525963"/>
          </a:xfrm>
        </p:spPr>
        <p:txBody>
          <a:bodyPr/>
          <a:lstStyle/>
          <a:p>
            <a:r>
              <a:rPr lang="en-US" altLang="en-US" sz="2000"/>
              <a:t>Solvent molecules can move through the membrane (the pores of the membrane are larger than the size of water molecules, assuming an aqueous mixture)</a:t>
            </a:r>
          </a:p>
          <a:p>
            <a:r>
              <a:rPr lang="en-US" altLang="en-US" sz="2000"/>
              <a:t>The figure shows two solution zones: one has a higher solute concentration (inside the tube) than the other</a:t>
            </a:r>
          </a:p>
          <a:p>
            <a:r>
              <a:rPr lang="en-US" altLang="en-US" sz="2000"/>
              <a:t>The solvent molecules tend to move through the semi-permeable membrane, causing the solution level in the tube to rise (and cause it to drop in the beaker)</a:t>
            </a:r>
          </a:p>
        </p:txBody>
      </p:sp>
      <p:sp>
        <p:nvSpPr>
          <p:cNvPr id="66568" name="Text Box 8"/>
          <p:cNvSpPr txBox="1">
            <a:spLocks noChangeArrowheads="1"/>
          </p:cNvSpPr>
          <p:nvPr/>
        </p:nvSpPr>
        <p:spPr bwMode="auto">
          <a:xfrm>
            <a:off x="4038600" y="12192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Osmosis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chp_eight_final-1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0" y="3352800"/>
            <a:ext cx="5638800" cy="268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0" name="Rectangle 2"/>
          <p:cNvSpPr>
            <a:spLocks noGrp="1" noChangeArrowheads="1"/>
          </p:cNvSpPr>
          <p:nvPr>
            <p:ph type="title"/>
          </p:nvPr>
        </p:nvSpPr>
        <p:spPr/>
        <p:txBody>
          <a:bodyPr/>
          <a:lstStyle/>
          <a:p>
            <a:r>
              <a:rPr lang="en-US" altLang="en-US"/>
              <a:t>Osmosis and osmotic pressure</a:t>
            </a:r>
          </a:p>
        </p:txBody>
      </p:sp>
      <p:sp>
        <p:nvSpPr>
          <p:cNvPr id="68611" name="Rectangle 3"/>
          <p:cNvSpPr>
            <a:spLocks noGrp="1" noChangeArrowheads="1"/>
          </p:cNvSpPr>
          <p:nvPr>
            <p:ph type="body" sz="half" idx="1"/>
          </p:nvPr>
        </p:nvSpPr>
        <p:spPr>
          <a:xfrm>
            <a:off x="381000" y="1524000"/>
            <a:ext cx="8229600" cy="4525963"/>
          </a:xfrm>
        </p:spPr>
        <p:txBody>
          <a:bodyPr/>
          <a:lstStyle/>
          <a:p>
            <a:r>
              <a:rPr lang="en-US" altLang="en-US" sz="2000"/>
              <a:t>On a molecular level, the rate of solvent flow into the tube is greater than the rate flowing in the other direction because on the side that has the higher solute concentration, solute molecules block the outward movement of the solvent.</a:t>
            </a:r>
          </a:p>
          <a:p>
            <a:r>
              <a:rPr lang="en-US" altLang="en-US" sz="2000"/>
              <a:t>On the other side, there are fewer solute molecules getting in the way, so the movement of solvent molecules in this direction (into the tube) is less impeded</a:t>
            </a:r>
          </a:p>
        </p:txBody>
      </p:sp>
      <p:sp>
        <p:nvSpPr>
          <p:cNvPr id="68614" name="Text Box 6"/>
          <p:cNvSpPr txBox="1">
            <a:spLocks noChangeArrowheads="1"/>
          </p:cNvSpPr>
          <p:nvPr/>
        </p:nvSpPr>
        <p:spPr bwMode="auto">
          <a:xfrm>
            <a:off x="4038600" y="12192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Osmosis</a:t>
            </a:r>
          </a:p>
        </p:txBody>
      </p:sp>
      <p:sp>
        <p:nvSpPr>
          <p:cNvPr id="68615" name="Text Box 7"/>
          <p:cNvSpPr txBox="1">
            <a:spLocks noChangeArrowheads="1"/>
          </p:cNvSpPr>
          <p:nvPr/>
        </p:nvSpPr>
        <p:spPr bwMode="auto">
          <a:xfrm>
            <a:off x="457200" y="6032500"/>
            <a:ext cx="8185150" cy="8255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Transfer of solvent molecules across membrane occurs until either; 1) the concentrations</a:t>
            </a:r>
          </a:p>
          <a:p>
            <a:r>
              <a:rPr lang="en-US" altLang="en-US" sz="1600"/>
              <a:t>of solute on both sides are equal or, 2) the hydrostatic pressure in the column becomes</a:t>
            </a:r>
          </a:p>
          <a:p>
            <a:r>
              <a:rPr lang="en-US" altLang="en-US" sz="1600"/>
              <a:t>too high to allow further movement of solvent molecules into the tube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Osmosis and osmotic pressure</a:t>
            </a:r>
          </a:p>
        </p:txBody>
      </p:sp>
      <p:sp>
        <p:nvSpPr>
          <p:cNvPr id="70659" name="Rectangle 3"/>
          <p:cNvSpPr>
            <a:spLocks noGrp="1" noChangeArrowheads="1"/>
          </p:cNvSpPr>
          <p:nvPr>
            <p:ph type="body" sz="half" idx="1"/>
          </p:nvPr>
        </p:nvSpPr>
        <p:spPr/>
        <p:txBody>
          <a:bodyPr/>
          <a:lstStyle/>
          <a:p>
            <a:pPr>
              <a:lnSpc>
                <a:spcPct val="90000"/>
              </a:lnSpc>
            </a:pPr>
            <a:r>
              <a:rPr lang="en-US" altLang="en-US" sz="2400"/>
              <a:t>Osmotic pressure is the pressure that must be applied to prevent the net flow of solvent through a semi-permeable membrane from a more dilute solution to a more concentrated one.</a:t>
            </a:r>
          </a:p>
          <a:p>
            <a:pPr>
              <a:lnSpc>
                <a:spcPct val="90000"/>
              </a:lnSpc>
            </a:pPr>
            <a:r>
              <a:rPr lang="en-US" altLang="en-US" sz="2400"/>
              <a:t>Osmotic pressure could be measured using an apparatus like the one shown.</a:t>
            </a:r>
          </a:p>
        </p:txBody>
      </p:sp>
      <p:pic>
        <p:nvPicPr>
          <p:cNvPr id="70660" name="Picture 4" descr="chp_eight_final-2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447800"/>
            <a:ext cx="33496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2" name="Text Box 6"/>
          <p:cNvSpPr txBox="1">
            <a:spLocks noChangeArrowheads="1"/>
          </p:cNvSpPr>
          <p:nvPr/>
        </p:nvSpPr>
        <p:spPr bwMode="auto">
          <a:xfrm>
            <a:off x="3581400" y="1219200"/>
            <a:ext cx="197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Osmotic pressure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Characteristics of solutions</a:t>
            </a:r>
          </a:p>
        </p:txBody>
      </p:sp>
      <p:sp>
        <p:nvSpPr>
          <p:cNvPr id="11267" name="Rectangle 3"/>
          <p:cNvSpPr>
            <a:spLocks noGrp="1" noChangeArrowheads="1"/>
          </p:cNvSpPr>
          <p:nvPr>
            <p:ph type="body" idx="1"/>
          </p:nvPr>
        </p:nvSpPr>
        <p:spPr/>
        <p:txBody>
          <a:bodyPr/>
          <a:lstStyle/>
          <a:p>
            <a:pPr marL="457200" indent="-457200">
              <a:lnSpc>
                <a:spcPct val="80000"/>
              </a:lnSpc>
              <a:buFontTx/>
              <a:buAutoNum type="arabicPeriod"/>
            </a:pPr>
            <a:r>
              <a:rPr lang="en-US" altLang="en-US" sz="2400"/>
              <a:t>Solutions contain two or more components (solvent and one or more solutes)</a:t>
            </a:r>
          </a:p>
          <a:p>
            <a:pPr marL="457200" indent="-457200">
              <a:lnSpc>
                <a:spcPct val="80000"/>
              </a:lnSpc>
              <a:buFontTx/>
              <a:buAutoNum type="arabicPeriod"/>
            </a:pPr>
            <a:r>
              <a:rPr lang="en-US" altLang="en-US" sz="2400"/>
              <a:t>Solutions can have variable composition (can vary the solute(s)-solvent ratio)</a:t>
            </a:r>
          </a:p>
          <a:p>
            <a:pPr marL="457200" indent="-457200">
              <a:lnSpc>
                <a:spcPct val="80000"/>
              </a:lnSpc>
              <a:buFontTx/>
              <a:buAutoNum type="arabicPeriod"/>
            </a:pPr>
            <a:r>
              <a:rPr lang="en-US" altLang="en-US" sz="2400"/>
              <a:t>The properties of a solution will change as the solute(s)-solvent ratio is changed</a:t>
            </a:r>
          </a:p>
          <a:p>
            <a:pPr marL="457200" indent="-457200">
              <a:lnSpc>
                <a:spcPct val="80000"/>
              </a:lnSpc>
              <a:buFontTx/>
              <a:buAutoNum type="arabicPeriod"/>
            </a:pPr>
            <a:r>
              <a:rPr lang="en-US" altLang="en-US" sz="2400"/>
              <a:t>Dissolved solutes are present as individual particles that “mingle” with the solvent particles (through intermolecular forces of attraction)</a:t>
            </a:r>
          </a:p>
          <a:p>
            <a:pPr marL="457200" indent="-457200">
              <a:lnSpc>
                <a:spcPct val="80000"/>
              </a:lnSpc>
              <a:buFontTx/>
              <a:buAutoNum type="arabicPeriod"/>
            </a:pPr>
            <a:r>
              <a:rPr lang="en-US" altLang="en-US" sz="2400"/>
              <a:t>Solutes are uniformly distributed within the solution and </a:t>
            </a:r>
            <a:r>
              <a:rPr lang="en-US" altLang="en-US" sz="2400" i="1"/>
              <a:t>do not settle out over time</a:t>
            </a:r>
          </a:p>
          <a:p>
            <a:pPr marL="457200" indent="-457200">
              <a:lnSpc>
                <a:spcPct val="80000"/>
              </a:lnSpc>
              <a:buFontTx/>
              <a:buAutoNum type="arabicPeriod"/>
            </a:pPr>
            <a:r>
              <a:rPr lang="en-US" altLang="en-US" sz="2400"/>
              <a:t>Solvents can generally be evaporated by physical means to obtain the solvent in its original form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Osmosis and osmotic pressure</a:t>
            </a:r>
          </a:p>
        </p:txBody>
      </p:sp>
      <p:sp>
        <p:nvSpPr>
          <p:cNvPr id="72707" name="Rectangle 3"/>
          <p:cNvSpPr>
            <a:spLocks noGrp="1" noChangeArrowheads="1"/>
          </p:cNvSpPr>
          <p:nvPr>
            <p:ph type="body" idx="1"/>
          </p:nvPr>
        </p:nvSpPr>
        <p:spPr/>
        <p:txBody>
          <a:bodyPr/>
          <a:lstStyle/>
          <a:p>
            <a:pPr>
              <a:lnSpc>
                <a:spcPct val="90000"/>
              </a:lnSpc>
            </a:pPr>
            <a:r>
              <a:rPr lang="en-US" altLang="en-US" sz="2400"/>
              <a:t>Osmolarity is a concentration unit that can be used to predict osmotic pressure.  It is the product of a solute’s molarity and the number of solute particles produced per formula unit of dissolved solute</a:t>
            </a:r>
          </a:p>
          <a:p>
            <a:pPr>
              <a:lnSpc>
                <a:spcPct val="90000"/>
              </a:lnSpc>
            </a:pPr>
            <a:endParaRPr lang="en-US" altLang="en-US" sz="2400"/>
          </a:p>
          <a:p>
            <a:pPr algn="ctr">
              <a:lnSpc>
                <a:spcPct val="90000"/>
              </a:lnSpc>
              <a:buFontTx/>
              <a:buNone/>
            </a:pPr>
            <a:r>
              <a:rPr lang="en-US" altLang="en-US" sz="2400"/>
              <a:t>Osmolarity=(molarity) x (i)</a:t>
            </a:r>
          </a:p>
          <a:p>
            <a:pPr algn="ctr">
              <a:lnSpc>
                <a:spcPct val="90000"/>
              </a:lnSpc>
              <a:buFontTx/>
              <a:buNone/>
            </a:pPr>
            <a:endParaRPr lang="en-US" altLang="en-US" sz="2400"/>
          </a:p>
          <a:p>
            <a:pPr>
              <a:lnSpc>
                <a:spcPct val="90000"/>
              </a:lnSpc>
            </a:pPr>
            <a:r>
              <a:rPr lang="en-US" altLang="en-US" sz="2400"/>
              <a:t>For example, if you were to compare the osmotic pressures of a 1M NaCl solution and a 1M glucose solution, the NaCl solution would exhibit twice as high an osmotic pressure. </a:t>
            </a:r>
          </a:p>
        </p:txBody>
      </p:sp>
      <p:sp>
        <p:nvSpPr>
          <p:cNvPr id="72708" name="Text Box 4"/>
          <p:cNvSpPr txBox="1">
            <a:spLocks noChangeArrowheads="1"/>
          </p:cNvSpPr>
          <p:nvPr/>
        </p:nvSpPr>
        <p:spPr bwMode="auto">
          <a:xfrm>
            <a:off x="762000" y="38100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Units = “osmol”</a:t>
            </a:r>
          </a:p>
        </p:txBody>
      </p:sp>
      <p:sp>
        <p:nvSpPr>
          <p:cNvPr id="72709" name="Line 5"/>
          <p:cNvSpPr>
            <a:spLocks noChangeShapeType="1"/>
          </p:cNvSpPr>
          <p:nvPr/>
        </p:nvSpPr>
        <p:spPr bwMode="auto">
          <a:xfrm flipV="1">
            <a:off x="2438400" y="3733800"/>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0" name="Text Box 6"/>
          <p:cNvSpPr txBox="1">
            <a:spLocks noChangeArrowheads="1"/>
          </p:cNvSpPr>
          <p:nvPr/>
        </p:nvSpPr>
        <p:spPr bwMode="auto">
          <a:xfrm>
            <a:off x="2819400" y="1219200"/>
            <a:ext cx="352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Osmotic pressure and osmolarity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Osmosis and osmotic pressure</a:t>
            </a:r>
          </a:p>
        </p:txBody>
      </p:sp>
      <p:sp>
        <p:nvSpPr>
          <p:cNvPr id="73731" name="Rectangle 3"/>
          <p:cNvSpPr>
            <a:spLocks noGrp="1" noChangeArrowheads="1"/>
          </p:cNvSpPr>
          <p:nvPr>
            <p:ph type="body" idx="1"/>
          </p:nvPr>
        </p:nvSpPr>
        <p:spPr/>
        <p:txBody>
          <a:bodyPr/>
          <a:lstStyle/>
          <a:p>
            <a:pPr>
              <a:lnSpc>
                <a:spcPct val="90000"/>
              </a:lnSpc>
            </a:pPr>
            <a:r>
              <a:rPr lang="en-US" altLang="en-US" sz="2400"/>
              <a:t>The terms, </a:t>
            </a:r>
            <a:r>
              <a:rPr lang="en-US" altLang="en-US" sz="2400">
                <a:solidFill>
                  <a:srgbClr val="0000FF"/>
                </a:solidFill>
              </a:rPr>
              <a:t>hypotonic</a:t>
            </a:r>
            <a:r>
              <a:rPr lang="en-US" altLang="en-US" sz="2400"/>
              <a:t>, </a:t>
            </a:r>
            <a:r>
              <a:rPr lang="en-US" altLang="en-US" sz="2400">
                <a:solidFill>
                  <a:srgbClr val="0000FF"/>
                </a:solidFill>
              </a:rPr>
              <a:t>hypertonic</a:t>
            </a:r>
            <a:r>
              <a:rPr lang="en-US" altLang="en-US" sz="2400"/>
              <a:t>, and </a:t>
            </a:r>
            <a:r>
              <a:rPr lang="en-US" altLang="en-US" sz="2400">
                <a:solidFill>
                  <a:srgbClr val="0000FF"/>
                </a:solidFill>
              </a:rPr>
              <a:t>isotonic solutions</a:t>
            </a:r>
            <a:r>
              <a:rPr lang="en-US" altLang="en-US" sz="2400"/>
              <a:t> refer to osmotic-type phenomena that occur in the human body</a:t>
            </a:r>
          </a:p>
          <a:p>
            <a:pPr>
              <a:lnSpc>
                <a:spcPct val="90000"/>
              </a:lnSpc>
            </a:pPr>
            <a:r>
              <a:rPr lang="en-US" altLang="en-US" sz="2400"/>
              <a:t>Usually these terms are referenced to the osmotic pressure of cells (e.g., red blood cells)</a:t>
            </a:r>
          </a:p>
          <a:p>
            <a:pPr>
              <a:lnSpc>
                <a:spcPct val="90000"/>
              </a:lnSpc>
            </a:pPr>
            <a:r>
              <a:rPr lang="en-US" altLang="en-US" sz="2400">
                <a:solidFill>
                  <a:srgbClr val="0000FF"/>
                </a:solidFill>
              </a:rPr>
              <a:t>Hypotonic</a:t>
            </a:r>
            <a:r>
              <a:rPr lang="en-US" altLang="en-US" sz="2400"/>
              <a:t> solutions are solutions that exert a lower osmotic pressure than the solution contained inside cells</a:t>
            </a:r>
          </a:p>
          <a:p>
            <a:pPr>
              <a:lnSpc>
                <a:spcPct val="90000"/>
              </a:lnSpc>
            </a:pPr>
            <a:r>
              <a:rPr lang="en-US" altLang="en-US" sz="2400">
                <a:solidFill>
                  <a:srgbClr val="0000FF"/>
                </a:solidFill>
              </a:rPr>
              <a:t>Hypertonic</a:t>
            </a:r>
            <a:r>
              <a:rPr lang="en-US" altLang="en-US" sz="2400"/>
              <a:t> solutions exert a higher osmotic pressure than cellular solutions</a:t>
            </a:r>
          </a:p>
          <a:p>
            <a:pPr>
              <a:lnSpc>
                <a:spcPct val="90000"/>
              </a:lnSpc>
            </a:pPr>
            <a:r>
              <a:rPr lang="en-US" altLang="en-US" sz="2400">
                <a:solidFill>
                  <a:srgbClr val="0000FF"/>
                </a:solidFill>
              </a:rPr>
              <a:t>Isotonic</a:t>
            </a:r>
            <a:r>
              <a:rPr lang="en-US" altLang="en-US" sz="2400"/>
              <a:t> solutions have the same osmotic pressure as cellular solutions</a:t>
            </a:r>
          </a:p>
        </p:txBody>
      </p:sp>
      <p:sp>
        <p:nvSpPr>
          <p:cNvPr id="73732" name="Text Box 4"/>
          <p:cNvSpPr txBox="1">
            <a:spLocks noChangeArrowheads="1"/>
          </p:cNvSpPr>
          <p:nvPr/>
        </p:nvSpPr>
        <p:spPr bwMode="auto">
          <a:xfrm>
            <a:off x="2362200" y="1219200"/>
            <a:ext cx="469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Hypotonic, hypertonic, and isotonic solutions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Osmosis and osmotic pressure</a:t>
            </a:r>
          </a:p>
        </p:txBody>
      </p:sp>
      <p:sp>
        <p:nvSpPr>
          <p:cNvPr id="74755" name="Rectangle 3"/>
          <p:cNvSpPr>
            <a:spLocks noGrp="1" noChangeArrowheads="1"/>
          </p:cNvSpPr>
          <p:nvPr>
            <p:ph type="body" sz="half" idx="1"/>
          </p:nvPr>
        </p:nvSpPr>
        <p:spPr>
          <a:xfrm>
            <a:off x="457200" y="1600200"/>
            <a:ext cx="8229600" cy="4525963"/>
          </a:xfrm>
        </p:spPr>
        <p:txBody>
          <a:bodyPr/>
          <a:lstStyle/>
          <a:p>
            <a:r>
              <a:rPr lang="en-US" altLang="en-US" sz="2800"/>
              <a:t>When red blood cells are placed in hypotonic solutions (e.g. pure water), water moves through the cell membrane into the cell and results in an increase in cell volume, which results in the cells finally rupturing.  The process is known as hemolysis.</a:t>
            </a:r>
          </a:p>
        </p:txBody>
      </p:sp>
      <p:pic>
        <p:nvPicPr>
          <p:cNvPr id="74756" name="Picture 4" descr="chp_eight_final-2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 y="4648200"/>
            <a:ext cx="7848600" cy="15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8" name="Text Box 6"/>
          <p:cNvSpPr txBox="1">
            <a:spLocks noChangeArrowheads="1"/>
          </p:cNvSpPr>
          <p:nvPr/>
        </p:nvSpPr>
        <p:spPr bwMode="auto">
          <a:xfrm>
            <a:off x="1143000" y="632460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Hemolysis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Osmosis and osmotic pressure</a:t>
            </a:r>
          </a:p>
        </p:txBody>
      </p:sp>
      <p:sp>
        <p:nvSpPr>
          <p:cNvPr id="76803" name="Rectangle 3"/>
          <p:cNvSpPr>
            <a:spLocks noGrp="1" noChangeArrowheads="1"/>
          </p:cNvSpPr>
          <p:nvPr>
            <p:ph type="body" sz="half" idx="1"/>
          </p:nvPr>
        </p:nvSpPr>
        <p:spPr>
          <a:xfrm>
            <a:off x="457200" y="1600200"/>
            <a:ext cx="8153400" cy="4525963"/>
          </a:xfrm>
        </p:spPr>
        <p:txBody>
          <a:bodyPr/>
          <a:lstStyle/>
          <a:p>
            <a:r>
              <a:rPr lang="en-US" altLang="en-US" sz="2800"/>
              <a:t>When red blood cells are placed an a hypertonic solution, the opposite effect results.  NaCl solutions having greater than 0.9%(m/v) NaCl are hypertonic.</a:t>
            </a:r>
          </a:p>
          <a:p>
            <a:r>
              <a:rPr lang="en-US" altLang="en-US" sz="2800"/>
              <a:t>Water leaves the cell and the cell structure is again adversely affected (“crenation”)</a:t>
            </a:r>
          </a:p>
        </p:txBody>
      </p:sp>
      <p:pic>
        <p:nvPicPr>
          <p:cNvPr id="76804" name="Picture 4" descr="chp_eight_final-2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 y="4664075"/>
            <a:ext cx="7848600" cy="15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6" name="Text Box 6"/>
          <p:cNvSpPr txBox="1">
            <a:spLocks noChangeArrowheads="1"/>
          </p:cNvSpPr>
          <p:nvPr/>
        </p:nvSpPr>
        <p:spPr bwMode="auto">
          <a:xfrm>
            <a:off x="4038600" y="6324600"/>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Crenation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Osmosis and osmotic pressure</a:t>
            </a:r>
          </a:p>
        </p:txBody>
      </p:sp>
      <p:sp>
        <p:nvSpPr>
          <p:cNvPr id="78851" name="Rectangle 3"/>
          <p:cNvSpPr>
            <a:spLocks noGrp="1" noChangeArrowheads="1"/>
          </p:cNvSpPr>
          <p:nvPr>
            <p:ph type="body" sz="half" idx="1"/>
          </p:nvPr>
        </p:nvSpPr>
        <p:spPr>
          <a:xfrm>
            <a:off x="457200" y="1600200"/>
            <a:ext cx="8229600" cy="4525963"/>
          </a:xfrm>
        </p:spPr>
        <p:txBody>
          <a:bodyPr/>
          <a:lstStyle/>
          <a:p>
            <a:pPr>
              <a:lnSpc>
                <a:spcPct val="90000"/>
              </a:lnSpc>
            </a:pPr>
            <a:r>
              <a:rPr lang="en-US" altLang="en-US" sz="2000"/>
              <a:t>Isotonic solutions exert the same osmotic pressure as the cell solution, so there is no net outward or inward migration of solvent molecules.</a:t>
            </a:r>
          </a:p>
          <a:p>
            <a:pPr>
              <a:lnSpc>
                <a:spcPct val="90000"/>
              </a:lnSpc>
            </a:pPr>
            <a:r>
              <a:rPr lang="en-US" altLang="en-US" sz="2000"/>
              <a:t>Red blood cells places in isotonic solutions (e.g. 5%(m/v) glucose) are stable.</a:t>
            </a:r>
          </a:p>
          <a:p>
            <a:pPr>
              <a:lnSpc>
                <a:spcPct val="90000"/>
              </a:lnSpc>
            </a:pPr>
            <a:r>
              <a:rPr lang="en-US" altLang="en-US" sz="2000"/>
              <a:t>Intravenous solutions will often use isotonic solutions for the introduction of nutrients to the body.</a:t>
            </a:r>
          </a:p>
        </p:txBody>
      </p:sp>
      <p:pic>
        <p:nvPicPr>
          <p:cNvPr id="78852" name="Picture 4" descr="chp_eight_final-2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4419600"/>
            <a:ext cx="8610600" cy="1671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4" name="Text Box 6"/>
          <p:cNvSpPr txBox="1">
            <a:spLocks noChangeArrowheads="1"/>
          </p:cNvSpPr>
          <p:nvPr/>
        </p:nvSpPr>
        <p:spPr bwMode="auto">
          <a:xfrm>
            <a:off x="6400800" y="6172200"/>
            <a:ext cx="236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in an isotonic solution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Dialysis</a:t>
            </a:r>
          </a:p>
        </p:txBody>
      </p:sp>
      <p:pic>
        <p:nvPicPr>
          <p:cNvPr id="80900" name="Picture 4" descr="chp_eight_final-2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17750" y="1600200"/>
            <a:ext cx="450691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Solubility</a:t>
            </a:r>
          </a:p>
        </p:txBody>
      </p:sp>
      <p:sp>
        <p:nvSpPr>
          <p:cNvPr id="5123" name="Rectangle 3"/>
          <p:cNvSpPr>
            <a:spLocks noGrp="1" noChangeArrowheads="1"/>
          </p:cNvSpPr>
          <p:nvPr>
            <p:ph type="body" sz="half" idx="1"/>
          </p:nvPr>
        </p:nvSpPr>
        <p:spPr>
          <a:xfrm>
            <a:off x="457200" y="1371600"/>
            <a:ext cx="8305800" cy="4525963"/>
          </a:xfrm>
        </p:spPr>
        <p:txBody>
          <a:bodyPr/>
          <a:lstStyle/>
          <a:p>
            <a:pPr>
              <a:lnSpc>
                <a:spcPct val="90000"/>
              </a:lnSpc>
            </a:pPr>
            <a:r>
              <a:rPr lang="en-US" altLang="en-US" sz="2000"/>
              <a:t>It is not possible to dissolve infinite amounts of solute in some solvent.  Consider what happens when NaCl is dissolved in water.  As more and more NaCl is dissolved, eventually, a point is reached where no more will dissolve.</a:t>
            </a:r>
          </a:p>
          <a:p>
            <a:pPr>
              <a:lnSpc>
                <a:spcPct val="90000"/>
              </a:lnSpc>
            </a:pPr>
            <a:r>
              <a:rPr lang="en-US" altLang="en-US" sz="2000"/>
              <a:t>The maximum amount of solute that can be dissolved in a given volume of solvent is called the </a:t>
            </a:r>
            <a:r>
              <a:rPr lang="en-US" altLang="en-US" sz="2000">
                <a:solidFill>
                  <a:srgbClr val="0033CC"/>
                </a:solidFill>
              </a:rPr>
              <a:t>solubility</a:t>
            </a:r>
            <a:r>
              <a:rPr lang="en-US" altLang="en-US" sz="2000"/>
              <a:t> of that solute.  This is usually expressed as grams of solute per liter (or 100 mL) of solvent.</a:t>
            </a:r>
          </a:p>
          <a:p>
            <a:pPr>
              <a:lnSpc>
                <a:spcPct val="90000"/>
              </a:lnSpc>
            </a:pPr>
            <a:r>
              <a:rPr lang="en-US" altLang="en-US" sz="2000"/>
              <a:t>Some solids (and liquids) are soluble in water.  Some aren’t very soluble.</a:t>
            </a:r>
          </a:p>
          <a:p>
            <a:pPr lvl="1">
              <a:lnSpc>
                <a:spcPct val="90000"/>
              </a:lnSpc>
            </a:pPr>
            <a:r>
              <a:rPr lang="en-US" altLang="en-US" sz="1800"/>
              <a:t>The solubility of NaCl in water is about 360 g/L.</a:t>
            </a:r>
            <a:r>
              <a:rPr lang="en-US" altLang="en-US" sz="1800">
                <a:solidFill>
                  <a:srgbClr val="FF0000"/>
                </a:solidFill>
              </a:rPr>
              <a:t>*</a:t>
            </a:r>
          </a:p>
          <a:p>
            <a:pPr lvl="1">
              <a:lnSpc>
                <a:spcPct val="90000"/>
              </a:lnSpc>
            </a:pPr>
            <a:r>
              <a:rPr lang="en-US" altLang="en-US" sz="1800"/>
              <a:t>AgCl is not very soluble in water.  It would take about the volume of water in an 18’ x 36’ swimming pool to dissolve around 1 mg of AgCl.</a:t>
            </a:r>
            <a:r>
              <a:rPr lang="en-US" altLang="en-US" sz="1800">
                <a:solidFill>
                  <a:srgbClr val="FF0000"/>
                </a:solidFill>
              </a:rPr>
              <a:t>*</a:t>
            </a:r>
          </a:p>
        </p:txBody>
      </p:sp>
      <p:pic>
        <p:nvPicPr>
          <p:cNvPr id="5124" name="Picture 4" descr="pool"/>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429000" y="5183188"/>
            <a:ext cx="2133600" cy="1598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Text Box 6"/>
          <p:cNvSpPr txBox="1">
            <a:spLocks noChangeArrowheads="1"/>
          </p:cNvSpPr>
          <p:nvPr/>
        </p:nvSpPr>
        <p:spPr bwMode="auto">
          <a:xfrm>
            <a:off x="0" y="6491288"/>
            <a:ext cx="1119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a:t>
            </a:r>
            <a:r>
              <a:rPr lang="en-US" altLang="en-US"/>
              <a:t> At 20</a:t>
            </a:r>
            <a:r>
              <a:rPr lang="en-US" altLang="en-US" baseline="30000"/>
              <a:t>o</a:t>
            </a:r>
            <a:r>
              <a:rPr lang="en-US" altLang="en-US"/>
              <a:t>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Solubility</a:t>
            </a:r>
          </a:p>
        </p:txBody>
      </p:sp>
      <p:sp>
        <p:nvSpPr>
          <p:cNvPr id="6147" name="Rectangle 3"/>
          <p:cNvSpPr>
            <a:spLocks noGrp="1" noChangeArrowheads="1"/>
          </p:cNvSpPr>
          <p:nvPr>
            <p:ph type="body" idx="1"/>
          </p:nvPr>
        </p:nvSpPr>
        <p:spPr>
          <a:xfrm>
            <a:off x="457200" y="1219200"/>
            <a:ext cx="8229600" cy="4525963"/>
          </a:xfrm>
        </p:spPr>
        <p:txBody>
          <a:bodyPr/>
          <a:lstStyle/>
          <a:p>
            <a:pPr>
              <a:lnSpc>
                <a:spcPct val="80000"/>
              </a:lnSpc>
            </a:pPr>
            <a:r>
              <a:rPr lang="en-US" altLang="en-US" sz="2400"/>
              <a:t>When the maximum amount of solute that can be dissolved in the solvent has been dissolved, the solution is said to be </a:t>
            </a:r>
            <a:r>
              <a:rPr lang="en-US" altLang="en-US" sz="2400">
                <a:solidFill>
                  <a:srgbClr val="0033CC"/>
                </a:solidFill>
              </a:rPr>
              <a:t>saturated</a:t>
            </a:r>
            <a:r>
              <a:rPr lang="en-US" altLang="en-US" sz="2400"/>
              <a:t>.  Saturated solutions often have some undissolved solute present.</a:t>
            </a:r>
          </a:p>
          <a:p>
            <a:pPr>
              <a:lnSpc>
                <a:spcPct val="80000"/>
              </a:lnSpc>
            </a:pPr>
            <a:r>
              <a:rPr lang="en-US" altLang="en-US" sz="2400"/>
              <a:t>Up until this amount of solute has been dissolved, the solution is called </a:t>
            </a:r>
            <a:r>
              <a:rPr lang="en-US" altLang="en-US" sz="2400">
                <a:solidFill>
                  <a:srgbClr val="0033CC"/>
                </a:solidFill>
              </a:rPr>
              <a:t>unsaturated</a:t>
            </a:r>
            <a:r>
              <a:rPr lang="en-US" altLang="en-US" sz="2400"/>
              <a:t> (meaning it can still dissolve more solute)</a:t>
            </a:r>
          </a:p>
          <a:p>
            <a:pPr>
              <a:lnSpc>
                <a:spcPct val="80000"/>
              </a:lnSpc>
            </a:pPr>
            <a:r>
              <a:rPr lang="en-US" altLang="en-US" sz="2400"/>
              <a:t>Saturated solutions of a solid(s) dissolved in a liquid can be made to dissolve more solute if:</a:t>
            </a:r>
          </a:p>
          <a:p>
            <a:pPr lvl="1">
              <a:lnSpc>
                <a:spcPct val="80000"/>
              </a:lnSpc>
            </a:pPr>
            <a:r>
              <a:rPr lang="en-US" altLang="en-US" sz="2400"/>
              <a:t>more solvent is added, or</a:t>
            </a:r>
          </a:p>
          <a:p>
            <a:pPr lvl="1">
              <a:lnSpc>
                <a:spcPct val="80000"/>
              </a:lnSpc>
            </a:pPr>
            <a:r>
              <a:rPr lang="en-US" altLang="en-US" sz="2400"/>
              <a:t>the temperature of the solution is increased </a:t>
            </a:r>
          </a:p>
          <a:p>
            <a:pPr>
              <a:lnSpc>
                <a:spcPct val="80000"/>
              </a:lnSpc>
            </a:pPr>
            <a:r>
              <a:rPr lang="en-US" altLang="en-US" sz="2400"/>
              <a:t>If more solute is dissolved in a saturated solution through heating, the resulting solution can be cooled to yield an unstable solution, called a </a:t>
            </a:r>
            <a:r>
              <a:rPr lang="en-US" altLang="en-US" sz="2400">
                <a:solidFill>
                  <a:srgbClr val="0033CC"/>
                </a:solidFill>
              </a:rPr>
              <a:t>supersaturated solution</a:t>
            </a:r>
            <a:r>
              <a:rPr lang="en-US" altLang="en-US" sz="2400"/>
              <a:t>.  This kind of solution will yield solid crystals of solute if it is disturbed (scratch the inside surface or add a “seed crystal” of the solute.</a:t>
            </a:r>
          </a:p>
        </p:txBody>
      </p:sp>
      <p:sp>
        <p:nvSpPr>
          <p:cNvPr id="6148" name="Text Box 4">
            <a:hlinkClick r:id="rId2"/>
          </p:cNvPr>
          <p:cNvSpPr txBox="1">
            <a:spLocks noChangeArrowheads="1"/>
          </p:cNvSpPr>
          <p:nvPr/>
        </p:nvSpPr>
        <p:spPr bwMode="auto">
          <a:xfrm>
            <a:off x="6584950" y="6491288"/>
            <a:ext cx="2559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supersaturated solution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Effect transition="in" filter="box(in)">
                                      <p:cBhvr>
                                        <p:cTn id="7" dur="500"/>
                                        <p:tgtEl>
                                          <p:spTgt spid="614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box(in)">
                                      <p:cBhvr>
                                        <p:cTn id="12" dur="500"/>
                                        <p:tgtEl>
                                          <p:spTgt spid="614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box(in)">
                                      <p:cBhvr>
                                        <p:cTn id="17" dur="500"/>
                                        <p:tgtEl>
                                          <p:spTgt spid="61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147">
                                            <p:txEl>
                                              <p:pRg st="5" end="5"/>
                                            </p:txEl>
                                          </p:spTgt>
                                        </p:tgtEl>
                                        <p:attrNameLst>
                                          <p:attrName>style.visibility</p:attrName>
                                        </p:attrNameLst>
                                      </p:cBhvr>
                                      <p:to>
                                        <p:strVal val="visible"/>
                                      </p:to>
                                    </p:set>
                                    <p:animEffect transition="in" filter="box(in)">
                                      <p:cBhvr>
                                        <p:cTn id="2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Solubility</a:t>
            </a:r>
          </a:p>
        </p:txBody>
      </p:sp>
      <p:sp>
        <p:nvSpPr>
          <p:cNvPr id="10243" name="Rectangle 3"/>
          <p:cNvSpPr>
            <a:spLocks noGrp="1" noChangeArrowheads="1"/>
          </p:cNvSpPr>
          <p:nvPr>
            <p:ph type="body" idx="1"/>
          </p:nvPr>
        </p:nvSpPr>
        <p:spPr/>
        <p:txBody>
          <a:bodyPr/>
          <a:lstStyle/>
          <a:p>
            <a:pPr>
              <a:lnSpc>
                <a:spcPct val="80000"/>
              </a:lnSpc>
            </a:pPr>
            <a:r>
              <a:rPr lang="en-US" altLang="en-US" sz="2800"/>
              <a:t>The solubility of a solid solute in water can be </a:t>
            </a:r>
            <a:r>
              <a:rPr lang="en-US" altLang="en-US" sz="2800" i="1"/>
              <a:t>increased</a:t>
            </a:r>
            <a:r>
              <a:rPr lang="en-US" altLang="en-US" sz="2800"/>
              <a:t> by increasing the temperature of the mixture.</a:t>
            </a:r>
          </a:p>
          <a:p>
            <a:pPr>
              <a:lnSpc>
                <a:spcPct val="80000"/>
              </a:lnSpc>
            </a:pPr>
            <a:r>
              <a:rPr lang="en-US" altLang="en-US" sz="2800"/>
              <a:t>If the solution consists of a gas dissolved in a liquid, the gas’s solubility will </a:t>
            </a:r>
            <a:r>
              <a:rPr lang="en-US" altLang="en-US" sz="2800" i="1"/>
              <a:t>decrease</a:t>
            </a:r>
            <a:r>
              <a:rPr lang="en-US" altLang="en-US" sz="2800"/>
              <a:t> with increasing temperature.</a:t>
            </a:r>
          </a:p>
          <a:p>
            <a:pPr>
              <a:lnSpc>
                <a:spcPct val="80000"/>
              </a:lnSpc>
            </a:pPr>
            <a:r>
              <a:rPr lang="en-US" altLang="en-US" sz="2800"/>
              <a:t>The solubility of a gas in a liquid can be increased by increasing the partial pressure of the gas above the liquid:</a:t>
            </a:r>
          </a:p>
          <a:p>
            <a:pPr lvl="1">
              <a:lnSpc>
                <a:spcPct val="80000"/>
              </a:lnSpc>
            </a:pPr>
            <a:r>
              <a:rPr lang="en-US" altLang="en-US" sz="2400">
                <a:solidFill>
                  <a:srgbClr val="0033CC"/>
                </a:solidFill>
              </a:rPr>
              <a:t>Henry’s Law</a:t>
            </a:r>
            <a:r>
              <a:rPr lang="en-US" altLang="en-US" sz="2400"/>
              <a:t>: the solubility of a gas in a liquid is directly proportional to the partial pressure of the gas above the liquid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Solubility</a:t>
            </a:r>
          </a:p>
        </p:txBody>
      </p:sp>
      <p:sp>
        <p:nvSpPr>
          <p:cNvPr id="13315" name="Rectangle 3"/>
          <p:cNvSpPr>
            <a:spLocks noGrp="1" noChangeArrowheads="1"/>
          </p:cNvSpPr>
          <p:nvPr>
            <p:ph type="body" idx="1"/>
          </p:nvPr>
        </p:nvSpPr>
        <p:spPr/>
        <p:txBody>
          <a:bodyPr/>
          <a:lstStyle/>
          <a:p>
            <a:pPr>
              <a:lnSpc>
                <a:spcPct val="90000"/>
              </a:lnSpc>
            </a:pPr>
            <a:r>
              <a:rPr lang="en-US" altLang="en-US"/>
              <a:t>Solutions in which the solvent is water are called </a:t>
            </a:r>
            <a:r>
              <a:rPr lang="en-US" altLang="en-US">
                <a:solidFill>
                  <a:srgbClr val="0033CC"/>
                </a:solidFill>
              </a:rPr>
              <a:t>aqueous</a:t>
            </a:r>
            <a:r>
              <a:rPr lang="en-US" altLang="en-US"/>
              <a:t> solutions (as we talked about in chapter 6 – in a balanced chemical equation, these species are indicated with (aq) after them)</a:t>
            </a:r>
          </a:p>
          <a:p>
            <a:pPr>
              <a:lnSpc>
                <a:spcPct val="90000"/>
              </a:lnSpc>
            </a:pPr>
            <a:r>
              <a:rPr lang="en-US" altLang="en-US"/>
              <a:t>Solutions for which the solvent is not water are called </a:t>
            </a:r>
            <a:r>
              <a:rPr lang="en-US" altLang="en-US">
                <a:solidFill>
                  <a:srgbClr val="0033CC"/>
                </a:solidFill>
              </a:rPr>
              <a:t>non-aqueou</a:t>
            </a:r>
            <a:r>
              <a:rPr lang="en-US" altLang="en-US"/>
              <a:t>s solutions (for example, some solutions employ ethanol as a solvent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3693</Words>
  <Application>Microsoft Office PowerPoint</Application>
  <PresentationFormat>On-screen Show (4:3)</PresentationFormat>
  <Paragraphs>316</Paragraphs>
  <Slides>55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2" baseType="lpstr">
      <vt:lpstr>Arial</vt:lpstr>
      <vt:lpstr>Calibri</vt:lpstr>
      <vt:lpstr>Times New Roman</vt:lpstr>
      <vt:lpstr>Wingdings</vt:lpstr>
      <vt:lpstr>Default Design</vt:lpstr>
      <vt:lpstr>Photo Editor Photo</vt:lpstr>
      <vt:lpstr>Equation</vt:lpstr>
      <vt:lpstr>Chemistry 120 Fall 2016</vt:lpstr>
      <vt:lpstr>         Chapter 8. Solutions. </vt:lpstr>
      <vt:lpstr>         Chapter 8. Solutions. </vt:lpstr>
      <vt:lpstr>Characteristics of solutions</vt:lpstr>
      <vt:lpstr>Characteristics of solutions</vt:lpstr>
      <vt:lpstr>Solubility</vt:lpstr>
      <vt:lpstr>Solubility</vt:lpstr>
      <vt:lpstr>Solubility</vt:lpstr>
      <vt:lpstr>Solubility</vt:lpstr>
      <vt:lpstr>Solution formation</vt:lpstr>
      <vt:lpstr>Solution formation</vt:lpstr>
      <vt:lpstr>Solution formation</vt:lpstr>
      <vt:lpstr>Factors affecting the rate of solution formation</vt:lpstr>
      <vt:lpstr>Solubility rules</vt:lpstr>
      <vt:lpstr>Solubility rules</vt:lpstr>
      <vt:lpstr>Solubility rules</vt:lpstr>
      <vt:lpstr>Solution concentration units</vt:lpstr>
      <vt:lpstr>Solution concentration units</vt:lpstr>
      <vt:lpstr>Solution concentration units</vt:lpstr>
      <vt:lpstr>Solution concentration units</vt:lpstr>
      <vt:lpstr>Solution concentration units</vt:lpstr>
      <vt:lpstr>Solution concentration units</vt:lpstr>
      <vt:lpstr>Solution concentration units</vt:lpstr>
      <vt:lpstr>Solution concentration units</vt:lpstr>
      <vt:lpstr>Solution concentration units</vt:lpstr>
      <vt:lpstr>Solution concentration units</vt:lpstr>
      <vt:lpstr>Solution concentration units</vt:lpstr>
      <vt:lpstr>Solution concentration units</vt:lpstr>
      <vt:lpstr>Solution concentration units</vt:lpstr>
      <vt:lpstr>Solution concentration units</vt:lpstr>
      <vt:lpstr>Solution concentration units</vt:lpstr>
      <vt:lpstr>Solution concentration units</vt:lpstr>
      <vt:lpstr>Solution concentration units</vt:lpstr>
      <vt:lpstr>Solution concentration units</vt:lpstr>
      <vt:lpstr>Solution concentration units</vt:lpstr>
      <vt:lpstr>Dilution</vt:lpstr>
      <vt:lpstr>Dilution</vt:lpstr>
      <vt:lpstr>Dilution</vt:lpstr>
      <vt:lpstr>Colligative and colloidal properties</vt:lpstr>
      <vt:lpstr>Colligative and colloidal properties</vt:lpstr>
      <vt:lpstr>Colligative and colloidal properties</vt:lpstr>
      <vt:lpstr>Colligative properties of solutions</vt:lpstr>
      <vt:lpstr>Colligative properties of solutions</vt:lpstr>
      <vt:lpstr>Colligative properties of solutions</vt:lpstr>
      <vt:lpstr>Colligative properties of solutions</vt:lpstr>
      <vt:lpstr>Osmosis and osmotic pressure</vt:lpstr>
      <vt:lpstr>Osmosis and osmotic pressure</vt:lpstr>
      <vt:lpstr>Osmosis and osmotic pressure</vt:lpstr>
      <vt:lpstr>Osmosis and osmotic pressure</vt:lpstr>
      <vt:lpstr>Osmosis and osmotic pressure</vt:lpstr>
      <vt:lpstr>Osmosis and osmotic pressure</vt:lpstr>
      <vt:lpstr>Osmosis and osmotic pressure</vt:lpstr>
      <vt:lpstr>Osmosis and osmotic pressure</vt:lpstr>
      <vt:lpstr>Osmosis and osmotic pressure</vt:lpstr>
      <vt:lpstr>Dialysis</vt:lpstr>
    </vt:vector>
  </TitlesOfParts>
  <Company>Compuglogbalhypermeganet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Homer</dc:creator>
  <cp:lastModifiedBy>Dr.Upali</cp:lastModifiedBy>
  <cp:revision>66</cp:revision>
  <dcterms:created xsi:type="dcterms:W3CDTF">2011-10-27T01:10:22Z</dcterms:created>
  <dcterms:modified xsi:type="dcterms:W3CDTF">2016-09-12T14:41:42Z</dcterms:modified>
</cp:coreProperties>
</file>