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8" r:id="rId2"/>
    <p:sldId id="299" r:id="rId3"/>
    <p:sldId id="300" r:id="rId4"/>
    <p:sldId id="256" r:id="rId5"/>
    <p:sldId id="259" r:id="rId6"/>
    <p:sldId id="260" r:id="rId7"/>
    <p:sldId id="261" r:id="rId8"/>
    <p:sldId id="257" r:id="rId9"/>
    <p:sldId id="258" r:id="rId10"/>
    <p:sldId id="262" r:id="rId11"/>
    <p:sldId id="263" r:id="rId12"/>
    <p:sldId id="264" r:id="rId13"/>
    <p:sldId id="265" r:id="rId14"/>
    <p:sldId id="266" r:id="rId15"/>
    <p:sldId id="268" r:id="rId16"/>
    <p:sldId id="267"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6" r:id="rId36"/>
    <p:sldId id="288" r:id="rId37"/>
    <p:sldId id="289" r:id="rId38"/>
    <p:sldId id="290" r:id="rId39"/>
    <p:sldId id="291" r:id="rId40"/>
    <p:sldId id="292" r:id="rId41"/>
    <p:sldId id="293" r:id="rId42"/>
    <p:sldId id="295" r:id="rId43"/>
    <p:sldId id="296" r:id="rId44"/>
    <p:sldId id="297" r:id="rId45"/>
    <p:sldId id="29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571FB-83E4-49FE-897B-317932E67A68}" type="datetimeFigureOut">
              <a:rPr lang="en-US" smtClean="0"/>
              <a:t>9/12/2016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A141A-15EE-446A-99F6-662218A0183B}" type="slidenum">
              <a:rPr lang="en-US" smtClean="0"/>
              <a:t>‹#›</a:t>
            </a:fld>
            <a:endParaRPr lang="en-US"/>
          </a:p>
        </p:txBody>
      </p:sp>
    </p:spTree>
    <p:extLst>
      <p:ext uri="{BB962C8B-B14F-4D97-AF65-F5344CB8AC3E}">
        <p14:creationId xmlns:p14="http://schemas.microsoft.com/office/powerpoint/2010/main" val="45563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2555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1058DF-DB88-4241-BE2C-F6E3B0767B54}" type="slidenum">
              <a:rPr lang="en-US" altLang="en-US"/>
              <a:pPr/>
              <a:t>‹#›</a:t>
            </a:fld>
            <a:endParaRPr lang="en-US" altLang="en-US"/>
          </a:p>
        </p:txBody>
      </p:sp>
    </p:spTree>
    <p:extLst>
      <p:ext uri="{BB962C8B-B14F-4D97-AF65-F5344CB8AC3E}">
        <p14:creationId xmlns:p14="http://schemas.microsoft.com/office/powerpoint/2010/main" val="28576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8C8379-1B1E-42F3-9773-0ADC5363CF82}" type="slidenum">
              <a:rPr lang="en-US" altLang="en-US"/>
              <a:pPr/>
              <a:t>‹#›</a:t>
            </a:fld>
            <a:endParaRPr lang="en-US" altLang="en-US"/>
          </a:p>
        </p:txBody>
      </p:sp>
    </p:spTree>
    <p:extLst>
      <p:ext uri="{BB962C8B-B14F-4D97-AF65-F5344CB8AC3E}">
        <p14:creationId xmlns:p14="http://schemas.microsoft.com/office/powerpoint/2010/main" val="322698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CCECD90-5730-4EC8-A7E7-45DBEA367CD4}" type="slidenum">
              <a:rPr lang="en-US" altLang="en-US"/>
              <a:pPr/>
              <a:t>‹#›</a:t>
            </a:fld>
            <a:endParaRPr lang="en-US" altLang="en-US"/>
          </a:p>
        </p:txBody>
      </p:sp>
    </p:spTree>
    <p:extLst>
      <p:ext uri="{BB962C8B-B14F-4D97-AF65-F5344CB8AC3E}">
        <p14:creationId xmlns:p14="http://schemas.microsoft.com/office/powerpoint/2010/main" val="2974283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9413B6-6439-4E1F-A4BD-8E156BB66FF6}" type="slidenum">
              <a:rPr lang="en-US" altLang="en-US"/>
              <a:pPr/>
              <a:t>‹#›</a:t>
            </a:fld>
            <a:endParaRPr lang="en-US" altLang="en-US"/>
          </a:p>
        </p:txBody>
      </p:sp>
    </p:spTree>
    <p:extLst>
      <p:ext uri="{BB962C8B-B14F-4D97-AF65-F5344CB8AC3E}">
        <p14:creationId xmlns:p14="http://schemas.microsoft.com/office/powerpoint/2010/main" val="3679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2E3F30-907B-4B4F-AD7A-2083C33976FE}" type="slidenum">
              <a:rPr lang="en-US" altLang="en-US"/>
              <a:pPr/>
              <a:t>‹#›</a:t>
            </a:fld>
            <a:endParaRPr lang="en-US" altLang="en-US"/>
          </a:p>
        </p:txBody>
      </p:sp>
    </p:spTree>
    <p:extLst>
      <p:ext uri="{BB962C8B-B14F-4D97-AF65-F5344CB8AC3E}">
        <p14:creationId xmlns:p14="http://schemas.microsoft.com/office/powerpoint/2010/main" val="394546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FE8F019-D10D-4E79-9C24-21E14FE4EE69}" type="slidenum">
              <a:rPr lang="en-US" altLang="en-US"/>
              <a:pPr/>
              <a:t>‹#›</a:t>
            </a:fld>
            <a:endParaRPr lang="en-US" altLang="en-US"/>
          </a:p>
        </p:txBody>
      </p:sp>
    </p:spTree>
    <p:extLst>
      <p:ext uri="{BB962C8B-B14F-4D97-AF65-F5344CB8AC3E}">
        <p14:creationId xmlns:p14="http://schemas.microsoft.com/office/powerpoint/2010/main" val="173622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94B3813-5CDC-4736-9D1E-BF8139D00568}" type="slidenum">
              <a:rPr lang="en-US" altLang="en-US"/>
              <a:pPr/>
              <a:t>‹#›</a:t>
            </a:fld>
            <a:endParaRPr lang="en-US" altLang="en-US"/>
          </a:p>
        </p:txBody>
      </p:sp>
    </p:spTree>
    <p:extLst>
      <p:ext uri="{BB962C8B-B14F-4D97-AF65-F5344CB8AC3E}">
        <p14:creationId xmlns:p14="http://schemas.microsoft.com/office/powerpoint/2010/main" val="3934943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BC40E26-0CAB-494E-B63C-351CE4C7AEB3}" type="slidenum">
              <a:rPr lang="en-US" altLang="en-US"/>
              <a:pPr/>
              <a:t>‹#›</a:t>
            </a:fld>
            <a:endParaRPr lang="en-US" altLang="en-US"/>
          </a:p>
        </p:txBody>
      </p:sp>
    </p:spTree>
    <p:extLst>
      <p:ext uri="{BB962C8B-B14F-4D97-AF65-F5344CB8AC3E}">
        <p14:creationId xmlns:p14="http://schemas.microsoft.com/office/powerpoint/2010/main" val="17848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755B28A-E8EB-42AE-8068-A5DF0E322540}" type="slidenum">
              <a:rPr lang="en-US" altLang="en-US"/>
              <a:pPr/>
              <a:t>‹#›</a:t>
            </a:fld>
            <a:endParaRPr lang="en-US" altLang="en-US"/>
          </a:p>
        </p:txBody>
      </p:sp>
    </p:spTree>
    <p:extLst>
      <p:ext uri="{BB962C8B-B14F-4D97-AF65-F5344CB8AC3E}">
        <p14:creationId xmlns:p14="http://schemas.microsoft.com/office/powerpoint/2010/main" val="307494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C0E7BD9-A8AD-41CE-A86C-29DB4DB79A71}" type="slidenum">
              <a:rPr lang="en-US" altLang="en-US"/>
              <a:pPr/>
              <a:t>‹#›</a:t>
            </a:fld>
            <a:endParaRPr lang="en-US" altLang="en-US"/>
          </a:p>
        </p:txBody>
      </p:sp>
    </p:spTree>
    <p:extLst>
      <p:ext uri="{BB962C8B-B14F-4D97-AF65-F5344CB8AC3E}">
        <p14:creationId xmlns:p14="http://schemas.microsoft.com/office/powerpoint/2010/main" val="4506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F3E3BE-A329-4D99-A306-0A327035AB26}" type="slidenum">
              <a:rPr lang="en-US" altLang="en-US"/>
              <a:pPr/>
              <a:t>‹#›</a:t>
            </a:fld>
            <a:endParaRPr lang="en-US" altLang="en-US"/>
          </a:p>
        </p:txBody>
      </p:sp>
    </p:spTree>
    <p:extLst>
      <p:ext uri="{BB962C8B-B14F-4D97-AF65-F5344CB8AC3E}">
        <p14:creationId xmlns:p14="http://schemas.microsoft.com/office/powerpoint/2010/main" val="151686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0E9EE99-2CC9-4FE9-AA1A-F7D73B0F4E91}" type="slidenum">
              <a:rPr lang="en-US" altLang="en-US"/>
              <a:pPr/>
              <a:t>‹#›</a:t>
            </a:fld>
            <a:endParaRPr lang="en-US" altLang="en-US"/>
          </a:p>
        </p:txBody>
      </p:sp>
    </p:spTree>
    <p:extLst>
      <p:ext uri="{BB962C8B-B14F-4D97-AF65-F5344CB8AC3E}">
        <p14:creationId xmlns:p14="http://schemas.microsoft.com/office/powerpoint/2010/main" val="190477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D293DB-EBE4-4CAA-9A32-67D5373C1A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9100" y="1148815"/>
            <a:ext cx="8915400" cy="3048000"/>
          </a:xfrm>
          <a:prstGeom prst="rect">
            <a:avLst/>
          </a:prstGeom>
          <a:noFill/>
          <a:ln w="9525">
            <a:noFill/>
            <a:miter lim="800000"/>
            <a:headEnd/>
            <a:tailEnd/>
          </a:ln>
        </p:spPr>
        <p:txBody>
          <a:bodyPr lIns="92075" tIns="46037" rIns="92075" bIns="46037"/>
          <a:lstStyle/>
          <a:p>
            <a:pPr eaLnBrk="0" fontAlgn="base" hangingPunct="0">
              <a:spcBef>
                <a:spcPct val="50000"/>
              </a:spcBef>
              <a:spcAft>
                <a:spcPct val="0"/>
              </a:spcAft>
            </a:pPr>
            <a:r>
              <a:rPr lang="en-US" sz="2800" b="0" i="0" baseline="0" dirty="0">
                <a:solidFill>
                  <a:schemeClr val="tx2"/>
                </a:solidFill>
                <a:latin typeface="Arial" pitchFamily="34" charset="0"/>
                <a:cs typeface="Arial" pitchFamily="34" charset="0"/>
              </a:rPr>
              <a:t>Instructor: Dr. </a:t>
            </a:r>
            <a:r>
              <a:rPr lang="en-US" sz="2800" b="0" i="0" baseline="0" dirty="0" err="1">
                <a:solidFill>
                  <a:schemeClr val="tx2"/>
                </a:solidFill>
                <a:latin typeface="Arial" pitchFamily="34" charset="0"/>
                <a:cs typeface="Arial" pitchFamily="34" charset="0"/>
              </a:rPr>
              <a:t>Upali</a:t>
            </a:r>
            <a:r>
              <a:rPr lang="en-US" sz="2800" b="0" i="0" baseline="0" dirty="0">
                <a:solidFill>
                  <a:schemeClr val="tx2"/>
                </a:solidFill>
                <a:latin typeface="Arial" pitchFamily="34" charset="0"/>
                <a:cs typeface="Arial" pitchFamily="34" charset="0"/>
              </a:rPr>
              <a:t> </a:t>
            </a:r>
            <a:r>
              <a:rPr lang="en-US" sz="2800" b="0" i="0" baseline="0" dirty="0" err="1">
                <a:solidFill>
                  <a:schemeClr val="tx2"/>
                </a:solidFill>
                <a:latin typeface="Arial" pitchFamily="34" charset="0"/>
                <a:cs typeface="Arial" pitchFamily="34" charset="0"/>
              </a:rPr>
              <a:t>Siriwardane</a:t>
            </a:r>
            <a:endParaRPr lang="en-US" sz="2400" b="0" i="0" baseline="0" dirty="0">
              <a:solidFill>
                <a:schemeClr val="tx2"/>
              </a:solidFill>
              <a:latin typeface="Arial" pitchFamily="34" charset="0"/>
              <a:cs typeface="Arial" pitchFamily="34" charset="0"/>
            </a:endParaRPr>
          </a:p>
          <a:p>
            <a:pPr marL="342900" indent="-342900" eaLnBrk="0" fontAlgn="base" hangingPunct="0">
              <a:spcBef>
                <a:spcPct val="20000"/>
              </a:spcBef>
              <a:spcAft>
                <a:spcPct val="0"/>
              </a:spcAft>
            </a:pPr>
            <a:r>
              <a:rPr lang="en-US" sz="2400" i="0" baseline="0" dirty="0">
                <a:solidFill>
                  <a:srgbClr val="C00000"/>
                </a:solidFill>
                <a:latin typeface="Arial" pitchFamily="34" charset="0"/>
                <a:cs typeface="Arial" pitchFamily="34" charset="0"/>
              </a:rPr>
              <a:t>e-mail</a:t>
            </a:r>
            <a:r>
              <a:rPr lang="en-US" sz="2400" b="0" i="0" baseline="0" dirty="0">
                <a:solidFill>
                  <a:schemeClr val="accent2"/>
                </a:solidFill>
                <a:latin typeface="Arial" pitchFamily="34" charset="0"/>
                <a:cs typeface="Arial" pitchFamily="34" charset="0"/>
              </a:rPr>
              <a:t>: </a:t>
            </a:r>
            <a:r>
              <a:rPr lang="en-US" sz="2400" b="0" i="0" baseline="0" dirty="0" smtClean="0">
                <a:solidFill>
                  <a:schemeClr val="accent2"/>
                </a:solidFill>
                <a:latin typeface="Arial" pitchFamily="34" charset="0"/>
                <a:cs typeface="Arial" pitchFamily="34" charset="0"/>
              </a:rPr>
              <a:t>upali@latech.edu</a:t>
            </a:r>
            <a:endParaRPr lang="en-US" sz="2400" b="0" i="0" baseline="0" dirty="0">
              <a:solidFill>
                <a:schemeClr val="accent2"/>
              </a:solidFill>
              <a:latin typeface="Arial" pitchFamily="34" charset="0"/>
              <a:cs typeface="Arial" pitchFamily="34" charset="0"/>
            </a:endParaRPr>
          </a:p>
          <a:p>
            <a:pPr marL="342900" indent="-342900" eaLnBrk="0" fontAlgn="base" hangingPunct="0">
              <a:lnSpc>
                <a:spcPct val="70000"/>
              </a:lnSpc>
              <a:spcBef>
                <a:spcPct val="20000"/>
              </a:spcBef>
              <a:spcAft>
                <a:spcPct val="0"/>
              </a:spcAft>
            </a:pPr>
            <a:r>
              <a:rPr lang="en-US" sz="2400" i="0" baseline="0" dirty="0">
                <a:solidFill>
                  <a:srgbClr val="C00000"/>
                </a:solidFill>
                <a:latin typeface="Arial" pitchFamily="34" charset="0"/>
                <a:cs typeface="Arial" pitchFamily="34" charset="0"/>
              </a:rPr>
              <a:t>Office</a:t>
            </a:r>
            <a:r>
              <a:rPr lang="en-US" sz="2400" b="0" i="0" baseline="0" dirty="0">
                <a:solidFill>
                  <a:schemeClr val="accent2"/>
                </a:solidFill>
                <a:latin typeface="Arial" pitchFamily="34" charset="0"/>
                <a:cs typeface="Arial" pitchFamily="34" charset="0"/>
              </a:rPr>
              <a:t>:  CTH 311 </a:t>
            </a:r>
            <a:endParaRPr lang="en-US" sz="2400" b="0" i="0" baseline="0" dirty="0" smtClean="0">
              <a:solidFill>
                <a:schemeClr val="accent2"/>
              </a:solidFill>
              <a:latin typeface="Arial" pitchFamily="34" charset="0"/>
              <a:cs typeface="Arial" pitchFamily="34" charset="0"/>
            </a:endParaRPr>
          </a:p>
          <a:p>
            <a:pPr indent="-342900" eaLnBrk="0" fontAlgn="base" hangingPunct="0">
              <a:lnSpc>
                <a:spcPct val="70000"/>
              </a:lnSpc>
              <a:spcBef>
                <a:spcPct val="20000"/>
              </a:spcBef>
              <a:spcAft>
                <a:spcPct val="0"/>
              </a:spcAft>
            </a:pPr>
            <a:r>
              <a:rPr lang="en-US" sz="2400" i="0" baseline="0" dirty="0" smtClean="0">
                <a:solidFill>
                  <a:srgbClr val="C00000"/>
                </a:solidFill>
                <a:latin typeface="Arial" pitchFamily="34" charset="0"/>
                <a:cs typeface="Arial" pitchFamily="34" charset="0"/>
              </a:rPr>
              <a:t>Phone</a:t>
            </a:r>
            <a:r>
              <a:rPr lang="en-US" sz="2400" b="0" i="0" baseline="0" dirty="0" smtClean="0">
                <a:solidFill>
                  <a:schemeClr val="accent2"/>
                </a:solidFill>
                <a:latin typeface="Arial" pitchFamily="34" charset="0"/>
                <a:cs typeface="Arial" pitchFamily="34" charset="0"/>
              </a:rPr>
              <a:t> </a:t>
            </a:r>
            <a:r>
              <a:rPr lang="en-US" sz="2400" b="0" i="0" baseline="0" dirty="0">
                <a:solidFill>
                  <a:schemeClr val="accent2"/>
                </a:solidFill>
                <a:latin typeface="Arial" pitchFamily="34" charset="0"/>
                <a:cs typeface="Arial" pitchFamily="34" charset="0"/>
              </a:rPr>
              <a:t>257-4941</a:t>
            </a: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Office Hours</a:t>
            </a:r>
            <a:r>
              <a:rPr lang="en-US" sz="2400" b="0" i="0" baseline="0" dirty="0">
                <a:latin typeface="Arial" pitchFamily="34" charset="0"/>
                <a:cs typeface="Arial" pitchFamily="34" charset="0"/>
              </a:rPr>
              <a:t>: </a:t>
            </a:r>
            <a:r>
              <a:rPr lang="en-US" sz="2400" b="0" i="0" baseline="0" dirty="0" smtClean="0">
                <a:latin typeface="Arial" pitchFamily="34" charset="0"/>
                <a:cs typeface="Arial" pitchFamily="34" charset="0"/>
              </a:rPr>
              <a:t>M,W,F  9:30-11:30 </a:t>
            </a:r>
            <a:r>
              <a:rPr lang="en-US" sz="2400" b="0" i="0" baseline="0" dirty="0">
                <a:latin typeface="Arial" pitchFamily="34" charset="0"/>
                <a:cs typeface="Arial" pitchFamily="34" charset="0"/>
              </a:rPr>
              <a:t>am </a:t>
            </a:r>
            <a:r>
              <a:rPr lang="en-US" sz="2400" b="0" i="0" baseline="0" dirty="0" smtClean="0">
                <a:latin typeface="Arial" pitchFamily="34" charset="0"/>
                <a:cs typeface="Arial" pitchFamily="34" charset="0"/>
              </a:rPr>
              <a:t>T,R 8:00-10:00 am or </a:t>
            </a:r>
            <a:r>
              <a:rPr lang="en-US" sz="2400" b="0" i="0" baseline="0" dirty="0">
                <a:latin typeface="Arial" pitchFamily="34" charset="0"/>
                <a:cs typeface="Arial" pitchFamily="34" charset="0"/>
              </a:rPr>
              <a:t>by </a:t>
            </a:r>
            <a:r>
              <a:rPr lang="en-US" sz="2400" b="0" i="0" baseline="0" dirty="0" smtClean="0">
                <a:latin typeface="Arial" pitchFamily="34" charset="0"/>
                <a:cs typeface="Arial" pitchFamily="34" charset="0"/>
              </a:rPr>
              <a:t>appointment; </a:t>
            </a:r>
            <a:endParaRPr lang="en-US" sz="2400" b="0" i="0" baseline="0" dirty="0">
              <a:latin typeface="Arial" pitchFamily="34" charset="0"/>
              <a:cs typeface="Arial" pitchFamily="34" charset="0"/>
            </a:endParaRP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Test Dates</a:t>
            </a:r>
            <a:r>
              <a:rPr lang="en-US" b="0" i="0" baseline="0" dirty="0" smtClean="0">
                <a:solidFill>
                  <a:srgbClr val="000000"/>
                </a:solidFill>
                <a:latin typeface="Arial" pitchFamily="34" charset="0"/>
                <a:cs typeface="Arial" pitchFamily="34" charset="0"/>
              </a:rPr>
              <a:t>:</a:t>
            </a:r>
            <a:endParaRPr lang="en-US" sz="2300" b="1" i="1" baseline="-25000" dirty="0">
              <a:solidFill>
                <a:schemeClr val="accent2"/>
              </a:solidFill>
              <a:latin typeface="Times New Roman" pitchFamily="18" charset="0"/>
            </a:endParaRPr>
          </a:p>
        </p:txBody>
      </p:sp>
      <p:sp>
        <p:nvSpPr>
          <p:cNvPr id="20483" name="Rectangle 3"/>
          <p:cNvSpPr>
            <a:spLocks noGrp="1" noChangeArrowheads="1"/>
          </p:cNvSpPr>
          <p:nvPr>
            <p:ph type="title" idx="4294967295"/>
          </p:nvPr>
        </p:nvSpPr>
        <p:spPr>
          <a:xfrm>
            <a:off x="838200" y="0"/>
            <a:ext cx="7772400" cy="1143000"/>
          </a:xfrm>
        </p:spPr>
        <p:txBody>
          <a:bodyPr/>
          <a:lstStyle/>
          <a:p>
            <a:pPr>
              <a:defRPr/>
            </a:pPr>
            <a:r>
              <a:rPr lang="en-US" kern="0" dirty="0">
                <a:solidFill>
                  <a:srgbClr val="C00000"/>
                </a:solidFill>
                <a:effectLst>
                  <a:outerShdw blurRad="38100" dist="38100" dir="2700000" algn="tl">
                    <a:srgbClr val="C0C0C0"/>
                  </a:outerShdw>
                </a:effectLst>
                <a:latin typeface="+mj-lt"/>
              </a:rPr>
              <a:t>Chemistry </a:t>
            </a:r>
            <a:r>
              <a:rPr lang="en-US" kern="0" dirty="0" smtClean="0">
                <a:solidFill>
                  <a:srgbClr val="C00000"/>
                </a:solidFill>
                <a:effectLst>
                  <a:outerShdw blurRad="38100" dist="38100" dir="2700000" algn="tl">
                    <a:srgbClr val="C0C0C0"/>
                  </a:outerShdw>
                </a:effectLst>
                <a:latin typeface="+mj-lt"/>
              </a:rPr>
              <a:t>120 Fall 2016</a:t>
            </a:r>
            <a:endParaRPr lang="en-US" kern="0" dirty="0">
              <a:solidFill>
                <a:srgbClr val="C00000"/>
              </a:solidFill>
              <a:effectLst>
                <a:outerShdw blurRad="38100" dist="38100" dir="2700000" algn="tl">
                  <a:srgbClr val="C0C0C0"/>
                </a:outerShdw>
              </a:effectLst>
              <a:latin typeface="+mj-lt"/>
            </a:endParaRPr>
          </a:p>
        </p:txBody>
      </p:sp>
      <p:sp>
        <p:nvSpPr>
          <p:cNvPr id="4" name="Rectangle 4"/>
          <p:cNvSpPr>
            <a:spLocks noChangeArrowheads="1"/>
          </p:cNvSpPr>
          <p:nvPr/>
        </p:nvSpPr>
        <p:spPr bwMode="auto">
          <a:xfrm>
            <a:off x="419100" y="3927366"/>
            <a:ext cx="8686800" cy="2986075"/>
          </a:xfrm>
          <a:prstGeom prst="rect">
            <a:avLst/>
          </a:prstGeom>
          <a:noFill/>
          <a:ln w="9525">
            <a:noFill/>
            <a:miter lim="800000"/>
            <a:headEnd/>
            <a:tailEnd/>
          </a:ln>
          <a:effectLst/>
        </p:spPr>
        <p:txBody>
          <a:bodyPr wrap="square" lIns="92075" tIns="46038" rIns="92075" bIns="46038">
            <a:spAutoFit/>
          </a:bodyPr>
          <a:lstStyle/>
          <a:p>
            <a:r>
              <a:rPr lang="en-US" sz="2400" i="0" baseline="0" dirty="0" smtClean="0">
                <a:solidFill>
                  <a:srgbClr val="C00000"/>
                </a:solidFill>
                <a:latin typeface="Arial" pitchFamily="34" charset="0"/>
                <a:cs typeface="Arial" pitchFamily="34" charset="0"/>
              </a:rPr>
              <a:t>September 23</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1):  Chapter  </a:t>
            </a:r>
            <a:r>
              <a:rPr lang="en-US" sz="2400" b="1" i="0" baseline="0" dirty="0" smtClean="0">
                <a:solidFill>
                  <a:srgbClr val="000000"/>
                </a:solidFill>
                <a:latin typeface="Arial" pitchFamily="34" charset="0"/>
                <a:cs typeface="Arial" pitchFamily="34" charset="0"/>
              </a:rPr>
              <a:t>1,2 &amp;3 </a:t>
            </a:r>
            <a:endParaRPr lang="en-US" sz="2400" b="1" i="0" baseline="0" dirty="0">
              <a:solidFill>
                <a:srgbClr val="000000"/>
              </a:solidFill>
              <a:latin typeface="Arial" pitchFamily="34" charset="0"/>
              <a:cs typeface="Arial" pitchFamily="34" charset="0"/>
            </a:endParaRPr>
          </a:p>
          <a:p>
            <a:r>
              <a:rPr lang="en-US" sz="2400" i="0" baseline="0" dirty="0" smtClean="0">
                <a:solidFill>
                  <a:srgbClr val="C00000"/>
                </a:solidFill>
                <a:latin typeface="Arial" pitchFamily="34" charset="0"/>
                <a:cs typeface="Arial" pitchFamily="34" charset="0"/>
              </a:rPr>
              <a:t>October 13</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2): Chapter  4 </a:t>
            </a:r>
            <a:r>
              <a:rPr lang="en-US" sz="2400" b="1" i="0" baseline="0" dirty="0" smtClean="0">
                <a:solidFill>
                  <a:srgbClr val="000000"/>
                </a:solidFill>
                <a:cs typeface="Arial" pitchFamily="34" charset="0"/>
              </a:rPr>
              <a:t>&amp;</a:t>
            </a:r>
            <a:r>
              <a:rPr lang="en-US" b="1" dirty="0">
                <a:solidFill>
                  <a:srgbClr val="000000"/>
                </a:solidFill>
                <a:cs typeface="Arial" pitchFamily="34" charset="0"/>
              </a:rPr>
              <a:t> </a:t>
            </a:r>
            <a:r>
              <a:rPr lang="en-US" sz="2400" b="1" i="0" baseline="0" dirty="0" smtClean="0">
                <a:solidFill>
                  <a:srgbClr val="000000"/>
                </a:solidFill>
                <a:cs typeface="Arial" pitchFamily="34" charset="0"/>
              </a:rPr>
              <a:t>5 </a:t>
            </a:r>
          </a:p>
          <a:p>
            <a:r>
              <a:rPr lang="en-US" sz="2400" i="0" baseline="0" dirty="0" smtClean="0">
                <a:solidFill>
                  <a:srgbClr val="C00000"/>
                </a:solidFill>
                <a:latin typeface="Arial" pitchFamily="34" charset="0"/>
                <a:cs typeface="Arial" pitchFamily="34" charset="0"/>
              </a:rPr>
              <a:t>October 31,</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3): </a:t>
            </a:r>
            <a:r>
              <a:rPr lang="en-US" sz="2400" b="1" i="0" baseline="0" dirty="0">
                <a:solidFill>
                  <a:srgbClr val="000000"/>
                </a:solidFill>
                <a:latin typeface="Arial" pitchFamily="34" charset="0"/>
                <a:cs typeface="Arial" pitchFamily="34" charset="0"/>
              </a:rPr>
              <a:t>Chapter  </a:t>
            </a:r>
            <a:r>
              <a:rPr lang="en-US" sz="2400" b="1" baseline="0" dirty="0" smtClean="0">
                <a:solidFill>
                  <a:srgbClr val="000000"/>
                </a:solidFill>
                <a:latin typeface="Arial" pitchFamily="34" charset="0"/>
                <a:cs typeface="Arial" pitchFamily="34" charset="0"/>
              </a:rPr>
              <a:t>6, 7</a:t>
            </a:r>
            <a:r>
              <a:rPr lang="en-US" sz="2400" b="1" i="0" baseline="0" dirty="0" smtClean="0">
                <a:solidFill>
                  <a:srgbClr val="000000"/>
                </a:solidFill>
                <a:latin typeface="Arial" pitchFamily="34" charset="0"/>
                <a:cs typeface="Arial" pitchFamily="34" charset="0"/>
              </a:rPr>
              <a:t> </a:t>
            </a:r>
            <a:r>
              <a:rPr lang="en-US" sz="2400" b="1" i="0" baseline="0" dirty="0">
                <a:solidFill>
                  <a:srgbClr val="000000"/>
                </a:solidFill>
                <a:latin typeface="Arial" pitchFamily="34" charset="0"/>
                <a:cs typeface="Arial" pitchFamily="34" charset="0"/>
              </a:rPr>
              <a:t>&amp; </a:t>
            </a:r>
            <a:r>
              <a:rPr lang="en-US" sz="2400" b="1" i="0" baseline="0" dirty="0" smtClean="0">
                <a:solidFill>
                  <a:srgbClr val="000000"/>
                </a:solidFill>
                <a:latin typeface="Arial" pitchFamily="34" charset="0"/>
                <a:cs typeface="Arial" pitchFamily="34" charset="0"/>
              </a:rPr>
              <a:t>8</a:t>
            </a:r>
            <a:endParaRPr lang="en-US" sz="2400" b="1" i="0" baseline="0" dirty="0">
              <a:solidFill>
                <a:srgbClr val="000000"/>
              </a:solidFill>
              <a:latin typeface="Arial" pitchFamily="34" charset="0"/>
              <a:cs typeface="Arial" pitchFamily="34" charset="0"/>
            </a:endParaRPr>
          </a:p>
          <a:p>
            <a:r>
              <a:rPr lang="en-US" sz="2400" dirty="0" smtClean="0">
                <a:solidFill>
                  <a:srgbClr val="C00000"/>
                </a:solidFill>
                <a:cs typeface="Arial" pitchFamily="34" charset="0"/>
              </a:rPr>
              <a:t>November 15,</a:t>
            </a:r>
            <a:r>
              <a:rPr lang="en-US" sz="2400" dirty="0" smtClean="0">
                <a:solidFill>
                  <a:srgbClr val="000000"/>
                </a:solidFill>
                <a:cs typeface="Arial" pitchFamily="34" charset="0"/>
              </a:rPr>
              <a:t>   </a:t>
            </a:r>
            <a:r>
              <a:rPr lang="en-US" sz="2400" b="1" dirty="0" smtClean="0">
                <a:solidFill>
                  <a:srgbClr val="000000"/>
                </a:solidFill>
                <a:cs typeface="Arial" pitchFamily="34" charset="0"/>
              </a:rPr>
              <a:t>2016 </a:t>
            </a:r>
            <a:r>
              <a:rPr lang="en-US" sz="2400" b="1" dirty="0">
                <a:solidFill>
                  <a:srgbClr val="000000"/>
                </a:solidFill>
                <a:cs typeface="Arial" pitchFamily="34" charset="0"/>
              </a:rPr>
              <a:t>(Test </a:t>
            </a:r>
            <a:r>
              <a:rPr lang="en-US" sz="2400" b="1" dirty="0" smtClean="0">
                <a:solidFill>
                  <a:srgbClr val="000000"/>
                </a:solidFill>
                <a:cs typeface="Arial" pitchFamily="34" charset="0"/>
              </a:rPr>
              <a:t>4): </a:t>
            </a:r>
            <a:r>
              <a:rPr lang="en-US" sz="2400" b="1" dirty="0">
                <a:solidFill>
                  <a:srgbClr val="000000"/>
                </a:solidFill>
                <a:cs typeface="Arial" pitchFamily="34" charset="0"/>
              </a:rPr>
              <a:t>Chapter  </a:t>
            </a:r>
            <a:r>
              <a:rPr lang="en-US" sz="2400" b="1" dirty="0" smtClean="0">
                <a:solidFill>
                  <a:srgbClr val="000000"/>
                </a:solidFill>
                <a:cs typeface="Arial" pitchFamily="34" charset="0"/>
              </a:rPr>
              <a:t>9, 10 </a:t>
            </a:r>
            <a:r>
              <a:rPr lang="en-US" sz="2400" b="1" dirty="0">
                <a:solidFill>
                  <a:srgbClr val="000000"/>
                </a:solidFill>
                <a:cs typeface="Arial" pitchFamily="34" charset="0"/>
              </a:rPr>
              <a:t>&amp; </a:t>
            </a:r>
            <a:r>
              <a:rPr lang="en-US" sz="2400" b="1" dirty="0" smtClean="0">
                <a:solidFill>
                  <a:srgbClr val="000000"/>
                </a:solidFill>
                <a:cs typeface="Arial" pitchFamily="34" charset="0"/>
              </a:rPr>
              <a:t>11</a:t>
            </a:r>
            <a:endParaRPr lang="en-US" sz="2400" b="1" dirty="0">
              <a:solidFill>
                <a:srgbClr val="000000"/>
              </a:solidFill>
              <a:cs typeface="Arial" pitchFamily="34" charset="0"/>
            </a:endParaRPr>
          </a:p>
          <a:p>
            <a:r>
              <a:rPr lang="en-US" sz="2400" i="0" baseline="0" dirty="0" smtClean="0">
                <a:solidFill>
                  <a:srgbClr val="C00000"/>
                </a:solidFill>
                <a:latin typeface="Arial" pitchFamily="34" charset="0"/>
                <a:cs typeface="Arial" pitchFamily="34" charset="0"/>
              </a:rPr>
              <a:t>November 17</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(Make-up test) </a:t>
            </a:r>
            <a:r>
              <a:rPr lang="en-US" sz="2400" b="1" i="0" baseline="0" dirty="0" smtClean="0">
                <a:solidFill>
                  <a:srgbClr val="000000"/>
                </a:solidFill>
                <a:latin typeface="Arial" pitchFamily="34" charset="0"/>
                <a:cs typeface="Arial" pitchFamily="34" charset="0"/>
              </a:rPr>
              <a:t>comprehensive</a:t>
            </a:r>
            <a:r>
              <a:rPr lang="en-US" sz="2400" b="1" i="0" baseline="0" dirty="0">
                <a:solidFill>
                  <a:srgbClr val="000000"/>
                </a:solidFill>
                <a:latin typeface="Arial" pitchFamily="34" charset="0"/>
                <a:cs typeface="Arial" pitchFamily="34" charset="0"/>
              </a:rPr>
              <a:t>: </a:t>
            </a:r>
            <a:endParaRPr lang="en-US" sz="2400" b="1" i="0" baseline="0" dirty="0" smtClean="0">
              <a:solidFill>
                <a:srgbClr val="000000"/>
              </a:solidFill>
              <a:latin typeface="Arial" pitchFamily="34" charset="0"/>
              <a:cs typeface="Arial" pitchFamily="34" charset="0"/>
            </a:endParaRPr>
          </a:p>
          <a:p>
            <a:pPr algn="l">
              <a:spcBef>
                <a:spcPct val="0"/>
              </a:spcBef>
            </a:pPr>
            <a:r>
              <a:rPr lang="en-US" sz="2400" i="0" baseline="0" dirty="0">
                <a:solidFill>
                  <a:srgbClr val="000000"/>
                </a:solidFill>
                <a:latin typeface="Arial" pitchFamily="34" charset="0"/>
                <a:cs typeface="Arial" pitchFamily="34" charset="0"/>
              </a:rPr>
              <a:t> </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Chapters 1-11</a:t>
            </a:r>
          </a:p>
          <a:p>
            <a:endParaRPr lang="en-US" sz="3600" b="1" i="0" baseline="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8585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600"/>
              <a:t>Kinetic molecular theory and physical states</a:t>
            </a:r>
          </a:p>
        </p:txBody>
      </p:sp>
      <p:sp>
        <p:nvSpPr>
          <p:cNvPr id="13315" name="Rectangle 3"/>
          <p:cNvSpPr>
            <a:spLocks noGrp="1" noChangeArrowheads="1"/>
          </p:cNvSpPr>
          <p:nvPr>
            <p:ph type="body" sz="half" idx="1"/>
          </p:nvPr>
        </p:nvSpPr>
        <p:spPr>
          <a:xfrm>
            <a:off x="457200" y="1600200"/>
            <a:ext cx="7924800" cy="4525963"/>
          </a:xfrm>
        </p:spPr>
        <p:txBody>
          <a:bodyPr/>
          <a:lstStyle/>
          <a:p>
            <a:r>
              <a:rPr lang="en-US" altLang="en-US" sz="2800"/>
              <a:t>Particles in solids are dominated by the cohesive forces that exist between them.  This draws the particles close together so that they occupy fixed positions (can still vibrate as a result of kinetic energy).</a:t>
            </a:r>
          </a:p>
          <a:p>
            <a:r>
              <a:rPr lang="en-US" altLang="en-US" sz="2800"/>
              <a:t>Properties of solids:</a:t>
            </a:r>
          </a:p>
          <a:p>
            <a:pPr lvl="1"/>
            <a:r>
              <a:rPr lang="en-US" altLang="en-US" sz="2400"/>
              <a:t>Definite volume and shape</a:t>
            </a:r>
          </a:p>
          <a:p>
            <a:pPr lvl="1"/>
            <a:r>
              <a:rPr lang="en-US" altLang="en-US" sz="2400"/>
              <a:t>High density</a:t>
            </a:r>
          </a:p>
          <a:p>
            <a:pPr lvl="1"/>
            <a:r>
              <a:rPr lang="en-US" altLang="en-US" sz="2400"/>
              <a:t>Small compressibility</a:t>
            </a:r>
          </a:p>
          <a:p>
            <a:pPr lvl="1"/>
            <a:r>
              <a:rPr lang="en-US" altLang="en-US" sz="2400"/>
              <a:t>Very small thermal expansion</a:t>
            </a:r>
          </a:p>
        </p:txBody>
      </p:sp>
      <p:pic>
        <p:nvPicPr>
          <p:cNvPr id="13319"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43600" y="3810000"/>
            <a:ext cx="2667000" cy="2366963"/>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600"/>
              <a:t>Kinetic molecular theory and physical states</a:t>
            </a:r>
          </a:p>
        </p:txBody>
      </p:sp>
      <p:sp>
        <p:nvSpPr>
          <p:cNvPr id="15363" name="Rectangle 3"/>
          <p:cNvSpPr>
            <a:spLocks noGrp="1" noChangeArrowheads="1"/>
          </p:cNvSpPr>
          <p:nvPr>
            <p:ph type="body" sz="half" idx="1"/>
          </p:nvPr>
        </p:nvSpPr>
        <p:spPr>
          <a:xfrm>
            <a:off x="457200" y="1600200"/>
            <a:ext cx="8001000" cy="4525963"/>
          </a:xfrm>
        </p:spPr>
        <p:txBody>
          <a:bodyPr/>
          <a:lstStyle/>
          <a:p>
            <a:r>
              <a:rPr lang="en-US" altLang="en-US" sz="2400"/>
              <a:t>In liquids, disruptive (kinetic energy) and cohesive (potential energy) forces are of about the same magnitude.  Particles (molecules, atoms, ions) remain closely packed, but are capable of motion (random), moving past other particles but not with enough energy to become separated from other particles nearby.</a:t>
            </a:r>
          </a:p>
          <a:p>
            <a:r>
              <a:rPr lang="en-US" altLang="en-US" sz="2400"/>
              <a:t>Properties:</a:t>
            </a:r>
          </a:p>
          <a:p>
            <a:pPr lvl="1"/>
            <a:r>
              <a:rPr lang="en-US" altLang="en-US" sz="2000"/>
              <a:t>Definite volume and indefinite shape</a:t>
            </a:r>
          </a:p>
          <a:p>
            <a:pPr lvl="1"/>
            <a:r>
              <a:rPr lang="en-US" altLang="en-US" sz="2000"/>
              <a:t>High density</a:t>
            </a:r>
          </a:p>
          <a:p>
            <a:pPr lvl="1"/>
            <a:r>
              <a:rPr lang="en-US" altLang="en-US" sz="2000"/>
              <a:t>Small compressibility</a:t>
            </a:r>
          </a:p>
          <a:p>
            <a:pPr lvl="1"/>
            <a:r>
              <a:rPr lang="en-US" altLang="en-US" sz="2000"/>
              <a:t>Small thermal expansion</a:t>
            </a:r>
          </a:p>
        </p:txBody>
      </p:sp>
      <p:pic>
        <p:nvPicPr>
          <p:cNvPr id="1536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53200" y="4038600"/>
            <a:ext cx="2122488" cy="25527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3600"/>
              <a:t>Kinetic molecular theory and physical states</a:t>
            </a:r>
          </a:p>
        </p:txBody>
      </p:sp>
      <p:sp>
        <p:nvSpPr>
          <p:cNvPr id="17411" name="Rectangle 3"/>
          <p:cNvSpPr>
            <a:spLocks noGrp="1" noChangeArrowheads="1"/>
          </p:cNvSpPr>
          <p:nvPr>
            <p:ph type="body" sz="half" idx="1"/>
          </p:nvPr>
        </p:nvSpPr>
        <p:spPr>
          <a:xfrm>
            <a:off x="457200" y="1600200"/>
            <a:ext cx="8229600" cy="4525963"/>
          </a:xfrm>
        </p:spPr>
        <p:txBody>
          <a:bodyPr/>
          <a:lstStyle/>
          <a:p>
            <a:pPr>
              <a:lnSpc>
                <a:spcPct val="90000"/>
              </a:lnSpc>
            </a:pPr>
            <a:r>
              <a:rPr lang="en-US" altLang="en-US" sz="2800"/>
              <a:t>Gases are characterized by complete dominance of disruptive forces (kinetic energy) over cohesive (potential energy) forces, resulting in a state in which the particles behave independently of one another.  Attractive forces here are very weak.</a:t>
            </a:r>
          </a:p>
          <a:p>
            <a:pPr>
              <a:lnSpc>
                <a:spcPct val="90000"/>
              </a:lnSpc>
            </a:pPr>
            <a:r>
              <a:rPr lang="en-US" altLang="en-US" sz="2800"/>
              <a:t>Properties:</a:t>
            </a:r>
          </a:p>
          <a:p>
            <a:pPr lvl="1">
              <a:lnSpc>
                <a:spcPct val="90000"/>
              </a:lnSpc>
            </a:pPr>
            <a:r>
              <a:rPr lang="en-US" altLang="en-US" sz="2400"/>
              <a:t>Indefinite volume and indefinite shape</a:t>
            </a:r>
          </a:p>
          <a:p>
            <a:pPr lvl="1">
              <a:lnSpc>
                <a:spcPct val="90000"/>
              </a:lnSpc>
            </a:pPr>
            <a:r>
              <a:rPr lang="en-US" altLang="en-US" sz="2400"/>
              <a:t>Low density</a:t>
            </a:r>
          </a:p>
          <a:p>
            <a:pPr lvl="1">
              <a:lnSpc>
                <a:spcPct val="90000"/>
              </a:lnSpc>
            </a:pPr>
            <a:r>
              <a:rPr lang="en-US" altLang="en-US" sz="2400"/>
              <a:t>Large compressibility</a:t>
            </a:r>
          </a:p>
          <a:p>
            <a:pPr lvl="1">
              <a:lnSpc>
                <a:spcPct val="90000"/>
              </a:lnSpc>
            </a:pPr>
            <a:r>
              <a:rPr lang="en-US" altLang="en-US" sz="2400"/>
              <a:t>Moderate thermal expansion</a:t>
            </a:r>
          </a:p>
        </p:txBody>
      </p:sp>
      <p:pic>
        <p:nvPicPr>
          <p:cNvPr id="1741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4114800"/>
            <a:ext cx="2667000" cy="2335213"/>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Gas law variables</a:t>
            </a:r>
          </a:p>
        </p:txBody>
      </p:sp>
      <p:sp>
        <p:nvSpPr>
          <p:cNvPr id="19459" name="Rectangle 3"/>
          <p:cNvSpPr>
            <a:spLocks noGrp="1" noChangeArrowheads="1"/>
          </p:cNvSpPr>
          <p:nvPr>
            <p:ph type="body" idx="1"/>
          </p:nvPr>
        </p:nvSpPr>
        <p:spPr/>
        <p:txBody>
          <a:bodyPr/>
          <a:lstStyle/>
          <a:p>
            <a:pPr>
              <a:lnSpc>
                <a:spcPct val="90000"/>
              </a:lnSpc>
            </a:pPr>
            <a:r>
              <a:rPr lang="en-US" altLang="en-US" sz="2400"/>
              <a:t>Gas behavior is described reasonably well by simple quantitative relationships called gas laws, which describe, in mathematical terms, relationships between the pressure and temperature that a gas is subjected to, as well as the volume the gas occupies.</a:t>
            </a:r>
          </a:p>
          <a:p>
            <a:pPr>
              <a:lnSpc>
                <a:spcPct val="90000"/>
              </a:lnSpc>
            </a:pPr>
            <a:r>
              <a:rPr lang="en-US" altLang="en-US" sz="2400"/>
              <a:t>The gas laws will involve the use of conversion factors that will </a:t>
            </a:r>
            <a:r>
              <a:rPr lang="en-US" altLang="en-US" sz="2400" i="1"/>
              <a:t>typically</a:t>
            </a:r>
            <a:r>
              <a:rPr lang="en-US" altLang="en-US" sz="2400"/>
              <a:t> involve combinations of the following units:</a:t>
            </a:r>
          </a:p>
          <a:p>
            <a:pPr lvl="1">
              <a:lnSpc>
                <a:spcPct val="90000"/>
              </a:lnSpc>
            </a:pPr>
            <a:r>
              <a:rPr lang="en-US" altLang="en-US" sz="2000"/>
              <a:t>Moles, mol</a:t>
            </a:r>
          </a:p>
          <a:p>
            <a:pPr lvl="1">
              <a:lnSpc>
                <a:spcPct val="90000"/>
              </a:lnSpc>
            </a:pPr>
            <a:r>
              <a:rPr lang="en-US" altLang="en-US" sz="2000"/>
              <a:t>Liters, L (milliliters, mL)</a:t>
            </a:r>
          </a:p>
          <a:p>
            <a:pPr lvl="1">
              <a:lnSpc>
                <a:spcPct val="90000"/>
              </a:lnSpc>
            </a:pPr>
            <a:r>
              <a:rPr lang="en-US" altLang="en-US" sz="2000"/>
              <a:t>Kelvin, K</a:t>
            </a:r>
          </a:p>
          <a:p>
            <a:pPr lvl="1">
              <a:lnSpc>
                <a:spcPct val="90000"/>
              </a:lnSpc>
            </a:pPr>
            <a:r>
              <a:rPr lang="en-US" altLang="en-US" sz="2000"/>
              <a:t>Millimeters of mercury in a barometer (mm Hg, also called torr)</a:t>
            </a:r>
          </a:p>
        </p:txBody>
      </p:sp>
      <p:sp>
        <p:nvSpPr>
          <p:cNvPr id="19460" name="Text Box 4"/>
          <p:cNvSpPr txBox="1">
            <a:spLocks noChangeArrowheads="1"/>
          </p:cNvSpPr>
          <p:nvPr/>
        </p:nvSpPr>
        <p:spPr bwMode="auto">
          <a:xfrm>
            <a:off x="1676400" y="5867400"/>
            <a:ext cx="57721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Four variables are needed to completely discuss a gas:</a:t>
            </a:r>
          </a:p>
          <a:p>
            <a:r>
              <a:rPr lang="en-US" altLang="en-US"/>
              <a:t>pressure, temperature, volume, and amount of gas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Gas law variables</a:t>
            </a:r>
          </a:p>
        </p:txBody>
      </p:sp>
      <p:sp>
        <p:nvSpPr>
          <p:cNvPr id="20483" name="Rectangle 3"/>
          <p:cNvSpPr>
            <a:spLocks noGrp="1" noChangeArrowheads="1"/>
          </p:cNvSpPr>
          <p:nvPr>
            <p:ph type="body" sz="half" idx="1"/>
          </p:nvPr>
        </p:nvSpPr>
        <p:spPr>
          <a:xfrm>
            <a:off x="304800" y="1219200"/>
            <a:ext cx="6019800" cy="4525963"/>
          </a:xfrm>
        </p:spPr>
        <p:txBody>
          <a:bodyPr/>
          <a:lstStyle/>
          <a:p>
            <a:r>
              <a:rPr lang="en-US" altLang="en-US" sz="2800"/>
              <a:t>Pressure is a key descriptor of a gas.  The pressure that a gas generates results from collisions of gas molecule with the walls of the container the gas occupies.</a:t>
            </a:r>
          </a:p>
          <a:p>
            <a:r>
              <a:rPr lang="en-US" altLang="en-US" sz="2800"/>
              <a:t>These collisions create a force, which is distributed over a surface area:</a:t>
            </a:r>
          </a:p>
        </p:txBody>
      </p:sp>
      <p:sp>
        <p:nvSpPr>
          <p:cNvPr id="20485" name="Rectangle 5"/>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0484" name="Object 4"/>
          <p:cNvGraphicFramePr>
            <a:graphicFrameLocks noChangeAspect="1"/>
          </p:cNvGraphicFramePr>
          <p:nvPr/>
        </p:nvGraphicFramePr>
        <p:xfrm>
          <a:off x="2057400" y="4495800"/>
          <a:ext cx="3124200" cy="842963"/>
        </p:xfrm>
        <a:graphic>
          <a:graphicData uri="http://schemas.openxmlformats.org/presentationml/2006/ole">
            <mc:AlternateContent xmlns:mc="http://schemas.openxmlformats.org/markup-compatibility/2006">
              <mc:Choice xmlns:v="urn:schemas-microsoft-com:vml" Requires="v">
                <p:oleObj spid="_x0000_s20494" name="Equation" r:id="rId3" imgW="1549400" imgH="419100" progId="Equation.3">
                  <p:embed/>
                </p:oleObj>
              </mc:Choice>
              <mc:Fallback>
                <p:oleObj name="Equation" r:id="rId3" imgW="15494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95800"/>
                        <a:ext cx="3124200" cy="84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86" name="Picture 6"/>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248400" y="1447800"/>
            <a:ext cx="2732088" cy="5059363"/>
          </a:xfrm>
          <a:noFill/>
          <a:ln/>
        </p:spPr>
      </p:pic>
      <p:sp>
        <p:nvSpPr>
          <p:cNvPr id="20488" name="Text Box 8"/>
          <p:cNvSpPr txBox="1">
            <a:spLocks noChangeArrowheads="1"/>
          </p:cNvSpPr>
          <p:nvPr/>
        </p:nvSpPr>
        <p:spPr bwMode="auto">
          <a:xfrm>
            <a:off x="0" y="6515100"/>
            <a:ext cx="6230938" cy="3365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At sea-level, atmospheric pressure is 760 mm Hg (or 1 atmosphere</a:t>
            </a:r>
            <a:endParaRPr lang="en-US" altLang="en-US" sz="1600">
              <a:solidFill>
                <a:srgbClr val="0000FF"/>
              </a:solidFill>
            </a:endParaRPr>
          </a:p>
        </p:txBody>
      </p:sp>
      <p:sp>
        <p:nvSpPr>
          <p:cNvPr id="20489" name="Text Box 9"/>
          <p:cNvSpPr txBox="1">
            <a:spLocks noChangeArrowheads="1"/>
          </p:cNvSpPr>
          <p:nvPr/>
        </p:nvSpPr>
        <p:spPr bwMode="auto">
          <a:xfrm>
            <a:off x="2667000" y="5410200"/>
            <a:ext cx="184150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1mm Hg = 1 torr</a:t>
            </a:r>
          </a:p>
        </p:txBody>
      </p:sp>
      <p:sp>
        <p:nvSpPr>
          <p:cNvPr id="20490" name="Text Box 10"/>
          <p:cNvSpPr txBox="1">
            <a:spLocks noChangeArrowheads="1"/>
          </p:cNvSpPr>
          <p:nvPr/>
        </p:nvSpPr>
        <p:spPr bwMode="auto">
          <a:xfrm>
            <a:off x="1981200" y="5943600"/>
            <a:ext cx="325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760 mm Hg = 1 atm = 14.7 psi</a:t>
            </a:r>
            <a:endParaRPr lang="en-US" altLang="en-US"/>
          </a:p>
        </p:txBody>
      </p:sp>
      <p:sp>
        <p:nvSpPr>
          <p:cNvPr id="20491" name="Line 11"/>
          <p:cNvSpPr>
            <a:spLocks noChangeShapeType="1"/>
          </p:cNvSpPr>
          <p:nvPr/>
        </p:nvSpPr>
        <p:spPr bwMode="auto">
          <a:xfrm flipV="1">
            <a:off x="1219200" y="61722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2" name="Text Box 12"/>
          <p:cNvSpPr txBox="1">
            <a:spLocks noChangeArrowheads="1"/>
          </p:cNvSpPr>
          <p:nvPr/>
        </p:nvSpPr>
        <p:spPr bwMode="auto">
          <a:xfrm>
            <a:off x="5181600" y="5867400"/>
            <a:ext cx="1052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rgbClr val="0000FF"/>
                </a:solidFill>
              </a:rPr>
              <a:t>(pounds-per-</a:t>
            </a:r>
          </a:p>
          <a:p>
            <a:r>
              <a:rPr lang="en-US" altLang="en-US" sz="1200">
                <a:solidFill>
                  <a:srgbClr val="0000FF"/>
                </a:solidFill>
              </a:rPr>
              <a:t>square-inch)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p:txBody>
          <a:bodyPr/>
          <a:lstStyle/>
          <a:p>
            <a:r>
              <a:rPr lang="en-US" altLang="en-US"/>
              <a:t>Gas law variables</a:t>
            </a:r>
          </a:p>
        </p:txBody>
      </p:sp>
      <p:pic>
        <p:nvPicPr>
          <p:cNvPr id="23556" name="Picture 4" descr="10_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62200" y="2057400"/>
            <a:ext cx="483552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Gas law variables</a:t>
            </a:r>
          </a:p>
        </p:txBody>
      </p:sp>
      <p:sp>
        <p:nvSpPr>
          <p:cNvPr id="22531" name="Rectangle 3"/>
          <p:cNvSpPr>
            <a:spLocks noGrp="1" noChangeArrowheads="1"/>
          </p:cNvSpPr>
          <p:nvPr>
            <p:ph type="body" idx="1"/>
          </p:nvPr>
        </p:nvSpPr>
        <p:spPr/>
        <p:txBody>
          <a:bodyPr/>
          <a:lstStyle/>
          <a:p>
            <a:pPr>
              <a:lnSpc>
                <a:spcPct val="90000"/>
              </a:lnSpc>
            </a:pPr>
            <a:r>
              <a:rPr lang="en-US" altLang="en-US"/>
              <a:t>Standard procedure for reporting pressures reading barometers is to record the pressure to the nearest mm Hg.  Thus, when you see pressures reported in the text as 750 mm Hg or 700 mm Hg, the uncertainty in the number is in the “ones column”</a:t>
            </a:r>
          </a:p>
          <a:p>
            <a:pPr>
              <a:lnSpc>
                <a:spcPct val="90000"/>
              </a:lnSpc>
            </a:pPr>
            <a:r>
              <a:rPr lang="en-US" altLang="en-US"/>
              <a:t>These figures are understood to have three significant digits.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200"/>
              <a:t>Boyle’s law: a pressure-volume relationship</a:t>
            </a:r>
          </a:p>
        </p:txBody>
      </p:sp>
      <p:sp>
        <p:nvSpPr>
          <p:cNvPr id="25603" name="Rectangle 3"/>
          <p:cNvSpPr>
            <a:spLocks noGrp="1" noChangeArrowheads="1"/>
          </p:cNvSpPr>
          <p:nvPr>
            <p:ph type="body" sz="half" idx="1"/>
          </p:nvPr>
        </p:nvSpPr>
        <p:spPr>
          <a:xfrm>
            <a:off x="457200" y="1600200"/>
            <a:ext cx="8305800" cy="4525963"/>
          </a:xfrm>
        </p:spPr>
        <p:txBody>
          <a:bodyPr/>
          <a:lstStyle/>
          <a:p>
            <a:r>
              <a:rPr lang="en-US" altLang="en-US" sz="2000"/>
              <a:t>Boyle’s law states that the volume of a fixed amount of gas (at constant temperature) is proportional to the pressure applied to it.</a:t>
            </a:r>
          </a:p>
          <a:p>
            <a:r>
              <a:rPr lang="en-US" altLang="en-US" sz="2000"/>
              <a:t>Example: a gas in an 8 L container has a pressure of 5 atm.  If the volume of the container is changed to 4 L (half the initial volume) then the pressure of the gas will double (it will become 10 atm), provided the temperature of the gas is held constant.</a:t>
            </a:r>
          </a:p>
        </p:txBody>
      </p:sp>
      <p:pic>
        <p:nvPicPr>
          <p:cNvPr id="256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0400" y="3733800"/>
            <a:ext cx="2743200" cy="2579688"/>
          </a:xfrm>
          <a:noFill/>
          <a:ln/>
        </p:spPr>
      </p:pic>
      <p:sp>
        <p:nvSpPr>
          <p:cNvPr id="25607" name="Text Box 7"/>
          <p:cNvSpPr txBox="1">
            <a:spLocks noChangeArrowheads="1"/>
          </p:cNvSpPr>
          <p:nvPr/>
        </p:nvSpPr>
        <p:spPr bwMode="auto">
          <a:xfrm>
            <a:off x="3429000" y="6324600"/>
            <a:ext cx="968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P = 5 atm</a:t>
            </a:r>
          </a:p>
        </p:txBody>
      </p:sp>
      <p:sp>
        <p:nvSpPr>
          <p:cNvPr id="25608" name="Text Box 8"/>
          <p:cNvSpPr txBox="1">
            <a:spLocks noChangeArrowheads="1"/>
          </p:cNvSpPr>
          <p:nvPr/>
        </p:nvSpPr>
        <p:spPr bwMode="auto">
          <a:xfrm>
            <a:off x="4800600" y="6324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P = 10 atm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200"/>
              <a:t>Boyle’s law: a pressure-volume relationship</a:t>
            </a:r>
          </a:p>
        </p:txBody>
      </p:sp>
      <p:sp>
        <p:nvSpPr>
          <p:cNvPr id="27651" name="Rectangle 3"/>
          <p:cNvSpPr>
            <a:spLocks noGrp="1" noChangeArrowheads="1"/>
          </p:cNvSpPr>
          <p:nvPr>
            <p:ph type="body" idx="1"/>
          </p:nvPr>
        </p:nvSpPr>
        <p:spPr/>
        <p:txBody>
          <a:bodyPr/>
          <a:lstStyle/>
          <a:p>
            <a:r>
              <a:rPr lang="en-US" altLang="en-US"/>
              <a:t>The equation that expresses Boyles law is:</a:t>
            </a:r>
          </a:p>
        </p:txBody>
      </p:sp>
      <p:graphicFrame>
        <p:nvGraphicFramePr>
          <p:cNvPr id="27652" name="Object 4"/>
          <p:cNvGraphicFramePr>
            <a:graphicFrameLocks noChangeAspect="1"/>
          </p:cNvGraphicFramePr>
          <p:nvPr/>
        </p:nvGraphicFramePr>
        <p:xfrm>
          <a:off x="3657600" y="2438400"/>
          <a:ext cx="1600200" cy="484188"/>
        </p:xfrm>
        <a:graphic>
          <a:graphicData uri="http://schemas.openxmlformats.org/presentationml/2006/ole">
            <mc:AlternateContent xmlns:mc="http://schemas.openxmlformats.org/markup-compatibility/2006">
              <mc:Choice xmlns:v="urn:schemas-microsoft-com:vml" Requires="v">
                <p:oleObj spid="_x0000_s27657" name="Equation" r:id="rId3" imgW="723586" imgH="215806" progId="Equation.3">
                  <p:embed/>
                </p:oleObj>
              </mc:Choice>
              <mc:Fallback>
                <p:oleObj name="Equation" r:id="rId3" imgW="723586"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438400"/>
                        <a:ext cx="1600200"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4" name="Text Box 6"/>
          <p:cNvSpPr txBox="1">
            <a:spLocks noChangeArrowheads="1"/>
          </p:cNvSpPr>
          <p:nvPr/>
        </p:nvSpPr>
        <p:spPr bwMode="auto">
          <a:xfrm>
            <a:off x="1676400" y="3048000"/>
            <a:ext cx="560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Equation holds as long as T (temperature) is constant</a:t>
            </a:r>
          </a:p>
        </p:txBody>
      </p:sp>
      <p:sp>
        <p:nvSpPr>
          <p:cNvPr id="27655" name="Text Box 7"/>
          <p:cNvSpPr txBox="1">
            <a:spLocks noChangeArrowheads="1"/>
          </p:cNvSpPr>
          <p:nvPr/>
        </p:nvSpPr>
        <p:spPr bwMode="auto">
          <a:xfrm>
            <a:off x="1371600" y="3962400"/>
            <a:ext cx="61801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t>
            </a:r>
            <a:r>
              <a:rPr lang="en-US" altLang="en-US" baseline="-25000"/>
              <a:t>1</a:t>
            </a:r>
            <a:r>
              <a:rPr lang="en-US" altLang="en-US"/>
              <a:t> = pressure of the gas under the first set of conditions</a:t>
            </a:r>
          </a:p>
          <a:p>
            <a:r>
              <a:rPr lang="en-US" altLang="en-US"/>
              <a:t>V</a:t>
            </a:r>
            <a:r>
              <a:rPr lang="en-US" altLang="en-US" baseline="-25000"/>
              <a:t>1</a:t>
            </a:r>
            <a:r>
              <a:rPr lang="en-US" altLang="en-US"/>
              <a:t> = volume of the gas under the first set of conditions</a:t>
            </a:r>
          </a:p>
          <a:p>
            <a:r>
              <a:rPr lang="en-US" altLang="en-US"/>
              <a:t>P</a:t>
            </a:r>
            <a:r>
              <a:rPr lang="en-US" altLang="en-US" baseline="-25000"/>
              <a:t>2</a:t>
            </a:r>
            <a:r>
              <a:rPr lang="en-US" altLang="en-US"/>
              <a:t> = pressure of the gas under the second set of conditions</a:t>
            </a:r>
          </a:p>
          <a:p>
            <a:r>
              <a:rPr lang="en-US" altLang="en-US"/>
              <a:t>V</a:t>
            </a:r>
            <a:r>
              <a:rPr lang="en-US" altLang="en-US" baseline="-25000"/>
              <a:t>2</a:t>
            </a:r>
            <a:r>
              <a:rPr lang="en-US" altLang="en-US"/>
              <a:t> = volume of the gas under the second set of conditions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3200"/>
              <a:t>Boyle’s law: a pressure-volume relationship</a:t>
            </a:r>
          </a:p>
        </p:txBody>
      </p:sp>
      <p:sp>
        <p:nvSpPr>
          <p:cNvPr id="28675" name="Rectangle 3"/>
          <p:cNvSpPr>
            <a:spLocks noGrp="1" noChangeArrowheads="1"/>
          </p:cNvSpPr>
          <p:nvPr>
            <p:ph type="body" idx="1"/>
          </p:nvPr>
        </p:nvSpPr>
        <p:spPr/>
        <p:txBody>
          <a:bodyPr/>
          <a:lstStyle/>
          <a:p>
            <a:r>
              <a:rPr lang="en-US" altLang="en-US" sz="2400"/>
              <a:t>A sample of H</a:t>
            </a:r>
            <a:r>
              <a:rPr lang="en-US" altLang="en-US" sz="2400" baseline="-25000"/>
              <a:t>2</a:t>
            </a:r>
            <a:r>
              <a:rPr lang="en-US" altLang="en-US" sz="2400"/>
              <a:t> gas occupies a volume of 2.25 L at a pressure of 628 mm Hg and a temperature of 35</a:t>
            </a:r>
            <a:r>
              <a:rPr lang="en-US" altLang="en-US" sz="2400" baseline="30000"/>
              <a:t>o</a:t>
            </a:r>
            <a:r>
              <a:rPr lang="en-US" altLang="en-US" sz="2400"/>
              <a:t>C.  What volume will it occupy (L) if the pressure is decreased to 428 mm Hg while the temperature is held constant?</a:t>
            </a:r>
          </a:p>
        </p:txBody>
      </p:sp>
      <p:sp>
        <p:nvSpPr>
          <p:cNvPr id="28677" name="Rectangle 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6" name="Object 4"/>
          <p:cNvGraphicFramePr>
            <a:graphicFrameLocks noChangeAspect="1"/>
          </p:cNvGraphicFramePr>
          <p:nvPr/>
        </p:nvGraphicFramePr>
        <p:xfrm>
          <a:off x="3657600" y="3276600"/>
          <a:ext cx="1524000" cy="461963"/>
        </p:xfrm>
        <a:graphic>
          <a:graphicData uri="http://schemas.openxmlformats.org/presentationml/2006/ole">
            <mc:AlternateContent xmlns:mc="http://schemas.openxmlformats.org/markup-compatibility/2006">
              <mc:Choice xmlns:v="urn:schemas-microsoft-com:vml" Requires="v">
                <p:oleObj spid="_x0000_s28686" name="Equation" r:id="rId3" imgW="723586" imgH="215806" progId="Equation.3">
                  <p:embed/>
                </p:oleObj>
              </mc:Choice>
              <mc:Fallback>
                <p:oleObj name="Equation" r:id="rId3" imgW="723586" imgH="215806"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5240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9" name="Rectangle 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78" name="Object 6"/>
          <p:cNvGraphicFramePr>
            <a:graphicFrameLocks noChangeAspect="1"/>
          </p:cNvGraphicFramePr>
          <p:nvPr/>
        </p:nvGraphicFramePr>
        <p:xfrm>
          <a:off x="2286000" y="5029200"/>
          <a:ext cx="4343400" cy="376238"/>
        </p:xfrm>
        <a:graphic>
          <a:graphicData uri="http://schemas.openxmlformats.org/presentationml/2006/ole">
            <mc:AlternateContent xmlns:mc="http://schemas.openxmlformats.org/markup-compatibility/2006">
              <mc:Choice xmlns:v="urn:schemas-microsoft-com:vml" Requires="v">
                <p:oleObj spid="_x0000_s28687" name="Equation" r:id="rId5" imgW="2527300" imgH="215900" progId="Equation.3">
                  <p:embed/>
                </p:oleObj>
              </mc:Choice>
              <mc:Fallback>
                <p:oleObj name="Equation" r:id="rId5" imgW="2527300" imgH="2159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029200"/>
                        <a:ext cx="434340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1" name="Rectangle 9"/>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8680" name="Object 8"/>
          <p:cNvGraphicFramePr>
            <a:graphicFrameLocks noChangeAspect="1"/>
          </p:cNvGraphicFramePr>
          <p:nvPr/>
        </p:nvGraphicFramePr>
        <p:xfrm>
          <a:off x="3200400" y="5562600"/>
          <a:ext cx="2819400" cy="1104900"/>
        </p:xfrm>
        <a:graphic>
          <a:graphicData uri="http://schemas.openxmlformats.org/presentationml/2006/ole">
            <mc:AlternateContent xmlns:mc="http://schemas.openxmlformats.org/markup-compatibility/2006">
              <mc:Choice xmlns:v="urn:schemas-microsoft-com:vml" Requires="v">
                <p:oleObj spid="_x0000_s28688" name="Equation" r:id="rId7" imgW="1676400" imgH="660400" progId="Equation.3">
                  <p:embed/>
                </p:oleObj>
              </mc:Choice>
              <mc:Fallback>
                <p:oleObj name="Equation" r:id="rId7" imgW="1676400" imgH="6604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5562600"/>
                        <a:ext cx="28194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2" name="Text Box 10"/>
          <p:cNvSpPr txBox="1">
            <a:spLocks noChangeArrowheads="1"/>
          </p:cNvSpPr>
          <p:nvPr/>
        </p:nvSpPr>
        <p:spPr bwMode="auto">
          <a:xfrm>
            <a:off x="2438400" y="3886200"/>
            <a:ext cx="4067175" cy="9255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a:t>Sets of conditions:</a:t>
            </a:r>
          </a:p>
          <a:p>
            <a:pPr>
              <a:buFontTx/>
              <a:buAutoNum type="arabicParenR"/>
            </a:pPr>
            <a:r>
              <a:rPr lang="en-US" altLang="en-US"/>
              <a:t>Pressure = 628 mm Hg; V = 2.25 L</a:t>
            </a:r>
          </a:p>
          <a:p>
            <a:pPr>
              <a:buFontTx/>
              <a:buAutoNum type="arabicParenR"/>
            </a:pPr>
            <a:r>
              <a:rPr lang="en-US" altLang="en-US"/>
              <a:t>Pressure = 428 mm Hg, V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ox(in)">
                                      <p:cBhvr>
                                        <p:cTn id="7" dur="500"/>
                                        <p:tgtEl>
                                          <p:spTgt spid="28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box(in)">
                                      <p:cBhvr>
                                        <p:cTn id="12" dur="500"/>
                                        <p:tgtEl>
                                          <p:spTgt spid="286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8678"/>
                                        </p:tgtEl>
                                        <p:attrNameLst>
                                          <p:attrName>style.visibility</p:attrName>
                                        </p:attrNameLst>
                                      </p:cBhvr>
                                      <p:to>
                                        <p:strVal val="visible"/>
                                      </p:to>
                                    </p:set>
                                    <p:animEffect transition="in" filter="box(in)">
                                      <p:cBhvr>
                                        <p:cTn id="17" dur="500"/>
                                        <p:tgtEl>
                                          <p:spTgt spid="286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box(in)">
                                      <p:cBhvr>
                                        <p:cTn id="2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762000" y="533400"/>
            <a:ext cx="8048002" cy="457200"/>
          </a:xfrm>
          <a:custGeom>
            <a:avLst/>
            <a:gdLst/>
            <a:ahLst/>
            <a:cxnLst/>
            <a:rect l="0" t="0" r="0" b="0"/>
            <a:pathLst/>
          </a:custGeom>
          <a:solidFill>
            <a:srgbClr val="00FFFF"/>
          </a:solidFill>
          <a:ln>
            <a:solidFill>
              <a:srgbClr val="000000"/>
            </a:solidFill>
            <a:round/>
          </a:ln>
        </p:spPr>
        <p:txBody>
          <a:bodyPr/>
          <a:lstStyle/>
          <a:p>
            <a:pPr>
              <a:defRPr/>
            </a:pPr>
            <a:r>
              <a:rPr lang="en-US" sz="2800" kern="0" dirty="0" smtClean="0">
                <a:solidFill>
                  <a:srgbClr val="C00000"/>
                </a:solidFill>
                <a:effectLst>
                  <a:outerShdw blurRad="38100" dist="38100" dir="2700000" algn="tl">
                    <a:srgbClr val="C0C0C0"/>
                  </a:outerShdw>
                </a:effectLst>
              </a:rPr>
              <a:t>									Chapter </a:t>
            </a:r>
            <a:r>
              <a:rPr lang="en-US" sz="2800" kern="0" dirty="0">
                <a:solidFill>
                  <a:srgbClr val="C00000"/>
                </a:solidFill>
                <a:effectLst>
                  <a:outerShdw blurRad="38100" dist="38100" dir="2700000" algn="tl">
                    <a:srgbClr val="C0C0C0"/>
                  </a:outerShdw>
                </a:effectLst>
              </a:rPr>
              <a:t>7</a:t>
            </a:r>
            <a:r>
              <a:rPr lang="en-US" sz="2800" kern="0" dirty="0" smtClean="0">
                <a:solidFill>
                  <a:srgbClr val="C00000"/>
                </a:solidFill>
                <a:effectLst>
                  <a:outerShdw blurRad="38100" dist="38100" dir="2700000" algn="tl">
                    <a:srgbClr val="C0C0C0"/>
                  </a:outerShdw>
                </a:effectLst>
              </a:rPr>
              <a:t>. </a:t>
            </a:r>
            <a:r>
              <a:rPr lang="en-US" sz="2800" dirty="0"/>
              <a:t>Gases, Liquids, and Solids</a:t>
            </a:r>
            <a:endParaRPr lang="en-US" sz="3200" kern="0" dirty="0">
              <a:solidFill>
                <a:srgbClr val="C00000"/>
              </a:solidFill>
              <a:effectLst>
                <a:outerShdw blurRad="38100" dist="38100" dir="2700000" algn="tl">
                  <a:srgbClr val="C0C0C0"/>
                </a:outerShdw>
              </a:effectLst>
            </a:endParaRPr>
          </a:p>
        </p:txBody>
      </p:sp>
      <p:sp>
        <p:nvSpPr>
          <p:cNvPr id="21507" name="AutoShape 3"/>
          <p:cNvSpPr>
            <a:spLocks noGrp="1" noChangeArrowheads="1"/>
          </p:cNvSpPr>
          <p:nvPr>
            <p:ph type="subTitle" idx="4294967295"/>
          </p:nvPr>
        </p:nvSpPr>
        <p:spPr>
          <a:xfrm>
            <a:off x="724256" y="762000"/>
            <a:ext cx="8763000" cy="5867400"/>
          </a:xfrm>
          <a:custGeom>
            <a:avLst/>
            <a:gdLst/>
            <a:ahLst/>
            <a:cxnLst/>
            <a:rect l="0" t="0" r="0" b="0"/>
            <a:pathLst/>
          </a:custGeom>
          <a:solidFill>
            <a:srgbClr val="FFFF00"/>
          </a:solidFill>
          <a:ln>
            <a:solidFill>
              <a:srgbClr val="000000"/>
            </a:solidFill>
            <a:round/>
          </a:ln>
        </p:spPr>
        <p:txBody>
          <a:bodyPr/>
          <a:lstStyle/>
          <a:p>
            <a:pPr marL="0" lvl="0" indent="0">
              <a:buNone/>
            </a:pPr>
            <a:r>
              <a:rPr lang="en-US" sz="2000" dirty="0" smtClean="0"/>
              <a:t>7-1 </a:t>
            </a:r>
            <a:r>
              <a:rPr lang="en-US" sz="2000" dirty="0"/>
              <a:t> </a:t>
            </a:r>
            <a:r>
              <a:rPr lang="en-US" sz="2000" dirty="0" smtClean="0"/>
              <a:t> The </a:t>
            </a:r>
            <a:r>
              <a:rPr lang="en-US" sz="2000" dirty="0"/>
              <a:t>Kinetic Molecular Theory of Matter</a:t>
            </a:r>
            <a:endParaRPr lang="en-US" sz="2800" dirty="0"/>
          </a:p>
          <a:p>
            <a:pPr marL="0" lvl="0" indent="0">
              <a:buNone/>
            </a:pPr>
            <a:r>
              <a:rPr lang="en-US" sz="2000" dirty="0" smtClean="0"/>
              <a:t>7-2   Kinetic </a:t>
            </a:r>
            <a:r>
              <a:rPr lang="en-US" sz="2000" dirty="0"/>
              <a:t>Molecular Theory and Physical States</a:t>
            </a:r>
            <a:endParaRPr lang="en-US" sz="2800" dirty="0"/>
          </a:p>
          <a:p>
            <a:pPr marL="0" lvl="0" indent="0">
              <a:buNone/>
            </a:pPr>
            <a:r>
              <a:rPr lang="en-US" sz="2000" dirty="0" smtClean="0"/>
              <a:t>7-3   Gas </a:t>
            </a:r>
            <a:r>
              <a:rPr lang="en-US" sz="2000" dirty="0"/>
              <a:t>Law Variables</a:t>
            </a:r>
            <a:endParaRPr lang="en-US" sz="2800" dirty="0"/>
          </a:p>
          <a:p>
            <a:pPr marL="0" lvl="1" indent="0">
              <a:buNone/>
            </a:pPr>
            <a:r>
              <a:rPr lang="en-US" sz="1800" dirty="0" smtClean="0"/>
              <a:t>          </a:t>
            </a:r>
            <a:r>
              <a:rPr lang="en-US" sz="1800" dirty="0" smtClean="0">
                <a:solidFill>
                  <a:srgbClr val="00B050"/>
                </a:solidFill>
              </a:rPr>
              <a:t>Pressure </a:t>
            </a:r>
            <a:r>
              <a:rPr lang="en-US" sz="1800" dirty="0">
                <a:solidFill>
                  <a:srgbClr val="00B050"/>
                </a:solidFill>
              </a:rPr>
              <a:t>Readings and Significant Figures</a:t>
            </a:r>
            <a:endParaRPr lang="en-US" sz="2400" dirty="0">
              <a:solidFill>
                <a:srgbClr val="00B050"/>
              </a:solidFill>
            </a:endParaRPr>
          </a:p>
          <a:p>
            <a:pPr marL="0" lvl="0" indent="0">
              <a:buNone/>
            </a:pPr>
            <a:r>
              <a:rPr lang="en-US" sz="2000" dirty="0" smtClean="0"/>
              <a:t>7-4   Boyle’s </a:t>
            </a:r>
            <a:r>
              <a:rPr lang="en-US" sz="2000" dirty="0"/>
              <a:t>Law: A Pressure–Volume Relationship</a:t>
            </a:r>
            <a:endParaRPr lang="en-US" sz="2800" dirty="0"/>
          </a:p>
          <a:p>
            <a:pPr marL="0" lvl="0" indent="0">
              <a:buNone/>
            </a:pPr>
            <a:r>
              <a:rPr lang="en-US" sz="2000" dirty="0" smtClean="0"/>
              <a:t>7-5   Charles’s </a:t>
            </a:r>
            <a:r>
              <a:rPr lang="en-US" sz="2000" dirty="0"/>
              <a:t>Law: A Temperature–Volume Relationship</a:t>
            </a:r>
            <a:endParaRPr lang="en-US" sz="2800" dirty="0"/>
          </a:p>
          <a:p>
            <a:pPr marL="0" lvl="0" indent="0">
              <a:buNone/>
            </a:pPr>
            <a:r>
              <a:rPr lang="en-US" sz="2000" dirty="0" smtClean="0"/>
              <a:t>7-6   The </a:t>
            </a:r>
            <a:r>
              <a:rPr lang="en-US" sz="2000" dirty="0"/>
              <a:t>Combined Gas Law</a:t>
            </a:r>
            <a:endParaRPr lang="en-US" sz="2800" dirty="0"/>
          </a:p>
          <a:p>
            <a:pPr marL="0" lvl="0" indent="0">
              <a:buNone/>
            </a:pPr>
            <a:r>
              <a:rPr lang="en-US" sz="2000" dirty="0" smtClean="0"/>
              <a:t>7-7   The </a:t>
            </a:r>
            <a:r>
              <a:rPr lang="en-US" sz="2000" dirty="0"/>
              <a:t>Ideal Gas Law</a:t>
            </a:r>
            <a:endParaRPr lang="en-US" sz="2800" dirty="0"/>
          </a:p>
          <a:p>
            <a:pPr marL="0" lvl="0" indent="0">
              <a:buNone/>
            </a:pPr>
            <a:r>
              <a:rPr lang="en-US" sz="2000" dirty="0" smtClean="0"/>
              <a:t>7-8   Dalton’s </a:t>
            </a:r>
            <a:r>
              <a:rPr lang="en-US" sz="2000" dirty="0"/>
              <a:t>Law of Partial Pressures</a:t>
            </a:r>
            <a:endParaRPr lang="en-US" sz="2800" dirty="0"/>
          </a:p>
          <a:p>
            <a:pPr marL="0" lvl="0" indent="0">
              <a:buNone/>
            </a:pPr>
            <a:r>
              <a:rPr lang="en-US" sz="2000" dirty="0" smtClean="0"/>
              <a:t>7-9   Changes </a:t>
            </a:r>
            <a:r>
              <a:rPr lang="en-US" sz="2000" dirty="0"/>
              <a:t>of </a:t>
            </a:r>
            <a:r>
              <a:rPr lang="en-US" sz="2000" dirty="0" smtClean="0"/>
              <a:t>State</a:t>
            </a:r>
            <a:endParaRPr lang="en-US" sz="2800" dirty="0"/>
          </a:p>
        </p:txBody>
      </p:sp>
    </p:spTree>
    <p:extLst>
      <p:ext uri="{BB962C8B-B14F-4D97-AF65-F5344CB8AC3E}">
        <p14:creationId xmlns:p14="http://schemas.microsoft.com/office/powerpoint/2010/main" val="191296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200"/>
              <a:t>Charles’s law: a temperature-volume relationship</a:t>
            </a:r>
          </a:p>
        </p:txBody>
      </p:sp>
      <p:sp>
        <p:nvSpPr>
          <p:cNvPr id="29699" name="Rectangle 3"/>
          <p:cNvSpPr>
            <a:spLocks noGrp="1" noChangeArrowheads="1"/>
          </p:cNvSpPr>
          <p:nvPr>
            <p:ph type="body" idx="1"/>
          </p:nvPr>
        </p:nvSpPr>
        <p:spPr/>
        <p:txBody>
          <a:bodyPr/>
          <a:lstStyle/>
          <a:p>
            <a:pPr>
              <a:lnSpc>
                <a:spcPct val="90000"/>
              </a:lnSpc>
            </a:pPr>
            <a:r>
              <a:rPr lang="en-US" altLang="en-US" sz="2400"/>
              <a:t>Charles’s law tells us that the volume of a fixed amount of gas is proportional to the absolute (Kelvin) temperature of the gas, provided the pressure of the gas is held constant.</a:t>
            </a: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r>
              <a:rPr lang="en-US" altLang="en-US" sz="2400"/>
              <a:t>V</a:t>
            </a:r>
            <a:r>
              <a:rPr lang="en-US" altLang="en-US" sz="2400" baseline="-25000"/>
              <a:t>1</a:t>
            </a:r>
            <a:r>
              <a:rPr lang="en-US" altLang="en-US" sz="2400"/>
              <a:t> = volume of gas in first set of conditions</a:t>
            </a:r>
          </a:p>
          <a:p>
            <a:pPr>
              <a:lnSpc>
                <a:spcPct val="90000"/>
              </a:lnSpc>
            </a:pPr>
            <a:r>
              <a:rPr lang="en-US" altLang="en-US" sz="2400"/>
              <a:t>T</a:t>
            </a:r>
            <a:r>
              <a:rPr lang="en-US" altLang="en-US" sz="2400" baseline="-25000"/>
              <a:t>1</a:t>
            </a:r>
            <a:r>
              <a:rPr lang="en-US" altLang="en-US" sz="2400"/>
              <a:t> = temperature of gas (in K), first set of conditions</a:t>
            </a:r>
          </a:p>
          <a:p>
            <a:pPr>
              <a:lnSpc>
                <a:spcPct val="90000"/>
              </a:lnSpc>
            </a:pPr>
            <a:r>
              <a:rPr lang="en-US" altLang="en-US" sz="2400"/>
              <a:t>V</a:t>
            </a:r>
            <a:r>
              <a:rPr lang="en-US" altLang="en-US" sz="2400" baseline="-25000"/>
              <a:t>2</a:t>
            </a:r>
            <a:r>
              <a:rPr lang="en-US" altLang="en-US" sz="2400"/>
              <a:t> = volume of gas, second set of conditions</a:t>
            </a:r>
          </a:p>
          <a:p>
            <a:pPr>
              <a:lnSpc>
                <a:spcPct val="90000"/>
              </a:lnSpc>
            </a:pPr>
            <a:r>
              <a:rPr lang="en-US" altLang="en-US" sz="2400"/>
              <a:t>T</a:t>
            </a:r>
            <a:r>
              <a:rPr lang="en-US" altLang="en-US" sz="2400" baseline="-25000"/>
              <a:t>2</a:t>
            </a:r>
            <a:r>
              <a:rPr lang="en-US" altLang="en-US" sz="2400"/>
              <a:t> = temperature of gas (in K), second set of conditions</a:t>
            </a:r>
          </a:p>
        </p:txBody>
      </p:sp>
      <p:graphicFrame>
        <p:nvGraphicFramePr>
          <p:cNvPr id="29700" name="Object 4"/>
          <p:cNvGraphicFramePr>
            <a:graphicFrameLocks noChangeAspect="1"/>
          </p:cNvGraphicFramePr>
          <p:nvPr/>
        </p:nvGraphicFramePr>
        <p:xfrm>
          <a:off x="3962400" y="3048000"/>
          <a:ext cx="1219200" cy="1023938"/>
        </p:xfrm>
        <a:graphic>
          <a:graphicData uri="http://schemas.openxmlformats.org/presentationml/2006/ole">
            <mc:AlternateContent xmlns:mc="http://schemas.openxmlformats.org/markup-compatibility/2006">
              <mc:Choice xmlns:v="urn:schemas-microsoft-com:vml" Requires="v">
                <p:oleObj spid="_x0000_s29703" name="Equation" r:id="rId3" imgW="533169" imgH="444307" progId="Equation.3">
                  <p:embed/>
                </p:oleObj>
              </mc:Choice>
              <mc:Fallback>
                <p:oleObj name="Equation" r:id="rId3" imgW="533169" imgH="44430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0"/>
                        <a:ext cx="1219200" cy="1023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3200"/>
              <a:t>Charles’s law: a temperature-volume relationship</a:t>
            </a:r>
          </a:p>
        </p:txBody>
      </p:sp>
      <p:sp>
        <p:nvSpPr>
          <p:cNvPr id="30723" name="Rectangle 3"/>
          <p:cNvSpPr>
            <a:spLocks noGrp="1" noChangeArrowheads="1"/>
          </p:cNvSpPr>
          <p:nvPr>
            <p:ph type="body" sz="half" idx="1"/>
          </p:nvPr>
        </p:nvSpPr>
        <p:spPr>
          <a:xfrm>
            <a:off x="457200" y="1447800"/>
            <a:ext cx="8229600" cy="4525963"/>
          </a:xfrm>
        </p:spPr>
        <p:txBody>
          <a:bodyPr/>
          <a:lstStyle/>
          <a:p>
            <a:r>
              <a:rPr lang="en-US" altLang="en-US" sz="2400"/>
              <a:t>A sample of dry air with a volume of 125 mL at a temperature of 53</a:t>
            </a:r>
            <a:r>
              <a:rPr lang="en-US" altLang="en-US" sz="2400" baseline="30000"/>
              <a:t>o</a:t>
            </a:r>
            <a:r>
              <a:rPr lang="en-US" altLang="en-US" sz="2400"/>
              <a:t>C is heated at a constant pressure to 95</a:t>
            </a:r>
            <a:r>
              <a:rPr lang="en-US" altLang="en-US" sz="2400" baseline="30000"/>
              <a:t>o</a:t>
            </a:r>
            <a:r>
              <a:rPr lang="en-US" altLang="en-US" sz="2400"/>
              <a:t>C.  What is the new volume (mL) of the sample?</a:t>
            </a:r>
          </a:p>
        </p:txBody>
      </p:sp>
      <p:graphicFrame>
        <p:nvGraphicFramePr>
          <p:cNvPr id="30724" name="Object 4"/>
          <p:cNvGraphicFramePr>
            <a:graphicFrameLocks noGrp="1" noChangeAspect="1"/>
          </p:cNvGraphicFramePr>
          <p:nvPr>
            <p:ph sz="half" idx="2"/>
          </p:nvPr>
        </p:nvGraphicFramePr>
        <p:xfrm>
          <a:off x="3505200" y="3962400"/>
          <a:ext cx="2332038" cy="2743200"/>
        </p:xfrm>
        <a:graphic>
          <a:graphicData uri="http://schemas.openxmlformats.org/presentationml/2006/ole">
            <mc:AlternateContent xmlns:mc="http://schemas.openxmlformats.org/markup-compatibility/2006">
              <mc:Choice xmlns:v="urn:schemas-microsoft-com:vml" Requires="v">
                <p:oleObj spid="_x0000_s30731" name="Equation" r:id="rId3" imgW="1295280" imgH="1523880" progId="Equation.3">
                  <p:embed/>
                </p:oleObj>
              </mc:Choice>
              <mc:Fallback>
                <p:oleObj name="Equation" r:id="rId3" imgW="1295280" imgH="15238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962400"/>
                        <a:ext cx="2332038"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Text Box 6"/>
          <p:cNvSpPr txBox="1">
            <a:spLocks noChangeArrowheads="1"/>
          </p:cNvSpPr>
          <p:nvPr/>
        </p:nvSpPr>
        <p:spPr bwMode="auto">
          <a:xfrm>
            <a:off x="1905000" y="2819400"/>
            <a:ext cx="5402263" cy="9255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a:t>Conditions:</a:t>
            </a:r>
          </a:p>
          <a:p>
            <a:pPr>
              <a:buFontTx/>
              <a:buAutoNum type="arabicParenR"/>
            </a:pPr>
            <a:r>
              <a:rPr lang="en-US" altLang="en-US"/>
              <a:t>Volume = 125 mL; temperature = 53</a:t>
            </a:r>
            <a:r>
              <a:rPr lang="en-US" altLang="en-US" baseline="30000"/>
              <a:t>o</a:t>
            </a:r>
            <a:r>
              <a:rPr lang="en-US" altLang="en-US"/>
              <a:t>C (= 326K)</a:t>
            </a:r>
          </a:p>
          <a:p>
            <a:pPr>
              <a:buFontTx/>
              <a:buAutoNum type="arabicParenR"/>
            </a:pPr>
            <a:r>
              <a:rPr lang="en-US" altLang="en-US"/>
              <a:t>Volume = ?; temperature = 95</a:t>
            </a:r>
            <a:r>
              <a:rPr lang="en-US" altLang="en-US" baseline="30000"/>
              <a:t>o</a:t>
            </a:r>
            <a:r>
              <a:rPr lang="en-US" altLang="en-US"/>
              <a:t>C (= 368K)</a:t>
            </a:r>
          </a:p>
        </p:txBody>
      </p:sp>
      <p:sp>
        <p:nvSpPr>
          <p:cNvPr id="30728" name="Text Box 8"/>
          <p:cNvSpPr txBox="1">
            <a:spLocks noChangeArrowheads="1"/>
          </p:cNvSpPr>
          <p:nvPr/>
        </p:nvSpPr>
        <p:spPr bwMode="auto">
          <a:xfrm>
            <a:off x="0" y="4495800"/>
            <a:ext cx="346233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0000FF"/>
                </a:solidFill>
              </a:rPr>
              <a:t>Going from the first set of conditions</a:t>
            </a:r>
          </a:p>
          <a:p>
            <a:r>
              <a:rPr lang="en-US" altLang="en-US" sz="1400">
                <a:solidFill>
                  <a:srgbClr val="0000FF"/>
                </a:solidFill>
              </a:rPr>
              <a:t>to the second, the temperature increased.</a:t>
            </a:r>
          </a:p>
          <a:p>
            <a:r>
              <a:rPr lang="en-US" altLang="en-US" sz="1400">
                <a:solidFill>
                  <a:srgbClr val="0000FF"/>
                </a:solidFill>
              </a:rPr>
              <a:t>Charles’s law tells us that the volume will</a:t>
            </a:r>
          </a:p>
          <a:p>
            <a:r>
              <a:rPr lang="en-US" altLang="en-US" sz="1400">
                <a:solidFill>
                  <a:srgbClr val="0000FF"/>
                </a:solidFill>
              </a:rPr>
              <a:t>increase in proportion to the increase in</a:t>
            </a:r>
          </a:p>
          <a:p>
            <a:r>
              <a:rPr lang="en-US" altLang="en-US" sz="1400">
                <a:solidFill>
                  <a:srgbClr val="0000FF"/>
                </a:solidFill>
              </a:rPr>
              <a:t>the absolute temperature of the gas.</a:t>
            </a:r>
          </a:p>
        </p:txBody>
      </p:sp>
      <p:sp>
        <p:nvSpPr>
          <p:cNvPr id="30729" name="Line 9"/>
          <p:cNvSpPr>
            <a:spLocks noChangeShapeType="1"/>
          </p:cNvSpPr>
          <p:nvPr/>
        </p:nvSpPr>
        <p:spPr bwMode="auto">
          <a:xfrm>
            <a:off x="2743200" y="5638800"/>
            <a:ext cx="762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ox(in)">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box(in)">
                                      <p:cBhvr>
                                        <p:cTn id="12" dur="500"/>
                                        <p:tgtEl>
                                          <p:spTgt spid="30728"/>
                                        </p:tgtEl>
                                      </p:cBhvr>
                                    </p:animEffect>
                                  </p:childTnLst>
                                </p:cTn>
                              </p:par>
                              <p:par>
                                <p:cTn id="13" presetID="4" presetClass="entr" presetSubtype="16" fill="hold" nodeType="withEffect">
                                  <p:stCondLst>
                                    <p:cond delay="0"/>
                                  </p:stCondLst>
                                  <p:childTnLst>
                                    <p:set>
                                      <p:cBhvr>
                                        <p:cTn id="14" dur="1" fill="hold">
                                          <p:stCondLst>
                                            <p:cond delay="0"/>
                                          </p:stCondLst>
                                        </p:cTn>
                                        <p:tgtEl>
                                          <p:spTgt spid="30729"/>
                                        </p:tgtEl>
                                        <p:attrNameLst>
                                          <p:attrName>style.visibility</p:attrName>
                                        </p:attrNameLst>
                                      </p:cBhvr>
                                      <p:to>
                                        <p:strVal val="visible"/>
                                      </p:to>
                                    </p:set>
                                    <p:animEffect transition="in" filter="box(in)">
                                      <p:cBhvr>
                                        <p:cTn id="15"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Combined gas law</a:t>
            </a:r>
          </a:p>
        </p:txBody>
      </p:sp>
      <p:sp>
        <p:nvSpPr>
          <p:cNvPr id="33795" name="Rectangle 3"/>
          <p:cNvSpPr>
            <a:spLocks noGrp="1" noChangeArrowheads="1"/>
          </p:cNvSpPr>
          <p:nvPr>
            <p:ph type="body" idx="1"/>
          </p:nvPr>
        </p:nvSpPr>
        <p:spPr/>
        <p:txBody>
          <a:bodyPr/>
          <a:lstStyle/>
          <a:p>
            <a:r>
              <a:rPr lang="en-US" altLang="en-US" sz="2800"/>
              <a:t>Boyle’s law tells us that the volume occupied by a gas is inversely proportional to the pressure of the gas (constant T and n)</a:t>
            </a:r>
          </a:p>
          <a:p>
            <a:r>
              <a:rPr lang="en-US" altLang="en-US" sz="2800"/>
              <a:t>Charles’s law tells us that the volume of a gas is directly proportional to the temperature of the gas (constant P and n)</a:t>
            </a:r>
          </a:p>
          <a:p>
            <a:r>
              <a:rPr lang="en-US" altLang="en-US" sz="2800"/>
              <a:t>If both pressure and temperature vary, the volume of a gas can be calculated using the combined gas law:</a:t>
            </a:r>
          </a:p>
        </p:txBody>
      </p:sp>
      <p:sp>
        <p:nvSpPr>
          <p:cNvPr id="33797"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3796" name="Object 4"/>
          <p:cNvGraphicFramePr>
            <a:graphicFrameLocks noChangeAspect="1"/>
          </p:cNvGraphicFramePr>
          <p:nvPr/>
        </p:nvGraphicFramePr>
        <p:xfrm>
          <a:off x="3810000" y="5715000"/>
          <a:ext cx="1600200" cy="895350"/>
        </p:xfrm>
        <a:graphic>
          <a:graphicData uri="http://schemas.openxmlformats.org/presentationml/2006/ole">
            <mc:AlternateContent xmlns:mc="http://schemas.openxmlformats.org/markup-compatibility/2006">
              <mc:Choice xmlns:v="urn:schemas-microsoft-com:vml" Requires="v">
                <p:oleObj spid="_x0000_s33799" name="Equation" r:id="rId3" imgW="799753" imgH="444307" progId="Equation.3">
                  <p:embed/>
                </p:oleObj>
              </mc:Choice>
              <mc:Fallback>
                <p:oleObj name="Equation" r:id="rId3" imgW="799753" imgH="44430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715000"/>
                        <a:ext cx="1600200" cy="895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Combined gas law</a:t>
            </a:r>
          </a:p>
        </p:txBody>
      </p:sp>
      <p:sp>
        <p:nvSpPr>
          <p:cNvPr id="34819" name="Rectangle 3"/>
          <p:cNvSpPr>
            <a:spLocks noGrp="1" noChangeArrowheads="1"/>
          </p:cNvSpPr>
          <p:nvPr>
            <p:ph type="body" idx="1"/>
          </p:nvPr>
        </p:nvSpPr>
        <p:spPr>
          <a:xfrm>
            <a:off x="228600" y="1295400"/>
            <a:ext cx="8686800" cy="4525963"/>
          </a:xfrm>
        </p:spPr>
        <p:txBody>
          <a:bodyPr/>
          <a:lstStyle/>
          <a:p>
            <a:r>
              <a:rPr lang="en-US" altLang="en-US" sz="2400"/>
              <a:t>A helium-filled balloon, when released, has a volume of 10.0 L at 27</a:t>
            </a:r>
            <a:r>
              <a:rPr lang="en-US" altLang="en-US" sz="2400" baseline="30000"/>
              <a:t>o</a:t>
            </a:r>
            <a:r>
              <a:rPr lang="en-US" altLang="en-US" sz="2400"/>
              <a:t>C and a pressure of 663 mm Hg.  What volume, in liters, will the balloon occupy at an altitude where the pressure is 96 mm Hg and the temperature -30.0</a:t>
            </a:r>
            <a:r>
              <a:rPr lang="en-US" altLang="en-US" sz="2400" baseline="30000"/>
              <a:t>o</a:t>
            </a:r>
            <a:r>
              <a:rPr lang="en-US" altLang="en-US" sz="2400"/>
              <a:t>C?</a:t>
            </a:r>
          </a:p>
        </p:txBody>
      </p:sp>
      <p:sp>
        <p:nvSpPr>
          <p:cNvPr id="34820" name="Text Box 4"/>
          <p:cNvSpPr txBox="1">
            <a:spLocks noChangeArrowheads="1"/>
          </p:cNvSpPr>
          <p:nvPr/>
        </p:nvSpPr>
        <p:spPr bwMode="auto">
          <a:xfrm>
            <a:off x="685800" y="3048000"/>
            <a:ext cx="7732713" cy="925513"/>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a:t>Conditions:</a:t>
            </a:r>
          </a:p>
          <a:p>
            <a:pPr>
              <a:buFontTx/>
              <a:buAutoNum type="arabicParenR"/>
            </a:pPr>
            <a:r>
              <a:rPr lang="en-US" altLang="en-US"/>
              <a:t>Volume = 10.0 L; temperature = 27</a:t>
            </a:r>
            <a:r>
              <a:rPr lang="en-US" altLang="en-US" baseline="30000"/>
              <a:t>o</a:t>
            </a:r>
            <a:r>
              <a:rPr lang="en-US" altLang="en-US"/>
              <a:t>C (= 300K); pressure = 663 mm Hg</a:t>
            </a:r>
          </a:p>
          <a:p>
            <a:pPr>
              <a:buFontTx/>
              <a:buAutoNum type="arabicParenR"/>
            </a:pPr>
            <a:r>
              <a:rPr lang="en-US" altLang="en-US"/>
              <a:t>Volume = ?; temperature = -30.0</a:t>
            </a:r>
            <a:r>
              <a:rPr lang="en-US" altLang="en-US" baseline="30000"/>
              <a:t>o</a:t>
            </a:r>
            <a:r>
              <a:rPr lang="en-US" altLang="en-US"/>
              <a:t>C (= 243K); pressure = 96 mm Hg</a:t>
            </a:r>
          </a:p>
        </p:txBody>
      </p:sp>
      <p:sp>
        <p:nvSpPr>
          <p:cNvPr id="34822" name="Rectangle 6"/>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821" name="Object 5"/>
          <p:cNvGraphicFramePr>
            <a:graphicFrameLocks noChangeAspect="1"/>
          </p:cNvGraphicFramePr>
          <p:nvPr/>
        </p:nvGraphicFramePr>
        <p:xfrm>
          <a:off x="2438400" y="4191000"/>
          <a:ext cx="4114800" cy="2541588"/>
        </p:xfrm>
        <a:graphic>
          <a:graphicData uri="http://schemas.openxmlformats.org/presentationml/2006/ole">
            <mc:AlternateContent xmlns:mc="http://schemas.openxmlformats.org/markup-compatibility/2006">
              <mc:Choice xmlns:v="urn:schemas-microsoft-com:vml" Requires="v">
                <p:oleObj spid="_x0000_s34824" name="Equation" r:id="rId3" imgW="2514600" imgH="1549400" progId="Equation.3">
                  <p:embed/>
                </p:oleObj>
              </mc:Choice>
              <mc:Fallback>
                <p:oleObj name="Equation" r:id="rId3" imgW="2514600" imgH="1549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91000"/>
                        <a:ext cx="4114800" cy="254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The ideal gas equation</a:t>
            </a:r>
          </a:p>
        </p:txBody>
      </p:sp>
      <p:sp>
        <p:nvSpPr>
          <p:cNvPr id="35843" name="Rectangle 3"/>
          <p:cNvSpPr>
            <a:spLocks noGrp="1" noChangeArrowheads="1"/>
          </p:cNvSpPr>
          <p:nvPr>
            <p:ph type="body" idx="1"/>
          </p:nvPr>
        </p:nvSpPr>
        <p:spPr/>
        <p:txBody>
          <a:bodyPr/>
          <a:lstStyle/>
          <a:p>
            <a:r>
              <a:rPr lang="en-US" altLang="en-US" sz="2400"/>
              <a:t>The ideal gas equation describes the relationships between pressure, volume, temperature, and amount of gas (moles).</a:t>
            </a:r>
          </a:p>
          <a:p>
            <a:endParaRPr lang="en-US" altLang="en-US" sz="2400"/>
          </a:p>
          <a:p>
            <a:endParaRPr lang="en-US" altLang="en-US" sz="2400"/>
          </a:p>
          <a:p>
            <a:r>
              <a:rPr lang="en-US" altLang="en-US" sz="2400"/>
              <a:t>A constant, R, permits conversion of units.  Its value depends on the units of pressure and volume used:</a:t>
            </a:r>
          </a:p>
        </p:txBody>
      </p:sp>
      <p:sp>
        <p:nvSpPr>
          <p:cNvPr id="35846" name="Rectangle 6"/>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5845" name="Object 5"/>
          <p:cNvGraphicFramePr>
            <a:graphicFrameLocks noChangeAspect="1"/>
          </p:cNvGraphicFramePr>
          <p:nvPr/>
        </p:nvGraphicFramePr>
        <p:xfrm>
          <a:off x="3581400" y="5029200"/>
          <a:ext cx="1981200" cy="1490663"/>
        </p:xfrm>
        <a:graphic>
          <a:graphicData uri="http://schemas.openxmlformats.org/presentationml/2006/ole">
            <mc:AlternateContent xmlns:mc="http://schemas.openxmlformats.org/markup-compatibility/2006">
              <mc:Choice xmlns:v="urn:schemas-microsoft-com:vml" Requires="v">
                <p:oleObj spid="_x0000_s35851" name="Equation" r:id="rId3" imgW="1155700" imgH="863600" progId="Equation.3">
                  <p:embed/>
                </p:oleObj>
              </mc:Choice>
              <mc:Fallback>
                <p:oleObj name="Equation" r:id="rId3" imgW="1155700" imgH="863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5029200"/>
                        <a:ext cx="1981200" cy="149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5847" name="Object 7"/>
          <p:cNvGraphicFramePr>
            <a:graphicFrameLocks noChangeAspect="1"/>
          </p:cNvGraphicFramePr>
          <p:nvPr/>
        </p:nvGraphicFramePr>
        <p:xfrm>
          <a:off x="3429000" y="2895600"/>
          <a:ext cx="2209800" cy="574675"/>
        </p:xfrm>
        <a:graphic>
          <a:graphicData uri="http://schemas.openxmlformats.org/presentationml/2006/ole">
            <mc:AlternateContent xmlns:mc="http://schemas.openxmlformats.org/markup-compatibility/2006">
              <mc:Choice xmlns:v="urn:schemas-microsoft-com:vml" Requires="v">
                <p:oleObj spid="_x0000_s35852" name="Equation" r:id="rId5" imgW="698197" imgH="177723" progId="Equation.3">
                  <p:embed/>
                </p:oleObj>
              </mc:Choice>
              <mc:Fallback>
                <p:oleObj name="Equation" r:id="rId5" imgW="698197" imgH="177723"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895600"/>
                        <a:ext cx="22098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The ideal gas equation</a:t>
            </a:r>
          </a:p>
        </p:txBody>
      </p:sp>
      <p:sp>
        <p:nvSpPr>
          <p:cNvPr id="36867" name="Rectangle 3"/>
          <p:cNvSpPr>
            <a:spLocks noGrp="1" noChangeArrowheads="1"/>
          </p:cNvSpPr>
          <p:nvPr>
            <p:ph type="body" sz="half" idx="1"/>
          </p:nvPr>
        </p:nvSpPr>
        <p:spPr>
          <a:xfrm>
            <a:off x="457200" y="1600200"/>
            <a:ext cx="8382000" cy="4525963"/>
          </a:xfrm>
        </p:spPr>
        <p:txBody>
          <a:bodyPr/>
          <a:lstStyle/>
          <a:p>
            <a:r>
              <a:rPr lang="en-US" altLang="en-US" sz="2800"/>
              <a:t>Calculate the volume (L) occupied by 3.25 moles of Cl</a:t>
            </a:r>
            <a:r>
              <a:rPr lang="en-US" altLang="en-US" sz="2800" baseline="-25000"/>
              <a:t>2</a:t>
            </a:r>
            <a:r>
              <a:rPr lang="en-US" altLang="en-US" sz="2800"/>
              <a:t>(g) at 1.54 atm pressure and a temperature of 213</a:t>
            </a:r>
            <a:r>
              <a:rPr lang="en-US" altLang="en-US" sz="2800" baseline="30000"/>
              <a:t>o</a:t>
            </a:r>
            <a:r>
              <a:rPr lang="en-US" altLang="en-US" sz="2800"/>
              <a:t>C.</a:t>
            </a:r>
          </a:p>
        </p:txBody>
      </p:sp>
      <p:graphicFrame>
        <p:nvGraphicFramePr>
          <p:cNvPr id="36868" name="Object 4"/>
          <p:cNvGraphicFramePr>
            <a:graphicFrameLocks noGrp="1" noChangeAspect="1"/>
          </p:cNvGraphicFramePr>
          <p:nvPr>
            <p:ph sz="half" idx="2"/>
          </p:nvPr>
        </p:nvGraphicFramePr>
        <p:xfrm>
          <a:off x="2133600" y="3352800"/>
          <a:ext cx="4876800" cy="3000375"/>
        </p:xfrm>
        <a:graphic>
          <a:graphicData uri="http://schemas.openxmlformats.org/presentationml/2006/ole">
            <mc:AlternateContent xmlns:mc="http://schemas.openxmlformats.org/markup-compatibility/2006">
              <mc:Choice xmlns:v="urn:schemas-microsoft-com:vml" Requires="v">
                <p:oleObj spid="_x0000_s36872" name="Equation" r:id="rId3" imgW="2349360" imgH="1447560" progId="Equation.3">
                  <p:embed/>
                </p:oleObj>
              </mc:Choice>
              <mc:Fallback>
                <p:oleObj name="Equation" r:id="rId3" imgW="2349360" imgH="14475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352800"/>
                        <a:ext cx="4876800" cy="300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0" name="Text Box 6"/>
          <p:cNvSpPr txBox="1">
            <a:spLocks noChangeArrowheads="1"/>
          </p:cNvSpPr>
          <p:nvPr/>
        </p:nvSpPr>
        <p:spPr bwMode="auto">
          <a:xfrm>
            <a:off x="5562600" y="2971800"/>
            <a:ext cx="2259013" cy="3762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213</a:t>
            </a:r>
            <a:r>
              <a:rPr lang="en-US" altLang="en-US" baseline="30000"/>
              <a:t>o</a:t>
            </a:r>
            <a:r>
              <a:rPr lang="en-US" altLang="en-US"/>
              <a:t>C + 273 = 486K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Dalton’s law of partial pressures</a:t>
            </a:r>
          </a:p>
        </p:txBody>
      </p:sp>
      <p:sp>
        <p:nvSpPr>
          <p:cNvPr id="38915" name="Rectangle 3"/>
          <p:cNvSpPr>
            <a:spLocks noGrp="1" noChangeArrowheads="1"/>
          </p:cNvSpPr>
          <p:nvPr>
            <p:ph type="body" idx="1"/>
          </p:nvPr>
        </p:nvSpPr>
        <p:spPr/>
        <p:txBody>
          <a:bodyPr/>
          <a:lstStyle/>
          <a:p>
            <a:r>
              <a:rPr lang="en-US" altLang="en-US" sz="2800"/>
              <a:t>The collisions of gas molecules with the container walls creates gas pressure.</a:t>
            </a:r>
          </a:p>
          <a:p>
            <a:r>
              <a:rPr lang="en-US" altLang="en-US" sz="2800"/>
              <a:t>It doesn’t matter what </a:t>
            </a:r>
            <a:r>
              <a:rPr lang="en-US" altLang="en-US" sz="2800" i="1"/>
              <a:t>kind</a:t>
            </a:r>
            <a:r>
              <a:rPr lang="en-US" altLang="en-US" sz="2800"/>
              <a:t> of gas molecule creates this pressure.</a:t>
            </a:r>
          </a:p>
          <a:p>
            <a:r>
              <a:rPr lang="en-US" altLang="en-US" sz="2800"/>
              <a:t>Thus, in a mixture of gases, the </a:t>
            </a:r>
            <a:r>
              <a:rPr lang="en-US" altLang="en-US" sz="2800" u="sng"/>
              <a:t>total pressure exerted by the gas mixture is the sum of the pressures exerted by each of the gases in the mixture</a:t>
            </a:r>
            <a:r>
              <a:rPr lang="en-US" altLang="en-US" sz="2800"/>
              <a:t>.</a:t>
            </a:r>
          </a:p>
        </p:txBody>
      </p:sp>
      <p:sp>
        <p:nvSpPr>
          <p:cNvPr id="38916" name="Text Box 4"/>
          <p:cNvSpPr txBox="1">
            <a:spLocks noChangeArrowheads="1"/>
          </p:cNvSpPr>
          <p:nvPr/>
        </p:nvSpPr>
        <p:spPr bwMode="auto">
          <a:xfrm>
            <a:off x="2286000" y="5791200"/>
            <a:ext cx="458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t>P</a:t>
            </a:r>
            <a:r>
              <a:rPr lang="en-US" altLang="en-US" sz="3200" baseline="-25000"/>
              <a:t>total</a:t>
            </a:r>
            <a:r>
              <a:rPr lang="en-US" altLang="en-US" sz="3200"/>
              <a:t> = P</a:t>
            </a:r>
            <a:r>
              <a:rPr lang="en-US" altLang="en-US" sz="3200" baseline="-25000"/>
              <a:t>A</a:t>
            </a:r>
            <a:r>
              <a:rPr lang="en-US" altLang="en-US" sz="3200"/>
              <a:t> + P</a:t>
            </a:r>
            <a:r>
              <a:rPr lang="en-US" altLang="en-US" sz="3200" baseline="-25000"/>
              <a:t>B</a:t>
            </a:r>
            <a:r>
              <a:rPr lang="en-US" altLang="en-US" sz="3200"/>
              <a:t> + P</a:t>
            </a:r>
            <a:r>
              <a:rPr lang="en-US" altLang="en-US" sz="3200" baseline="-25000"/>
              <a:t>C</a:t>
            </a:r>
            <a:r>
              <a:rPr lang="en-US" altLang="en-US" sz="3200"/>
              <a:t>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Dalton’s law of partial pressures</a:t>
            </a:r>
          </a:p>
        </p:txBody>
      </p:sp>
      <p:sp>
        <p:nvSpPr>
          <p:cNvPr id="39939" name="Rectangle 3"/>
          <p:cNvSpPr>
            <a:spLocks noGrp="1" noChangeArrowheads="1"/>
          </p:cNvSpPr>
          <p:nvPr>
            <p:ph type="body" sz="half" idx="1"/>
          </p:nvPr>
        </p:nvSpPr>
        <p:spPr>
          <a:xfrm>
            <a:off x="457200" y="1600200"/>
            <a:ext cx="8305800" cy="4525963"/>
          </a:xfrm>
        </p:spPr>
        <p:txBody>
          <a:bodyPr/>
          <a:lstStyle/>
          <a:p>
            <a:r>
              <a:rPr lang="en-US" altLang="en-US" sz="2400"/>
              <a:t>The pressures exerted by each gas in the mixture are called partial pressures.</a:t>
            </a:r>
          </a:p>
          <a:p>
            <a:r>
              <a:rPr lang="en-US" altLang="en-US" sz="2400"/>
              <a:t>The </a:t>
            </a:r>
            <a:r>
              <a:rPr lang="en-US" altLang="en-US" sz="2400" i="1"/>
              <a:t>partial pressure</a:t>
            </a:r>
            <a:r>
              <a:rPr lang="en-US" altLang="en-US" sz="2400"/>
              <a:t> of a gas is the pressure that would be exerted by a gas in a mixture of gases if it were present alone under the same conditions</a:t>
            </a:r>
          </a:p>
        </p:txBody>
      </p:sp>
      <p:graphicFrame>
        <p:nvGraphicFramePr>
          <p:cNvPr id="39940" name="Object 4"/>
          <p:cNvGraphicFramePr>
            <a:graphicFrameLocks noGrp="1" noChangeAspect="1"/>
          </p:cNvGraphicFramePr>
          <p:nvPr>
            <p:ph sz="half" idx="2"/>
          </p:nvPr>
        </p:nvGraphicFramePr>
        <p:xfrm>
          <a:off x="1600200" y="3714750"/>
          <a:ext cx="6019800" cy="3143250"/>
        </p:xfrm>
        <a:graphic>
          <a:graphicData uri="http://schemas.openxmlformats.org/presentationml/2006/ole">
            <mc:AlternateContent xmlns:mc="http://schemas.openxmlformats.org/markup-compatibility/2006">
              <mc:Choice xmlns:v="urn:schemas-microsoft-com:vml" Requires="v">
                <p:oleObj spid="_x0000_s39943" name="Photo Editor Photo" r:id="rId3" imgW="9523810" imgH="4971429" progId="MSPhotoEd.3">
                  <p:embed/>
                </p:oleObj>
              </mc:Choice>
              <mc:Fallback>
                <p:oleObj name="Photo Editor Photo" r:id="rId3" imgW="9523810" imgH="497142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714750"/>
                        <a:ext cx="60198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Dalton’s law of partial pressures</a:t>
            </a:r>
          </a:p>
        </p:txBody>
      </p:sp>
      <p:sp>
        <p:nvSpPr>
          <p:cNvPr id="41987" name="Rectangle 3"/>
          <p:cNvSpPr>
            <a:spLocks noGrp="1" noChangeArrowheads="1"/>
          </p:cNvSpPr>
          <p:nvPr>
            <p:ph type="body" idx="1"/>
          </p:nvPr>
        </p:nvSpPr>
        <p:spPr/>
        <p:txBody>
          <a:bodyPr/>
          <a:lstStyle/>
          <a:p>
            <a:pPr>
              <a:lnSpc>
                <a:spcPct val="90000"/>
              </a:lnSpc>
            </a:pPr>
            <a:r>
              <a:rPr lang="en-US" altLang="en-US"/>
              <a:t>In this week’s lab, you’ll collect H</a:t>
            </a:r>
            <a:r>
              <a:rPr lang="en-US" altLang="en-US" baseline="-25000"/>
              <a:t>2</a:t>
            </a:r>
            <a:r>
              <a:rPr lang="en-US" altLang="en-US"/>
              <a:t>(g) over water (makes it easier to determine the volume of gas).</a:t>
            </a:r>
          </a:p>
          <a:p>
            <a:pPr>
              <a:lnSpc>
                <a:spcPct val="90000"/>
              </a:lnSpc>
            </a:pPr>
            <a:r>
              <a:rPr lang="en-US" altLang="en-US"/>
              <a:t>Water evaporates at temperatures above 0</a:t>
            </a:r>
            <a:r>
              <a:rPr lang="en-US" altLang="en-US" baseline="30000"/>
              <a:t>o</a:t>
            </a:r>
            <a:r>
              <a:rPr lang="en-US" altLang="en-US"/>
              <a:t>C.  Thus, in the experiment, the pressure of the gas you’ll collect will partially be due to H</a:t>
            </a:r>
            <a:r>
              <a:rPr lang="en-US" altLang="en-US" baseline="-25000"/>
              <a:t>2</a:t>
            </a:r>
            <a:r>
              <a:rPr lang="en-US" altLang="en-US"/>
              <a:t>(g), and partially due to H</a:t>
            </a:r>
            <a:r>
              <a:rPr lang="en-US" altLang="en-US" baseline="-25000"/>
              <a:t>2</a:t>
            </a:r>
            <a:r>
              <a:rPr lang="en-US" altLang="en-US"/>
              <a:t>O(g)</a:t>
            </a:r>
          </a:p>
          <a:p>
            <a:pPr algn="ctr">
              <a:lnSpc>
                <a:spcPct val="90000"/>
              </a:lnSpc>
              <a:buFontTx/>
              <a:buNone/>
            </a:pPr>
            <a:r>
              <a:rPr lang="en-US" altLang="en-US">
                <a:solidFill>
                  <a:srgbClr val="0000FF"/>
                </a:solidFill>
              </a:rPr>
              <a:t>P</a:t>
            </a:r>
            <a:r>
              <a:rPr lang="en-US" altLang="en-US" baseline="-25000">
                <a:solidFill>
                  <a:srgbClr val="0000FF"/>
                </a:solidFill>
              </a:rPr>
              <a:t>total</a:t>
            </a:r>
            <a:r>
              <a:rPr lang="en-US" altLang="en-US">
                <a:solidFill>
                  <a:srgbClr val="0000FF"/>
                </a:solidFill>
              </a:rPr>
              <a:t> = P</a:t>
            </a:r>
            <a:r>
              <a:rPr lang="en-US" altLang="en-US" baseline="-25000">
                <a:solidFill>
                  <a:srgbClr val="0000FF"/>
                </a:solidFill>
              </a:rPr>
              <a:t>H2</a:t>
            </a:r>
            <a:r>
              <a:rPr lang="en-US" altLang="en-US">
                <a:solidFill>
                  <a:srgbClr val="0000FF"/>
                </a:solidFill>
              </a:rPr>
              <a:t> + P</a:t>
            </a:r>
            <a:r>
              <a:rPr lang="en-US" altLang="en-US" baseline="-25000">
                <a:solidFill>
                  <a:srgbClr val="0000FF"/>
                </a:solidFill>
              </a:rPr>
              <a:t>H2O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Changes of state</a:t>
            </a:r>
          </a:p>
        </p:txBody>
      </p:sp>
      <p:graphicFrame>
        <p:nvGraphicFramePr>
          <p:cNvPr id="44036" name="Object 4"/>
          <p:cNvGraphicFramePr>
            <a:graphicFrameLocks noGrp="1" noChangeAspect="1"/>
          </p:cNvGraphicFramePr>
          <p:nvPr>
            <p:ph idx="1"/>
          </p:nvPr>
        </p:nvGraphicFramePr>
        <p:xfrm>
          <a:off x="1717675" y="1600200"/>
          <a:ext cx="5707063" cy="4525963"/>
        </p:xfrm>
        <a:graphic>
          <a:graphicData uri="http://schemas.openxmlformats.org/presentationml/2006/ole">
            <mc:AlternateContent xmlns:mc="http://schemas.openxmlformats.org/markup-compatibility/2006">
              <mc:Choice xmlns:v="urn:schemas-microsoft-com:vml" Requires="v">
                <p:oleObj spid="_x0000_s44040" name="Photo Editor Photo" r:id="rId3" imgW="9523810" imgH="7552381" progId="MSPhotoEd.3">
                  <p:embed/>
                </p:oleObj>
              </mc:Choice>
              <mc:Fallback>
                <p:oleObj name="Photo Editor Photo" r:id="rId3" imgW="9523810" imgH="7552381"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675" y="1600200"/>
                        <a:ext cx="57070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8" name="Text Box 6"/>
          <p:cNvSpPr txBox="1">
            <a:spLocks noChangeArrowheads="1"/>
          </p:cNvSpPr>
          <p:nvPr/>
        </p:nvSpPr>
        <p:spPr bwMode="auto">
          <a:xfrm>
            <a:off x="115888" y="6075363"/>
            <a:ext cx="890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Endothermic: heat is absorbed by a substance (or reaction) as some process happens</a:t>
            </a:r>
          </a:p>
          <a:p>
            <a:r>
              <a:rPr lang="en-US" altLang="en-US">
                <a:solidFill>
                  <a:srgbClr val="0000FF"/>
                </a:solidFill>
              </a:rPr>
              <a:t>Exothermic: heat is released by a substance (or reaction) as some process occurs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762000" y="533400"/>
            <a:ext cx="8048002" cy="457200"/>
          </a:xfrm>
          <a:custGeom>
            <a:avLst/>
            <a:gdLst/>
            <a:ahLst/>
            <a:cxnLst/>
            <a:rect l="0" t="0" r="0" b="0"/>
            <a:pathLst/>
          </a:custGeom>
          <a:solidFill>
            <a:srgbClr val="00FFFF"/>
          </a:solidFill>
          <a:ln>
            <a:solidFill>
              <a:srgbClr val="000000"/>
            </a:solidFill>
            <a:round/>
          </a:ln>
        </p:spPr>
        <p:txBody>
          <a:bodyPr/>
          <a:lstStyle/>
          <a:p>
            <a:pPr>
              <a:defRPr/>
            </a:pPr>
            <a:r>
              <a:rPr lang="en-US" sz="2800" kern="0" dirty="0" smtClean="0">
                <a:solidFill>
                  <a:srgbClr val="C00000"/>
                </a:solidFill>
                <a:effectLst>
                  <a:outerShdw blurRad="38100" dist="38100" dir="2700000" algn="tl">
                    <a:srgbClr val="C0C0C0"/>
                  </a:outerShdw>
                </a:effectLst>
              </a:rPr>
              <a:t>									Chapter </a:t>
            </a:r>
            <a:r>
              <a:rPr lang="en-US" sz="2800" kern="0" dirty="0">
                <a:solidFill>
                  <a:srgbClr val="C00000"/>
                </a:solidFill>
                <a:effectLst>
                  <a:outerShdw blurRad="38100" dist="38100" dir="2700000" algn="tl">
                    <a:srgbClr val="C0C0C0"/>
                  </a:outerShdw>
                </a:effectLst>
              </a:rPr>
              <a:t>7</a:t>
            </a:r>
            <a:r>
              <a:rPr lang="en-US" sz="2800" kern="0" dirty="0" smtClean="0">
                <a:solidFill>
                  <a:srgbClr val="C00000"/>
                </a:solidFill>
                <a:effectLst>
                  <a:outerShdw blurRad="38100" dist="38100" dir="2700000" algn="tl">
                    <a:srgbClr val="C0C0C0"/>
                  </a:outerShdw>
                </a:effectLst>
              </a:rPr>
              <a:t>. </a:t>
            </a:r>
            <a:r>
              <a:rPr lang="en-US" sz="2800" dirty="0"/>
              <a:t>Gases, Liquids, and Solids</a:t>
            </a:r>
            <a:endParaRPr lang="en-US" sz="3200" kern="0" dirty="0">
              <a:solidFill>
                <a:srgbClr val="C00000"/>
              </a:solidFill>
              <a:effectLst>
                <a:outerShdw blurRad="38100" dist="38100" dir="2700000" algn="tl">
                  <a:srgbClr val="C0C0C0"/>
                </a:outerShdw>
              </a:effectLst>
            </a:endParaRPr>
          </a:p>
        </p:txBody>
      </p:sp>
      <p:sp>
        <p:nvSpPr>
          <p:cNvPr id="21507" name="AutoShape 3"/>
          <p:cNvSpPr>
            <a:spLocks noGrp="1" noChangeArrowheads="1"/>
          </p:cNvSpPr>
          <p:nvPr>
            <p:ph type="subTitle" idx="4294967295"/>
          </p:nvPr>
        </p:nvSpPr>
        <p:spPr>
          <a:xfrm>
            <a:off x="724256" y="762000"/>
            <a:ext cx="8763000" cy="5867400"/>
          </a:xfrm>
          <a:custGeom>
            <a:avLst/>
            <a:gdLst/>
            <a:ahLst/>
            <a:cxnLst/>
            <a:rect l="0" t="0" r="0" b="0"/>
            <a:pathLst/>
          </a:custGeom>
          <a:solidFill>
            <a:srgbClr val="FFFF00"/>
          </a:solidFill>
          <a:ln>
            <a:solidFill>
              <a:srgbClr val="000000"/>
            </a:solidFill>
            <a:round/>
          </a:ln>
        </p:spPr>
        <p:txBody>
          <a:bodyPr/>
          <a:lstStyle/>
          <a:p>
            <a:pPr marL="0" lvl="0" indent="0">
              <a:buNone/>
            </a:pPr>
            <a:r>
              <a:rPr lang="en-US" sz="2000" dirty="0"/>
              <a:t>7-10 Evaporation of Liquids</a:t>
            </a:r>
            <a:endParaRPr lang="en-US" sz="2800" dirty="0"/>
          </a:p>
          <a:p>
            <a:pPr marL="0" lvl="1" indent="0">
              <a:buNone/>
            </a:pPr>
            <a:r>
              <a:rPr lang="en-US" sz="1800" dirty="0"/>
              <a:t>         </a:t>
            </a:r>
            <a:r>
              <a:rPr lang="en-US" sz="1800" dirty="0">
                <a:solidFill>
                  <a:srgbClr val="00B050"/>
                </a:solidFill>
              </a:rPr>
              <a:t>Rate of Evaporation and Temperature</a:t>
            </a:r>
            <a:endParaRPr lang="en-US" sz="2400" dirty="0">
              <a:solidFill>
                <a:srgbClr val="00B050"/>
              </a:solidFill>
            </a:endParaRPr>
          </a:p>
          <a:p>
            <a:pPr marL="0" lvl="0" indent="0">
              <a:buNone/>
            </a:pPr>
            <a:r>
              <a:rPr lang="en-US" sz="2000" dirty="0"/>
              <a:t>7-11 Vapor Pressure of Liquids</a:t>
            </a:r>
            <a:endParaRPr lang="en-US" sz="2800" dirty="0"/>
          </a:p>
          <a:p>
            <a:pPr marL="0" lvl="0" indent="0">
              <a:buNone/>
            </a:pPr>
            <a:r>
              <a:rPr lang="en-US" sz="2000" dirty="0"/>
              <a:t>7-12 Boiling and Boiling Point</a:t>
            </a:r>
            <a:endParaRPr lang="en-US" sz="2800" dirty="0"/>
          </a:p>
          <a:p>
            <a:pPr marL="0" lvl="1" indent="0">
              <a:buNone/>
            </a:pPr>
            <a:r>
              <a:rPr lang="en-US" sz="1800" dirty="0"/>
              <a:t>         </a:t>
            </a:r>
            <a:r>
              <a:rPr lang="en-US" sz="1800" dirty="0">
                <a:solidFill>
                  <a:srgbClr val="00B050"/>
                </a:solidFill>
              </a:rPr>
              <a:t>Conditions That Affect Boiling Point</a:t>
            </a:r>
            <a:endParaRPr lang="en-US" sz="2400" dirty="0">
              <a:solidFill>
                <a:srgbClr val="00B050"/>
              </a:solidFill>
            </a:endParaRPr>
          </a:p>
          <a:p>
            <a:pPr marL="0" lvl="0" indent="0">
              <a:buNone/>
            </a:pPr>
            <a:r>
              <a:rPr lang="en-US" sz="2000" dirty="0"/>
              <a:t>7-13 Intermolecular Forces in Liquids</a:t>
            </a:r>
            <a:endParaRPr lang="en-US" sz="2800" dirty="0"/>
          </a:p>
          <a:p>
            <a:pPr marL="0" lvl="1" indent="0">
              <a:buNone/>
            </a:pPr>
            <a:r>
              <a:rPr lang="en-US" sz="1800" dirty="0"/>
              <a:t>         </a:t>
            </a:r>
            <a:r>
              <a:rPr lang="en-US" sz="1800" dirty="0">
                <a:solidFill>
                  <a:srgbClr val="00B050"/>
                </a:solidFill>
              </a:rPr>
              <a:t>Dipole–Dipole Interactions</a:t>
            </a:r>
            <a:endParaRPr lang="en-US" sz="2400" dirty="0">
              <a:solidFill>
                <a:srgbClr val="00B050"/>
              </a:solidFill>
            </a:endParaRPr>
          </a:p>
          <a:p>
            <a:pPr marL="0" lvl="1" indent="0">
              <a:buNone/>
            </a:pPr>
            <a:r>
              <a:rPr lang="en-US" sz="1800" dirty="0">
                <a:solidFill>
                  <a:srgbClr val="00B050"/>
                </a:solidFill>
              </a:rPr>
              <a:t>         Hydrogen Bonds</a:t>
            </a:r>
            <a:endParaRPr lang="en-US" sz="2400" dirty="0">
              <a:solidFill>
                <a:srgbClr val="00B050"/>
              </a:solidFill>
            </a:endParaRPr>
          </a:p>
          <a:p>
            <a:pPr marL="0" indent="0">
              <a:buNone/>
            </a:pPr>
            <a:r>
              <a:rPr lang="en-US" sz="2000" dirty="0">
                <a:solidFill>
                  <a:srgbClr val="00B050"/>
                </a:solidFill>
              </a:rPr>
              <a:t>        London Forces</a:t>
            </a:r>
            <a:endParaRPr lang="en-US" sz="7200" dirty="0">
              <a:solidFill>
                <a:srgbClr val="00B050"/>
              </a:solidFill>
            </a:endParaRPr>
          </a:p>
        </p:txBody>
      </p:sp>
    </p:spTree>
    <p:extLst>
      <p:ext uri="{BB962C8B-B14F-4D97-AF65-F5344CB8AC3E}">
        <p14:creationId xmlns:p14="http://schemas.microsoft.com/office/powerpoint/2010/main" val="1225322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Evaporation of liquids</a:t>
            </a:r>
          </a:p>
        </p:txBody>
      </p:sp>
      <p:sp>
        <p:nvSpPr>
          <p:cNvPr id="46083" name="Rectangle 3"/>
          <p:cNvSpPr>
            <a:spLocks noGrp="1" noChangeArrowheads="1"/>
          </p:cNvSpPr>
          <p:nvPr>
            <p:ph type="body" idx="1"/>
          </p:nvPr>
        </p:nvSpPr>
        <p:spPr/>
        <p:txBody>
          <a:bodyPr/>
          <a:lstStyle/>
          <a:p>
            <a:pPr>
              <a:lnSpc>
                <a:spcPct val="90000"/>
              </a:lnSpc>
            </a:pPr>
            <a:r>
              <a:rPr lang="en-US" altLang="en-US" sz="2800">
                <a:solidFill>
                  <a:srgbClr val="0000FF"/>
                </a:solidFill>
              </a:rPr>
              <a:t>Evaporation</a:t>
            </a:r>
            <a:r>
              <a:rPr lang="en-US" altLang="en-US" sz="2800"/>
              <a:t> is the process by which liquids escape from the liquid state to the gas state</a:t>
            </a:r>
          </a:p>
          <a:p>
            <a:pPr>
              <a:lnSpc>
                <a:spcPct val="90000"/>
              </a:lnSpc>
            </a:pPr>
            <a:r>
              <a:rPr lang="en-US" altLang="en-US" sz="2800"/>
              <a:t>Molecules in the liquid state must acquire enough kinetic energy to overcome their attractions to other molecules in the liquid.  They can obtain this energy from heat (and collisions with other molecules)</a:t>
            </a:r>
          </a:p>
          <a:p>
            <a:pPr>
              <a:lnSpc>
                <a:spcPct val="90000"/>
              </a:lnSpc>
            </a:pPr>
            <a:r>
              <a:rPr lang="en-US" altLang="en-US" sz="2800"/>
              <a:t>Evaporation happens </a:t>
            </a:r>
            <a:r>
              <a:rPr lang="en-US" altLang="en-US" sz="2800" u="sng"/>
              <a:t>at the interface</a:t>
            </a:r>
            <a:r>
              <a:rPr lang="en-US" altLang="en-US" sz="2800"/>
              <a:t> of a liquid and a gas (at the surface) – there are fewer attractions to other liquid molecules at the surface</a:t>
            </a:r>
          </a:p>
          <a:p>
            <a:pPr>
              <a:lnSpc>
                <a:spcPct val="90000"/>
              </a:lnSpc>
            </a:pPr>
            <a:endParaRPr lang="en-US" altLang="en-US" sz="2800"/>
          </a:p>
          <a:p>
            <a:pPr>
              <a:lnSpc>
                <a:spcPct val="90000"/>
              </a:lnSpc>
            </a:pPr>
            <a:endParaRPr lang="en-US" altLang="en-US" sz="28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Evaporation of liquids</a:t>
            </a:r>
          </a:p>
        </p:txBody>
      </p:sp>
      <p:sp>
        <p:nvSpPr>
          <p:cNvPr id="47107" name="Rectangle 3"/>
          <p:cNvSpPr>
            <a:spLocks noGrp="1" noChangeArrowheads="1"/>
          </p:cNvSpPr>
          <p:nvPr>
            <p:ph type="body" idx="1"/>
          </p:nvPr>
        </p:nvSpPr>
        <p:spPr/>
        <p:txBody>
          <a:bodyPr/>
          <a:lstStyle/>
          <a:p>
            <a:r>
              <a:rPr lang="en-US" altLang="en-US"/>
              <a:t>Evaporation cools a liquid.  As the most energetic molecules of the liquid (the ones at the highest temperature) exit to the gas phase, the temperature of the liquid drops.</a:t>
            </a:r>
          </a:p>
          <a:p>
            <a:r>
              <a:rPr lang="en-US" altLang="en-US">
                <a:solidFill>
                  <a:srgbClr val="0000FF"/>
                </a:solidFill>
              </a:rPr>
              <a:t>Vapor</a:t>
            </a:r>
            <a:r>
              <a:rPr lang="en-US" altLang="en-US"/>
              <a:t> is a gas that exists as a liquid at temperatures and pressures at which it would normally be thought of as a liquid (or solid)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Vapor pressure of liquids</a:t>
            </a:r>
          </a:p>
        </p:txBody>
      </p:sp>
      <p:sp>
        <p:nvSpPr>
          <p:cNvPr id="48131" name="Rectangle 3"/>
          <p:cNvSpPr>
            <a:spLocks noGrp="1" noChangeArrowheads="1"/>
          </p:cNvSpPr>
          <p:nvPr>
            <p:ph type="body" idx="1"/>
          </p:nvPr>
        </p:nvSpPr>
        <p:spPr/>
        <p:txBody>
          <a:bodyPr/>
          <a:lstStyle/>
          <a:p>
            <a:pPr>
              <a:lnSpc>
                <a:spcPct val="80000"/>
              </a:lnSpc>
            </a:pPr>
            <a:r>
              <a:rPr lang="en-US" altLang="en-US" sz="2400"/>
              <a:t>A glass of water left on a countertop overnight will slowly evaporate.  We know this because the level of the water in the glass drops with time</a:t>
            </a:r>
          </a:p>
          <a:p>
            <a:pPr>
              <a:lnSpc>
                <a:spcPct val="80000"/>
              </a:lnSpc>
            </a:pPr>
            <a:r>
              <a:rPr lang="en-US" altLang="en-US" sz="2400"/>
              <a:t>In a closed container, evaporation still happens, but the gas molecules formed cannot leave the container.  They </a:t>
            </a:r>
            <a:r>
              <a:rPr lang="en-US" altLang="en-US" sz="2400" i="1"/>
              <a:t>can</a:t>
            </a:r>
            <a:r>
              <a:rPr lang="en-US" altLang="en-US" sz="2400"/>
              <a:t> be re-captured by the liquid phase and brought back into that phase</a:t>
            </a:r>
          </a:p>
          <a:p>
            <a:pPr>
              <a:lnSpc>
                <a:spcPct val="80000"/>
              </a:lnSpc>
            </a:pPr>
            <a:r>
              <a:rPr lang="en-US" altLang="en-US" sz="2400"/>
              <a:t>A </a:t>
            </a:r>
            <a:r>
              <a:rPr lang="en-US" altLang="en-US" sz="2400" i="1"/>
              <a:t>cycle of evaporation-condensation</a:t>
            </a:r>
            <a:r>
              <a:rPr lang="en-US" altLang="en-US" sz="2400"/>
              <a:t> occurs.</a:t>
            </a:r>
          </a:p>
          <a:p>
            <a:pPr>
              <a:lnSpc>
                <a:spcPct val="80000"/>
              </a:lnSpc>
            </a:pPr>
            <a:r>
              <a:rPr lang="en-US" altLang="en-US" sz="2400"/>
              <a:t>Initially, the rate of evaporation is fast (and condensation is slow), but as more gas is formed, collisions between the gas molecules and the surface of the liquid are more frequent, resulting in an increasing rate of condensation</a:t>
            </a:r>
          </a:p>
          <a:p>
            <a:pPr>
              <a:lnSpc>
                <a:spcPct val="80000"/>
              </a:lnSpc>
            </a:pPr>
            <a:r>
              <a:rPr lang="en-US" altLang="en-US" sz="2400"/>
              <a:t>At some point, these rates become equal (equilibrium)</a:t>
            </a:r>
          </a:p>
        </p:txBody>
      </p:sp>
      <p:sp>
        <p:nvSpPr>
          <p:cNvPr id="48132" name="Text Box 4"/>
          <p:cNvSpPr txBox="1">
            <a:spLocks noChangeArrowheads="1"/>
          </p:cNvSpPr>
          <p:nvPr/>
        </p:nvSpPr>
        <p:spPr bwMode="auto">
          <a:xfrm>
            <a:off x="609600" y="6324600"/>
            <a:ext cx="7918450" cy="366713"/>
          </a:xfrm>
          <a:prstGeom prst="rect">
            <a:avLst/>
          </a:prstGeom>
          <a:solidFill>
            <a:srgbClr val="FFCC99"/>
          </a:solidFill>
          <a:ln>
            <a:noFill/>
          </a:ln>
          <a:effectLst/>
          <a:extLst>
            <a:ext uri="{91240B29-F687-4F45-9708-019B960494DF}">
              <a14:hiddenLine xmlns:a14="http://schemas.microsoft.com/office/drawing/2010/main" w="9525">
                <a:solidFill>
                  <a:srgbClr val="FFCC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Equilibrium: a condition in which two opposed processes have the same rate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Vapor pressure of liquids</a:t>
            </a:r>
          </a:p>
        </p:txBody>
      </p:sp>
      <p:graphicFrame>
        <p:nvGraphicFramePr>
          <p:cNvPr id="49156" name="Object 4"/>
          <p:cNvGraphicFramePr>
            <a:graphicFrameLocks noGrp="1" noChangeAspect="1"/>
          </p:cNvGraphicFramePr>
          <p:nvPr>
            <p:ph idx="1"/>
          </p:nvPr>
        </p:nvGraphicFramePr>
        <p:xfrm>
          <a:off x="457200" y="1219200"/>
          <a:ext cx="8229600" cy="3654425"/>
        </p:xfrm>
        <a:graphic>
          <a:graphicData uri="http://schemas.openxmlformats.org/presentationml/2006/ole">
            <mc:AlternateContent xmlns:mc="http://schemas.openxmlformats.org/markup-compatibility/2006">
              <mc:Choice xmlns:v="urn:schemas-microsoft-com:vml" Requires="v">
                <p:oleObj spid="_x0000_s49160" name="Photo Editor Photo" r:id="rId3" imgW="9523810" imgH="4229690" progId="MSPhotoEd.3">
                  <p:embed/>
                </p:oleObj>
              </mc:Choice>
              <mc:Fallback>
                <p:oleObj name="Photo Editor Photo" r:id="rId3" imgW="9523810" imgH="4229690"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2296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8" name="Text Box 6"/>
          <p:cNvSpPr txBox="1">
            <a:spLocks noChangeArrowheads="1"/>
          </p:cNvSpPr>
          <p:nvPr/>
        </p:nvSpPr>
        <p:spPr bwMode="auto">
          <a:xfrm>
            <a:off x="0" y="4876800"/>
            <a:ext cx="90868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 The pressure exerted by a vapor in equilibrium with a liquid in a closed container</a:t>
            </a:r>
          </a:p>
          <a:p>
            <a:r>
              <a:rPr lang="en-US" altLang="en-US"/>
              <a:t>  is constant and is called the </a:t>
            </a:r>
            <a:r>
              <a:rPr lang="en-US" altLang="en-US">
                <a:solidFill>
                  <a:srgbClr val="0000FF"/>
                </a:solidFill>
              </a:rPr>
              <a:t>vapor pressure</a:t>
            </a:r>
            <a:r>
              <a:rPr lang="en-US" altLang="en-US"/>
              <a:t>.</a:t>
            </a:r>
          </a:p>
          <a:p>
            <a:r>
              <a:rPr lang="en-US" altLang="en-US"/>
              <a:t>- Vapor pressure is influenced by </a:t>
            </a:r>
            <a:r>
              <a:rPr lang="en-US" altLang="en-US" u="sng"/>
              <a:t>temperature</a:t>
            </a:r>
            <a:r>
              <a:rPr lang="en-US" altLang="en-US"/>
              <a:t> and also by the </a:t>
            </a:r>
            <a:r>
              <a:rPr lang="en-US" altLang="en-US" u="sng"/>
              <a:t>nature of the liquid</a:t>
            </a:r>
            <a:r>
              <a:rPr lang="en-US" altLang="en-US"/>
              <a:t>.</a:t>
            </a:r>
          </a:p>
          <a:p>
            <a:r>
              <a:rPr lang="en-US" altLang="en-US"/>
              <a:t>- Some liquids consist of molecules that have very weak attractive forces between them.</a:t>
            </a:r>
          </a:p>
          <a:p>
            <a:r>
              <a:rPr lang="en-US" altLang="en-US"/>
              <a:t>- These liquids evaporate easily.  They have high vapor pressures (called </a:t>
            </a:r>
            <a:r>
              <a:rPr lang="en-US" altLang="en-US" u="sng"/>
              <a:t>volatile)</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Vapor pressure of liquids</a:t>
            </a:r>
          </a:p>
        </p:txBody>
      </p:sp>
      <p:pic>
        <p:nvPicPr>
          <p:cNvPr id="53252" name="Picture 4" descr="chp_seven_fina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55813"/>
            <a:ext cx="8229600" cy="3613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4" name="Text Box 6"/>
          <p:cNvSpPr txBox="1">
            <a:spLocks noChangeArrowheads="1"/>
          </p:cNvSpPr>
          <p:nvPr/>
        </p:nvSpPr>
        <p:spPr bwMode="auto">
          <a:xfrm>
            <a:off x="1828800" y="5791200"/>
            <a:ext cx="565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Vapor pressure increases with increasing temperature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Boiling and boiling point</a:t>
            </a:r>
          </a:p>
        </p:txBody>
      </p:sp>
      <p:sp>
        <p:nvSpPr>
          <p:cNvPr id="51203" name="Rectangle 3"/>
          <p:cNvSpPr>
            <a:spLocks noGrp="1" noChangeArrowheads="1"/>
          </p:cNvSpPr>
          <p:nvPr>
            <p:ph type="body" sz="half" idx="1"/>
          </p:nvPr>
        </p:nvSpPr>
        <p:spPr>
          <a:xfrm>
            <a:off x="457200" y="1600200"/>
            <a:ext cx="5410200" cy="4525963"/>
          </a:xfrm>
        </p:spPr>
        <p:txBody>
          <a:bodyPr/>
          <a:lstStyle/>
          <a:p>
            <a:pPr>
              <a:lnSpc>
                <a:spcPct val="90000"/>
              </a:lnSpc>
            </a:pPr>
            <a:r>
              <a:rPr lang="en-US" altLang="en-US" sz="2000"/>
              <a:t>Evaporation occurs at the air-liquid interface.</a:t>
            </a:r>
          </a:p>
          <a:p>
            <a:pPr>
              <a:lnSpc>
                <a:spcPct val="90000"/>
              </a:lnSpc>
            </a:pPr>
            <a:r>
              <a:rPr lang="en-US" altLang="en-US" sz="2000"/>
              <a:t>If the temperature of the liquid is made high enough, evaporation from the interior of the liquid can be made to occur (in bubbles)</a:t>
            </a:r>
          </a:p>
          <a:p>
            <a:pPr>
              <a:lnSpc>
                <a:spcPct val="90000"/>
              </a:lnSpc>
            </a:pPr>
            <a:r>
              <a:rPr lang="en-US" altLang="en-US" sz="2000"/>
              <a:t>Boiling is a kind of evaporation in which the liquid-to-gas change of state occurs within the body of the liquid</a:t>
            </a:r>
          </a:p>
          <a:p>
            <a:pPr>
              <a:lnSpc>
                <a:spcPct val="90000"/>
              </a:lnSpc>
            </a:pPr>
            <a:r>
              <a:rPr lang="en-US" altLang="en-US" sz="2000"/>
              <a:t>This transformation happens when the vapor pressure of the liquid becomes equal to the external (room) pressure above the liquid</a:t>
            </a:r>
          </a:p>
          <a:p>
            <a:pPr>
              <a:lnSpc>
                <a:spcPct val="90000"/>
              </a:lnSpc>
            </a:pPr>
            <a:r>
              <a:rPr lang="en-US" altLang="en-US" sz="2000"/>
              <a:t>The </a:t>
            </a:r>
            <a:r>
              <a:rPr lang="en-US" altLang="en-US" sz="2000">
                <a:solidFill>
                  <a:srgbClr val="0000FF"/>
                </a:solidFill>
              </a:rPr>
              <a:t>boiling point</a:t>
            </a:r>
            <a:r>
              <a:rPr lang="en-US" altLang="en-US" sz="2000"/>
              <a:t> is the temperature at which the liquid’s vapor pressure equals the external pressure</a:t>
            </a:r>
          </a:p>
        </p:txBody>
      </p:sp>
      <p:pic>
        <p:nvPicPr>
          <p:cNvPr id="51207" name="Picture 7" descr="chp_seven_final-2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019800" y="2209800"/>
            <a:ext cx="2638425" cy="307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Boiling and boiling point</a:t>
            </a:r>
          </a:p>
        </p:txBody>
      </p:sp>
      <p:sp>
        <p:nvSpPr>
          <p:cNvPr id="55299" name="Rectangle 3"/>
          <p:cNvSpPr>
            <a:spLocks noGrp="1" noChangeArrowheads="1"/>
          </p:cNvSpPr>
          <p:nvPr>
            <p:ph type="body" sz="half" idx="1"/>
          </p:nvPr>
        </p:nvSpPr>
        <p:spPr>
          <a:xfrm>
            <a:off x="457200" y="1600200"/>
            <a:ext cx="8305800" cy="4525963"/>
          </a:xfrm>
        </p:spPr>
        <p:txBody>
          <a:bodyPr/>
          <a:lstStyle/>
          <a:p>
            <a:r>
              <a:rPr lang="en-US" altLang="en-US" sz="2800"/>
              <a:t>The factor that has the greatest influence on a liquid’s boiling point is the external pressure.</a:t>
            </a:r>
          </a:p>
          <a:p>
            <a:r>
              <a:rPr lang="en-US" altLang="en-US" sz="2800"/>
              <a:t>Increasing the external pressure causes the boiling point to increase, while decreasing it will lower the boiling point.</a:t>
            </a:r>
          </a:p>
        </p:txBody>
      </p:sp>
      <p:pic>
        <p:nvPicPr>
          <p:cNvPr id="55300" name="Picture 4" descr="chp_seven_final-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95400" y="4267200"/>
            <a:ext cx="6553200" cy="2405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Intermolecular forces in liquids</a:t>
            </a:r>
          </a:p>
        </p:txBody>
      </p:sp>
      <p:sp>
        <p:nvSpPr>
          <p:cNvPr id="57347" name="Rectangle 3"/>
          <p:cNvSpPr>
            <a:spLocks noGrp="1" noChangeArrowheads="1"/>
          </p:cNvSpPr>
          <p:nvPr>
            <p:ph type="body" idx="1"/>
          </p:nvPr>
        </p:nvSpPr>
        <p:spPr/>
        <p:txBody>
          <a:bodyPr/>
          <a:lstStyle/>
          <a:p>
            <a:pPr>
              <a:lnSpc>
                <a:spcPct val="80000"/>
              </a:lnSpc>
            </a:pPr>
            <a:r>
              <a:rPr lang="en-US" altLang="en-US" sz="2800" i="1">
                <a:solidFill>
                  <a:srgbClr val="0000FF"/>
                </a:solidFill>
              </a:rPr>
              <a:t>Inter</a:t>
            </a:r>
            <a:r>
              <a:rPr lang="en-US" altLang="en-US" sz="2800">
                <a:solidFill>
                  <a:srgbClr val="0000FF"/>
                </a:solidFill>
              </a:rPr>
              <a:t>molecular forces</a:t>
            </a:r>
            <a:r>
              <a:rPr lang="en-US" altLang="en-US" sz="2800"/>
              <a:t> are attractive forces that operate between molecules.  They consist of:</a:t>
            </a:r>
          </a:p>
          <a:p>
            <a:pPr lvl="1">
              <a:lnSpc>
                <a:spcPct val="80000"/>
              </a:lnSpc>
            </a:pPr>
            <a:r>
              <a:rPr lang="en-US" altLang="en-US" sz="2400"/>
              <a:t>Dipole-dipole forces</a:t>
            </a:r>
          </a:p>
          <a:p>
            <a:pPr lvl="1">
              <a:lnSpc>
                <a:spcPct val="80000"/>
              </a:lnSpc>
            </a:pPr>
            <a:r>
              <a:rPr lang="en-US" altLang="en-US" sz="2400"/>
              <a:t>Hydrogen bonding</a:t>
            </a:r>
          </a:p>
          <a:p>
            <a:pPr lvl="1">
              <a:lnSpc>
                <a:spcPct val="80000"/>
              </a:lnSpc>
            </a:pPr>
            <a:r>
              <a:rPr lang="en-US" altLang="en-US" sz="2400"/>
              <a:t>London forces</a:t>
            </a:r>
          </a:p>
          <a:p>
            <a:pPr lvl="1">
              <a:lnSpc>
                <a:spcPct val="80000"/>
              </a:lnSpc>
            </a:pPr>
            <a:r>
              <a:rPr lang="en-US" altLang="en-US" sz="2400"/>
              <a:t>Ion-dipole forces (we won’t examine these)</a:t>
            </a:r>
          </a:p>
          <a:p>
            <a:pPr>
              <a:lnSpc>
                <a:spcPct val="80000"/>
              </a:lnSpc>
            </a:pPr>
            <a:r>
              <a:rPr lang="en-US" altLang="en-US" sz="2800" i="1">
                <a:solidFill>
                  <a:srgbClr val="0000FF"/>
                </a:solidFill>
              </a:rPr>
              <a:t>Intra</a:t>
            </a:r>
            <a:r>
              <a:rPr lang="en-US" altLang="en-US" sz="2800">
                <a:solidFill>
                  <a:srgbClr val="0000FF"/>
                </a:solidFill>
              </a:rPr>
              <a:t>molecular forces</a:t>
            </a:r>
            <a:r>
              <a:rPr lang="en-US" altLang="en-US" sz="2800"/>
              <a:t> operate within a single molecule.  We already looked at one of these (covalent bonding)</a:t>
            </a:r>
          </a:p>
          <a:p>
            <a:pPr>
              <a:lnSpc>
                <a:spcPct val="80000"/>
              </a:lnSpc>
            </a:pPr>
            <a:r>
              <a:rPr lang="en-US" altLang="en-US" sz="2800"/>
              <a:t>In terms of relative strengths, intramolecular forces are usually much stronger than intermolecular forces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Intermolecular forces in liquids</a:t>
            </a:r>
          </a:p>
        </p:txBody>
      </p:sp>
      <p:sp>
        <p:nvSpPr>
          <p:cNvPr id="58371" name="Rectangle 3"/>
          <p:cNvSpPr>
            <a:spLocks noGrp="1" noChangeArrowheads="1"/>
          </p:cNvSpPr>
          <p:nvPr>
            <p:ph type="body" idx="1"/>
          </p:nvPr>
        </p:nvSpPr>
        <p:spPr/>
        <p:txBody>
          <a:bodyPr/>
          <a:lstStyle/>
          <a:p>
            <a:r>
              <a:rPr lang="en-US" altLang="en-US"/>
              <a:t>Intermolecular forces are cohesive forces – they hold molecules close to each other.  Therefore, if the intermolecular forces in a liquid are strong, it is difficult for these molecules to evaporate</a:t>
            </a:r>
          </a:p>
          <a:p>
            <a:r>
              <a:rPr lang="en-US" altLang="en-US"/>
              <a:t>For these liquids, boiling points are high (and they are considered to be non-volatile)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Intermolecular forces in liquids</a:t>
            </a:r>
          </a:p>
        </p:txBody>
      </p:sp>
      <p:sp>
        <p:nvSpPr>
          <p:cNvPr id="59395" name="Rectangle 3"/>
          <p:cNvSpPr>
            <a:spLocks noGrp="1" noChangeArrowheads="1"/>
          </p:cNvSpPr>
          <p:nvPr>
            <p:ph type="body" sz="half" idx="1"/>
          </p:nvPr>
        </p:nvSpPr>
        <p:spPr>
          <a:xfrm>
            <a:off x="457200" y="1600200"/>
            <a:ext cx="5029200" cy="4876800"/>
          </a:xfrm>
        </p:spPr>
        <p:txBody>
          <a:bodyPr/>
          <a:lstStyle/>
          <a:p>
            <a:pPr>
              <a:lnSpc>
                <a:spcPct val="90000"/>
              </a:lnSpc>
            </a:pPr>
            <a:r>
              <a:rPr lang="en-US" altLang="en-US" sz="2400">
                <a:solidFill>
                  <a:srgbClr val="0000FF"/>
                </a:solidFill>
              </a:rPr>
              <a:t>Dipole-dipole interactions</a:t>
            </a:r>
            <a:r>
              <a:rPr lang="en-US" altLang="en-US" sz="2400"/>
              <a:t> are intermolecular forces that result from interactions between polar molecules</a:t>
            </a:r>
          </a:p>
          <a:p>
            <a:pPr>
              <a:lnSpc>
                <a:spcPct val="90000"/>
              </a:lnSpc>
            </a:pPr>
            <a:r>
              <a:rPr lang="en-US" altLang="en-US" sz="2400"/>
              <a:t>The negative “pole” of a polar molecule interacts with the positive “pole” of a second molecule.  (The resulting electrostatic attraction is the dipole-dipole interaction)</a:t>
            </a:r>
          </a:p>
          <a:p>
            <a:pPr>
              <a:lnSpc>
                <a:spcPct val="90000"/>
              </a:lnSpc>
            </a:pPr>
            <a:r>
              <a:rPr lang="en-US" altLang="en-US" sz="2400"/>
              <a:t>The more polar the molecule, the stronger are the dipole-dipole forces</a:t>
            </a:r>
            <a:endParaRPr lang="en-US" altLang="en-US" sz="2400">
              <a:solidFill>
                <a:srgbClr val="0000FF"/>
              </a:solidFill>
            </a:endParaRPr>
          </a:p>
        </p:txBody>
      </p:sp>
      <p:graphicFrame>
        <p:nvGraphicFramePr>
          <p:cNvPr id="59398" name="Object 6"/>
          <p:cNvGraphicFramePr>
            <a:graphicFrameLocks noGrp="1" noChangeAspect="1"/>
          </p:cNvGraphicFramePr>
          <p:nvPr>
            <p:ph sz="half" idx="2"/>
          </p:nvPr>
        </p:nvGraphicFramePr>
        <p:xfrm>
          <a:off x="5562600" y="1600200"/>
          <a:ext cx="3146425" cy="4525963"/>
        </p:xfrm>
        <a:graphic>
          <a:graphicData uri="http://schemas.openxmlformats.org/presentationml/2006/ole">
            <mc:AlternateContent xmlns:mc="http://schemas.openxmlformats.org/markup-compatibility/2006">
              <mc:Choice xmlns:v="urn:schemas-microsoft-com:vml" Requires="v">
                <p:oleObj spid="_x0000_s59401" name="Photo Editor Photo" r:id="rId3" imgW="6620799" imgH="9523810" progId="MSPhotoEd.3">
                  <p:embed/>
                </p:oleObj>
              </mc:Choice>
              <mc:Fallback>
                <p:oleObj name="Photo Editor Photo" r:id="rId3" imgW="6620799" imgH="9523810" progId="MSPhotoEd.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00200"/>
                        <a:ext cx="3146425" cy="4525963"/>
                      </a:xfrm>
                      <a:prstGeom prst="rect">
                        <a:avLst/>
                      </a:prstGeom>
                    </p:spPr>
                  </p:pic>
                </p:oleObj>
              </mc:Fallback>
            </mc:AlternateContent>
          </a:graphicData>
        </a:graphic>
      </p:graphicFrame>
      <p:sp>
        <p:nvSpPr>
          <p:cNvPr id="59399" name="Text Box 7"/>
          <p:cNvSpPr txBox="1">
            <a:spLocks noChangeArrowheads="1"/>
          </p:cNvSpPr>
          <p:nvPr/>
        </p:nvSpPr>
        <p:spPr bwMode="auto">
          <a:xfrm>
            <a:off x="1066800" y="6324600"/>
            <a:ext cx="69532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To have dipole-dipole forces, molecules of the liquid must be polar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a:t>Chapter 7</a:t>
            </a:r>
          </a:p>
        </p:txBody>
      </p:sp>
      <p:sp>
        <p:nvSpPr>
          <p:cNvPr id="2051" name="Rectangle 3"/>
          <p:cNvSpPr>
            <a:spLocks noGrp="1" noChangeArrowheads="1"/>
          </p:cNvSpPr>
          <p:nvPr>
            <p:ph type="subTitle" idx="1"/>
          </p:nvPr>
        </p:nvSpPr>
        <p:spPr>
          <a:xfrm>
            <a:off x="1371600" y="3886200"/>
            <a:ext cx="6400800" cy="1752600"/>
          </a:xfrm>
        </p:spPr>
        <p:txBody>
          <a:bodyPr/>
          <a:lstStyle/>
          <a:p>
            <a:r>
              <a:rPr lang="en-US" altLang="en-US" sz="3200"/>
              <a:t>Gases, liquids, and solids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Intermolecular forces in liquids</a:t>
            </a:r>
          </a:p>
        </p:txBody>
      </p:sp>
      <p:sp>
        <p:nvSpPr>
          <p:cNvPr id="61443" name="Rectangle 3"/>
          <p:cNvSpPr>
            <a:spLocks noGrp="1" noChangeArrowheads="1"/>
          </p:cNvSpPr>
          <p:nvPr>
            <p:ph type="body" sz="half" idx="1"/>
          </p:nvPr>
        </p:nvSpPr>
        <p:spPr>
          <a:xfrm>
            <a:off x="457200" y="1600200"/>
            <a:ext cx="4495800" cy="4525963"/>
          </a:xfrm>
        </p:spPr>
        <p:txBody>
          <a:bodyPr/>
          <a:lstStyle/>
          <a:p>
            <a:pPr>
              <a:lnSpc>
                <a:spcPct val="90000"/>
              </a:lnSpc>
            </a:pPr>
            <a:r>
              <a:rPr lang="en-US" altLang="en-US" sz="2000"/>
              <a:t>Hydrogen bonding is a special case of dipole-dipole interaction, </a:t>
            </a:r>
            <a:r>
              <a:rPr lang="en-US" altLang="en-US" sz="2000" i="1"/>
              <a:t>occurring in hydrogen-containing molecules where hydrogen is bonded to either O, N, or F</a:t>
            </a:r>
            <a:r>
              <a:rPr lang="en-US" altLang="en-US" sz="2000"/>
              <a:t> (all very electronegative atoms)</a:t>
            </a:r>
          </a:p>
          <a:p>
            <a:pPr>
              <a:lnSpc>
                <a:spcPct val="90000"/>
              </a:lnSpc>
            </a:pPr>
            <a:r>
              <a:rPr lang="en-US" altLang="en-US" sz="2000"/>
              <a:t>This makes for a very polar bond in which the hydrogen side is essentially a bare nucleus</a:t>
            </a:r>
          </a:p>
          <a:p>
            <a:pPr>
              <a:lnSpc>
                <a:spcPct val="90000"/>
              </a:lnSpc>
            </a:pPr>
            <a:r>
              <a:rPr lang="en-US" altLang="en-US" sz="2000"/>
              <a:t>The H-atom inn such a bond can interact very strongly with the non-bonding pairs on O, N, and F-atoms of other molecules</a:t>
            </a:r>
          </a:p>
          <a:p>
            <a:pPr>
              <a:lnSpc>
                <a:spcPct val="90000"/>
              </a:lnSpc>
            </a:pPr>
            <a:r>
              <a:rPr lang="en-US" altLang="en-US" sz="2000" b="1"/>
              <a:t>H-bonding is the strongest intermolecular force</a:t>
            </a:r>
          </a:p>
        </p:txBody>
      </p:sp>
      <p:graphicFrame>
        <p:nvGraphicFramePr>
          <p:cNvPr id="61444" name="Object 4"/>
          <p:cNvGraphicFramePr>
            <a:graphicFrameLocks noGrp="1" noChangeAspect="1"/>
          </p:cNvGraphicFramePr>
          <p:nvPr>
            <p:ph sz="half" idx="2"/>
          </p:nvPr>
        </p:nvGraphicFramePr>
        <p:xfrm>
          <a:off x="4876800" y="2209800"/>
          <a:ext cx="4267200" cy="3043238"/>
        </p:xfrm>
        <a:graphic>
          <a:graphicData uri="http://schemas.openxmlformats.org/presentationml/2006/ole">
            <mc:AlternateContent xmlns:mc="http://schemas.openxmlformats.org/markup-compatibility/2006">
              <mc:Choice xmlns:v="urn:schemas-microsoft-com:vml" Requires="v">
                <p:oleObj spid="_x0000_s61448" name="Photo Editor Photo" r:id="rId3" imgW="9523810" imgH="6792273" progId="MSPhotoEd.3">
                  <p:embed/>
                </p:oleObj>
              </mc:Choice>
              <mc:Fallback>
                <p:oleObj name="Photo Editor Photo" r:id="rId3" imgW="9523810" imgH="679227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09800"/>
                        <a:ext cx="42672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6" name="Text Box 6"/>
          <p:cNvSpPr txBox="1">
            <a:spLocks noChangeArrowheads="1"/>
          </p:cNvSpPr>
          <p:nvPr/>
        </p:nvSpPr>
        <p:spPr bwMode="auto">
          <a:xfrm>
            <a:off x="457200" y="6172200"/>
            <a:ext cx="834390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To exhibit H-bonding, molecules must possess H-X bonds, where X = O, N, or F.</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Intermolecular forces in liquids</a:t>
            </a:r>
          </a:p>
        </p:txBody>
      </p:sp>
      <p:sp>
        <p:nvSpPr>
          <p:cNvPr id="63491" name="Rectangle 3"/>
          <p:cNvSpPr>
            <a:spLocks noGrp="1" noChangeArrowheads="1"/>
          </p:cNvSpPr>
          <p:nvPr>
            <p:ph type="body" sz="half" idx="1"/>
          </p:nvPr>
        </p:nvSpPr>
        <p:spPr>
          <a:xfrm>
            <a:off x="457200" y="1600200"/>
            <a:ext cx="8305800" cy="4525963"/>
          </a:xfrm>
        </p:spPr>
        <p:txBody>
          <a:bodyPr/>
          <a:lstStyle/>
          <a:p>
            <a:r>
              <a:rPr lang="en-US" altLang="en-US" sz="2000"/>
              <a:t>H-bonding doesn’t need to occur between atoms of the same type.  The H-bond just needs to involve:</a:t>
            </a:r>
          </a:p>
          <a:p>
            <a:pPr lvl="1"/>
            <a:r>
              <a:rPr lang="en-US" altLang="en-US" sz="2000"/>
              <a:t>A H-atom bonded to O, N, or F</a:t>
            </a:r>
          </a:p>
          <a:p>
            <a:pPr lvl="1"/>
            <a:r>
              <a:rPr lang="en-US" altLang="en-US" sz="2000"/>
              <a:t>A non-bonding pair of electrons on a second O, N, or F-atom</a:t>
            </a:r>
          </a:p>
        </p:txBody>
      </p:sp>
      <p:graphicFrame>
        <p:nvGraphicFramePr>
          <p:cNvPr id="63492" name="Object 4"/>
          <p:cNvGraphicFramePr>
            <a:graphicFrameLocks noGrp="1" noChangeAspect="1"/>
          </p:cNvGraphicFramePr>
          <p:nvPr>
            <p:ph sz="half" idx="2"/>
          </p:nvPr>
        </p:nvGraphicFramePr>
        <p:xfrm>
          <a:off x="2133600" y="3181350"/>
          <a:ext cx="5029200" cy="3676650"/>
        </p:xfrm>
        <a:graphic>
          <a:graphicData uri="http://schemas.openxmlformats.org/presentationml/2006/ole">
            <mc:AlternateContent xmlns:mc="http://schemas.openxmlformats.org/markup-compatibility/2006">
              <mc:Choice xmlns:v="urn:schemas-microsoft-com:vml" Requires="v">
                <p:oleObj spid="_x0000_s63495" name="Photo Editor Photo" r:id="rId3" imgW="9523810" imgH="6961905" progId="MSPhotoEd.3">
                  <p:embed/>
                </p:oleObj>
              </mc:Choice>
              <mc:Fallback>
                <p:oleObj name="Photo Editor Photo" r:id="rId3" imgW="9523810" imgH="69619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81350"/>
                        <a:ext cx="50292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Intermolecular forces in liquids</a:t>
            </a:r>
          </a:p>
        </p:txBody>
      </p:sp>
      <p:sp>
        <p:nvSpPr>
          <p:cNvPr id="67587" name="Rectangle 3"/>
          <p:cNvSpPr>
            <a:spLocks noGrp="1" noChangeArrowheads="1"/>
          </p:cNvSpPr>
          <p:nvPr>
            <p:ph type="body" idx="1"/>
          </p:nvPr>
        </p:nvSpPr>
        <p:spPr/>
        <p:txBody>
          <a:bodyPr/>
          <a:lstStyle/>
          <a:p>
            <a:r>
              <a:rPr lang="en-US" altLang="en-US"/>
              <a:t>London forces are the weakest type of intermolecular force (and the most difficult to understand)</a:t>
            </a:r>
          </a:p>
        </p:txBody>
      </p:sp>
      <p:sp>
        <p:nvSpPr>
          <p:cNvPr id="67588" name="Rectangle 4"/>
          <p:cNvSpPr>
            <a:spLocks noChangeArrowheads="1"/>
          </p:cNvSpPr>
          <p:nvPr/>
        </p:nvSpPr>
        <p:spPr bwMode="auto">
          <a:xfrm>
            <a:off x="2674938" y="3886200"/>
            <a:ext cx="533400" cy="47307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7589" name="Oval 5"/>
          <p:cNvSpPr>
            <a:spLocks noChangeArrowheads="1"/>
          </p:cNvSpPr>
          <p:nvPr/>
        </p:nvSpPr>
        <p:spPr bwMode="auto">
          <a:xfrm>
            <a:off x="2481263" y="4633913"/>
            <a:ext cx="381000" cy="15240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7590" name="Oval 6"/>
          <p:cNvSpPr>
            <a:spLocks noChangeArrowheads="1"/>
          </p:cNvSpPr>
          <p:nvPr/>
        </p:nvSpPr>
        <p:spPr bwMode="auto">
          <a:xfrm>
            <a:off x="2481263" y="5238750"/>
            <a:ext cx="381000" cy="7620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pic>
        <p:nvPicPr>
          <p:cNvPr id="675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29000"/>
            <a:ext cx="5146675" cy="1981200"/>
          </a:xfrm>
          <a:prstGeom prst="rect">
            <a:avLst/>
          </a:prstGeom>
          <a:noFill/>
          <a:extLst>
            <a:ext uri="{909E8E84-426E-40DD-AFC4-6F175D3DCCD1}">
              <a14:hiddenFill xmlns:a14="http://schemas.microsoft.com/office/drawing/2010/main">
                <a:solidFill>
                  <a:srgbClr val="FFFFFF"/>
                </a:solidFill>
              </a14:hiddenFill>
            </a:ext>
          </a:extLst>
        </p:spPr>
      </p:pic>
      <p:sp>
        <p:nvSpPr>
          <p:cNvPr id="67592" name="Line 8"/>
          <p:cNvSpPr>
            <a:spLocks noChangeShapeType="1"/>
          </p:cNvSpPr>
          <p:nvPr/>
        </p:nvSpPr>
        <p:spPr bwMode="auto">
          <a:xfrm>
            <a:off x="4114800" y="4114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3" name="Text Box 9"/>
          <p:cNvSpPr txBox="1">
            <a:spLocks noChangeArrowheads="1"/>
          </p:cNvSpPr>
          <p:nvPr/>
        </p:nvSpPr>
        <p:spPr bwMode="auto">
          <a:xfrm>
            <a:off x="457200" y="5715000"/>
            <a:ext cx="8172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movement of electrons around nuclei in atoms and molecules can create a</a:t>
            </a:r>
          </a:p>
          <a:p>
            <a:r>
              <a:rPr lang="en-US" altLang="en-US"/>
              <a:t>very brief (temporary) dipole.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Intermolecular forces in liquids</a:t>
            </a:r>
          </a:p>
        </p:txBody>
      </p:sp>
      <p:sp>
        <p:nvSpPr>
          <p:cNvPr id="68611" name="Rectangle 3"/>
          <p:cNvSpPr>
            <a:spLocks noGrp="1" noChangeArrowheads="1"/>
          </p:cNvSpPr>
          <p:nvPr>
            <p:ph type="body" idx="1"/>
          </p:nvPr>
        </p:nvSpPr>
        <p:spPr/>
        <p:txBody>
          <a:bodyPr/>
          <a:lstStyle/>
          <a:p>
            <a:r>
              <a:rPr lang="en-US" altLang="en-US"/>
              <a:t>These “instantaneous dipoles” can cause other molecules around them to become polar for an instant.  The resulting interaction is attractive (London force)</a:t>
            </a:r>
          </a:p>
        </p:txBody>
      </p:sp>
      <p:pic>
        <p:nvPicPr>
          <p:cNvPr id="68612" name="Picture 4" descr="11_0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19600"/>
            <a:ext cx="696753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3" name="Text Box 5"/>
          <p:cNvSpPr txBox="1">
            <a:spLocks noChangeArrowheads="1"/>
          </p:cNvSpPr>
          <p:nvPr/>
        </p:nvSpPr>
        <p:spPr bwMode="auto">
          <a:xfrm>
            <a:off x="4457700" y="4038600"/>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ea typeface="ＭＳ Ｐゴシック" panose="020B0600070205080204" pitchFamily="34" charset="-128"/>
              </a:rPr>
              <a:t>“instantaneous</a:t>
            </a:r>
          </a:p>
          <a:p>
            <a:pPr algn="ctr" eaLnBrk="0" hangingPunct="0"/>
            <a:r>
              <a:rPr lang="en-US" altLang="en-US">
                <a:ea typeface="ＭＳ Ｐゴシック" panose="020B0600070205080204" pitchFamily="34" charset="-128"/>
              </a:rPr>
              <a:t>dipole”</a:t>
            </a:r>
          </a:p>
        </p:txBody>
      </p:sp>
      <p:sp>
        <p:nvSpPr>
          <p:cNvPr id="68614" name="Text Box 6"/>
          <p:cNvSpPr txBox="1">
            <a:spLocks noChangeArrowheads="1"/>
          </p:cNvSpPr>
          <p:nvPr/>
        </p:nvSpPr>
        <p:spPr bwMode="auto">
          <a:xfrm>
            <a:off x="6819900" y="4038600"/>
            <a:ext cx="106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ea typeface="ＭＳ Ｐゴシック" panose="020B0600070205080204" pitchFamily="34" charset="-128"/>
              </a:rPr>
              <a:t>“induced</a:t>
            </a:r>
          </a:p>
          <a:p>
            <a:pPr algn="ctr" eaLnBrk="0" hangingPunct="0"/>
            <a:r>
              <a:rPr lang="en-US" altLang="en-US">
                <a:ea typeface="ＭＳ Ｐゴシック" panose="020B0600070205080204" pitchFamily="34" charset="-128"/>
              </a:rPr>
              <a:t>dipole”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Intermolecular forces in liquids</a:t>
            </a:r>
          </a:p>
        </p:txBody>
      </p:sp>
      <p:sp>
        <p:nvSpPr>
          <p:cNvPr id="69635" name="Rectangle 3"/>
          <p:cNvSpPr>
            <a:spLocks noGrp="1" noChangeArrowheads="1"/>
          </p:cNvSpPr>
          <p:nvPr>
            <p:ph type="body" sz="half" idx="1"/>
          </p:nvPr>
        </p:nvSpPr>
        <p:spPr>
          <a:xfrm>
            <a:off x="457200" y="1600200"/>
            <a:ext cx="8382000" cy="4525963"/>
          </a:xfrm>
        </p:spPr>
        <p:txBody>
          <a:bodyPr/>
          <a:lstStyle/>
          <a:p>
            <a:r>
              <a:rPr lang="en-US" altLang="en-US" sz="2800"/>
              <a:t>London forces are stronger between larger atoms.  Thus London forces become stronger with increasing molar mass.</a:t>
            </a:r>
          </a:p>
        </p:txBody>
      </p:sp>
      <p:sp>
        <p:nvSpPr>
          <p:cNvPr id="69636" name="Text Box 4"/>
          <p:cNvSpPr txBox="1">
            <a:spLocks noChangeArrowheads="1"/>
          </p:cNvSpPr>
          <p:nvPr/>
        </p:nvSpPr>
        <p:spPr bwMode="auto">
          <a:xfrm>
            <a:off x="2438400" y="6324600"/>
            <a:ext cx="44767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London forces are present in all molecules</a:t>
            </a:r>
          </a:p>
        </p:txBody>
      </p:sp>
      <p:pic>
        <p:nvPicPr>
          <p:cNvPr id="69637"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3352800"/>
            <a:ext cx="4038600" cy="2090738"/>
          </a:xfrm>
          <a:noFill/>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Intermolecular forces in liquids</a:t>
            </a:r>
          </a:p>
        </p:txBody>
      </p:sp>
      <p:graphicFrame>
        <p:nvGraphicFramePr>
          <p:cNvPr id="65540" name="Object 4"/>
          <p:cNvGraphicFramePr>
            <a:graphicFrameLocks noGrp="1" noChangeAspect="1"/>
          </p:cNvGraphicFramePr>
          <p:nvPr>
            <p:ph idx="1"/>
          </p:nvPr>
        </p:nvGraphicFramePr>
        <p:xfrm>
          <a:off x="304800" y="1295400"/>
          <a:ext cx="8610600" cy="4873625"/>
        </p:xfrm>
        <a:graphic>
          <a:graphicData uri="http://schemas.openxmlformats.org/presentationml/2006/ole">
            <mc:AlternateContent xmlns:mc="http://schemas.openxmlformats.org/markup-compatibility/2006">
              <mc:Choice xmlns:v="urn:schemas-microsoft-com:vml" Requires="v">
                <p:oleObj spid="_x0000_s65544" name="Photo Editor Photo" r:id="rId3" imgW="9523810" imgH="5390476" progId="MSPhotoEd.3">
                  <p:embed/>
                </p:oleObj>
              </mc:Choice>
              <mc:Fallback>
                <p:oleObj name="Photo Editor Photo" r:id="rId3" imgW="9523810" imgH="5390476"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86106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2" name="Text Box 6"/>
          <p:cNvSpPr txBox="1">
            <a:spLocks noChangeArrowheads="1"/>
          </p:cNvSpPr>
          <p:nvPr/>
        </p:nvSpPr>
        <p:spPr bwMode="auto">
          <a:xfrm>
            <a:off x="3429000" y="5791200"/>
            <a:ext cx="2700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Times New Roman" panose="02020603050405020304" pitchFamily="18" charset="0"/>
              </a:rPr>
              <a:t>of central atom (O, S, Se, 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z="3600"/>
              <a:t>The kinetic molecular theory of matter</a:t>
            </a:r>
          </a:p>
        </p:txBody>
      </p:sp>
      <p:sp>
        <p:nvSpPr>
          <p:cNvPr id="5123" name="Rectangle 3"/>
          <p:cNvSpPr>
            <a:spLocks noGrp="1" noChangeArrowheads="1"/>
          </p:cNvSpPr>
          <p:nvPr>
            <p:ph type="body" idx="1"/>
          </p:nvPr>
        </p:nvSpPr>
        <p:spPr/>
        <p:txBody>
          <a:bodyPr/>
          <a:lstStyle/>
          <a:p>
            <a:pPr>
              <a:lnSpc>
                <a:spcPct val="90000"/>
              </a:lnSpc>
            </a:pPr>
            <a:r>
              <a:rPr lang="en-US" altLang="en-US"/>
              <a:t>It is easy to distinguish solids, liquids, and gases, using the following characteristics:</a:t>
            </a:r>
          </a:p>
          <a:p>
            <a:pPr lvl="1">
              <a:lnSpc>
                <a:spcPct val="90000"/>
              </a:lnSpc>
            </a:pPr>
            <a:r>
              <a:rPr lang="en-US" altLang="en-US"/>
              <a:t>Volume/shape (see chapter 1)</a:t>
            </a:r>
          </a:p>
          <a:p>
            <a:pPr lvl="1">
              <a:lnSpc>
                <a:spcPct val="90000"/>
              </a:lnSpc>
            </a:pPr>
            <a:r>
              <a:rPr lang="en-US" altLang="en-US"/>
              <a:t>Density (chapter 1)</a:t>
            </a:r>
          </a:p>
          <a:p>
            <a:pPr lvl="1">
              <a:lnSpc>
                <a:spcPct val="90000"/>
              </a:lnSpc>
            </a:pPr>
            <a:r>
              <a:rPr lang="en-US" altLang="en-US">
                <a:solidFill>
                  <a:srgbClr val="0000FF"/>
                </a:solidFill>
              </a:rPr>
              <a:t>Compressibility</a:t>
            </a:r>
            <a:r>
              <a:rPr lang="en-US" altLang="en-US"/>
              <a:t>: a measure of the change in the volume of a sample of matter resulting from a pressure change</a:t>
            </a:r>
          </a:p>
          <a:p>
            <a:pPr lvl="1">
              <a:lnSpc>
                <a:spcPct val="90000"/>
              </a:lnSpc>
            </a:pPr>
            <a:r>
              <a:rPr lang="en-US" altLang="en-US">
                <a:solidFill>
                  <a:srgbClr val="0000FF"/>
                </a:solidFill>
              </a:rPr>
              <a:t>Thermal expansion</a:t>
            </a:r>
            <a:r>
              <a:rPr lang="en-US" altLang="en-US"/>
              <a:t>: a measure of the change in volume of a sample of matter resulting from a temperature change</a:t>
            </a:r>
          </a:p>
          <a:p>
            <a:pPr>
              <a:lnSpc>
                <a:spcPct val="90000"/>
              </a:lnSpc>
            </a:pPr>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hp_seven_final-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066800"/>
            <a:ext cx="4605338"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7"/>
          <p:cNvSpPr txBox="1">
            <a:spLocks noChangeArrowheads="1"/>
          </p:cNvSpPr>
          <p:nvPr/>
        </p:nvSpPr>
        <p:spPr bwMode="auto">
          <a:xfrm>
            <a:off x="3352800" y="5791200"/>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Compressibility of a gas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US" altLang="en-US" sz="3600"/>
              <a:t>The kinetic molecular theory of matter</a:t>
            </a:r>
          </a:p>
        </p:txBody>
      </p:sp>
      <p:pic>
        <p:nvPicPr>
          <p:cNvPr id="11268" name="Picture 4" descr="chp_seven_final-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863725"/>
            <a:ext cx="9144000" cy="2741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descr="chp_seven_final-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667000" y="4800600"/>
            <a:ext cx="4038600" cy="171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3600"/>
              <a:t>The kinetic molecular theory of matter</a:t>
            </a:r>
          </a:p>
        </p:txBody>
      </p:sp>
      <p:sp>
        <p:nvSpPr>
          <p:cNvPr id="3075" name="Rectangle 3"/>
          <p:cNvSpPr>
            <a:spLocks noGrp="1" noChangeArrowheads="1"/>
          </p:cNvSpPr>
          <p:nvPr>
            <p:ph type="body" sz="half" idx="1"/>
          </p:nvPr>
        </p:nvSpPr>
        <p:spPr>
          <a:xfrm>
            <a:off x="228600" y="1600200"/>
            <a:ext cx="8610600" cy="4525963"/>
          </a:xfrm>
        </p:spPr>
        <p:txBody>
          <a:bodyPr/>
          <a:lstStyle/>
          <a:p>
            <a:pPr>
              <a:lnSpc>
                <a:spcPct val="80000"/>
              </a:lnSpc>
            </a:pPr>
            <a:r>
              <a:rPr lang="en-US" altLang="en-US" sz="2000"/>
              <a:t>The physical behavior of the three states of matter (solids, liquids, gases) can be explained by a set of five statements, called </a:t>
            </a:r>
            <a:r>
              <a:rPr lang="en-US" altLang="en-US" sz="2000">
                <a:solidFill>
                  <a:srgbClr val="0000FF"/>
                </a:solidFill>
              </a:rPr>
              <a:t>kinetic molecular theory</a:t>
            </a:r>
            <a:r>
              <a:rPr lang="en-US" altLang="en-US" sz="2000"/>
              <a:t>, the basic idea being that particles that make up any substance are continually in random motion.</a:t>
            </a:r>
          </a:p>
          <a:p>
            <a:pPr>
              <a:lnSpc>
                <a:spcPct val="80000"/>
              </a:lnSpc>
            </a:pPr>
            <a:endParaRPr lang="en-US" altLang="en-US" sz="2000"/>
          </a:p>
          <a:p>
            <a:pPr lvl="1">
              <a:lnSpc>
                <a:spcPct val="80000"/>
              </a:lnSpc>
            </a:pPr>
            <a:r>
              <a:rPr lang="en-US" altLang="en-US" sz="1800">
                <a:solidFill>
                  <a:srgbClr val="FF3300"/>
                </a:solidFill>
              </a:rPr>
              <a:t>1)</a:t>
            </a:r>
            <a:r>
              <a:rPr lang="en-US" altLang="en-US" sz="1800"/>
              <a:t> Matter is composed of tiny particles (atoms, ions, or molecules) that have definite and characteristic sizes (volume, mass) that do not change</a:t>
            </a:r>
          </a:p>
          <a:p>
            <a:pPr lvl="1">
              <a:lnSpc>
                <a:spcPct val="80000"/>
              </a:lnSpc>
            </a:pPr>
            <a:r>
              <a:rPr lang="en-US" altLang="en-US" sz="1800">
                <a:solidFill>
                  <a:srgbClr val="FF3300"/>
                </a:solidFill>
              </a:rPr>
              <a:t>2)</a:t>
            </a:r>
            <a:r>
              <a:rPr lang="en-US" altLang="en-US" sz="1800"/>
              <a:t> The particles in a substance are in constant, random motion, and therefore possess </a:t>
            </a:r>
            <a:r>
              <a:rPr lang="en-US" altLang="en-US" sz="1800">
                <a:solidFill>
                  <a:srgbClr val="0000FF"/>
                </a:solidFill>
              </a:rPr>
              <a:t>kinetic energy</a:t>
            </a:r>
            <a:r>
              <a:rPr lang="en-US" altLang="en-US" sz="1800">
                <a:solidFill>
                  <a:srgbClr val="0000CC"/>
                </a:solidFill>
              </a:rPr>
              <a:t> </a:t>
            </a:r>
            <a:r>
              <a:rPr lang="en-US" altLang="en-US" sz="1800"/>
              <a:t>(the energy an object possesses because of its motion)</a:t>
            </a:r>
          </a:p>
          <a:p>
            <a:pPr lvl="1">
              <a:lnSpc>
                <a:spcPct val="80000"/>
              </a:lnSpc>
            </a:pPr>
            <a:r>
              <a:rPr lang="en-US" altLang="en-US" sz="1800">
                <a:solidFill>
                  <a:srgbClr val="FF3300"/>
                </a:solidFill>
              </a:rPr>
              <a:t>3)</a:t>
            </a:r>
            <a:r>
              <a:rPr lang="en-US" altLang="en-US" sz="1800"/>
              <a:t> Particles interact with one another through attractions and repulsions, and therefore possess </a:t>
            </a:r>
            <a:r>
              <a:rPr lang="en-US" altLang="en-US" sz="1800">
                <a:solidFill>
                  <a:srgbClr val="0000FF"/>
                </a:solidFill>
              </a:rPr>
              <a:t>potential energy</a:t>
            </a:r>
            <a:r>
              <a:rPr lang="en-US" altLang="en-US" sz="1800"/>
              <a:t> (the energy that matter possesses by virtue of its position, condition, and/or composition).  The most significant potential energy we’ll consider in most exercises is </a:t>
            </a:r>
            <a:r>
              <a:rPr lang="en-US" altLang="en-US" sz="1800" i="1"/>
              <a:t>electrostatic attraction</a:t>
            </a:r>
            <a:r>
              <a:rPr lang="en-US" altLang="en-US" sz="1800"/>
              <a:t>.</a:t>
            </a:r>
          </a:p>
          <a:p>
            <a:pPr lvl="1">
              <a:lnSpc>
                <a:spcPct val="80000"/>
              </a:lnSpc>
            </a:pPr>
            <a:r>
              <a:rPr lang="en-US" altLang="en-US" sz="1800">
                <a:solidFill>
                  <a:srgbClr val="FF3300"/>
                </a:solidFill>
              </a:rPr>
              <a:t>4)</a:t>
            </a:r>
            <a:r>
              <a:rPr lang="en-US" altLang="en-US" sz="1800"/>
              <a:t> The kinetic energy of the particles in a substance increase </a:t>
            </a:r>
            <a:r>
              <a:rPr lang="en-US" altLang="en-US" sz="1800" i="1"/>
              <a:t>in proportion to an increase in the absolute temperature</a:t>
            </a:r>
          </a:p>
          <a:p>
            <a:pPr lvl="1">
              <a:lnSpc>
                <a:spcPct val="80000"/>
              </a:lnSpc>
            </a:pPr>
            <a:r>
              <a:rPr lang="en-US" altLang="en-US" sz="1800">
                <a:solidFill>
                  <a:srgbClr val="FF3300"/>
                </a:solidFill>
              </a:rPr>
              <a:t>5)</a:t>
            </a:r>
            <a:r>
              <a:rPr lang="en-US" altLang="en-US" sz="1800"/>
              <a:t> Particles in a substance transfer energy to other particles in the substance through </a:t>
            </a:r>
            <a:r>
              <a:rPr lang="en-US" altLang="en-US" sz="1800">
                <a:solidFill>
                  <a:srgbClr val="0000FF"/>
                </a:solidFill>
              </a:rPr>
              <a:t>elastic collisions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hp_seven_final-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953000" y="5029200"/>
            <a:ext cx="4038600" cy="171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 name="Rectangle 2"/>
          <p:cNvSpPr>
            <a:spLocks noGrp="1" noChangeArrowheads="1"/>
          </p:cNvSpPr>
          <p:nvPr>
            <p:ph type="title"/>
          </p:nvPr>
        </p:nvSpPr>
        <p:spPr/>
        <p:txBody>
          <a:bodyPr/>
          <a:lstStyle/>
          <a:p>
            <a:r>
              <a:rPr lang="en-US" altLang="en-US" sz="3600"/>
              <a:t>The kinetic molecular theory of matter</a:t>
            </a:r>
          </a:p>
        </p:txBody>
      </p:sp>
      <p:sp>
        <p:nvSpPr>
          <p:cNvPr id="4099" name="Rectangle 3"/>
          <p:cNvSpPr>
            <a:spLocks noGrp="1" noChangeArrowheads="1"/>
          </p:cNvSpPr>
          <p:nvPr>
            <p:ph type="body" sz="half" idx="1"/>
          </p:nvPr>
        </p:nvSpPr>
        <p:spPr>
          <a:xfrm>
            <a:off x="381000" y="1295400"/>
            <a:ext cx="8305800" cy="4525963"/>
          </a:xfrm>
        </p:spPr>
        <p:txBody>
          <a:bodyPr/>
          <a:lstStyle/>
          <a:p>
            <a:r>
              <a:rPr lang="en-US" altLang="en-US" sz="2000"/>
              <a:t>Potential and kinetic energies of the particles that make up a substance are what determines the physical state of that substance (solid, liquid, or gas)</a:t>
            </a:r>
          </a:p>
          <a:p>
            <a:pPr lvl="1"/>
            <a:r>
              <a:rPr lang="en-US" altLang="en-US" sz="2000"/>
              <a:t>Kinetic energy results from particles’ motions and can be thought of as a </a:t>
            </a:r>
            <a:r>
              <a:rPr lang="en-US" altLang="en-US" sz="2000" u="sng"/>
              <a:t>disruptive force</a:t>
            </a:r>
            <a:r>
              <a:rPr lang="en-US" altLang="en-US" sz="2000"/>
              <a:t> that tends to cause particles to behave increasingly independently</a:t>
            </a:r>
          </a:p>
          <a:p>
            <a:pPr lvl="1"/>
            <a:r>
              <a:rPr lang="en-US" altLang="en-US" sz="2000"/>
              <a:t>Potential energy that exists between particles can be thought of as </a:t>
            </a:r>
            <a:r>
              <a:rPr lang="en-US" altLang="en-US" sz="2000" u="sng"/>
              <a:t>cohesive</a:t>
            </a:r>
            <a:r>
              <a:rPr lang="en-US" altLang="en-US" sz="2000"/>
              <a:t>, yielding more ordered systems</a:t>
            </a:r>
          </a:p>
          <a:p>
            <a:r>
              <a:rPr lang="en-US" altLang="en-US" sz="2000"/>
              <a:t>The physical state of the substance is results from a competition between these forces.  Kinetic energy is temperature-dependent, so as temperature increases, the particles that make up a substance tend to move increasingly independently.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2936</Words>
  <Application>Microsoft Office PowerPoint</Application>
  <PresentationFormat>On-screen Show (4:3)</PresentationFormat>
  <Paragraphs>239</Paragraphs>
  <Slides>45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2" baseType="lpstr">
      <vt:lpstr>ＭＳ Ｐゴシック</vt:lpstr>
      <vt:lpstr>Arial</vt:lpstr>
      <vt:lpstr>Calibri</vt:lpstr>
      <vt:lpstr>Times New Roman</vt:lpstr>
      <vt:lpstr>Default Design</vt:lpstr>
      <vt:lpstr>Equation</vt:lpstr>
      <vt:lpstr>Photo Editor Photo</vt:lpstr>
      <vt:lpstr>Chemistry 120 Fall 2016</vt:lpstr>
      <vt:lpstr>         Chapter 7. Gases, Liquids, and Solids</vt:lpstr>
      <vt:lpstr>         Chapter 7. Gases, Liquids, and Solids</vt:lpstr>
      <vt:lpstr>Chapter 7</vt:lpstr>
      <vt:lpstr>The kinetic molecular theory of matter</vt:lpstr>
      <vt:lpstr>PowerPoint Presentation</vt:lpstr>
      <vt:lpstr>The kinetic molecular theory of matter</vt:lpstr>
      <vt:lpstr>The kinetic molecular theory of matter</vt:lpstr>
      <vt:lpstr>The kinetic molecular theory of matter</vt:lpstr>
      <vt:lpstr>Kinetic molecular theory and physical states</vt:lpstr>
      <vt:lpstr>Kinetic molecular theory and physical states</vt:lpstr>
      <vt:lpstr>Kinetic molecular theory and physical states</vt:lpstr>
      <vt:lpstr>Gas law variables</vt:lpstr>
      <vt:lpstr>Gas law variables</vt:lpstr>
      <vt:lpstr>Gas law variables</vt:lpstr>
      <vt:lpstr>Gas law variables</vt:lpstr>
      <vt:lpstr>Boyle’s law: a pressure-volume relationship</vt:lpstr>
      <vt:lpstr>Boyle’s law: a pressure-volume relationship</vt:lpstr>
      <vt:lpstr>Boyle’s law: a pressure-volume relationship</vt:lpstr>
      <vt:lpstr>Charles’s law: a temperature-volume relationship</vt:lpstr>
      <vt:lpstr>Charles’s law: a temperature-volume relationship</vt:lpstr>
      <vt:lpstr>Combined gas law</vt:lpstr>
      <vt:lpstr>Combined gas law</vt:lpstr>
      <vt:lpstr>The ideal gas equation</vt:lpstr>
      <vt:lpstr>The ideal gas equation</vt:lpstr>
      <vt:lpstr>Dalton’s law of partial pressures</vt:lpstr>
      <vt:lpstr>Dalton’s law of partial pressures</vt:lpstr>
      <vt:lpstr>Dalton’s law of partial pressures</vt:lpstr>
      <vt:lpstr>Changes of state</vt:lpstr>
      <vt:lpstr>Evaporation of liquids</vt:lpstr>
      <vt:lpstr>Evaporation of liquids</vt:lpstr>
      <vt:lpstr>Vapor pressure of liquids</vt:lpstr>
      <vt:lpstr>Vapor pressure of liquids</vt:lpstr>
      <vt:lpstr>Vapor pressure of liquids</vt:lpstr>
      <vt:lpstr>Boiling and boiling point</vt:lpstr>
      <vt:lpstr>Boiling and boiling point</vt:lpstr>
      <vt:lpstr>Intermolecular forces in liquids</vt:lpstr>
      <vt:lpstr>Intermolecular forces in liquids</vt:lpstr>
      <vt:lpstr>Intermolecular forces in liquids</vt:lpstr>
      <vt:lpstr>Intermolecular forces in liquids</vt:lpstr>
      <vt:lpstr>Intermolecular forces in liquids</vt:lpstr>
      <vt:lpstr>Intermolecular forces in liquids</vt:lpstr>
      <vt:lpstr>Intermolecular forces in liquids</vt:lpstr>
      <vt:lpstr>Intermolecular forces in liquids</vt:lpstr>
      <vt:lpstr>Intermolecular forces in liquids</vt:lpstr>
    </vt:vector>
  </TitlesOfParts>
  <Company>St. Francis 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bjmaclea</dc:creator>
  <cp:lastModifiedBy>Dr.Upali</cp:lastModifiedBy>
  <cp:revision>59</cp:revision>
  <dcterms:created xsi:type="dcterms:W3CDTF">2011-10-18T13:47:41Z</dcterms:created>
  <dcterms:modified xsi:type="dcterms:W3CDTF">2016-09-12T14:34:40Z</dcterms:modified>
</cp:coreProperties>
</file>