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92" r:id="rId2"/>
    <p:sldId id="293" r:id="rId3"/>
    <p:sldId id="256" r:id="rId4"/>
    <p:sldId id="257" r:id="rId5"/>
    <p:sldId id="258" r:id="rId6"/>
    <p:sldId id="259" r:id="rId7"/>
    <p:sldId id="260" r:id="rId8"/>
    <p:sldId id="261" r:id="rId9"/>
    <p:sldId id="262" r:id="rId10"/>
    <p:sldId id="263" r:id="rId11"/>
    <p:sldId id="264" r:id="rId12"/>
    <p:sldId id="265" r:id="rId13"/>
    <p:sldId id="267" r:id="rId14"/>
    <p:sldId id="268" r:id="rId15"/>
    <p:sldId id="266" r:id="rId16"/>
    <p:sldId id="269" r:id="rId17"/>
    <p:sldId id="270" r:id="rId18"/>
    <p:sldId id="278" r:id="rId19"/>
    <p:sldId id="280" r:id="rId20"/>
    <p:sldId id="281" r:id="rId21"/>
    <p:sldId id="282" r:id="rId22"/>
    <p:sldId id="279" r:id="rId23"/>
    <p:sldId id="283" r:id="rId24"/>
    <p:sldId id="284" r:id="rId25"/>
    <p:sldId id="285" r:id="rId26"/>
    <p:sldId id="272" r:id="rId27"/>
    <p:sldId id="273" r:id="rId28"/>
    <p:sldId id="274" r:id="rId29"/>
    <p:sldId id="275" r:id="rId30"/>
    <p:sldId id="276" r:id="rId31"/>
    <p:sldId id="277" r:id="rId32"/>
    <p:sldId id="286" r:id="rId33"/>
    <p:sldId id="287" r:id="rId34"/>
    <p:sldId id="288" r:id="rId35"/>
    <p:sldId id="289" r:id="rId36"/>
    <p:sldId id="290" r:id="rId37"/>
    <p:sldId id="291" r:id="rId38"/>
  </p:sldIdLst>
  <p:sldSz cx="9144000" cy="6858000" type="screen4x3"/>
  <p:notesSz cx="6858000" cy="9144000"/>
  <p:defaultTextStyle>
    <a:defPPr>
      <a:defRPr lang="en-US"/>
    </a:defPPr>
    <a:lvl1pPr algn="l" rtl="0" fontAlgn="base">
      <a:spcBef>
        <a:spcPct val="0"/>
      </a:spcBef>
      <a:spcAft>
        <a:spcPct val="0"/>
      </a:spcAft>
      <a:defRPr sz="32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32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32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32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3200" kern="1200">
        <a:solidFill>
          <a:schemeClr val="tx1"/>
        </a:solidFill>
        <a:latin typeface="Arial" panose="020B0604020202020204" pitchFamily="34" charset="0"/>
        <a:ea typeface="+mn-ea"/>
        <a:cs typeface="+mn-cs"/>
      </a:defRPr>
    </a:lvl5pPr>
    <a:lvl6pPr marL="2286000" algn="l" defTabSz="914400" rtl="0" eaLnBrk="1" latinLnBrk="0" hangingPunct="1">
      <a:defRPr sz="3200" kern="1200">
        <a:solidFill>
          <a:schemeClr val="tx1"/>
        </a:solidFill>
        <a:latin typeface="Arial" panose="020B0604020202020204" pitchFamily="34" charset="0"/>
        <a:ea typeface="+mn-ea"/>
        <a:cs typeface="+mn-cs"/>
      </a:defRPr>
    </a:lvl6pPr>
    <a:lvl7pPr marL="2743200" algn="l" defTabSz="914400" rtl="0" eaLnBrk="1" latinLnBrk="0" hangingPunct="1">
      <a:defRPr sz="3200" kern="1200">
        <a:solidFill>
          <a:schemeClr val="tx1"/>
        </a:solidFill>
        <a:latin typeface="Arial" panose="020B0604020202020204" pitchFamily="34" charset="0"/>
        <a:ea typeface="+mn-ea"/>
        <a:cs typeface="+mn-cs"/>
      </a:defRPr>
    </a:lvl7pPr>
    <a:lvl8pPr marL="3200400" algn="l" defTabSz="914400" rtl="0" eaLnBrk="1" latinLnBrk="0" hangingPunct="1">
      <a:defRPr sz="3200" kern="1200">
        <a:solidFill>
          <a:schemeClr val="tx1"/>
        </a:solidFill>
        <a:latin typeface="Arial" panose="020B0604020202020204" pitchFamily="34" charset="0"/>
        <a:ea typeface="+mn-ea"/>
        <a:cs typeface="+mn-cs"/>
      </a:defRPr>
    </a:lvl8pPr>
    <a:lvl9pPr marL="3657600" algn="l" defTabSz="914400" rtl="0" eaLnBrk="1" latinLnBrk="0" hangingPunct="1">
      <a:defRPr sz="3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24" autoAdjust="0"/>
    <p:restoredTop sz="94398" autoAdjust="0"/>
  </p:normalViewPr>
  <p:slideViewPr>
    <p:cSldViewPr>
      <p:cViewPr varScale="1">
        <p:scale>
          <a:sx n="111" d="100"/>
          <a:sy n="111" d="100"/>
        </p:scale>
        <p:origin x="152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image" Target="../media/image22.png"/></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5.wmf"/><Relationship Id="rId7" Type="http://schemas.openxmlformats.org/officeDocument/2006/relationships/image" Target="../media/image29.wmf"/><Relationship Id="rId2" Type="http://schemas.openxmlformats.org/officeDocument/2006/relationships/image" Target="../media/image24.wmf"/><Relationship Id="rId1" Type="http://schemas.openxmlformats.org/officeDocument/2006/relationships/image" Target="../media/image22.png"/><Relationship Id="rId6" Type="http://schemas.openxmlformats.org/officeDocument/2006/relationships/image" Target="../media/image28.wmf"/><Relationship Id="rId5" Type="http://schemas.openxmlformats.org/officeDocument/2006/relationships/image" Target="../media/image27.wmf"/><Relationship Id="rId4" Type="http://schemas.openxmlformats.org/officeDocument/2006/relationships/image" Target="../media/image26.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image" Target="../media/image30.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37.wmf"/><Relationship Id="rId7" Type="http://schemas.openxmlformats.org/officeDocument/2006/relationships/image" Target="../media/image34.wmf"/><Relationship Id="rId2" Type="http://schemas.openxmlformats.org/officeDocument/2006/relationships/image" Target="../media/image36.wmf"/><Relationship Id="rId1" Type="http://schemas.openxmlformats.org/officeDocument/2006/relationships/image" Target="../media/image35.wmf"/><Relationship Id="rId6" Type="http://schemas.openxmlformats.org/officeDocument/2006/relationships/image" Target="../media/image33.wmf"/><Relationship Id="rId5" Type="http://schemas.openxmlformats.org/officeDocument/2006/relationships/image" Target="../media/image39.wmf"/><Relationship Id="rId4" Type="http://schemas.openxmlformats.org/officeDocument/2006/relationships/image" Target="../media/image3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4"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4"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296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297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97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97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297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CB0F660-FAF7-4ABB-8042-FF308BB51E7C}"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864016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E7A8F7-36E9-43ED-9E1F-DE0BF14077C1}" type="slidenum">
              <a:rPr lang="en-US" altLang="en-US"/>
              <a:pPr/>
              <a:t>18</a:t>
            </a:fld>
            <a:endParaRPr lang="en-US" altLang="en-US"/>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xfrm>
            <a:off x="914400" y="4343400"/>
            <a:ext cx="5029200" cy="4114800"/>
          </a:xfrm>
        </p:spPr>
        <p:txBody>
          <a:bodyPr/>
          <a:lstStyle/>
          <a:p>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7C5383-1D01-46E1-BB6C-B428E10E368C}" type="slidenum">
              <a:rPr lang="en-US" altLang="en-US"/>
              <a:pPr/>
              <a:t>19</a:t>
            </a:fld>
            <a:endParaRPr lang="en-US" alt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xfrm>
            <a:off x="914400" y="4343400"/>
            <a:ext cx="5029200" cy="4114800"/>
          </a:xfrm>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4A0059-6114-4EE9-9A15-86EF244009C0}" type="slidenum">
              <a:rPr lang="en-US" altLang="en-US"/>
              <a:pPr/>
              <a:t>20</a:t>
            </a:fld>
            <a:endParaRPr lang="en-US" alt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xfrm>
            <a:off x="914400" y="4343400"/>
            <a:ext cx="5029200" cy="4114800"/>
          </a:xfrm>
        </p:spPr>
        <p:txBody>
          <a:bodyPr/>
          <a:lstStyle/>
          <a:p>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DF3CE5-6FA8-41E7-9902-A2C6DBCE6392}" type="slidenum">
              <a:rPr lang="en-US" altLang="en-US"/>
              <a:pPr/>
              <a:t>21</a:t>
            </a:fld>
            <a:endParaRPr lang="en-US" altLang="en-US"/>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xfrm>
            <a:off x="914400" y="4343400"/>
            <a:ext cx="5029200" cy="4114800"/>
          </a:xfrm>
        </p:spPr>
        <p:txBody>
          <a:bodyPr/>
          <a:lstStyle/>
          <a:p>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1EF81A-9AA3-4597-AACB-B2CA251D5279}" type="slidenum">
              <a:rPr lang="en-US" altLang="en-US"/>
              <a:pPr/>
              <a:t>22</a:t>
            </a:fld>
            <a:endParaRPr lang="en-US" altLang="en-US"/>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xfrm>
            <a:off x="914400" y="4343400"/>
            <a:ext cx="5029200" cy="4114800"/>
          </a:xfrm>
        </p:spPr>
        <p:txBody>
          <a:bodyPr/>
          <a:lstStyle/>
          <a:p>
            <a:endParaRPr lang="en-GB"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CA6689-C481-4A7D-9ACE-12011248551E}" type="slidenum">
              <a:rPr lang="en-US" altLang="en-US"/>
              <a:pPr/>
              <a:t>23</a:t>
            </a:fld>
            <a:endParaRPr lang="en-US" altLang="en-US"/>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xfrm>
            <a:off x="914400" y="4343400"/>
            <a:ext cx="5029200" cy="4114800"/>
          </a:xfrm>
        </p:spPr>
        <p:txBody>
          <a:bodyPr/>
          <a:lstStyle/>
          <a:p>
            <a:endParaRPr lang="en-GB"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AA59A0-84CA-428B-8BD6-63F69DE4B9E9}" type="slidenum">
              <a:rPr lang="en-US" altLang="en-US"/>
              <a:pPr/>
              <a:t>24</a:t>
            </a:fld>
            <a:endParaRPr lang="en-US" alt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xfrm>
            <a:off x="914400" y="4343400"/>
            <a:ext cx="5029200" cy="4114800"/>
          </a:xfrm>
        </p:spPr>
        <p:txBody>
          <a:bodyPr/>
          <a:lstStyle/>
          <a:p>
            <a:endParaRPr lang="en-GB"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FA0FBE-A6EE-4FC2-AA49-2DD6D0AA3D99}" type="slidenum">
              <a:rPr lang="en-US" altLang="en-US"/>
              <a:pPr/>
              <a:t>25</a:t>
            </a:fld>
            <a:endParaRPr lang="en-US" altLang="en-US"/>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xfrm>
            <a:off x="914400" y="4343400"/>
            <a:ext cx="5029200" cy="4114800"/>
          </a:xfrm>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5008F5B-3D62-4C0C-87F4-672A87898970}" type="slidenum">
              <a:rPr lang="en-US" altLang="en-US"/>
              <a:pPr/>
              <a:t>‹#›</a:t>
            </a:fld>
            <a:endParaRPr lang="en-US" altLang="en-US"/>
          </a:p>
        </p:txBody>
      </p:sp>
    </p:spTree>
    <p:extLst>
      <p:ext uri="{BB962C8B-B14F-4D97-AF65-F5344CB8AC3E}">
        <p14:creationId xmlns:p14="http://schemas.microsoft.com/office/powerpoint/2010/main" val="1433084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EE99D1D-2EBD-4B97-8D40-D96F1A1AEF2B}" type="slidenum">
              <a:rPr lang="en-US" altLang="en-US"/>
              <a:pPr/>
              <a:t>‹#›</a:t>
            </a:fld>
            <a:endParaRPr lang="en-US" altLang="en-US"/>
          </a:p>
        </p:txBody>
      </p:sp>
    </p:spTree>
    <p:extLst>
      <p:ext uri="{BB962C8B-B14F-4D97-AF65-F5344CB8AC3E}">
        <p14:creationId xmlns:p14="http://schemas.microsoft.com/office/powerpoint/2010/main" val="4138685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B565F93-06E1-45C6-B691-2ACF07BAD541}" type="slidenum">
              <a:rPr lang="en-US" altLang="en-US"/>
              <a:pPr/>
              <a:t>‹#›</a:t>
            </a:fld>
            <a:endParaRPr lang="en-US" altLang="en-US"/>
          </a:p>
        </p:txBody>
      </p:sp>
    </p:spTree>
    <p:extLst>
      <p:ext uri="{BB962C8B-B14F-4D97-AF65-F5344CB8AC3E}">
        <p14:creationId xmlns:p14="http://schemas.microsoft.com/office/powerpoint/2010/main" val="42064340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81DF3D40-06EC-42B3-B4B9-FFD3B5C48789}" type="slidenum">
              <a:rPr lang="en-US" altLang="en-US"/>
              <a:pPr/>
              <a:t>‹#›</a:t>
            </a:fld>
            <a:endParaRPr lang="en-US" altLang="en-US"/>
          </a:p>
        </p:txBody>
      </p:sp>
    </p:spTree>
    <p:extLst>
      <p:ext uri="{BB962C8B-B14F-4D97-AF65-F5344CB8AC3E}">
        <p14:creationId xmlns:p14="http://schemas.microsoft.com/office/powerpoint/2010/main" val="17183777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8229600" cy="21859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3938588"/>
            <a:ext cx="8229600" cy="218757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5632D160-65C0-4838-8B6C-AA99E7728448}" type="slidenum">
              <a:rPr lang="en-US" altLang="en-US"/>
              <a:pPr/>
              <a:t>‹#›</a:t>
            </a:fld>
            <a:endParaRPr lang="en-US" altLang="en-US"/>
          </a:p>
        </p:txBody>
      </p:sp>
    </p:spTree>
    <p:extLst>
      <p:ext uri="{BB962C8B-B14F-4D97-AF65-F5344CB8AC3E}">
        <p14:creationId xmlns:p14="http://schemas.microsoft.com/office/powerpoint/2010/main" val="32318119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lt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19B70D16-CFE0-40A5-B0AD-0EF8904ED70B}" type="slidenum">
              <a:rPr lang="en-US" altLang="en-US"/>
              <a:pPr/>
              <a:t>‹#›</a:t>
            </a:fld>
            <a:endParaRPr lang="en-US" altLang="en-US"/>
          </a:p>
        </p:txBody>
      </p:sp>
    </p:spTree>
    <p:extLst>
      <p:ext uri="{BB962C8B-B14F-4D97-AF65-F5344CB8AC3E}">
        <p14:creationId xmlns:p14="http://schemas.microsoft.com/office/powerpoint/2010/main" val="3620097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569CC7A-19C6-4CFB-9821-69C85043DFEE}" type="slidenum">
              <a:rPr lang="en-US" altLang="en-US"/>
              <a:pPr/>
              <a:t>‹#›</a:t>
            </a:fld>
            <a:endParaRPr lang="en-US" altLang="en-US"/>
          </a:p>
        </p:txBody>
      </p:sp>
    </p:spTree>
    <p:extLst>
      <p:ext uri="{BB962C8B-B14F-4D97-AF65-F5344CB8AC3E}">
        <p14:creationId xmlns:p14="http://schemas.microsoft.com/office/powerpoint/2010/main" val="3843927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F8A6573-4785-471B-91C8-40A2B46B3B9F}" type="slidenum">
              <a:rPr lang="en-US" altLang="en-US"/>
              <a:pPr/>
              <a:t>‹#›</a:t>
            </a:fld>
            <a:endParaRPr lang="en-US" altLang="en-US"/>
          </a:p>
        </p:txBody>
      </p:sp>
    </p:spTree>
    <p:extLst>
      <p:ext uri="{BB962C8B-B14F-4D97-AF65-F5344CB8AC3E}">
        <p14:creationId xmlns:p14="http://schemas.microsoft.com/office/powerpoint/2010/main" val="1372791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FBE19926-ADD4-4F50-920D-F84CED45BD15}" type="slidenum">
              <a:rPr lang="en-US" altLang="en-US"/>
              <a:pPr/>
              <a:t>‹#›</a:t>
            </a:fld>
            <a:endParaRPr lang="en-US" altLang="en-US"/>
          </a:p>
        </p:txBody>
      </p:sp>
    </p:spTree>
    <p:extLst>
      <p:ext uri="{BB962C8B-B14F-4D97-AF65-F5344CB8AC3E}">
        <p14:creationId xmlns:p14="http://schemas.microsoft.com/office/powerpoint/2010/main" val="2578392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E0E3C8A1-6490-4D4E-9904-1B6281582593}" type="slidenum">
              <a:rPr lang="en-US" altLang="en-US"/>
              <a:pPr/>
              <a:t>‹#›</a:t>
            </a:fld>
            <a:endParaRPr lang="en-US" altLang="en-US"/>
          </a:p>
        </p:txBody>
      </p:sp>
    </p:spTree>
    <p:extLst>
      <p:ext uri="{BB962C8B-B14F-4D97-AF65-F5344CB8AC3E}">
        <p14:creationId xmlns:p14="http://schemas.microsoft.com/office/powerpoint/2010/main" val="4159691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E7C7C7F6-2B65-49B5-8650-01A7DC279694}" type="slidenum">
              <a:rPr lang="en-US" altLang="en-US"/>
              <a:pPr/>
              <a:t>‹#›</a:t>
            </a:fld>
            <a:endParaRPr lang="en-US" altLang="en-US"/>
          </a:p>
        </p:txBody>
      </p:sp>
    </p:spTree>
    <p:extLst>
      <p:ext uri="{BB962C8B-B14F-4D97-AF65-F5344CB8AC3E}">
        <p14:creationId xmlns:p14="http://schemas.microsoft.com/office/powerpoint/2010/main" val="1659629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21C02D25-3618-4B9D-9368-7FC016150935}" type="slidenum">
              <a:rPr lang="en-US" altLang="en-US"/>
              <a:pPr/>
              <a:t>‹#›</a:t>
            </a:fld>
            <a:endParaRPr lang="en-US" altLang="en-US"/>
          </a:p>
        </p:txBody>
      </p:sp>
    </p:spTree>
    <p:extLst>
      <p:ext uri="{BB962C8B-B14F-4D97-AF65-F5344CB8AC3E}">
        <p14:creationId xmlns:p14="http://schemas.microsoft.com/office/powerpoint/2010/main" val="2130386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061C98A3-204B-481C-BDBF-3A8010FC0B45}" type="slidenum">
              <a:rPr lang="en-US" altLang="en-US"/>
              <a:pPr/>
              <a:t>‹#›</a:t>
            </a:fld>
            <a:endParaRPr lang="en-US" altLang="en-US"/>
          </a:p>
        </p:txBody>
      </p:sp>
    </p:spTree>
    <p:extLst>
      <p:ext uri="{BB962C8B-B14F-4D97-AF65-F5344CB8AC3E}">
        <p14:creationId xmlns:p14="http://schemas.microsoft.com/office/powerpoint/2010/main" val="83388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0A98668B-1024-4339-AFFF-93206FF98CEF}" type="slidenum">
              <a:rPr lang="en-US" altLang="en-US"/>
              <a:pPr/>
              <a:t>‹#›</a:t>
            </a:fld>
            <a:endParaRPr lang="en-US" altLang="en-US"/>
          </a:p>
        </p:txBody>
      </p:sp>
    </p:spTree>
    <p:extLst>
      <p:ext uri="{BB962C8B-B14F-4D97-AF65-F5344CB8AC3E}">
        <p14:creationId xmlns:p14="http://schemas.microsoft.com/office/powerpoint/2010/main" val="893176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C2260F4-BBB5-444F-B2E6-9EB7C38A4D3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6.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8.wmf"/><Relationship Id="rId5" Type="http://schemas.openxmlformats.org/officeDocument/2006/relationships/oleObject" Target="../embeddings/oleObject7.bin"/><Relationship Id="rId4" Type="http://schemas.openxmlformats.org/officeDocument/2006/relationships/image" Target="../media/image7.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oleObject" Target="../embeddings/oleObject9.bin"/><Relationship Id="rId7"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2.wmf"/><Relationship Id="rId5" Type="http://schemas.openxmlformats.org/officeDocument/2006/relationships/oleObject" Target="../embeddings/oleObject10.bin"/><Relationship Id="rId10" Type="http://schemas.openxmlformats.org/officeDocument/2006/relationships/image" Target="../media/image14.wmf"/><Relationship Id="rId4" Type="http://schemas.openxmlformats.org/officeDocument/2006/relationships/image" Target="../media/image11.wmf"/><Relationship Id="rId9" Type="http://schemas.openxmlformats.org/officeDocument/2006/relationships/oleObject" Target="../embeddings/oleObject12.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6.wmf"/><Relationship Id="rId5" Type="http://schemas.openxmlformats.org/officeDocument/2006/relationships/oleObject" Target="../embeddings/oleObject14.bin"/><Relationship Id="rId4" Type="http://schemas.openxmlformats.org/officeDocument/2006/relationships/image" Target="../media/image15.wmf"/></Relationships>
</file>

<file path=ppt/slides/_rels/slide17.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oleObject" Target="../embeddings/oleObject15.bin"/><Relationship Id="rId7" Type="http://schemas.openxmlformats.org/officeDocument/2006/relationships/oleObject" Target="../embeddings/oleObject17.bin"/><Relationship Id="rId2" Type="http://schemas.openxmlformats.org/officeDocument/2006/relationships/slideLayout" Target="../slideLayouts/slideLayout12.xml"/><Relationship Id="rId1" Type="http://schemas.openxmlformats.org/officeDocument/2006/relationships/vmlDrawing" Target="../drawings/vmlDrawing8.vml"/><Relationship Id="rId6" Type="http://schemas.openxmlformats.org/officeDocument/2006/relationships/image" Target="../media/image12.wmf"/><Relationship Id="rId5" Type="http://schemas.openxmlformats.org/officeDocument/2006/relationships/oleObject" Target="../embeddings/oleObject16.bin"/><Relationship Id="rId10" Type="http://schemas.openxmlformats.org/officeDocument/2006/relationships/image" Target="../media/image17.wmf"/><Relationship Id="rId4" Type="http://schemas.openxmlformats.org/officeDocument/2006/relationships/image" Target="../media/image11.wmf"/><Relationship Id="rId9" Type="http://schemas.openxmlformats.org/officeDocument/2006/relationships/oleObject" Target="../embeddings/oleObject18.bin"/></Relationships>
</file>

<file path=ppt/slides/_rels/slide1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openxmlformats.org/officeDocument/2006/relationships/image" Target="../media/image20.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12.xml"/><Relationship Id="rId1" Type="http://schemas.openxmlformats.org/officeDocument/2006/relationships/vmlDrawing" Target="../drawings/vmlDrawing9.vml"/><Relationship Id="rId4" Type="http://schemas.openxmlformats.org/officeDocument/2006/relationships/image" Target="../media/image21.png"/></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14.xml"/><Relationship Id="rId1" Type="http://schemas.openxmlformats.org/officeDocument/2006/relationships/vmlDrawing" Target="../drawings/vmlDrawing10.vml"/><Relationship Id="rId6" Type="http://schemas.openxmlformats.org/officeDocument/2006/relationships/image" Target="../media/image23.png"/><Relationship Id="rId5" Type="http://schemas.openxmlformats.org/officeDocument/2006/relationships/oleObject" Target="../embeddings/oleObject21.bin"/><Relationship Id="rId4" Type="http://schemas.openxmlformats.org/officeDocument/2006/relationships/image" Target="../media/image22.png"/></Relationships>
</file>

<file path=ppt/slides/_rels/slide33.xml.rels><?xml version="1.0" encoding="UTF-8" standalone="yes"?>
<Relationships xmlns="http://schemas.openxmlformats.org/package/2006/relationships"><Relationship Id="rId8" Type="http://schemas.openxmlformats.org/officeDocument/2006/relationships/image" Target="../media/image25.wmf"/><Relationship Id="rId13" Type="http://schemas.openxmlformats.org/officeDocument/2006/relationships/oleObject" Target="../embeddings/oleObject27.bin"/><Relationship Id="rId3" Type="http://schemas.openxmlformats.org/officeDocument/2006/relationships/oleObject" Target="../embeddings/oleObject22.bin"/><Relationship Id="rId7" Type="http://schemas.openxmlformats.org/officeDocument/2006/relationships/oleObject" Target="../embeddings/oleObject24.bin"/><Relationship Id="rId12" Type="http://schemas.openxmlformats.org/officeDocument/2006/relationships/image" Target="../media/image27.wmf"/><Relationship Id="rId2" Type="http://schemas.openxmlformats.org/officeDocument/2006/relationships/slideLayout" Target="../slideLayouts/slideLayout2.xml"/><Relationship Id="rId16" Type="http://schemas.openxmlformats.org/officeDocument/2006/relationships/image" Target="../media/image29.wmf"/><Relationship Id="rId1" Type="http://schemas.openxmlformats.org/officeDocument/2006/relationships/vmlDrawing" Target="../drawings/vmlDrawing11.vml"/><Relationship Id="rId6" Type="http://schemas.openxmlformats.org/officeDocument/2006/relationships/image" Target="../media/image24.wmf"/><Relationship Id="rId11" Type="http://schemas.openxmlformats.org/officeDocument/2006/relationships/oleObject" Target="../embeddings/oleObject26.bin"/><Relationship Id="rId5" Type="http://schemas.openxmlformats.org/officeDocument/2006/relationships/oleObject" Target="../embeddings/oleObject23.bin"/><Relationship Id="rId15" Type="http://schemas.openxmlformats.org/officeDocument/2006/relationships/oleObject" Target="../embeddings/oleObject28.bin"/><Relationship Id="rId10" Type="http://schemas.openxmlformats.org/officeDocument/2006/relationships/image" Target="../media/image26.wmf"/><Relationship Id="rId4" Type="http://schemas.openxmlformats.org/officeDocument/2006/relationships/image" Target="../media/image22.png"/><Relationship Id="rId9" Type="http://schemas.openxmlformats.org/officeDocument/2006/relationships/oleObject" Target="../embeddings/oleObject25.bin"/><Relationship Id="rId14" Type="http://schemas.openxmlformats.org/officeDocument/2006/relationships/image" Target="../media/image28.wmf"/></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31.wmf"/><Relationship Id="rId5" Type="http://schemas.openxmlformats.org/officeDocument/2006/relationships/oleObject" Target="../embeddings/oleObject30.bin"/><Relationship Id="rId4" Type="http://schemas.openxmlformats.org/officeDocument/2006/relationships/image" Target="../media/image30.wmf"/></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12.xml"/><Relationship Id="rId1" Type="http://schemas.openxmlformats.org/officeDocument/2006/relationships/vmlDrawing" Target="../drawings/vmlDrawing13.vml"/><Relationship Id="rId4" Type="http://schemas.openxmlformats.org/officeDocument/2006/relationships/image" Target="../media/image32.wmf"/></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34.wmf"/><Relationship Id="rId5" Type="http://schemas.openxmlformats.org/officeDocument/2006/relationships/oleObject" Target="../embeddings/oleObject33.bin"/><Relationship Id="rId4" Type="http://schemas.openxmlformats.org/officeDocument/2006/relationships/image" Target="../media/image33.wmf"/></Relationships>
</file>

<file path=ppt/slides/_rels/slide37.xml.rels><?xml version="1.0" encoding="UTF-8" standalone="yes"?>
<Relationships xmlns="http://schemas.openxmlformats.org/package/2006/relationships"><Relationship Id="rId8" Type="http://schemas.openxmlformats.org/officeDocument/2006/relationships/image" Target="../media/image37.wmf"/><Relationship Id="rId13" Type="http://schemas.openxmlformats.org/officeDocument/2006/relationships/oleObject" Target="../embeddings/oleObject39.bin"/><Relationship Id="rId3" Type="http://schemas.openxmlformats.org/officeDocument/2006/relationships/oleObject" Target="../embeddings/oleObject34.bin"/><Relationship Id="rId7" Type="http://schemas.openxmlformats.org/officeDocument/2006/relationships/oleObject" Target="../embeddings/oleObject36.bin"/><Relationship Id="rId12" Type="http://schemas.openxmlformats.org/officeDocument/2006/relationships/image" Target="../media/image39.wmf"/><Relationship Id="rId2" Type="http://schemas.openxmlformats.org/officeDocument/2006/relationships/slideLayout" Target="../slideLayouts/slideLayout2.xml"/><Relationship Id="rId16" Type="http://schemas.openxmlformats.org/officeDocument/2006/relationships/image" Target="../media/image34.wmf"/><Relationship Id="rId1" Type="http://schemas.openxmlformats.org/officeDocument/2006/relationships/vmlDrawing" Target="../drawings/vmlDrawing15.vml"/><Relationship Id="rId6" Type="http://schemas.openxmlformats.org/officeDocument/2006/relationships/image" Target="../media/image36.wmf"/><Relationship Id="rId11" Type="http://schemas.openxmlformats.org/officeDocument/2006/relationships/oleObject" Target="../embeddings/oleObject38.bin"/><Relationship Id="rId5" Type="http://schemas.openxmlformats.org/officeDocument/2006/relationships/oleObject" Target="../embeddings/oleObject35.bin"/><Relationship Id="rId15" Type="http://schemas.openxmlformats.org/officeDocument/2006/relationships/oleObject" Target="../embeddings/oleObject40.bin"/><Relationship Id="rId10" Type="http://schemas.openxmlformats.org/officeDocument/2006/relationships/image" Target="../media/image38.wmf"/><Relationship Id="rId4" Type="http://schemas.openxmlformats.org/officeDocument/2006/relationships/image" Target="../media/image35.wmf"/><Relationship Id="rId9" Type="http://schemas.openxmlformats.org/officeDocument/2006/relationships/oleObject" Target="../embeddings/oleObject37.bin"/><Relationship Id="rId14" Type="http://schemas.openxmlformats.org/officeDocument/2006/relationships/image" Target="../media/image33.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5.wmf"/><Relationship Id="rId5" Type="http://schemas.openxmlformats.org/officeDocument/2006/relationships/oleObject" Target="../embeddings/oleObject4.bin"/><Relationship Id="rId4" Type="http://schemas.openxmlformats.org/officeDocument/2006/relationships/image" Target="../media/image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419100" y="1148815"/>
            <a:ext cx="8915400" cy="3048000"/>
          </a:xfrm>
          <a:prstGeom prst="rect">
            <a:avLst/>
          </a:prstGeom>
          <a:noFill/>
          <a:ln w="9525">
            <a:noFill/>
            <a:miter lim="800000"/>
            <a:headEnd/>
            <a:tailEnd/>
          </a:ln>
        </p:spPr>
        <p:txBody>
          <a:bodyPr lIns="92075" tIns="46037" rIns="92075" bIns="46037"/>
          <a:lstStyle/>
          <a:p>
            <a:pPr eaLnBrk="0" fontAlgn="base" hangingPunct="0">
              <a:spcBef>
                <a:spcPct val="50000"/>
              </a:spcBef>
              <a:spcAft>
                <a:spcPct val="0"/>
              </a:spcAft>
            </a:pPr>
            <a:r>
              <a:rPr lang="en-US" sz="2800" b="0" i="0" baseline="0" dirty="0">
                <a:solidFill>
                  <a:schemeClr val="tx2"/>
                </a:solidFill>
                <a:latin typeface="Arial" pitchFamily="34" charset="0"/>
                <a:cs typeface="Arial" pitchFamily="34" charset="0"/>
              </a:rPr>
              <a:t>Instructor: Dr. </a:t>
            </a:r>
            <a:r>
              <a:rPr lang="en-US" sz="2800" b="0" i="0" baseline="0" dirty="0" err="1">
                <a:solidFill>
                  <a:schemeClr val="tx2"/>
                </a:solidFill>
                <a:latin typeface="Arial" pitchFamily="34" charset="0"/>
                <a:cs typeface="Arial" pitchFamily="34" charset="0"/>
              </a:rPr>
              <a:t>Upali</a:t>
            </a:r>
            <a:r>
              <a:rPr lang="en-US" sz="2800" b="0" i="0" baseline="0" dirty="0">
                <a:solidFill>
                  <a:schemeClr val="tx2"/>
                </a:solidFill>
                <a:latin typeface="Arial" pitchFamily="34" charset="0"/>
                <a:cs typeface="Arial" pitchFamily="34" charset="0"/>
              </a:rPr>
              <a:t> </a:t>
            </a:r>
            <a:r>
              <a:rPr lang="en-US" sz="2800" b="0" i="0" baseline="0" dirty="0" err="1">
                <a:solidFill>
                  <a:schemeClr val="tx2"/>
                </a:solidFill>
                <a:latin typeface="Arial" pitchFamily="34" charset="0"/>
                <a:cs typeface="Arial" pitchFamily="34" charset="0"/>
              </a:rPr>
              <a:t>Siriwardane</a:t>
            </a:r>
            <a:endParaRPr lang="en-US" sz="2400" b="0" i="0" baseline="0" dirty="0">
              <a:solidFill>
                <a:schemeClr val="tx2"/>
              </a:solidFill>
              <a:latin typeface="Arial" pitchFamily="34" charset="0"/>
              <a:cs typeface="Arial" pitchFamily="34" charset="0"/>
            </a:endParaRPr>
          </a:p>
          <a:p>
            <a:pPr marL="342900" indent="-342900" eaLnBrk="0" fontAlgn="base" hangingPunct="0">
              <a:spcBef>
                <a:spcPct val="20000"/>
              </a:spcBef>
              <a:spcAft>
                <a:spcPct val="0"/>
              </a:spcAft>
            </a:pPr>
            <a:r>
              <a:rPr lang="en-US" sz="2400" i="0" baseline="0" dirty="0">
                <a:solidFill>
                  <a:srgbClr val="C00000"/>
                </a:solidFill>
                <a:latin typeface="Arial" pitchFamily="34" charset="0"/>
                <a:cs typeface="Arial" pitchFamily="34" charset="0"/>
              </a:rPr>
              <a:t>e-mail</a:t>
            </a:r>
            <a:r>
              <a:rPr lang="en-US" sz="2400" b="0" i="0" baseline="0" dirty="0">
                <a:solidFill>
                  <a:schemeClr val="accent2"/>
                </a:solidFill>
                <a:latin typeface="Arial" pitchFamily="34" charset="0"/>
                <a:cs typeface="Arial" pitchFamily="34" charset="0"/>
              </a:rPr>
              <a:t>: </a:t>
            </a:r>
            <a:r>
              <a:rPr lang="en-US" sz="2400" b="0" i="0" baseline="0" dirty="0" smtClean="0">
                <a:solidFill>
                  <a:schemeClr val="accent2"/>
                </a:solidFill>
                <a:latin typeface="Arial" pitchFamily="34" charset="0"/>
                <a:cs typeface="Arial" pitchFamily="34" charset="0"/>
              </a:rPr>
              <a:t>upali@latech.edu</a:t>
            </a:r>
            <a:endParaRPr lang="en-US" sz="2400" b="0" i="0" baseline="0" dirty="0">
              <a:solidFill>
                <a:schemeClr val="accent2"/>
              </a:solidFill>
              <a:latin typeface="Arial" pitchFamily="34" charset="0"/>
              <a:cs typeface="Arial" pitchFamily="34" charset="0"/>
            </a:endParaRPr>
          </a:p>
          <a:p>
            <a:pPr marL="342900" indent="-342900" eaLnBrk="0" fontAlgn="base" hangingPunct="0">
              <a:lnSpc>
                <a:spcPct val="70000"/>
              </a:lnSpc>
              <a:spcBef>
                <a:spcPct val="20000"/>
              </a:spcBef>
              <a:spcAft>
                <a:spcPct val="0"/>
              </a:spcAft>
            </a:pPr>
            <a:r>
              <a:rPr lang="en-US" sz="2400" i="0" baseline="0" dirty="0">
                <a:solidFill>
                  <a:srgbClr val="C00000"/>
                </a:solidFill>
                <a:latin typeface="Arial" pitchFamily="34" charset="0"/>
                <a:cs typeface="Arial" pitchFamily="34" charset="0"/>
              </a:rPr>
              <a:t>Office</a:t>
            </a:r>
            <a:r>
              <a:rPr lang="en-US" sz="2400" b="0" i="0" baseline="0" dirty="0">
                <a:solidFill>
                  <a:schemeClr val="accent2"/>
                </a:solidFill>
                <a:latin typeface="Arial" pitchFamily="34" charset="0"/>
                <a:cs typeface="Arial" pitchFamily="34" charset="0"/>
              </a:rPr>
              <a:t>:  CTH 311 </a:t>
            </a:r>
            <a:endParaRPr lang="en-US" sz="2400" b="0" i="0" baseline="0" dirty="0" smtClean="0">
              <a:solidFill>
                <a:schemeClr val="accent2"/>
              </a:solidFill>
              <a:latin typeface="Arial" pitchFamily="34" charset="0"/>
              <a:cs typeface="Arial" pitchFamily="34" charset="0"/>
            </a:endParaRPr>
          </a:p>
          <a:p>
            <a:pPr indent="-342900" eaLnBrk="0" fontAlgn="base" hangingPunct="0">
              <a:lnSpc>
                <a:spcPct val="70000"/>
              </a:lnSpc>
              <a:spcBef>
                <a:spcPct val="20000"/>
              </a:spcBef>
              <a:spcAft>
                <a:spcPct val="0"/>
              </a:spcAft>
            </a:pPr>
            <a:r>
              <a:rPr lang="en-US" sz="2400" i="0" baseline="0" dirty="0" smtClean="0">
                <a:solidFill>
                  <a:srgbClr val="C00000"/>
                </a:solidFill>
                <a:latin typeface="Arial" pitchFamily="34" charset="0"/>
                <a:cs typeface="Arial" pitchFamily="34" charset="0"/>
              </a:rPr>
              <a:t>Phone</a:t>
            </a:r>
            <a:r>
              <a:rPr lang="en-US" sz="2400" b="0" i="0" baseline="0" dirty="0" smtClean="0">
                <a:solidFill>
                  <a:schemeClr val="accent2"/>
                </a:solidFill>
                <a:latin typeface="Arial" pitchFamily="34" charset="0"/>
                <a:cs typeface="Arial" pitchFamily="34" charset="0"/>
              </a:rPr>
              <a:t> </a:t>
            </a:r>
            <a:r>
              <a:rPr lang="en-US" sz="2400" b="0" i="0" baseline="0" dirty="0">
                <a:solidFill>
                  <a:schemeClr val="accent2"/>
                </a:solidFill>
                <a:latin typeface="Arial" pitchFamily="34" charset="0"/>
                <a:cs typeface="Arial" pitchFamily="34" charset="0"/>
              </a:rPr>
              <a:t>257-4941</a:t>
            </a:r>
          </a:p>
          <a:p>
            <a:pPr indent="-342900">
              <a:lnSpc>
                <a:spcPct val="70000"/>
              </a:lnSpc>
              <a:spcBef>
                <a:spcPct val="50000"/>
              </a:spcBef>
            </a:pPr>
            <a:r>
              <a:rPr lang="en-US" sz="2400" i="0" baseline="0" dirty="0" smtClean="0">
                <a:solidFill>
                  <a:srgbClr val="C00000"/>
                </a:solidFill>
                <a:latin typeface="Arial" pitchFamily="34" charset="0"/>
                <a:cs typeface="Arial" pitchFamily="34" charset="0"/>
              </a:rPr>
              <a:t>Office Hours</a:t>
            </a:r>
            <a:r>
              <a:rPr lang="en-US" sz="2400" b="0" i="0" baseline="0" dirty="0">
                <a:latin typeface="Arial" pitchFamily="34" charset="0"/>
                <a:cs typeface="Arial" pitchFamily="34" charset="0"/>
              </a:rPr>
              <a:t>: </a:t>
            </a:r>
            <a:r>
              <a:rPr lang="en-US" sz="2400" b="0" i="0" baseline="0" dirty="0" smtClean="0">
                <a:latin typeface="Arial" pitchFamily="34" charset="0"/>
                <a:cs typeface="Arial" pitchFamily="34" charset="0"/>
              </a:rPr>
              <a:t>M,W,F  9:30-11:30 </a:t>
            </a:r>
            <a:r>
              <a:rPr lang="en-US" sz="2400" b="0" i="0" baseline="0" dirty="0">
                <a:latin typeface="Arial" pitchFamily="34" charset="0"/>
                <a:cs typeface="Arial" pitchFamily="34" charset="0"/>
              </a:rPr>
              <a:t>am </a:t>
            </a:r>
            <a:r>
              <a:rPr lang="en-US" sz="2400" b="0" i="0" baseline="0" dirty="0" smtClean="0">
                <a:latin typeface="Arial" pitchFamily="34" charset="0"/>
                <a:cs typeface="Arial" pitchFamily="34" charset="0"/>
              </a:rPr>
              <a:t>T,R 8:00-10:00 am or </a:t>
            </a:r>
            <a:r>
              <a:rPr lang="en-US" sz="2400" b="0" i="0" baseline="0" dirty="0">
                <a:latin typeface="Arial" pitchFamily="34" charset="0"/>
                <a:cs typeface="Arial" pitchFamily="34" charset="0"/>
              </a:rPr>
              <a:t>by </a:t>
            </a:r>
            <a:r>
              <a:rPr lang="en-US" sz="2400" b="0" i="0" baseline="0" dirty="0" smtClean="0">
                <a:latin typeface="Arial" pitchFamily="34" charset="0"/>
                <a:cs typeface="Arial" pitchFamily="34" charset="0"/>
              </a:rPr>
              <a:t>appointment; </a:t>
            </a:r>
            <a:endParaRPr lang="en-US" sz="2400" b="0" i="0" baseline="0" dirty="0">
              <a:latin typeface="Arial" pitchFamily="34" charset="0"/>
              <a:cs typeface="Arial" pitchFamily="34" charset="0"/>
            </a:endParaRPr>
          </a:p>
          <a:p>
            <a:pPr indent="-342900">
              <a:lnSpc>
                <a:spcPct val="70000"/>
              </a:lnSpc>
              <a:spcBef>
                <a:spcPct val="50000"/>
              </a:spcBef>
            </a:pPr>
            <a:r>
              <a:rPr lang="en-US" sz="2400" i="0" baseline="0" dirty="0" smtClean="0">
                <a:solidFill>
                  <a:srgbClr val="C00000"/>
                </a:solidFill>
                <a:latin typeface="Arial" pitchFamily="34" charset="0"/>
                <a:cs typeface="Arial" pitchFamily="34" charset="0"/>
              </a:rPr>
              <a:t>Test Dates</a:t>
            </a:r>
            <a:r>
              <a:rPr lang="en-US" b="0" i="0" baseline="0" dirty="0" smtClean="0">
                <a:solidFill>
                  <a:srgbClr val="000000"/>
                </a:solidFill>
                <a:latin typeface="Arial" pitchFamily="34" charset="0"/>
                <a:cs typeface="Arial" pitchFamily="34" charset="0"/>
              </a:rPr>
              <a:t>:</a:t>
            </a:r>
            <a:endParaRPr lang="en-US" sz="2300" b="1" i="1" baseline="-25000" dirty="0">
              <a:solidFill>
                <a:schemeClr val="accent2"/>
              </a:solidFill>
              <a:latin typeface="Times New Roman" pitchFamily="18" charset="0"/>
            </a:endParaRPr>
          </a:p>
        </p:txBody>
      </p:sp>
      <p:sp>
        <p:nvSpPr>
          <p:cNvPr id="20483" name="Rectangle 3"/>
          <p:cNvSpPr>
            <a:spLocks noGrp="1" noChangeArrowheads="1"/>
          </p:cNvSpPr>
          <p:nvPr>
            <p:ph type="title" idx="4294967295"/>
          </p:nvPr>
        </p:nvSpPr>
        <p:spPr>
          <a:xfrm>
            <a:off x="838200" y="0"/>
            <a:ext cx="7772400" cy="1143000"/>
          </a:xfrm>
        </p:spPr>
        <p:txBody>
          <a:bodyPr/>
          <a:lstStyle/>
          <a:p>
            <a:pPr>
              <a:defRPr/>
            </a:pPr>
            <a:r>
              <a:rPr lang="en-US" kern="0" dirty="0">
                <a:solidFill>
                  <a:srgbClr val="C00000"/>
                </a:solidFill>
                <a:effectLst>
                  <a:outerShdw blurRad="38100" dist="38100" dir="2700000" algn="tl">
                    <a:srgbClr val="C0C0C0"/>
                  </a:outerShdw>
                </a:effectLst>
                <a:latin typeface="+mj-lt"/>
              </a:rPr>
              <a:t>Chemistry </a:t>
            </a:r>
            <a:r>
              <a:rPr lang="en-US" kern="0" dirty="0" smtClean="0">
                <a:solidFill>
                  <a:srgbClr val="C00000"/>
                </a:solidFill>
                <a:effectLst>
                  <a:outerShdw blurRad="38100" dist="38100" dir="2700000" algn="tl">
                    <a:srgbClr val="C0C0C0"/>
                  </a:outerShdw>
                </a:effectLst>
                <a:latin typeface="+mj-lt"/>
              </a:rPr>
              <a:t>120 Fall 2016</a:t>
            </a:r>
            <a:endParaRPr lang="en-US" kern="0" dirty="0">
              <a:solidFill>
                <a:srgbClr val="C00000"/>
              </a:solidFill>
              <a:effectLst>
                <a:outerShdw blurRad="38100" dist="38100" dir="2700000" algn="tl">
                  <a:srgbClr val="C0C0C0"/>
                </a:outerShdw>
              </a:effectLst>
              <a:latin typeface="+mj-lt"/>
            </a:endParaRPr>
          </a:p>
        </p:txBody>
      </p:sp>
      <p:sp>
        <p:nvSpPr>
          <p:cNvPr id="4" name="Rectangle 4"/>
          <p:cNvSpPr>
            <a:spLocks noChangeArrowheads="1"/>
          </p:cNvSpPr>
          <p:nvPr/>
        </p:nvSpPr>
        <p:spPr bwMode="auto">
          <a:xfrm>
            <a:off x="419100" y="3927366"/>
            <a:ext cx="8686800" cy="2986075"/>
          </a:xfrm>
          <a:prstGeom prst="rect">
            <a:avLst/>
          </a:prstGeom>
          <a:noFill/>
          <a:ln w="9525">
            <a:noFill/>
            <a:miter lim="800000"/>
            <a:headEnd/>
            <a:tailEnd/>
          </a:ln>
          <a:effectLst/>
        </p:spPr>
        <p:txBody>
          <a:bodyPr wrap="square" lIns="92075" tIns="46038" rIns="92075" bIns="46038">
            <a:spAutoFit/>
          </a:bodyPr>
          <a:lstStyle/>
          <a:p>
            <a:r>
              <a:rPr lang="en-US" sz="2400" i="0" baseline="0" dirty="0" smtClean="0">
                <a:solidFill>
                  <a:srgbClr val="C00000"/>
                </a:solidFill>
                <a:latin typeface="Arial" pitchFamily="34" charset="0"/>
                <a:cs typeface="Arial" pitchFamily="34" charset="0"/>
              </a:rPr>
              <a:t>September 23</a:t>
            </a:r>
            <a:r>
              <a:rPr lang="en-US" sz="2400" b="1" i="0" baseline="0" dirty="0" smtClean="0">
                <a:solidFill>
                  <a:srgbClr val="000000"/>
                </a:solidFill>
                <a:latin typeface="Arial" pitchFamily="34" charset="0"/>
                <a:cs typeface="Arial" pitchFamily="34" charset="0"/>
              </a:rPr>
              <a:t>,  2016 </a:t>
            </a:r>
            <a:r>
              <a:rPr lang="en-US" sz="2400" b="1" i="0" baseline="0" dirty="0">
                <a:solidFill>
                  <a:srgbClr val="000000"/>
                </a:solidFill>
                <a:latin typeface="Arial" pitchFamily="34" charset="0"/>
                <a:cs typeface="Arial" pitchFamily="34" charset="0"/>
              </a:rPr>
              <a:t>(Test 1):  Chapter  </a:t>
            </a:r>
            <a:r>
              <a:rPr lang="en-US" sz="2400" b="1" i="0" baseline="0" dirty="0" smtClean="0">
                <a:solidFill>
                  <a:srgbClr val="000000"/>
                </a:solidFill>
                <a:latin typeface="Arial" pitchFamily="34" charset="0"/>
                <a:cs typeface="Arial" pitchFamily="34" charset="0"/>
              </a:rPr>
              <a:t>1,2 &amp;3 </a:t>
            </a:r>
            <a:endParaRPr lang="en-US" sz="2400" b="1" i="0" baseline="0" dirty="0">
              <a:solidFill>
                <a:srgbClr val="000000"/>
              </a:solidFill>
              <a:latin typeface="Arial" pitchFamily="34" charset="0"/>
              <a:cs typeface="Arial" pitchFamily="34" charset="0"/>
            </a:endParaRPr>
          </a:p>
          <a:p>
            <a:r>
              <a:rPr lang="en-US" sz="2400" i="0" baseline="0" dirty="0" smtClean="0">
                <a:solidFill>
                  <a:srgbClr val="C00000"/>
                </a:solidFill>
                <a:latin typeface="Arial" pitchFamily="34" charset="0"/>
                <a:cs typeface="Arial" pitchFamily="34" charset="0"/>
              </a:rPr>
              <a:t>October 13</a:t>
            </a:r>
            <a:r>
              <a:rPr lang="en-US" sz="2400" b="1" i="0" baseline="0" dirty="0" smtClean="0">
                <a:solidFill>
                  <a:srgbClr val="C00000"/>
                </a:solidFill>
                <a:latin typeface="Arial" pitchFamily="34" charset="0"/>
                <a:cs typeface="Arial" pitchFamily="34" charset="0"/>
              </a:rPr>
              <a:t>,</a:t>
            </a:r>
            <a:r>
              <a:rPr lang="en-US" sz="2400" b="1" i="0" baseline="0" dirty="0" smtClean="0">
                <a:solidFill>
                  <a:srgbClr val="000000"/>
                </a:solidFill>
                <a:latin typeface="Arial" pitchFamily="34" charset="0"/>
                <a:cs typeface="Arial" pitchFamily="34" charset="0"/>
              </a:rPr>
              <a:t>       2016 </a:t>
            </a:r>
            <a:r>
              <a:rPr lang="en-US" sz="2400" b="1" i="0" baseline="0" dirty="0">
                <a:solidFill>
                  <a:srgbClr val="000000"/>
                </a:solidFill>
                <a:latin typeface="Arial" pitchFamily="34" charset="0"/>
                <a:cs typeface="Arial" pitchFamily="34" charset="0"/>
              </a:rPr>
              <a:t>(Test </a:t>
            </a:r>
            <a:r>
              <a:rPr lang="en-US" sz="2400" b="1" i="0" baseline="0" dirty="0" smtClean="0">
                <a:solidFill>
                  <a:srgbClr val="000000"/>
                </a:solidFill>
                <a:latin typeface="Arial" pitchFamily="34" charset="0"/>
                <a:cs typeface="Arial" pitchFamily="34" charset="0"/>
              </a:rPr>
              <a:t>2): Chapter  4 </a:t>
            </a:r>
            <a:r>
              <a:rPr lang="en-US" sz="2400" b="1" i="0" baseline="0" dirty="0" smtClean="0">
                <a:solidFill>
                  <a:srgbClr val="000000"/>
                </a:solidFill>
                <a:cs typeface="Arial" pitchFamily="34" charset="0"/>
              </a:rPr>
              <a:t>&amp;</a:t>
            </a:r>
            <a:r>
              <a:rPr lang="en-US" b="1" dirty="0">
                <a:solidFill>
                  <a:srgbClr val="000000"/>
                </a:solidFill>
                <a:cs typeface="Arial" pitchFamily="34" charset="0"/>
              </a:rPr>
              <a:t> </a:t>
            </a:r>
            <a:r>
              <a:rPr lang="en-US" sz="2400" b="1" i="0" baseline="0" dirty="0" smtClean="0">
                <a:solidFill>
                  <a:srgbClr val="000000"/>
                </a:solidFill>
                <a:cs typeface="Arial" pitchFamily="34" charset="0"/>
              </a:rPr>
              <a:t>5 </a:t>
            </a:r>
          </a:p>
          <a:p>
            <a:r>
              <a:rPr lang="en-US" sz="2400" i="0" baseline="0" dirty="0" smtClean="0">
                <a:solidFill>
                  <a:srgbClr val="C00000"/>
                </a:solidFill>
                <a:latin typeface="Arial" pitchFamily="34" charset="0"/>
                <a:cs typeface="Arial" pitchFamily="34" charset="0"/>
              </a:rPr>
              <a:t>October 31,</a:t>
            </a:r>
            <a:r>
              <a:rPr lang="en-US" sz="2400" i="0" baseline="0" dirty="0" smtClean="0">
                <a:solidFill>
                  <a:srgbClr val="000000"/>
                </a:solidFill>
                <a:latin typeface="Arial" pitchFamily="34" charset="0"/>
                <a:cs typeface="Arial" pitchFamily="34" charset="0"/>
              </a:rPr>
              <a:t>       </a:t>
            </a:r>
            <a:r>
              <a:rPr lang="en-US" sz="2400" b="1" i="0" baseline="0" dirty="0" smtClean="0">
                <a:solidFill>
                  <a:srgbClr val="000000"/>
                </a:solidFill>
                <a:latin typeface="Arial" pitchFamily="34" charset="0"/>
                <a:cs typeface="Arial" pitchFamily="34" charset="0"/>
              </a:rPr>
              <a:t>2016 </a:t>
            </a:r>
            <a:r>
              <a:rPr lang="en-US" sz="2400" b="1" i="0" baseline="0" dirty="0">
                <a:solidFill>
                  <a:srgbClr val="000000"/>
                </a:solidFill>
                <a:latin typeface="Arial" pitchFamily="34" charset="0"/>
                <a:cs typeface="Arial" pitchFamily="34" charset="0"/>
              </a:rPr>
              <a:t>(Test </a:t>
            </a:r>
            <a:r>
              <a:rPr lang="en-US" sz="2400" b="1" i="0" baseline="0" dirty="0" smtClean="0">
                <a:solidFill>
                  <a:srgbClr val="000000"/>
                </a:solidFill>
                <a:latin typeface="Arial" pitchFamily="34" charset="0"/>
                <a:cs typeface="Arial" pitchFamily="34" charset="0"/>
              </a:rPr>
              <a:t>3): </a:t>
            </a:r>
            <a:r>
              <a:rPr lang="en-US" sz="2400" b="1" i="0" baseline="0" dirty="0">
                <a:solidFill>
                  <a:srgbClr val="000000"/>
                </a:solidFill>
                <a:latin typeface="Arial" pitchFamily="34" charset="0"/>
                <a:cs typeface="Arial" pitchFamily="34" charset="0"/>
              </a:rPr>
              <a:t>Chapter  </a:t>
            </a:r>
            <a:r>
              <a:rPr lang="en-US" sz="2400" b="1" baseline="0" dirty="0" smtClean="0">
                <a:solidFill>
                  <a:srgbClr val="000000"/>
                </a:solidFill>
                <a:latin typeface="Arial" pitchFamily="34" charset="0"/>
                <a:cs typeface="Arial" pitchFamily="34" charset="0"/>
              </a:rPr>
              <a:t>6, 7</a:t>
            </a:r>
            <a:r>
              <a:rPr lang="en-US" sz="2400" b="1" i="0" baseline="0" dirty="0" smtClean="0">
                <a:solidFill>
                  <a:srgbClr val="000000"/>
                </a:solidFill>
                <a:latin typeface="Arial" pitchFamily="34" charset="0"/>
                <a:cs typeface="Arial" pitchFamily="34" charset="0"/>
              </a:rPr>
              <a:t> </a:t>
            </a:r>
            <a:r>
              <a:rPr lang="en-US" sz="2400" b="1" i="0" baseline="0" dirty="0">
                <a:solidFill>
                  <a:srgbClr val="000000"/>
                </a:solidFill>
                <a:latin typeface="Arial" pitchFamily="34" charset="0"/>
                <a:cs typeface="Arial" pitchFamily="34" charset="0"/>
              </a:rPr>
              <a:t>&amp; </a:t>
            </a:r>
            <a:r>
              <a:rPr lang="en-US" sz="2400" b="1" i="0" baseline="0" dirty="0" smtClean="0">
                <a:solidFill>
                  <a:srgbClr val="000000"/>
                </a:solidFill>
                <a:latin typeface="Arial" pitchFamily="34" charset="0"/>
                <a:cs typeface="Arial" pitchFamily="34" charset="0"/>
              </a:rPr>
              <a:t>8</a:t>
            </a:r>
            <a:endParaRPr lang="en-US" sz="2400" b="1" i="0" baseline="0" dirty="0">
              <a:solidFill>
                <a:srgbClr val="000000"/>
              </a:solidFill>
              <a:latin typeface="Arial" pitchFamily="34" charset="0"/>
              <a:cs typeface="Arial" pitchFamily="34" charset="0"/>
            </a:endParaRPr>
          </a:p>
          <a:p>
            <a:r>
              <a:rPr lang="en-US" sz="2400" dirty="0" smtClean="0">
                <a:solidFill>
                  <a:srgbClr val="C00000"/>
                </a:solidFill>
                <a:cs typeface="Arial" pitchFamily="34" charset="0"/>
              </a:rPr>
              <a:t>November 15,</a:t>
            </a:r>
            <a:r>
              <a:rPr lang="en-US" sz="2400" dirty="0" smtClean="0">
                <a:solidFill>
                  <a:srgbClr val="000000"/>
                </a:solidFill>
                <a:cs typeface="Arial" pitchFamily="34" charset="0"/>
              </a:rPr>
              <a:t>   </a:t>
            </a:r>
            <a:r>
              <a:rPr lang="en-US" sz="2400" b="1" dirty="0" smtClean="0">
                <a:solidFill>
                  <a:srgbClr val="000000"/>
                </a:solidFill>
                <a:cs typeface="Arial" pitchFamily="34" charset="0"/>
              </a:rPr>
              <a:t>2016 </a:t>
            </a:r>
            <a:r>
              <a:rPr lang="en-US" sz="2400" b="1" dirty="0">
                <a:solidFill>
                  <a:srgbClr val="000000"/>
                </a:solidFill>
                <a:cs typeface="Arial" pitchFamily="34" charset="0"/>
              </a:rPr>
              <a:t>(Test </a:t>
            </a:r>
            <a:r>
              <a:rPr lang="en-US" sz="2400" b="1" dirty="0" smtClean="0">
                <a:solidFill>
                  <a:srgbClr val="000000"/>
                </a:solidFill>
                <a:cs typeface="Arial" pitchFamily="34" charset="0"/>
              </a:rPr>
              <a:t>4): </a:t>
            </a:r>
            <a:r>
              <a:rPr lang="en-US" sz="2400" b="1" dirty="0">
                <a:solidFill>
                  <a:srgbClr val="000000"/>
                </a:solidFill>
                <a:cs typeface="Arial" pitchFamily="34" charset="0"/>
              </a:rPr>
              <a:t>Chapter  </a:t>
            </a:r>
            <a:r>
              <a:rPr lang="en-US" sz="2400" b="1" dirty="0" smtClean="0">
                <a:solidFill>
                  <a:srgbClr val="000000"/>
                </a:solidFill>
                <a:cs typeface="Arial" pitchFamily="34" charset="0"/>
              </a:rPr>
              <a:t>9, 10 </a:t>
            </a:r>
            <a:r>
              <a:rPr lang="en-US" sz="2400" b="1" dirty="0">
                <a:solidFill>
                  <a:srgbClr val="000000"/>
                </a:solidFill>
                <a:cs typeface="Arial" pitchFamily="34" charset="0"/>
              </a:rPr>
              <a:t>&amp; </a:t>
            </a:r>
            <a:r>
              <a:rPr lang="en-US" sz="2400" b="1" dirty="0" smtClean="0">
                <a:solidFill>
                  <a:srgbClr val="000000"/>
                </a:solidFill>
                <a:cs typeface="Arial" pitchFamily="34" charset="0"/>
              </a:rPr>
              <a:t>11</a:t>
            </a:r>
            <a:endParaRPr lang="en-US" sz="2400" b="1" dirty="0">
              <a:solidFill>
                <a:srgbClr val="000000"/>
              </a:solidFill>
              <a:cs typeface="Arial" pitchFamily="34" charset="0"/>
            </a:endParaRPr>
          </a:p>
          <a:p>
            <a:r>
              <a:rPr lang="en-US" sz="2400" i="0" baseline="0" dirty="0" smtClean="0">
                <a:solidFill>
                  <a:srgbClr val="C00000"/>
                </a:solidFill>
                <a:latin typeface="Arial" pitchFamily="34" charset="0"/>
                <a:cs typeface="Arial" pitchFamily="34" charset="0"/>
              </a:rPr>
              <a:t>November 17</a:t>
            </a:r>
            <a:r>
              <a:rPr lang="en-US" sz="2400" b="1" i="0" baseline="0" dirty="0" smtClean="0">
                <a:solidFill>
                  <a:srgbClr val="C00000"/>
                </a:solidFill>
                <a:latin typeface="Arial" pitchFamily="34" charset="0"/>
                <a:cs typeface="Arial" pitchFamily="34" charset="0"/>
              </a:rPr>
              <a:t>,</a:t>
            </a:r>
            <a:r>
              <a:rPr lang="en-US" sz="2400" b="1" i="0" baseline="0" dirty="0" smtClean="0">
                <a:solidFill>
                  <a:srgbClr val="000000"/>
                </a:solidFill>
                <a:latin typeface="Arial" pitchFamily="34" charset="0"/>
                <a:cs typeface="Arial" pitchFamily="34" charset="0"/>
              </a:rPr>
              <a:t>   2016  </a:t>
            </a:r>
            <a:r>
              <a:rPr lang="en-US" sz="2400" b="1" i="0" baseline="0" dirty="0">
                <a:solidFill>
                  <a:srgbClr val="000000"/>
                </a:solidFill>
                <a:latin typeface="Arial" pitchFamily="34" charset="0"/>
                <a:cs typeface="Arial" pitchFamily="34" charset="0"/>
              </a:rPr>
              <a:t>(Make-up test) </a:t>
            </a:r>
            <a:r>
              <a:rPr lang="en-US" sz="2400" b="1" i="0" baseline="0" dirty="0" smtClean="0">
                <a:solidFill>
                  <a:srgbClr val="000000"/>
                </a:solidFill>
                <a:latin typeface="Arial" pitchFamily="34" charset="0"/>
                <a:cs typeface="Arial" pitchFamily="34" charset="0"/>
              </a:rPr>
              <a:t>comprehensive</a:t>
            </a:r>
            <a:r>
              <a:rPr lang="en-US" sz="2400" b="1" i="0" baseline="0" dirty="0">
                <a:solidFill>
                  <a:srgbClr val="000000"/>
                </a:solidFill>
                <a:latin typeface="Arial" pitchFamily="34" charset="0"/>
                <a:cs typeface="Arial" pitchFamily="34" charset="0"/>
              </a:rPr>
              <a:t>: </a:t>
            </a:r>
            <a:endParaRPr lang="en-US" sz="2400" b="1" i="0" baseline="0" dirty="0" smtClean="0">
              <a:solidFill>
                <a:srgbClr val="000000"/>
              </a:solidFill>
              <a:latin typeface="Arial" pitchFamily="34" charset="0"/>
              <a:cs typeface="Arial" pitchFamily="34" charset="0"/>
            </a:endParaRPr>
          </a:p>
          <a:p>
            <a:pPr algn="l">
              <a:spcBef>
                <a:spcPct val="0"/>
              </a:spcBef>
            </a:pPr>
            <a:r>
              <a:rPr lang="en-US" sz="2400" i="0" baseline="0" dirty="0">
                <a:solidFill>
                  <a:srgbClr val="000000"/>
                </a:solidFill>
                <a:latin typeface="Arial" pitchFamily="34" charset="0"/>
                <a:cs typeface="Arial" pitchFamily="34" charset="0"/>
              </a:rPr>
              <a:t> </a:t>
            </a:r>
            <a:r>
              <a:rPr lang="en-US" sz="2400" i="0" baseline="0" dirty="0" smtClean="0">
                <a:solidFill>
                  <a:srgbClr val="000000"/>
                </a:solidFill>
                <a:latin typeface="Arial" pitchFamily="34" charset="0"/>
                <a:cs typeface="Arial" pitchFamily="34" charset="0"/>
              </a:rPr>
              <a:t>                          </a:t>
            </a:r>
            <a:r>
              <a:rPr lang="en-US" sz="2400" b="1" i="0" baseline="0" dirty="0" smtClean="0">
                <a:solidFill>
                  <a:srgbClr val="000000"/>
                </a:solidFill>
                <a:latin typeface="Arial" pitchFamily="34" charset="0"/>
                <a:cs typeface="Arial" pitchFamily="34" charset="0"/>
              </a:rPr>
              <a:t>Chapters 1-11</a:t>
            </a:r>
          </a:p>
          <a:p>
            <a:endParaRPr lang="en-US" sz="3600" b="1" i="0" baseline="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1071964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48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48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048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048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048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048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xEl>
                                              <p:pRg st="1" end="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
                                            <p:txEl>
                                              <p:pRg st="4" end="4"/>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sz="4000"/>
              <a:t>The mole: a counting unit for chemists</a:t>
            </a:r>
          </a:p>
        </p:txBody>
      </p:sp>
      <p:sp>
        <p:nvSpPr>
          <p:cNvPr id="10243" name="Rectangle 3"/>
          <p:cNvSpPr>
            <a:spLocks noGrp="1" noChangeArrowheads="1"/>
          </p:cNvSpPr>
          <p:nvPr>
            <p:ph type="body" idx="1"/>
          </p:nvPr>
        </p:nvSpPr>
        <p:spPr/>
        <p:txBody>
          <a:bodyPr/>
          <a:lstStyle/>
          <a:p>
            <a:r>
              <a:rPr lang="en-US" altLang="en-US" sz="2800"/>
              <a:t>Using dimensional analysis, it is easy to determine the number of molecules, atoms, etc. that are present in some sample.</a:t>
            </a:r>
          </a:p>
          <a:p>
            <a:r>
              <a:rPr lang="en-US" altLang="en-US" sz="2800"/>
              <a:t>Example: how many molecules of water are in 0.25 moles of water?  How many hydrogen atoms are in 0.25 moles of water?</a:t>
            </a:r>
          </a:p>
        </p:txBody>
      </p:sp>
      <p:sp>
        <p:nvSpPr>
          <p:cNvPr id="10245" name="Rectangle 5"/>
          <p:cNvSpPr>
            <a:spLocks noChangeArrowheads="1"/>
          </p:cNvSpPr>
          <p:nvPr/>
        </p:nvSpPr>
        <p:spPr bwMode="auto">
          <a:xfrm>
            <a:off x="0" y="2947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10244" name="Object 4"/>
          <p:cNvGraphicFramePr>
            <a:graphicFrameLocks noChangeAspect="1"/>
          </p:cNvGraphicFramePr>
          <p:nvPr/>
        </p:nvGraphicFramePr>
        <p:xfrm>
          <a:off x="1219200" y="4572000"/>
          <a:ext cx="6629400" cy="1274763"/>
        </p:xfrm>
        <a:graphic>
          <a:graphicData uri="http://schemas.openxmlformats.org/presentationml/2006/ole">
            <mc:AlternateContent xmlns:mc="http://schemas.openxmlformats.org/markup-compatibility/2006">
              <mc:Choice xmlns:v="urn:schemas-microsoft-com:vml" Requires="v">
                <p:oleObj spid="_x0000_s10251" name="Equation" r:id="rId3" imgW="5003800" imgH="965200" progId="Equation.3">
                  <p:embed/>
                </p:oleObj>
              </mc:Choice>
              <mc:Fallback>
                <p:oleObj name="Equation" r:id="rId3" imgW="5003800" imgH="9652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4572000"/>
                        <a:ext cx="6629400" cy="1274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46" name="Text Box 6"/>
          <p:cNvSpPr txBox="1">
            <a:spLocks noChangeArrowheads="1"/>
          </p:cNvSpPr>
          <p:nvPr/>
        </p:nvSpPr>
        <p:spPr bwMode="auto">
          <a:xfrm>
            <a:off x="136525" y="6008688"/>
            <a:ext cx="88804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solidFill>
                  <a:srgbClr val="0000CC"/>
                </a:solidFill>
              </a:rPr>
              <a:t>This conversion factor is based on the fact that there are two H atoms in each</a:t>
            </a:r>
          </a:p>
          <a:p>
            <a:r>
              <a:rPr lang="en-US" altLang="en-US" sz="2000">
                <a:solidFill>
                  <a:srgbClr val="0000CC"/>
                </a:solidFill>
              </a:rPr>
              <a:t>H</a:t>
            </a:r>
            <a:r>
              <a:rPr lang="en-US" altLang="en-US" sz="2000" baseline="-25000">
                <a:solidFill>
                  <a:srgbClr val="0000CC"/>
                </a:solidFill>
              </a:rPr>
              <a:t>2</a:t>
            </a:r>
            <a:r>
              <a:rPr lang="en-US" altLang="en-US" sz="2000">
                <a:solidFill>
                  <a:srgbClr val="0000CC"/>
                </a:solidFill>
              </a:rPr>
              <a:t>O molecule</a:t>
            </a:r>
          </a:p>
        </p:txBody>
      </p:sp>
      <p:sp>
        <p:nvSpPr>
          <p:cNvPr id="10247" name="Line 7"/>
          <p:cNvSpPr>
            <a:spLocks noChangeShapeType="1"/>
          </p:cNvSpPr>
          <p:nvPr/>
        </p:nvSpPr>
        <p:spPr bwMode="auto">
          <a:xfrm flipV="1">
            <a:off x="4038600" y="5867400"/>
            <a:ext cx="7620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a:t>Mass of a mole</a:t>
            </a:r>
          </a:p>
        </p:txBody>
      </p:sp>
      <p:sp>
        <p:nvSpPr>
          <p:cNvPr id="11267" name="Rectangle 3"/>
          <p:cNvSpPr>
            <a:spLocks noGrp="1" noChangeArrowheads="1"/>
          </p:cNvSpPr>
          <p:nvPr>
            <p:ph type="body" idx="1"/>
          </p:nvPr>
        </p:nvSpPr>
        <p:spPr/>
        <p:txBody>
          <a:bodyPr/>
          <a:lstStyle/>
          <a:p>
            <a:r>
              <a:rPr lang="en-US" altLang="en-US"/>
              <a:t>The mass of a mole of some chemical substance is the numerically the same as the substance’s formula mass.  Instead of units of </a:t>
            </a:r>
            <a:r>
              <a:rPr lang="en-US" altLang="en-US" i="1"/>
              <a:t>amu</a:t>
            </a:r>
            <a:r>
              <a:rPr lang="en-US" altLang="en-US"/>
              <a:t>, the mole has mass units of grams.</a:t>
            </a:r>
          </a:p>
          <a:p>
            <a:pPr lvl="1"/>
            <a:r>
              <a:rPr lang="en-US" altLang="en-US"/>
              <a:t>The mass of a molecule of H</a:t>
            </a:r>
            <a:r>
              <a:rPr lang="en-US" altLang="en-US" baseline="-25000"/>
              <a:t>2</a:t>
            </a:r>
            <a:r>
              <a:rPr lang="en-US" altLang="en-US"/>
              <a:t>O is 18.02 amu</a:t>
            </a:r>
          </a:p>
          <a:p>
            <a:pPr lvl="1"/>
            <a:r>
              <a:rPr lang="en-US" altLang="en-US"/>
              <a:t>The mass of a mole of H</a:t>
            </a:r>
            <a:r>
              <a:rPr lang="en-US" altLang="en-US" baseline="-25000"/>
              <a:t>2</a:t>
            </a:r>
            <a:r>
              <a:rPr lang="en-US" altLang="en-US"/>
              <a:t>O is 18.02 g</a:t>
            </a:r>
          </a:p>
        </p:txBody>
      </p:sp>
      <p:sp>
        <p:nvSpPr>
          <p:cNvPr id="11268" name="Text Box 4"/>
          <p:cNvSpPr txBox="1">
            <a:spLocks noChangeArrowheads="1"/>
          </p:cNvSpPr>
          <p:nvPr/>
        </p:nvSpPr>
        <p:spPr bwMode="auto">
          <a:xfrm>
            <a:off x="2574925" y="5649913"/>
            <a:ext cx="55292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This quantity is called the “molar mass’ of water</a:t>
            </a:r>
          </a:p>
        </p:txBody>
      </p:sp>
      <p:sp>
        <p:nvSpPr>
          <p:cNvPr id="11269" name="Line 5"/>
          <p:cNvSpPr>
            <a:spLocks noChangeShapeType="1"/>
          </p:cNvSpPr>
          <p:nvPr/>
        </p:nvSpPr>
        <p:spPr bwMode="auto">
          <a:xfrm flipV="1">
            <a:off x="6172200" y="5105400"/>
            <a:ext cx="30480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a:t>Mass of a mole</a:t>
            </a:r>
          </a:p>
        </p:txBody>
      </p:sp>
      <p:sp>
        <p:nvSpPr>
          <p:cNvPr id="12291" name="Rectangle 3"/>
          <p:cNvSpPr>
            <a:spLocks noGrp="1" noChangeArrowheads="1"/>
          </p:cNvSpPr>
          <p:nvPr>
            <p:ph type="body" idx="1"/>
          </p:nvPr>
        </p:nvSpPr>
        <p:spPr/>
        <p:txBody>
          <a:bodyPr/>
          <a:lstStyle/>
          <a:p>
            <a:r>
              <a:rPr lang="en-US" altLang="en-US"/>
              <a:t>A molar mass itself is a conversion factor:</a:t>
            </a:r>
          </a:p>
          <a:p>
            <a:endParaRPr lang="en-US" altLang="en-US"/>
          </a:p>
          <a:p>
            <a:endParaRPr lang="en-US" altLang="en-US"/>
          </a:p>
          <a:p>
            <a:endParaRPr lang="en-US" altLang="en-US"/>
          </a:p>
          <a:p>
            <a:r>
              <a:rPr lang="en-US" altLang="en-US" sz="2400"/>
              <a:t>Converting between grams and moles is straightforward using dimensional analysis.</a:t>
            </a:r>
          </a:p>
          <a:p>
            <a:r>
              <a:rPr lang="en-US" altLang="en-US" sz="2400"/>
              <a:t>How much does 4.0 moles of water weigh?</a:t>
            </a:r>
          </a:p>
        </p:txBody>
      </p:sp>
      <p:sp>
        <p:nvSpPr>
          <p:cNvPr id="12293" name="Rectangle 5"/>
          <p:cNvSpPr>
            <a:spLocks noChangeArrowheads="1"/>
          </p:cNvSpPr>
          <p:nvPr/>
        </p:nvSpPr>
        <p:spPr bwMode="auto">
          <a:xfrm>
            <a:off x="0" y="32051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12292" name="Object 4"/>
          <p:cNvGraphicFramePr>
            <a:graphicFrameLocks noChangeAspect="1"/>
          </p:cNvGraphicFramePr>
          <p:nvPr/>
        </p:nvGraphicFramePr>
        <p:xfrm>
          <a:off x="1905000" y="3048000"/>
          <a:ext cx="1895475" cy="803275"/>
        </p:xfrm>
        <a:graphic>
          <a:graphicData uri="http://schemas.openxmlformats.org/presentationml/2006/ole">
            <mc:AlternateContent xmlns:mc="http://schemas.openxmlformats.org/markup-compatibility/2006">
              <mc:Choice xmlns:v="urn:schemas-microsoft-com:vml" Requires="v">
                <p:oleObj spid="_x0000_s12314" name="Equation" r:id="rId3" imgW="1054100" imgH="444500" progId="Equation.3">
                  <p:embed/>
                </p:oleObj>
              </mc:Choice>
              <mc:Fallback>
                <p:oleObj name="Equation" r:id="rId3" imgW="1054100" imgH="4445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3048000"/>
                        <a:ext cx="1895475" cy="803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294" name="Object 6"/>
          <p:cNvGraphicFramePr>
            <a:graphicFrameLocks noChangeAspect="1"/>
          </p:cNvGraphicFramePr>
          <p:nvPr/>
        </p:nvGraphicFramePr>
        <p:xfrm>
          <a:off x="4953000" y="2971800"/>
          <a:ext cx="1981200" cy="839788"/>
        </p:xfrm>
        <a:graphic>
          <a:graphicData uri="http://schemas.openxmlformats.org/presentationml/2006/ole">
            <mc:AlternateContent xmlns:mc="http://schemas.openxmlformats.org/markup-compatibility/2006">
              <mc:Choice xmlns:v="urn:schemas-microsoft-com:vml" Requires="v">
                <p:oleObj spid="_x0000_s12315" name="Equation" r:id="rId5" imgW="1054100" imgH="444500" progId="Equation.3">
                  <p:embed/>
                </p:oleObj>
              </mc:Choice>
              <mc:Fallback>
                <p:oleObj name="Equation" r:id="rId5" imgW="1054100" imgH="44450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53000" y="2971800"/>
                        <a:ext cx="1981200" cy="839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296" name="Text Box 8"/>
          <p:cNvSpPr txBox="1">
            <a:spLocks noChangeArrowheads="1"/>
          </p:cNvSpPr>
          <p:nvPr/>
        </p:nvSpPr>
        <p:spPr bwMode="auto">
          <a:xfrm>
            <a:off x="2895600" y="2438400"/>
            <a:ext cx="31654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solidFill>
                  <a:srgbClr val="0000CC"/>
                </a:solidFill>
              </a:rPr>
              <a:t>1 mole H</a:t>
            </a:r>
            <a:r>
              <a:rPr lang="en-US" altLang="en-US" sz="2000" baseline="-25000">
                <a:solidFill>
                  <a:srgbClr val="0000CC"/>
                </a:solidFill>
              </a:rPr>
              <a:t>2</a:t>
            </a:r>
            <a:r>
              <a:rPr lang="en-US" altLang="en-US" sz="2000">
                <a:solidFill>
                  <a:srgbClr val="0000CC"/>
                </a:solidFill>
              </a:rPr>
              <a:t>O = 18.02 g H</a:t>
            </a:r>
            <a:r>
              <a:rPr lang="en-US" altLang="en-US" sz="2000" baseline="-25000">
                <a:solidFill>
                  <a:srgbClr val="0000CC"/>
                </a:solidFill>
              </a:rPr>
              <a:t>2</a:t>
            </a:r>
            <a:r>
              <a:rPr lang="en-US" altLang="en-US" sz="2000">
                <a:solidFill>
                  <a:srgbClr val="0000CC"/>
                </a:solidFill>
              </a:rPr>
              <a:t>O</a:t>
            </a:r>
          </a:p>
        </p:txBody>
      </p:sp>
      <p:sp>
        <p:nvSpPr>
          <p:cNvPr id="12298" name="Rectangle 10"/>
          <p:cNvSpPr>
            <a:spLocks noChangeArrowheads="1"/>
          </p:cNvSpPr>
          <p:nvPr/>
        </p:nvSpPr>
        <p:spPr bwMode="auto">
          <a:xfrm>
            <a:off x="0" y="31861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12297" name="Object 9"/>
          <p:cNvGraphicFramePr>
            <a:graphicFrameLocks noChangeAspect="1"/>
          </p:cNvGraphicFramePr>
          <p:nvPr/>
        </p:nvGraphicFramePr>
        <p:xfrm>
          <a:off x="2187575" y="5486400"/>
          <a:ext cx="4692650" cy="823913"/>
        </p:xfrm>
        <a:graphic>
          <a:graphicData uri="http://schemas.openxmlformats.org/presentationml/2006/ole">
            <mc:AlternateContent xmlns:mc="http://schemas.openxmlformats.org/markup-compatibility/2006">
              <mc:Choice xmlns:v="urn:schemas-microsoft-com:vml" Requires="v">
                <p:oleObj spid="_x0000_s12316" name="Equation" r:id="rId7" imgW="2768400" imgH="482400" progId="Equation.3">
                  <p:embed/>
                </p:oleObj>
              </mc:Choice>
              <mc:Fallback>
                <p:oleObj name="Equation" r:id="rId7" imgW="2768400" imgH="482400" progId="Equation.3">
                  <p:embed/>
                  <p:pic>
                    <p:nvPicPr>
                      <p:cNvPr id="0"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87575" y="5486400"/>
                        <a:ext cx="4692650" cy="823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299" name="Text Box 11"/>
          <p:cNvSpPr txBox="1">
            <a:spLocks noChangeArrowheads="1"/>
          </p:cNvSpPr>
          <p:nvPr/>
        </p:nvSpPr>
        <p:spPr bwMode="auto">
          <a:xfrm>
            <a:off x="1600200" y="6324600"/>
            <a:ext cx="1327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Given unit</a:t>
            </a:r>
          </a:p>
        </p:txBody>
      </p:sp>
      <p:sp>
        <p:nvSpPr>
          <p:cNvPr id="12300" name="Text Box 12"/>
          <p:cNvSpPr txBox="1">
            <a:spLocks noChangeArrowheads="1"/>
          </p:cNvSpPr>
          <p:nvPr/>
        </p:nvSpPr>
        <p:spPr bwMode="auto">
          <a:xfrm>
            <a:off x="6172200" y="5181600"/>
            <a:ext cx="1539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Desired unit</a:t>
            </a:r>
          </a:p>
        </p:txBody>
      </p:sp>
      <p:sp>
        <p:nvSpPr>
          <p:cNvPr id="12301" name="Text Box 13"/>
          <p:cNvSpPr txBox="1">
            <a:spLocks noChangeArrowheads="1"/>
          </p:cNvSpPr>
          <p:nvPr/>
        </p:nvSpPr>
        <p:spPr bwMode="auto">
          <a:xfrm>
            <a:off x="6248400" y="6324600"/>
            <a:ext cx="1327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Given unit</a:t>
            </a:r>
          </a:p>
        </p:txBody>
      </p:sp>
      <p:sp>
        <p:nvSpPr>
          <p:cNvPr id="12302" name="Line 14"/>
          <p:cNvSpPr>
            <a:spLocks noChangeShapeType="1"/>
          </p:cNvSpPr>
          <p:nvPr/>
        </p:nvSpPr>
        <p:spPr bwMode="auto">
          <a:xfrm flipV="1">
            <a:off x="2971800" y="6096000"/>
            <a:ext cx="3810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03" name="Line 15"/>
          <p:cNvSpPr>
            <a:spLocks noChangeShapeType="1"/>
          </p:cNvSpPr>
          <p:nvPr/>
        </p:nvSpPr>
        <p:spPr bwMode="auto">
          <a:xfrm flipH="1">
            <a:off x="5638800" y="5410200"/>
            <a:ext cx="53340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04" name="Line 16"/>
          <p:cNvSpPr>
            <a:spLocks noChangeShapeType="1"/>
          </p:cNvSpPr>
          <p:nvPr/>
        </p:nvSpPr>
        <p:spPr bwMode="auto">
          <a:xfrm flipH="1" flipV="1">
            <a:off x="5486400" y="6248400"/>
            <a:ext cx="8382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a:t>Mass of a mole</a:t>
            </a:r>
          </a:p>
        </p:txBody>
      </p:sp>
      <p:sp>
        <p:nvSpPr>
          <p:cNvPr id="14339" name="Rectangle 3"/>
          <p:cNvSpPr>
            <a:spLocks noGrp="1" noChangeArrowheads="1"/>
          </p:cNvSpPr>
          <p:nvPr>
            <p:ph type="body" idx="1"/>
          </p:nvPr>
        </p:nvSpPr>
        <p:spPr/>
        <p:txBody>
          <a:bodyPr/>
          <a:lstStyle/>
          <a:p>
            <a:r>
              <a:rPr lang="en-US" altLang="en-US"/>
              <a:t>Avogadro’s number (6.02 x 10</a:t>
            </a:r>
            <a:r>
              <a:rPr lang="en-US" altLang="en-US" baseline="30000"/>
              <a:t>23</a:t>
            </a:r>
            <a:r>
              <a:rPr lang="en-US" altLang="en-US"/>
              <a:t>) is the number of atoms of </a:t>
            </a:r>
            <a:r>
              <a:rPr lang="en-US" altLang="en-US" baseline="30000"/>
              <a:t>12</a:t>
            </a:r>
            <a:r>
              <a:rPr lang="en-US" altLang="en-US"/>
              <a:t>C in an isotopically pure sample of </a:t>
            </a:r>
            <a:r>
              <a:rPr lang="en-US" altLang="en-US" baseline="30000"/>
              <a:t>12</a:t>
            </a:r>
            <a:r>
              <a:rPr lang="en-US" altLang="en-US"/>
              <a:t>C that weighs exactly 12g.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152400"/>
            <a:ext cx="8229600" cy="1143000"/>
          </a:xfrm>
        </p:spPr>
        <p:txBody>
          <a:bodyPr/>
          <a:lstStyle/>
          <a:p>
            <a:r>
              <a:rPr lang="en-US" altLang="en-US" sz="3200"/>
              <a:t>The mole and chemical calculations</a:t>
            </a:r>
          </a:p>
        </p:txBody>
      </p:sp>
      <p:pic>
        <p:nvPicPr>
          <p:cNvPr id="15364" name="Picture 4" descr="chp_six_final-8"/>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81000" y="2286000"/>
            <a:ext cx="8458200" cy="35861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5366" name="Text Box 6"/>
          <p:cNvSpPr txBox="1">
            <a:spLocks noChangeArrowheads="1"/>
          </p:cNvSpPr>
          <p:nvPr/>
        </p:nvSpPr>
        <p:spPr bwMode="auto">
          <a:xfrm>
            <a:off x="517525" y="5878513"/>
            <a:ext cx="71532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e.g. 1) How many C</a:t>
            </a:r>
            <a:r>
              <a:rPr lang="en-US" altLang="en-US" sz="2000" baseline="-25000"/>
              <a:t>6</a:t>
            </a:r>
            <a:r>
              <a:rPr lang="en-US" altLang="en-US" sz="2000"/>
              <a:t>H</a:t>
            </a:r>
            <a:r>
              <a:rPr lang="en-US" altLang="en-US" sz="2000" baseline="-25000"/>
              <a:t>12</a:t>
            </a:r>
            <a:r>
              <a:rPr lang="en-US" altLang="en-US" sz="2000"/>
              <a:t>O</a:t>
            </a:r>
            <a:r>
              <a:rPr lang="en-US" altLang="en-US" sz="2000" baseline="-25000"/>
              <a:t>6</a:t>
            </a:r>
            <a:r>
              <a:rPr lang="en-US" altLang="en-US" sz="2000"/>
              <a:t> molecules are in 1.0 g of C</a:t>
            </a:r>
            <a:r>
              <a:rPr lang="en-US" altLang="en-US" sz="2000" baseline="-25000"/>
              <a:t>6</a:t>
            </a:r>
            <a:r>
              <a:rPr lang="en-US" altLang="en-US" sz="2000"/>
              <a:t>H</a:t>
            </a:r>
            <a:r>
              <a:rPr lang="en-US" altLang="en-US" sz="2000" baseline="-25000"/>
              <a:t>12</a:t>
            </a:r>
            <a:r>
              <a:rPr lang="en-US" altLang="en-US" sz="2000"/>
              <a:t>O</a:t>
            </a:r>
            <a:r>
              <a:rPr lang="en-US" altLang="en-US" sz="2000" baseline="-25000"/>
              <a:t>6</a:t>
            </a:r>
            <a:r>
              <a:rPr lang="en-US" altLang="en-US" sz="2000"/>
              <a:t>?</a:t>
            </a:r>
          </a:p>
          <a:p>
            <a:r>
              <a:rPr lang="en-US" altLang="en-US" sz="2000"/>
              <a:t>       2) How many H atoms are in 1.0 g of C</a:t>
            </a:r>
            <a:r>
              <a:rPr lang="en-US" altLang="en-US" sz="2000" baseline="-25000"/>
              <a:t>6</a:t>
            </a:r>
            <a:r>
              <a:rPr lang="en-US" altLang="en-US" sz="2000"/>
              <a:t>H</a:t>
            </a:r>
            <a:r>
              <a:rPr lang="en-US" altLang="en-US" sz="2000" baseline="-25000"/>
              <a:t>12</a:t>
            </a:r>
            <a:r>
              <a:rPr lang="en-US" altLang="en-US" sz="2000"/>
              <a:t>O</a:t>
            </a:r>
            <a:r>
              <a:rPr lang="en-US" altLang="en-US" sz="2000" baseline="-25000"/>
              <a:t>6</a:t>
            </a:r>
            <a:r>
              <a:rPr lang="en-US" altLang="en-US" sz="2000"/>
              <a:t>? </a:t>
            </a:r>
          </a:p>
        </p:txBody>
      </p:sp>
      <p:sp>
        <p:nvSpPr>
          <p:cNvPr id="15368" name="Text Box 8"/>
          <p:cNvSpPr txBox="1">
            <a:spLocks noChangeArrowheads="1"/>
          </p:cNvSpPr>
          <p:nvPr/>
        </p:nvSpPr>
        <p:spPr bwMode="auto">
          <a:xfrm>
            <a:off x="152400" y="990600"/>
            <a:ext cx="8701088"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As we saw a few slides ago, it is possible to use a chemical formula to</a:t>
            </a:r>
          </a:p>
          <a:p>
            <a:r>
              <a:rPr lang="en-US" altLang="en-US" sz="2000"/>
              <a:t>create a conversion factor that allows us to determine the number of atoms</a:t>
            </a:r>
          </a:p>
          <a:p>
            <a:r>
              <a:rPr lang="en-US" altLang="en-US" sz="2000"/>
              <a:t>of some element is a sample.  We also know that 1 mole means Avogadro’s</a:t>
            </a:r>
          </a:p>
          <a:p>
            <a:r>
              <a:rPr lang="en-US" altLang="en-US" sz="2000"/>
              <a:t>number of objects (molecules, atoms, etc.)</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sz="3200"/>
              <a:t>The mole and chemical calculations</a:t>
            </a:r>
          </a:p>
        </p:txBody>
      </p:sp>
      <p:sp>
        <p:nvSpPr>
          <p:cNvPr id="13315" name="Rectangle 3"/>
          <p:cNvSpPr>
            <a:spLocks noGrp="1" noChangeArrowheads="1"/>
          </p:cNvSpPr>
          <p:nvPr>
            <p:ph type="body" idx="1"/>
          </p:nvPr>
        </p:nvSpPr>
        <p:spPr/>
        <p:txBody>
          <a:bodyPr/>
          <a:lstStyle/>
          <a:p>
            <a:r>
              <a:rPr lang="en-US" altLang="en-US" sz="2400"/>
              <a:t>1)Work out the molar mass for C</a:t>
            </a:r>
            <a:r>
              <a:rPr lang="en-US" altLang="en-US" sz="2400" baseline="-25000"/>
              <a:t>6</a:t>
            </a:r>
            <a:r>
              <a:rPr lang="en-US" altLang="en-US" sz="2400"/>
              <a:t>H</a:t>
            </a:r>
            <a:r>
              <a:rPr lang="en-US" altLang="en-US" sz="2400" baseline="-25000"/>
              <a:t>12</a:t>
            </a:r>
            <a:r>
              <a:rPr lang="en-US" altLang="en-US" sz="2400"/>
              <a:t>O</a:t>
            </a:r>
            <a:r>
              <a:rPr lang="en-US" altLang="en-US" sz="2400" baseline="-25000"/>
              <a:t>6</a:t>
            </a:r>
            <a:r>
              <a:rPr lang="en-US" altLang="en-US" sz="2400"/>
              <a:t> first:</a:t>
            </a:r>
          </a:p>
        </p:txBody>
      </p:sp>
      <p:sp>
        <p:nvSpPr>
          <p:cNvPr id="13317" name="Rectangle 5"/>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13316" name="Object 4"/>
          <p:cNvGraphicFramePr>
            <a:graphicFrameLocks noChangeAspect="1"/>
          </p:cNvGraphicFramePr>
          <p:nvPr/>
        </p:nvGraphicFramePr>
        <p:xfrm>
          <a:off x="1143000" y="5486400"/>
          <a:ext cx="1676400" cy="346075"/>
        </p:xfrm>
        <a:graphic>
          <a:graphicData uri="http://schemas.openxmlformats.org/presentationml/2006/ole">
            <mc:AlternateContent xmlns:mc="http://schemas.openxmlformats.org/markup-compatibility/2006">
              <mc:Choice xmlns:v="urn:schemas-microsoft-com:vml" Requires="v">
                <p:oleObj spid="_x0000_s13349" name="Equation" r:id="rId3" imgW="1104900" imgH="228600" progId="Equation.3">
                  <p:embed/>
                </p:oleObj>
              </mc:Choice>
              <mc:Fallback>
                <p:oleObj name="Equation" r:id="rId3" imgW="1104900" imgH="2286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5486400"/>
                        <a:ext cx="1676400" cy="346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319" name="Rectangle 7"/>
          <p:cNvSpPr>
            <a:spLocks noChangeArrowheads="1"/>
          </p:cNvSpPr>
          <p:nvPr/>
        </p:nvSpPr>
        <p:spPr bwMode="auto">
          <a:xfrm>
            <a:off x="0" y="32051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3321" name="Rectangle 9"/>
          <p:cNvSpPr>
            <a:spLocks noChangeArrowheads="1"/>
          </p:cNvSpPr>
          <p:nvPr/>
        </p:nvSpPr>
        <p:spPr bwMode="auto">
          <a:xfrm>
            <a:off x="0" y="31861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13320" name="Object 8"/>
          <p:cNvGraphicFramePr>
            <a:graphicFrameLocks noChangeAspect="1"/>
          </p:cNvGraphicFramePr>
          <p:nvPr/>
        </p:nvGraphicFramePr>
        <p:xfrm>
          <a:off x="2819400" y="5334000"/>
          <a:ext cx="1981200" cy="631825"/>
        </p:xfrm>
        <a:graphic>
          <a:graphicData uri="http://schemas.openxmlformats.org/presentationml/2006/ole">
            <mc:AlternateContent xmlns:mc="http://schemas.openxmlformats.org/markup-compatibility/2006">
              <mc:Choice xmlns:v="urn:schemas-microsoft-com:vml" Requires="v">
                <p:oleObj spid="_x0000_s13350" name="Equation" r:id="rId5" imgW="1524000" imgH="482600" progId="Equation.3">
                  <p:embed/>
                </p:oleObj>
              </mc:Choice>
              <mc:Fallback>
                <p:oleObj name="Equation" r:id="rId5" imgW="1524000" imgH="482600"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19400" y="5334000"/>
                        <a:ext cx="1981200" cy="631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323" name="Rectangle 11"/>
          <p:cNvSpPr>
            <a:spLocks noChangeArrowheads="1"/>
          </p:cNvSpPr>
          <p:nvPr/>
        </p:nvSpPr>
        <p:spPr bwMode="auto">
          <a:xfrm>
            <a:off x="0" y="31861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13322" name="Object 10"/>
          <p:cNvGraphicFramePr>
            <a:graphicFrameLocks noChangeAspect="1"/>
          </p:cNvGraphicFramePr>
          <p:nvPr/>
        </p:nvGraphicFramePr>
        <p:xfrm>
          <a:off x="4784725" y="5345113"/>
          <a:ext cx="2895600" cy="625475"/>
        </p:xfrm>
        <a:graphic>
          <a:graphicData uri="http://schemas.openxmlformats.org/presentationml/2006/ole">
            <mc:AlternateContent xmlns:mc="http://schemas.openxmlformats.org/markup-compatibility/2006">
              <mc:Choice xmlns:v="urn:schemas-microsoft-com:vml" Requires="v">
                <p:oleObj spid="_x0000_s13351" name="Equation" r:id="rId7" imgW="2247900" imgH="482600" progId="Equation.3">
                  <p:embed/>
                </p:oleObj>
              </mc:Choice>
              <mc:Fallback>
                <p:oleObj name="Equation" r:id="rId7" imgW="2247900" imgH="482600" progId="Equation.3">
                  <p:embed/>
                  <p:pic>
                    <p:nvPicPr>
                      <p:cNvPr id="0"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84725" y="5345113"/>
                        <a:ext cx="2895600" cy="625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325" name="Rectangle 13"/>
          <p:cNvSpPr>
            <a:spLocks noChangeArrowheads="1"/>
          </p:cNvSpPr>
          <p:nvPr/>
        </p:nvSpPr>
        <p:spPr bwMode="auto">
          <a:xfrm>
            <a:off x="0" y="31861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13331" name="Object 19"/>
          <p:cNvGraphicFramePr>
            <a:graphicFrameLocks noChangeAspect="1"/>
          </p:cNvGraphicFramePr>
          <p:nvPr/>
        </p:nvGraphicFramePr>
        <p:xfrm>
          <a:off x="3733800" y="2209800"/>
          <a:ext cx="1895475" cy="2209800"/>
        </p:xfrm>
        <a:graphic>
          <a:graphicData uri="http://schemas.openxmlformats.org/presentationml/2006/ole">
            <mc:AlternateContent xmlns:mc="http://schemas.openxmlformats.org/markup-compatibility/2006">
              <mc:Choice xmlns:v="urn:schemas-microsoft-com:vml" Requires="v">
                <p:oleObj spid="_x0000_s13352" name="Equation" r:id="rId9" imgW="1612900" imgH="1879600" progId="Equation.3">
                  <p:embed/>
                </p:oleObj>
              </mc:Choice>
              <mc:Fallback>
                <p:oleObj name="Equation" r:id="rId9" imgW="1612900" imgH="1879600" progId="Equation.3">
                  <p:embed/>
                  <p:pic>
                    <p:nvPicPr>
                      <p:cNvPr id="0" name="Object 1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733800" y="2209800"/>
                        <a:ext cx="1895475" cy="2209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333" name="Text Box 21"/>
          <p:cNvSpPr txBox="1">
            <a:spLocks noChangeArrowheads="1"/>
          </p:cNvSpPr>
          <p:nvPr/>
        </p:nvSpPr>
        <p:spPr bwMode="auto">
          <a:xfrm>
            <a:off x="2743200" y="6461125"/>
            <a:ext cx="35655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 3.3x10</a:t>
            </a:r>
            <a:r>
              <a:rPr lang="en-US" altLang="en-US" sz="2000" baseline="30000"/>
              <a:t>21</a:t>
            </a:r>
            <a:r>
              <a:rPr lang="en-US" altLang="en-US" sz="2000"/>
              <a:t> C</a:t>
            </a:r>
            <a:r>
              <a:rPr lang="en-US" altLang="en-US" sz="2000" baseline="-25000"/>
              <a:t>6</a:t>
            </a:r>
            <a:r>
              <a:rPr lang="en-US" altLang="en-US" sz="2000"/>
              <a:t>H</a:t>
            </a:r>
            <a:r>
              <a:rPr lang="en-US" altLang="en-US" sz="2000" baseline="-25000"/>
              <a:t>12</a:t>
            </a:r>
            <a:r>
              <a:rPr lang="en-US" altLang="en-US" sz="2000"/>
              <a:t>O</a:t>
            </a:r>
            <a:r>
              <a:rPr lang="en-US" altLang="en-US" sz="2000" baseline="-25000"/>
              <a:t>6</a:t>
            </a:r>
            <a:r>
              <a:rPr lang="en-US" altLang="en-US" sz="2000"/>
              <a:t> molecules</a:t>
            </a:r>
          </a:p>
        </p:txBody>
      </p:sp>
      <p:sp>
        <p:nvSpPr>
          <p:cNvPr id="13334" name="Text Box 22"/>
          <p:cNvSpPr txBox="1">
            <a:spLocks noChangeArrowheads="1"/>
          </p:cNvSpPr>
          <p:nvPr/>
        </p:nvSpPr>
        <p:spPr bwMode="auto">
          <a:xfrm>
            <a:off x="304800" y="4724400"/>
            <a:ext cx="8451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t>Then use known conversion factors to change g C</a:t>
            </a:r>
            <a:r>
              <a:rPr lang="en-US" altLang="en-US" sz="1800" baseline="-25000"/>
              <a:t>6</a:t>
            </a:r>
            <a:r>
              <a:rPr lang="en-US" altLang="en-US" sz="1800"/>
              <a:t>H</a:t>
            </a:r>
            <a:r>
              <a:rPr lang="en-US" altLang="en-US" sz="1800" baseline="-25000"/>
              <a:t>12</a:t>
            </a:r>
            <a:r>
              <a:rPr lang="en-US" altLang="en-US" sz="1800"/>
              <a:t>O</a:t>
            </a:r>
            <a:r>
              <a:rPr lang="en-US" altLang="en-US" sz="1800" baseline="-25000"/>
              <a:t>6</a:t>
            </a:r>
            <a:r>
              <a:rPr lang="en-US" altLang="en-US" sz="1800"/>
              <a:t> to molecules of C</a:t>
            </a:r>
            <a:r>
              <a:rPr lang="en-US" altLang="en-US" sz="1800" baseline="-25000"/>
              <a:t>6</a:t>
            </a:r>
            <a:r>
              <a:rPr lang="en-US" altLang="en-US" sz="1800"/>
              <a:t>H</a:t>
            </a:r>
            <a:r>
              <a:rPr lang="en-US" altLang="en-US" sz="1800" baseline="-25000"/>
              <a:t>12</a:t>
            </a:r>
            <a:r>
              <a:rPr lang="en-US" altLang="en-US" sz="1800"/>
              <a:t>O</a:t>
            </a:r>
            <a:r>
              <a:rPr lang="en-US" altLang="en-US" sz="1800" baseline="-25000"/>
              <a:t>6</a:t>
            </a:r>
          </a:p>
        </p:txBody>
      </p:sp>
      <p:sp>
        <p:nvSpPr>
          <p:cNvPr id="13335" name="Text Box 23"/>
          <p:cNvSpPr txBox="1">
            <a:spLocks noChangeArrowheads="1"/>
          </p:cNvSpPr>
          <p:nvPr/>
        </p:nvSpPr>
        <p:spPr bwMode="auto">
          <a:xfrm>
            <a:off x="6424613" y="6096000"/>
            <a:ext cx="271938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Avogadro’s number:</a:t>
            </a:r>
          </a:p>
          <a:p>
            <a:r>
              <a:rPr lang="en-US" altLang="en-US" sz="1600"/>
              <a:t>1 mole = 6.02 x 10</a:t>
            </a:r>
            <a:r>
              <a:rPr lang="en-US" altLang="en-US" sz="1600" baseline="30000"/>
              <a:t>23</a:t>
            </a:r>
            <a:r>
              <a:rPr lang="en-US" altLang="en-US" sz="1600"/>
              <a:t> objects</a:t>
            </a:r>
          </a:p>
        </p:txBody>
      </p:sp>
      <p:sp>
        <p:nvSpPr>
          <p:cNvPr id="13336" name="Line 24"/>
          <p:cNvSpPr>
            <a:spLocks noChangeShapeType="1"/>
          </p:cNvSpPr>
          <p:nvPr/>
        </p:nvSpPr>
        <p:spPr bwMode="auto">
          <a:xfrm flipH="1" flipV="1">
            <a:off x="6858000" y="5943600"/>
            <a:ext cx="3048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3334"/>
                                        </p:tgtEl>
                                        <p:attrNameLst>
                                          <p:attrName>style.visibility</p:attrName>
                                        </p:attrNameLst>
                                      </p:cBhvr>
                                      <p:to>
                                        <p:strVal val="visible"/>
                                      </p:to>
                                    </p:set>
                                    <p:animEffect transition="in" filter="box(in)">
                                      <p:cBhvr>
                                        <p:cTn id="7" dur="500"/>
                                        <p:tgtEl>
                                          <p:spTgt spid="13334"/>
                                        </p:tgtEl>
                                      </p:cBhvr>
                                    </p:animEffect>
                                  </p:childTnLst>
                                </p:cTn>
                              </p:par>
                              <p:par>
                                <p:cTn id="8" presetID="4" presetClass="entr" presetSubtype="16" fill="hold" nodeType="withEffect">
                                  <p:stCondLst>
                                    <p:cond delay="0"/>
                                  </p:stCondLst>
                                  <p:childTnLst>
                                    <p:set>
                                      <p:cBhvr>
                                        <p:cTn id="9" dur="1" fill="hold">
                                          <p:stCondLst>
                                            <p:cond delay="0"/>
                                          </p:stCondLst>
                                        </p:cTn>
                                        <p:tgtEl>
                                          <p:spTgt spid="13316"/>
                                        </p:tgtEl>
                                        <p:attrNameLst>
                                          <p:attrName>style.visibility</p:attrName>
                                        </p:attrNameLst>
                                      </p:cBhvr>
                                      <p:to>
                                        <p:strVal val="visible"/>
                                      </p:to>
                                    </p:set>
                                    <p:animEffect transition="in" filter="box(in)">
                                      <p:cBhvr>
                                        <p:cTn id="10" dur="500"/>
                                        <p:tgtEl>
                                          <p:spTgt spid="13316"/>
                                        </p:tgtEl>
                                      </p:cBhvr>
                                    </p:animEffect>
                                  </p:childTnLst>
                                </p:cTn>
                              </p:par>
                              <p:par>
                                <p:cTn id="11" presetID="4" presetClass="entr" presetSubtype="16" fill="hold" nodeType="withEffect">
                                  <p:stCondLst>
                                    <p:cond delay="0"/>
                                  </p:stCondLst>
                                  <p:childTnLst>
                                    <p:set>
                                      <p:cBhvr>
                                        <p:cTn id="12" dur="1" fill="hold">
                                          <p:stCondLst>
                                            <p:cond delay="0"/>
                                          </p:stCondLst>
                                        </p:cTn>
                                        <p:tgtEl>
                                          <p:spTgt spid="13320"/>
                                        </p:tgtEl>
                                        <p:attrNameLst>
                                          <p:attrName>style.visibility</p:attrName>
                                        </p:attrNameLst>
                                      </p:cBhvr>
                                      <p:to>
                                        <p:strVal val="visible"/>
                                      </p:to>
                                    </p:set>
                                    <p:animEffect transition="in" filter="box(in)">
                                      <p:cBhvr>
                                        <p:cTn id="13" dur="500"/>
                                        <p:tgtEl>
                                          <p:spTgt spid="13320"/>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16" fill="hold" nodeType="clickEffect">
                                  <p:stCondLst>
                                    <p:cond delay="0"/>
                                  </p:stCondLst>
                                  <p:childTnLst>
                                    <p:set>
                                      <p:cBhvr>
                                        <p:cTn id="17" dur="1" fill="hold">
                                          <p:stCondLst>
                                            <p:cond delay="0"/>
                                          </p:stCondLst>
                                        </p:cTn>
                                        <p:tgtEl>
                                          <p:spTgt spid="13322"/>
                                        </p:tgtEl>
                                        <p:attrNameLst>
                                          <p:attrName>style.visibility</p:attrName>
                                        </p:attrNameLst>
                                      </p:cBhvr>
                                      <p:to>
                                        <p:strVal val="visible"/>
                                      </p:to>
                                    </p:set>
                                    <p:animEffect transition="in" filter="box(in)">
                                      <p:cBhvr>
                                        <p:cTn id="18" dur="500"/>
                                        <p:tgtEl>
                                          <p:spTgt spid="13322"/>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 presetClass="entr" presetSubtype="16" fill="hold" nodeType="clickEffect">
                                  <p:stCondLst>
                                    <p:cond delay="0"/>
                                  </p:stCondLst>
                                  <p:childTnLst>
                                    <p:set>
                                      <p:cBhvr>
                                        <p:cTn id="22" dur="1" fill="hold">
                                          <p:stCondLst>
                                            <p:cond delay="0"/>
                                          </p:stCondLst>
                                        </p:cTn>
                                        <p:tgtEl>
                                          <p:spTgt spid="13336"/>
                                        </p:tgtEl>
                                        <p:attrNameLst>
                                          <p:attrName>style.visibility</p:attrName>
                                        </p:attrNameLst>
                                      </p:cBhvr>
                                      <p:to>
                                        <p:strVal val="visible"/>
                                      </p:to>
                                    </p:set>
                                    <p:animEffect transition="in" filter="box(in)">
                                      <p:cBhvr>
                                        <p:cTn id="23" dur="500"/>
                                        <p:tgtEl>
                                          <p:spTgt spid="13336"/>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13335"/>
                                        </p:tgtEl>
                                        <p:attrNameLst>
                                          <p:attrName>style.visibility</p:attrName>
                                        </p:attrNameLst>
                                      </p:cBhvr>
                                      <p:to>
                                        <p:strVal val="visible"/>
                                      </p:to>
                                    </p:set>
                                    <p:animEffect transition="in" filter="box(in)">
                                      <p:cBhvr>
                                        <p:cTn id="26" dur="500"/>
                                        <p:tgtEl>
                                          <p:spTgt spid="1333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13333"/>
                                        </p:tgtEl>
                                        <p:attrNameLst>
                                          <p:attrName>style.visibility</p:attrName>
                                        </p:attrNameLst>
                                      </p:cBhvr>
                                      <p:to>
                                        <p:strVal val="visible"/>
                                      </p:to>
                                    </p:set>
                                    <p:animEffect transition="in" filter="box(in)">
                                      <p:cBhvr>
                                        <p:cTn id="31" dur="500"/>
                                        <p:tgtEl>
                                          <p:spTgt spid="133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33" grpId="0"/>
      <p:bldP spid="13334" grpId="0"/>
      <p:bldP spid="1333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sz="3600"/>
              <a:t>The mole and chemical calculations</a:t>
            </a:r>
          </a:p>
        </p:txBody>
      </p:sp>
      <p:sp>
        <p:nvSpPr>
          <p:cNvPr id="17411" name="Rectangle 3"/>
          <p:cNvSpPr>
            <a:spLocks noGrp="1" noChangeArrowheads="1"/>
          </p:cNvSpPr>
          <p:nvPr>
            <p:ph type="body" idx="1"/>
          </p:nvPr>
        </p:nvSpPr>
        <p:spPr/>
        <p:txBody>
          <a:bodyPr/>
          <a:lstStyle/>
          <a:p>
            <a:r>
              <a:rPr lang="en-US" altLang="en-US" sz="2400"/>
              <a:t>2) From the formula (C</a:t>
            </a:r>
            <a:r>
              <a:rPr lang="en-US" altLang="en-US" sz="2400" baseline="-25000"/>
              <a:t>6</a:t>
            </a:r>
            <a:r>
              <a:rPr lang="en-US" altLang="en-US" sz="2400"/>
              <a:t>H</a:t>
            </a:r>
            <a:r>
              <a:rPr lang="en-US" altLang="en-US" sz="2400" baseline="-25000"/>
              <a:t>12</a:t>
            </a:r>
            <a:r>
              <a:rPr lang="en-US" altLang="en-US" sz="2400"/>
              <a:t>O</a:t>
            </a:r>
            <a:r>
              <a:rPr lang="en-US" altLang="en-US" sz="2400" baseline="-25000"/>
              <a:t>6</a:t>
            </a:r>
            <a:r>
              <a:rPr lang="en-US" altLang="en-US" sz="2400"/>
              <a:t>) you can see that there are 12 H atoms in each C</a:t>
            </a:r>
            <a:r>
              <a:rPr lang="en-US" altLang="en-US" sz="2400" baseline="-25000"/>
              <a:t>6</a:t>
            </a:r>
            <a:r>
              <a:rPr lang="en-US" altLang="en-US" sz="2400"/>
              <a:t>H</a:t>
            </a:r>
            <a:r>
              <a:rPr lang="en-US" altLang="en-US" sz="2400" baseline="-25000"/>
              <a:t>12</a:t>
            </a:r>
            <a:r>
              <a:rPr lang="en-US" altLang="en-US" sz="2400"/>
              <a:t>O</a:t>
            </a:r>
            <a:r>
              <a:rPr lang="en-US" altLang="en-US" sz="2400" baseline="-25000"/>
              <a:t>6</a:t>
            </a:r>
            <a:r>
              <a:rPr lang="en-US" altLang="en-US" sz="2400"/>
              <a:t> molecule.  Make another conversion factor to change molecules C</a:t>
            </a:r>
            <a:r>
              <a:rPr lang="en-US" altLang="en-US" sz="2400" baseline="-25000"/>
              <a:t>6</a:t>
            </a:r>
            <a:r>
              <a:rPr lang="en-US" altLang="en-US" sz="2400"/>
              <a:t>H</a:t>
            </a:r>
            <a:r>
              <a:rPr lang="en-US" altLang="en-US" sz="2400" baseline="-25000"/>
              <a:t>12</a:t>
            </a:r>
            <a:r>
              <a:rPr lang="en-US" altLang="en-US" sz="2400"/>
              <a:t>O</a:t>
            </a:r>
            <a:r>
              <a:rPr lang="en-US" altLang="en-US" sz="2400" baseline="-25000"/>
              <a:t>6</a:t>
            </a:r>
            <a:r>
              <a:rPr lang="en-US" altLang="en-US" sz="2400"/>
              <a:t> to atoms of H:</a:t>
            </a:r>
          </a:p>
        </p:txBody>
      </p:sp>
      <p:graphicFrame>
        <p:nvGraphicFramePr>
          <p:cNvPr id="17412" name="Object 4"/>
          <p:cNvGraphicFramePr>
            <a:graphicFrameLocks noChangeAspect="1"/>
          </p:cNvGraphicFramePr>
          <p:nvPr/>
        </p:nvGraphicFramePr>
        <p:xfrm>
          <a:off x="3825875" y="4343400"/>
          <a:ext cx="2100263" cy="636588"/>
        </p:xfrm>
        <a:graphic>
          <a:graphicData uri="http://schemas.openxmlformats.org/presentationml/2006/ole">
            <mc:AlternateContent xmlns:mc="http://schemas.openxmlformats.org/markup-compatibility/2006">
              <mc:Choice xmlns:v="urn:schemas-microsoft-com:vml" Requires="v">
                <p:oleObj spid="_x0000_s17424" name="Equation" r:id="rId3" imgW="1600200" imgH="482400" progId="Equation.3">
                  <p:embed/>
                </p:oleObj>
              </mc:Choice>
              <mc:Fallback>
                <p:oleObj name="Equation" r:id="rId3" imgW="1600200" imgH="4824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25875" y="4343400"/>
                        <a:ext cx="2100263" cy="636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415" name="Text Box 7"/>
          <p:cNvSpPr txBox="1">
            <a:spLocks noChangeArrowheads="1"/>
          </p:cNvSpPr>
          <p:nvPr/>
        </p:nvSpPr>
        <p:spPr bwMode="auto">
          <a:xfrm>
            <a:off x="5943600" y="4495800"/>
            <a:ext cx="2362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 4.0x10</a:t>
            </a:r>
            <a:r>
              <a:rPr lang="en-US" altLang="en-US" sz="2000" baseline="30000"/>
              <a:t>22</a:t>
            </a:r>
            <a:r>
              <a:rPr lang="en-US" altLang="en-US" sz="2000"/>
              <a:t> H atoms</a:t>
            </a:r>
          </a:p>
        </p:txBody>
      </p:sp>
      <p:sp>
        <p:nvSpPr>
          <p:cNvPr id="17417" name="Rectangle 9"/>
          <p:cNvSpPr>
            <a:spLocks noChangeArrowheads="1"/>
          </p:cNvSpPr>
          <p:nvPr/>
        </p:nvSpPr>
        <p:spPr bwMode="auto">
          <a:xfrm>
            <a:off x="0" y="3309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17416" name="Object 8"/>
          <p:cNvGraphicFramePr>
            <a:graphicFrameLocks noChangeAspect="1"/>
          </p:cNvGraphicFramePr>
          <p:nvPr/>
        </p:nvGraphicFramePr>
        <p:xfrm>
          <a:off x="304800" y="4495800"/>
          <a:ext cx="3505200" cy="354013"/>
        </p:xfrm>
        <a:graphic>
          <a:graphicData uri="http://schemas.openxmlformats.org/presentationml/2006/ole">
            <mc:AlternateContent xmlns:mc="http://schemas.openxmlformats.org/markup-compatibility/2006">
              <mc:Choice xmlns:v="urn:schemas-microsoft-com:vml" Requires="v">
                <p:oleObj spid="_x0000_s17425" name="Equation" r:id="rId5" imgW="2349500" imgH="241300" progId="Equation.3">
                  <p:embed/>
                </p:oleObj>
              </mc:Choice>
              <mc:Fallback>
                <p:oleObj name="Equation" r:id="rId5" imgW="2349500" imgH="241300"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4495800"/>
                        <a:ext cx="3505200" cy="3540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sz="3600"/>
              <a:t>The mole and chemical calculations</a:t>
            </a:r>
          </a:p>
        </p:txBody>
      </p:sp>
      <p:sp>
        <p:nvSpPr>
          <p:cNvPr id="18435" name="Rectangle 3"/>
          <p:cNvSpPr>
            <a:spLocks noGrp="1" noChangeArrowheads="1"/>
          </p:cNvSpPr>
          <p:nvPr>
            <p:ph type="body" sz="half" idx="1"/>
          </p:nvPr>
        </p:nvSpPr>
        <p:spPr>
          <a:xfrm>
            <a:off x="457200" y="1600200"/>
            <a:ext cx="8153400" cy="4525963"/>
          </a:xfrm>
        </p:spPr>
        <p:txBody>
          <a:bodyPr/>
          <a:lstStyle/>
          <a:p>
            <a:r>
              <a:rPr lang="en-US" altLang="en-US" sz="2800"/>
              <a:t>This can be done all at once, too:</a:t>
            </a:r>
          </a:p>
        </p:txBody>
      </p:sp>
      <p:graphicFrame>
        <p:nvGraphicFramePr>
          <p:cNvPr id="18436" name="Object 4"/>
          <p:cNvGraphicFramePr>
            <a:graphicFrameLocks noChangeAspect="1"/>
          </p:cNvGraphicFramePr>
          <p:nvPr/>
        </p:nvGraphicFramePr>
        <p:xfrm>
          <a:off x="152400" y="3581400"/>
          <a:ext cx="1676400" cy="346075"/>
        </p:xfrm>
        <a:graphic>
          <a:graphicData uri="http://schemas.openxmlformats.org/presentationml/2006/ole">
            <mc:AlternateContent xmlns:mc="http://schemas.openxmlformats.org/markup-compatibility/2006">
              <mc:Choice xmlns:v="urn:schemas-microsoft-com:vml" Requires="v">
                <p:oleObj spid="_x0000_s18454" name="Equation" r:id="rId3" imgW="1104900" imgH="228600" progId="Equation.3">
                  <p:embed/>
                </p:oleObj>
              </mc:Choice>
              <mc:Fallback>
                <p:oleObj name="Equation" r:id="rId3" imgW="1104900" imgH="2286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3581400"/>
                        <a:ext cx="1676400" cy="346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437" name="Object 5"/>
          <p:cNvGraphicFramePr>
            <a:graphicFrameLocks noChangeAspect="1"/>
          </p:cNvGraphicFramePr>
          <p:nvPr/>
        </p:nvGraphicFramePr>
        <p:xfrm>
          <a:off x="1828800" y="3429000"/>
          <a:ext cx="1981200" cy="631825"/>
        </p:xfrm>
        <a:graphic>
          <a:graphicData uri="http://schemas.openxmlformats.org/presentationml/2006/ole">
            <mc:AlternateContent xmlns:mc="http://schemas.openxmlformats.org/markup-compatibility/2006">
              <mc:Choice xmlns:v="urn:schemas-microsoft-com:vml" Requires="v">
                <p:oleObj spid="_x0000_s18455" name="Equation" r:id="rId5" imgW="1524000" imgH="482600" progId="Equation.3">
                  <p:embed/>
                </p:oleObj>
              </mc:Choice>
              <mc:Fallback>
                <p:oleObj name="Equation" r:id="rId5" imgW="1524000" imgH="48260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28800" y="3429000"/>
                        <a:ext cx="1981200" cy="631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438" name="Object 6"/>
          <p:cNvGraphicFramePr>
            <a:graphicFrameLocks noChangeAspect="1"/>
          </p:cNvGraphicFramePr>
          <p:nvPr/>
        </p:nvGraphicFramePr>
        <p:xfrm>
          <a:off x="3794125" y="3440113"/>
          <a:ext cx="2895600" cy="625475"/>
        </p:xfrm>
        <a:graphic>
          <a:graphicData uri="http://schemas.openxmlformats.org/presentationml/2006/ole">
            <mc:AlternateContent xmlns:mc="http://schemas.openxmlformats.org/markup-compatibility/2006">
              <mc:Choice xmlns:v="urn:schemas-microsoft-com:vml" Requires="v">
                <p:oleObj spid="_x0000_s18456" name="Equation" r:id="rId7" imgW="2247900" imgH="482600" progId="Equation.3">
                  <p:embed/>
                </p:oleObj>
              </mc:Choice>
              <mc:Fallback>
                <p:oleObj name="Equation" r:id="rId7" imgW="2247900" imgH="482600" progId="Equation.3">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94125" y="3440113"/>
                        <a:ext cx="2895600" cy="625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439" name="Object 7"/>
          <p:cNvGraphicFramePr>
            <a:graphicFrameLocks noGrp="1" noChangeAspect="1"/>
          </p:cNvGraphicFramePr>
          <p:nvPr>
            <p:ph sz="half" idx="2"/>
          </p:nvPr>
        </p:nvGraphicFramePr>
        <p:xfrm>
          <a:off x="6643688" y="3429000"/>
          <a:ext cx="2027237" cy="611188"/>
        </p:xfrm>
        <a:graphic>
          <a:graphicData uri="http://schemas.openxmlformats.org/presentationml/2006/ole">
            <mc:AlternateContent xmlns:mc="http://schemas.openxmlformats.org/markup-compatibility/2006">
              <mc:Choice xmlns:v="urn:schemas-microsoft-com:vml" Requires="v">
                <p:oleObj spid="_x0000_s18457" name="Equation" r:id="rId9" imgW="1600200" imgH="482400" progId="Equation.3">
                  <p:embed/>
                </p:oleObj>
              </mc:Choice>
              <mc:Fallback>
                <p:oleObj name="Equation" r:id="rId9" imgW="1600200" imgH="4824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643688" y="3429000"/>
                        <a:ext cx="2027237" cy="611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441" name="Text Box 9"/>
          <p:cNvSpPr txBox="1">
            <a:spLocks noChangeArrowheads="1"/>
          </p:cNvSpPr>
          <p:nvPr/>
        </p:nvSpPr>
        <p:spPr bwMode="auto">
          <a:xfrm>
            <a:off x="5943600" y="4495800"/>
            <a:ext cx="2362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 4.0x10</a:t>
            </a:r>
            <a:r>
              <a:rPr lang="en-US" altLang="en-US" sz="2000" baseline="30000"/>
              <a:t>22</a:t>
            </a:r>
            <a:r>
              <a:rPr lang="en-US" altLang="en-US" sz="2000"/>
              <a:t> H atoms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withEffect">
                                  <p:stCondLst>
                                    <p:cond delay="0"/>
                                  </p:stCondLst>
                                  <p:childTnLst>
                                    <p:set>
                                      <p:cBhvr>
                                        <p:cTn id="6" dur="1" fill="hold">
                                          <p:stCondLst>
                                            <p:cond delay="0"/>
                                          </p:stCondLst>
                                        </p:cTn>
                                        <p:tgtEl>
                                          <p:spTgt spid="18436"/>
                                        </p:tgtEl>
                                        <p:attrNameLst>
                                          <p:attrName>style.visibility</p:attrName>
                                        </p:attrNameLst>
                                      </p:cBhvr>
                                      <p:to>
                                        <p:strVal val="visible"/>
                                      </p:to>
                                    </p:set>
                                    <p:animEffect transition="in" filter="box(in)">
                                      <p:cBhvr>
                                        <p:cTn id="7" dur="500"/>
                                        <p:tgtEl>
                                          <p:spTgt spid="18436"/>
                                        </p:tgtEl>
                                      </p:cBhvr>
                                    </p:animEffect>
                                  </p:childTnLst>
                                </p:cTn>
                              </p:par>
                              <p:par>
                                <p:cTn id="8" presetID="4" presetClass="entr" presetSubtype="16" fill="hold" nodeType="withEffect">
                                  <p:stCondLst>
                                    <p:cond delay="0"/>
                                  </p:stCondLst>
                                  <p:childTnLst>
                                    <p:set>
                                      <p:cBhvr>
                                        <p:cTn id="9" dur="1" fill="hold">
                                          <p:stCondLst>
                                            <p:cond delay="0"/>
                                          </p:stCondLst>
                                        </p:cTn>
                                        <p:tgtEl>
                                          <p:spTgt spid="18437"/>
                                        </p:tgtEl>
                                        <p:attrNameLst>
                                          <p:attrName>style.visibility</p:attrName>
                                        </p:attrNameLst>
                                      </p:cBhvr>
                                      <p:to>
                                        <p:strVal val="visible"/>
                                      </p:to>
                                    </p:set>
                                    <p:animEffect transition="in" filter="box(in)">
                                      <p:cBhvr>
                                        <p:cTn id="10" dur="500"/>
                                        <p:tgtEl>
                                          <p:spTgt spid="18437"/>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nodeType="clickEffect">
                                  <p:stCondLst>
                                    <p:cond delay="0"/>
                                  </p:stCondLst>
                                  <p:childTnLst>
                                    <p:set>
                                      <p:cBhvr>
                                        <p:cTn id="14" dur="1" fill="hold">
                                          <p:stCondLst>
                                            <p:cond delay="0"/>
                                          </p:stCondLst>
                                        </p:cTn>
                                        <p:tgtEl>
                                          <p:spTgt spid="18438"/>
                                        </p:tgtEl>
                                        <p:attrNameLst>
                                          <p:attrName>style.visibility</p:attrName>
                                        </p:attrNameLst>
                                      </p:cBhvr>
                                      <p:to>
                                        <p:strVal val="visible"/>
                                      </p:to>
                                    </p:set>
                                    <p:animEffect transition="in" filter="box(in)">
                                      <p:cBhvr>
                                        <p:cTn id="15" dur="500"/>
                                        <p:tgtEl>
                                          <p:spTgt spid="184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tLang="en-US" sz="3200"/>
              <a:t>Writing and balancing chemical equations</a:t>
            </a:r>
          </a:p>
        </p:txBody>
      </p:sp>
      <p:sp>
        <p:nvSpPr>
          <p:cNvPr id="28675" name="Rectangle 3"/>
          <p:cNvSpPr>
            <a:spLocks noGrp="1" noChangeArrowheads="1"/>
          </p:cNvSpPr>
          <p:nvPr>
            <p:ph type="body" idx="1"/>
          </p:nvPr>
        </p:nvSpPr>
        <p:spPr/>
        <p:txBody>
          <a:bodyPr/>
          <a:lstStyle/>
          <a:p>
            <a:r>
              <a:rPr lang="en-US" altLang="en-US" sz="2400"/>
              <a:t>A chemical equation is a statement that expresses what changes occur in a chemical reaction (i.e. what is reacting and what is created)</a:t>
            </a:r>
          </a:p>
          <a:p>
            <a:endParaRPr lang="en-US" altLang="en-US" sz="2400"/>
          </a:p>
        </p:txBody>
      </p:sp>
      <p:pic>
        <p:nvPicPr>
          <p:cNvPr id="28676" name="Picture 4" descr="03_04"/>
          <p:cNvPicPr>
            <a:picLocks noChangeAspect="1" noChangeArrowheads="1"/>
          </p:cNvPicPr>
          <p:nvPr/>
        </p:nvPicPr>
        <p:blipFill>
          <a:blip r:embed="rId3">
            <a:extLst>
              <a:ext uri="{28A0092B-C50C-407E-A947-70E740481C1C}">
                <a14:useLocalDpi xmlns:a14="http://schemas.microsoft.com/office/drawing/2010/main" val="0"/>
              </a:ext>
            </a:extLst>
          </a:blip>
          <a:srcRect b="40071"/>
          <a:stretch>
            <a:fillRect/>
          </a:stretch>
        </p:blipFill>
        <p:spPr bwMode="auto">
          <a:xfrm>
            <a:off x="0" y="3048000"/>
            <a:ext cx="9144000" cy="2274888"/>
          </a:xfrm>
          <a:prstGeom prst="rect">
            <a:avLst/>
          </a:prstGeom>
          <a:noFill/>
          <a:extLst>
            <a:ext uri="{909E8E84-426E-40DD-AFC4-6F175D3DCCD1}">
              <a14:hiddenFill xmlns:a14="http://schemas.microsoft.com/office/drawing/2010/main">
                <a:solidFill>
                  <a:srgbClr val="FFFFFF"/>
                </a:solidFill>
              </a14:hiddenFill>
            </a:ext>
          </a:extLst>
        </p:spPr>
      </p:pic>
      <p:sp>
        <p:nvSpPr>
          <p:cNvPr id="28677" name="Text Box 5"/>
          <p:cNvSpPr txBox="1">
            <a:spLocks noChangeArrowheads="1"/>
          </p:cNvSpPr>
          <p:nvPr/>
        </p:nvSpPr>
        <p:spPr bwMode="auto">
          <a:xfrm>
            <a:off x="457200" y="5638800"/>
            <a:ext cx="3017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00">
                <a:ea typeface="ＭＳ Ｐゴシック" panose="020B0600070205080204" pitchFamily="34" charset="-128"/>
              </a:rPr>
              <a:t>beginning of reaction</a:t>
            </a:r>
          </a:p>
        </p:txBody>
      </p:sp>
      <p:sp>
        <p:nvSpPr>
          <p:cNvPr id="28678" name="AutoShape 6"/>
          <p:cNvSpPr>
            <a:spLocks/>
          </p:cNvSpPr>
          <p:nvPr/>
        </p:nvSpPr>
        <p:spPr bwMode="auto">
          <a:xfrm rot="16200000">
            <a:off x="1828800" y="4114800"/>
            <a:ext cx="228600" cy="2667000"/>
          </a:xfrm>
          <a:prstGeom prst="leftBrace">
            <a:avLst>
              <a:gd name="adj1" fmla="val 97222"/>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79" name="Text Box 7"/>
          <p:cNvSpPr txBox="1">
            <a:spLocks noChangeArrowheads="1"/>
          </p:cNvSpPr>
          <p:nvPr/>
        </p:nvSpPr>
        <p:spPr bwMode="auto">
          <a:xfrm>
            <a:off x="6019800" y="5638800"/>
            <a:ext cx="22018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00">
                <a:ea typeface="ＭＳ Ｐゴシック" panose="020B0600070205080204" pitchFamily="34" charset="-128"/>
              </a:rPr>
              <a:t>end of reaction</a:t>
            </a:r>
          </a:p>
        </p:txBody>
      </p:sp>
      <p:sp>
        <p:nvSpPr>
          <p:cNvPr id="28680" name="AutoShape 8"/>
          <p:cNvSpPr>
            <a:spLocks/>
          </p:cNvSpPr>
          <p:nvPr/>
        </p:nvSpPr>
        <p:spPr bwMode="auto">
          <a:xfrm rot="16200000">
            <a:off x="6934200" y="4114800"/>
            <a:ext cx="228600" cy="2667000"/>
          </a:xfrm>
          <a:prstGeom prst="leftBrace">
            <a:avLst>
              <a:gd name="adj1" fmla="val 97222"/>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0" y="0"/>
            <a:ext cx="9144000" cy="1143000"/>
          </a:xfrm>
        </p:spPr>
        <p:txBody>
          <a:bodyPr/>
          <a:lstStyle/>
          <a:p>
            <a:r>
              <a:rPr lang="en-US" altLang="en-US" sz="3600"/>
              <a:t>Writing and balancing chemical equations</a:t>
            </a:r>
          </a:p>
        </p:txBody>
      </p:sp>
      <p:sp>
        <p:nvSpPr>
          <p:cNvPr id="33795" name="Rectangle 3"/>
          <p:cNvSpPr>
            <a:spLocks noGrp="1" noChangeArrowheads="1"/>
          </p:cNvSpPr>
          <p:nvPr>
            <p:ph type="body" sz="half" idx="1"/>
          </p:nvPr>
        </p:nvSpPr>
        <p:spPr>
          <a:xfrm>
            <a:off x="76200" y="5257800"/>
            <a:ext cx="4495800" cy="1524000"/>
          </a:xfrm>
        </p:spPr>
        <p:txBody>
          <a:bodyPr/>
          <a:lstStyle/>
          <a:p>
            <a:pPr algn="r">
              <a:buFontTx/>
              <a:buNone/>
            </a:pPr>
            <a:r>
              <a:rPr lang="en-US" altLang="en-US" sz="2800">
                <a:solidFill>
                  <a:schemeClr val="accent2"/>
                </a:solidFill>
              </a:rPr>
              <a:t>Reactants</a:t>
            </a:r>
            <a:r>
              <a:rPr lang="en-US" altLang="en-US" sz="2800"/>
              <a:t> appear on the left side of the equation.</a:t>
            </a:r>
          </a:p>
        </p:txBody>
      </p:sp>
      <p:sp>
        <p:nvSpPr>
          <p:cNvPr id="33796" name="Rectangle 4"/>
          <p:cNvSpPr>
            <a:spLocks noGrp="1" noChangeArrowheads="1"/>
          </p:cNvSpPr>
          <p:nvPr>
            <p:ph type="body" sz="half" idx="2"/>
          </p:nvPr>
        </p:nvSpPr>
        <p:spPr>
          <a:xfrm>
            <a:off x="76200" y="1371600"/>
            <a:ext cx="8991600" cy="1600200"/>
          </a:xfrm>
        </p:spPr>
        <p:txBody>
          <a:bodyPr/>
          <a:lstStyle/>
          <a:p>
            <a:pPr algn="ctr">
              <a:buFontTx/>
              <a:buNone/>
            </a:pPr>
            <a:r>
              <a:rPr lang="en-US" altLang="en-US" sz="4000">
                <a:solidFill>
                  <a:schemeClr val="accent2"/>
                </a:solidFill>
                <a:latin typeface="Times New Roman" panose="02020603050405020304" pitchFamily="18" charset="0"/>
              </a:rPr>
              <a:t>CH</a:t>
            </a:r>
            <a:r>
              <a:rPr lang="en-US" altLang="en-US" sz="4000" baseline="-25000">
                <a:solidFill>
                  <a:schemeClr val="accent2"/>
                </a:solidFill>
                <a:latin typeface="Times New Roman" panose="02020603050405020304" pitchFamily="18" charset="0"/>
              </a:rPr>
              <a:t>4</a:t>
            </a:r>
            <a:r>
              <a:rPr lang="en-US" altLang="en-US" sz="4000" baseline="-25000">
                <a:latin typeface="Times New Roman" panose="02020603050405020304" pitchFamily="18" charset="0"/>
              </a:rPr>
              <a:t> (</a:t>
            </a:r>
            <a:r>
              <a:rPr lang="en-US" altLang="en-US" sz="4000" i="1" baseline="-25000">
                <a:latin typeface="Times New Roman" panose="02020603050405020304" pitchFamily="18" charset="0"/>
              </a:rPr>
              <a:t>g</a:t>
            </a:r>
            <a:r>
              <a:rPr lang="en-US" altLang="en-US" sz="4000" baseline="-25000">
                <a:latin typeface="Times New Roman" panose="02020603050405020304" pitchFamily="18" charset="0"/>
              </a:rPr>
              <a:t>)</a:t>
            </a:r>
            <a:r>
              <a:rPr lang="en-US" altLang="en-US" sz="4000">
                <a:latin typeface="Times New Roman" panose="02020603050405020304" pitchFamily="18" charset="0"/>
              </a:rPr>
              <a:t> + 2 </a:t>
            </a:r>
            <a:r>
              <a:rPr lang="en-US" altLang="en-US" sz="4000">
                <a:solidFill>
                  <a:schemeClr val="accent2"/>
                </a:solidFill>
                <a:latin typeface="Times New Roman" panose="02020603050405020304" pitchFamily="18" charset="0"/>
              </a:rPr>
              <a:t>O</a:t>
            </a:r>
            <a:r>
              <a:rPr lang="en-US" altLang="en-US" sz="4000" baseline="-25000">
                <a:solidFill>
                  <a:schemeClr val="accent2"/>
                </a:solidFill>
                <a:latin typeface="Times New Roman" panose="02020603050405020304" pitchFamily="18" charset="0"/>
              </a:rPr>
              <a:t>2</a:t>
            </a:r>
            <a:r>
              <a:rPr lang="en-US" altLang="en-US" sz="4000" baseline="-25000">
                <a:latin typeface="Times New Roman" panose="02020603050405020304" pitchFamily="18" charset="0"/>
              </a:rPr>
              <a:t> (</a:t>
            </a:r>
            <a:r>
              <a:rPr lang="en-US" altLang="en-US" sz="4000" i="1" baseline="-25000">
                <a:latin typeface="Times New Roman" panose="02020603050405020304" pitchFamily="18" charset="0"/>
              </a:rPr>
              <a:t>g</a:t>
            </a:r>
            <a:r>
              <a:rPr lang="en-US" altLang="en-US" sz="4000" baseline="-25000">
                <a:latin typeface="Times New Roman" panose="02020603050405020304" pitchFamily="18" charset="0"/>
              </a:rPr>
              <a:t>)               </a:t>
            </a:r>
            <a:r>
              <a:rPr lang="en-US" altLang="en-US" sz="4000">
                <a:latin typeface="Times New Roman" panose="02020603050405020304" pitchFamily="18" charset="0"/>
              </a:rPr>
              <a:t>   CO</a:t>
            </a:r>
            <a:r>
              <a:rPr lang="en-US" altLang="en-US" sz="4000" baseline="-25000">
                <a:latin typeface="Times New Roman" panose="02020603050405020304" pitchFamily="18" charset="0"/>
              </a:rPr>
              <a:t>2 (</a:t>
            </a:r>
            <a:r>
              <a:rPr lang="en-US" altLang="en-US" sz="4000" i="1" baseline="-25000">
                <a:latin typeface="Times New Roman" panose="02020603050405020304" pitchFamily="18" charset="0"/>
              </a:rPr>
              <a:t>g</a:t>
            </a:r>
            <a:r>
              <a:rPr lang="en-US" altLang="en-US" sz="4000" baseline="-25000">
                <a:latin typeface="Times New Roman" panose="02020603050405020304" pitchFamily="18" charset="0"/>
              </a:rPr>
              <a:t>)</a:t>
            </a:r>
            <a:r>
              <a:rPr lang="en-US" altLang="en-US" sz="4000">
                <a:latin typeface="Times New Roman" panose="02020603050405020304" pitchFamily="18" charset="0"/>
              </a:rPr>
              <a:t> + 2 H</a:t>
            </a:r>
            <a:r>
              <a:rPr lang="en-US" altLang="en-US" sz="4000" baseline="-25000">
                <a:latin typeface="Times New Roman" panose="02020603050405020304" pitchFamily="18" charset="0"/>
              </a:rPr>
              <a:t>2</a:t>
            </a:r>
            <a:r>
              <a:rPr lang="en-US" altLang="en-US" sz="4000">
                <a:latin typeface="Times New Roman" panose="02020603050405020304" pitchFamily="18" charset="0"/>
              </a:rPr>
              <a:t>O</a:t>
            </a:r>
            <a:r>
              <a:rPr lang="en-US" altLang="en-US" sz="4000" baseline="-25000">
                <a:latin typeface="Times New Roman" panose="02020603050405020304" pitchFamily="18" charset="0"/>
              </a:rPr>
              <a:t> (</a:t>
            </a:r>
            <a:r>
              <a:rPr lang="en-US" altLang="en-US" sz="4000" i="1" baseline="-25000">
                <a:latin typeface="Times New Roman" panose="02020603050405020304" pitchFamily="18" charset="0"/>
              </a:rPr>
              <a:t>g</a:t>
            </a:r>
            <a:r>
              <a:rPr lang="en-US" altLang="en-US" sz="4000" baseline="-25000">
                <a:latin typeface="Times New Roman" panose="02020603050405020304" pitchFamily="18" charset="0"/>
              </a:rPr>
              <a:t>)</a:t>
            </a:r>
            <a:endParaRPr lang="en-US" altLang="en-US" sz="4000">
              <a:latin typeface="Times New Roman" panose="02020603050405020304" pitchFamily="18" charset="0"/>
            </a:endParaRPr>
          </a:p>
        </p:txBody>
      </p:sp>
      <p:sp>
        <p:nvSpPr>
          <p:cNvPr id="33797" name="Line 5"/>
          <p:cNvSpPr>
            <a:spLocks noChangeShapeType="1"/>
          </p:cNvSpPr>
          <p:nvPr/>
        </p:nvSpPr>
        <p:spPr bwMode="auto">
          <a:xfrm>
            <a:off x="3962400" y="1752600"/>
            <a:ext cx="914400" cy="0"/>
          </a:xfrm>
          <a:prstGeom prst="line">
            <a:avLst/>
          </a:prstGeom>
          <a:noFill/>
          <a:ln w="25400">
            <a:solidFill>
              <a:srgbClr val="C82E3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33798" name="Group 6"/>
          <p:cNvGrpSpPr>
            <a:grpSpLocks/>
          </p:cNvGrpSpPr>
          <p:nvPr/>
        </p:nvGrpSpPr>
        <p:grpSpPr bwMode="auto">
          <a:xfrm>
            <a:off x="762000" y="2286000"/>
            <a:ext cx="8001000" cy="2986088"/>
            <a:chOff x="480" y="1440"/>
            <a:chExt cx="5040" cy="1881"/>
          </a:xfrm>
        </p:grpSpPr>
        <p:grpSp>
          <p:nvGrpSpPr>
            <p:cNvPr id="33799" name="Group 7"/>
            <p:cNvGrpSpPr>
              <a:grpSpLocks/>
            </p:cNvGrpSpPr>
            <p:nvPr/>
          </p:nvGrpSpPr>
          <p:grpSpPr bwMode="auto">
            <a:xfrm>
              <a:off x="480" y="1443"/>
              <a:ext cx="4800" cy="1878"/>
              <a:chOff x="480" y="1434"/>
              <a:chExt cx="4800" cy="1878"/>
            </a:xfrm>
          </p:grpSpPr>
          <p:pic>
            <p:nvPicPr>
              <p:cNvPr id="33800" name="Picture 8" descr="03_04"/>
              <p:cNvPicPr>
                <a:picLocks noChangeAspect="1" noChangeArrowheads="1"/>
              </p:cNvPicPr>
              <p:nvPr/>
            </p:nvPicPr>
            <p:blipFill>
              <a:blip r:embed="rId3">
                <a:extLst>
                  <a:ext uri="{28A0092B-C50C-407E-A947-70E740481C1C}">
                    <a14:useLocalDpi xmlns:a14="http://schemas.microsoft.com/office/drawing/2010/main" val="0"/>
                  </a:ext>
                </a:extLst>
              </a:blip>
              <a:srcRect b="5725"/>
              <a:stretch>
                <a:fillRect/>
              </a:stretch>
            </p:blipFill>
            <p:spPr bwMode="auto">
              <a:xfrm>
                <a:off x="480" y="1434"/>
                <a:ext cx="4800" cy="1878"/>
              </a:xfrm>
              <a:prstGeom prst="rect">
                <a:avLst/>
              </a:prstGeom>
              <a:noFill/>
              <a:extLst>
                <a:ext uri="{909E8E84-426E-40DD-AFC4-6F175D3DCCD1}">
                  <a14:hiddenFill xmlns:a14="http://schemas.microsoft.com/office/drawing/2010/main">
                    <a:solidFill>
                      <a:srgbClr val="FFFFFF"/>
                    </a:solidFill>
                  </a14:hiddenFill>
                </a:ext>
              </a:extLst>
            </p:spPr>
          </p:pic>
          <p:sp>
            <p:nvSpPr>
              <p:cNvPr id="33801" name="Rectangle 9"/>
              <p:cNvSpPr>
                <a:spLocks noChangeArrowheads="1"/>
              </p:cNvSpPr>
              <p:nvPr/>
            </p:nvSpPr>
            <p:spPr bwMode="auto">
              <a:xfrm>
                <a:off x="720" y="2640"/>
                <a:ext cx="4368" cy="192"/>
              </a:xfrm>
              <a:prstGeom prst="rect">
                <a:avLst/>
              </a:prstGeom>
              <a:solidFill>
                <a:schemeClr val="bg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grpSp>
        <p:sp>
          <p:nvSpPr>
            <p:cNvPr id="33802" name="Rectangle 10"/>
            <p:cNvSpPr>
              <a:spLocks noChangeArrowheads="1"/>
            </p:cNvSpPr>
            <p:nvPr/>
          </p:nvSpPr>
          <p:spPr bwMode="auto">
            <a:xfrm>
              <a:off x="2976" y="1440"/>
              <a:ext cx="2544" cy="1200"/>
            </a:xfrm>
            <a:prstGeom prst="rect">
              <a:avLst/>
            </a:prstGeom>
            <a:solidFill>
              <a:schemeClr val="bg1">
                <a:alpha val="50000"/>
              </a:scheme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grpSp>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ctrTitle" idx="4294967295"/>
          </p:nvPr>
        </p:nvSpPr>
        <p:spPr>
          <a:xfrm>
            <a:off x="762000" y="533400"/>
            <a:ext cx="8048002" cy="457200"/>
          </a:xfrm>
          <a:custGeom>
            <a:avLst/>
            <a:gdLst/>
            <a:ahLst/>
            <a:cxnLst/>
            <a:rect l="0" t="0" r="0" b="0"/>
            <a:pathLst/>
          </a:custGeom>
          <a:solidFill>
            <a:srgbClr val="00FFFF"/>
          </a:solidFill>
          <a:ln>
            <a:solidFill>
              <a:srgbClr val="000000"/>
            </a:solidFill>
            <a:round/>
          </a:ln>
        </p:spPr>
        <p:txBody>
          <a:bodyPr/>
          <a:lstStyle/>
          <a:p>
            <a:pPr>
              <a:defRPr/>
            </a:pPr>
            <a:r>
              <a:rPr lang="en-US" sz="2800" kern="0" dirty="0" smtClean="0">
                <a:solidFill>
                  <a:srgbClr val="C00000"/>
                </a:solidFill>
                <a:effectLst>
                  <a:outerShdw blurRad="38100" dist="38100" dir="2700000" algn="tl">
                    <a:srgbClr val="C0C0C0"/>
                  </a:outerShdw>
                </a:effectLst>
              </a:rPr>
              <a:t>									Chapter </a:t>
            </a:r>
            <a:r>
              <a:rPr lang="en-US" sz="2800" kern="0" dirty="0" smtClean="0">
                <a:solidFill>
                  <a:srgbClr val="C00000"/>
                </a:solidFill>
                <a:effectLst>
                  <a:outerShdw blurRad="38100" dist="38100" dir="2700000" algn="tl">
                    <a:srgbClr val="C0C0C0"/>
                  </a:outerShdw>
                </a:effectLst>
              </a:rPr>
              <a:t>6. </a:t>
            </a:r>
            <a:r>
              <a:rPr lang="en-US" sz="2800" dirty="0"/>
              <a:t>Chemical Calculations</a:t>
            </a:r>
            <a:r>
              <a:rPr lang="en-US" sz="2800" dirty="0" smtClean="0"/>
              <a:t>:</a:t>
            </a:r>
            <a:endParaRPr lang="en-US" sz="3200" kern="0" dirty="0">
              <a:solidFill>
                <a:srgbClr val="C00000"/>
              </a:solidFill>
              <a:effectLst>
                <a:outerShdw blurRad="38100" dist="38100" dir="2700000" algn="tl">
                  <a:srgbClr val="C0C0C0"/>
                </a:outerShdw>
              </a:effectLst>
            </a:endParaRPr>
          </a:p>
        </p:txBody>
      </p:sp>
      <p:sp>
        <p:nvSpPr>
          <p:cNvPr id="21507" name="AutoShape 3"/>
          <p:cNvSpPr>
            <a:spLocks noGrp="1" noChangeArrowheads="1"/>
          </p:cNvSpPr>
          <p:nvPr>
            <p:ph type="subTitle" idx="4294967295"/>
          </p:nvPr>
        </p:nvSpPr>
        <p:spPr>
          <a:xfrm>
            <a:off x="838200" y="973347"/>
            <a:ext cx="8200402" cy="5333999"/>
          </a:xfrm>
          <a:custGeom>
            <a:avLst/>
            <a:gdLst/>
            <a:ahLst/>
            <a:cxnLst/>
            <a:rect l="0" t="0" r="0" b="0"/>
            <a:pathLst/>
          </a:custGeom>
          <a:solidFill>
            <a:srgbClr val="FFFF00"/>
          </a:solidFill>
          <a:ln>
            <a:solidFill>
              <a:srgbClr val="000000"/>
            </a:solidFill>
            <a:round/>
          </a:ln>
        </p:spPr>
        <p:txBody>
          <a:bodyPr/>
          <a:lstStyle/>
          <a:p>
            <a:pPr marL="587375" indent="-587375">
              <a:buNone/>
            </a:pPr>
            <a:r>
              <a:rPr lang="en-US" sz="2000" dirty="0" smtClean="0"/>
              <a:t>Chapter </a:t>
            </a:r>
            <a:r>
              <a:rPr lang="en-US" sz="2000" dirty="0"/>
              <a:t>Introduction</a:t>
            </a:r>
          </a:p>
          <a:p>
            <a:pPr marL="587375" indent="-587375">
              <a:buNone/>
            </a:pPr>
            <a:r>
              <a:rPr lang="en-US" sz="2000" dirty="0" smtClean="0"/>
              <a:t>6-1	Formula </a:t>
            </a:r>
            <a:r>
              <a:rPr lang="en-US" sz="2000" dirty="0"/>
              <a:t>Masses</a:t>
            </a:r>
          </a:p>
          <a:p>
            <a:pPr marL="587375" indent="-587375">
              <a:buNone/>
            </a:pPr>
            <a:r>
              <a:rPr lang="en-US" sz="2000" dirty="0" smtClean="0"/>
              <a:t>6-2	The </a:t>
            </a:r>
            <a:r>
              <a:rPr lang="en-US" sz="2000" dirty="0"/>
              <a:t>Mole: A Counting Unit for Chemists</a:t>
            </a:r>
          </a:p>
          <a:p>
            <a:pPr marL="587375" indent="-587375">
              <a:buNone/>
            </a:pPr>
            <a:r>
              <a:rPr lang="en-US" sz="2000" dirty="0" smtClean="0"/>
              <a:t>6-3	The </a:t>
            </a:r>
            <a:r>
              <a:rPr lang="en-US" sz="2000" dirty="0"/>
              <a:t>Mass of a Mole</a:t>
            </a:r>
          </a:p>
          <a:p>
            <a:pPr marL="587375" indent="-587375">
              <a:buNone/>
            </a:pPr>
            <a:r>
              <a:rPr lang="en-US" sz="2000" dirty="0" smtClean="0"/>
              <a:t>6-4	Chemical </a:t>
            </a:r>
            <a:r>
              <a:rPr lang="en-US" sz="2000" dirty="0"/>
              <a:t>Formulas and the Mole Concept</a:t>
            </a:r>
          </a:p>
          <a:p>
            <a:pPr marL="587375" indent="-587375">
              <a:buNone/>
            </a:pPr>
            <a:r>
              <a:rPr lang="en-US" sz="2000" dirty="0" smtClean="0"/>
              <a:t>6-5	The </a:t>
            </a:r>
            <a:r>
              <a:rPr lang="en-US" sz="2000" dirty="0"/>
              <a:t>Mole and Chemical Calculations</a:t>
            </a:r>
          </a:p>
          <a:p>
            <a:pPr marL="587375" indent="-587375">
              <a:buNone/>
            </a:pPr>
            <a:r>
              <a:rPr lang="en-US" sz="2000" dirty="0" smtClean="0"/>
              <a:t>6-6	Writing </a:t>
            </a:r>
            <a:r>
              <a:rPr lang="en-US" sz="2000" dirty="0"/>
              <a:t>and Balancing Chemical Equations</a:t>
            </a:r>
          </a:p>
          <a:p>
            <a:pPr marL="587375" indent="-587375">
              <a:buNone/>
            </a:pPr>
            <a:r>
              <a:rPr lang="en-US" sz="2000" dirty="0"/>
              <a:t>	</a:t>
            </a:r>
            <a:r>
              <a:rPr lang="en-US" sz="2000" dirty="0">
                <a:solidFill>
                  <a:srgbClr val="00B050"/>
                </a:solidFill>
              </a:rPr>
              <a:t>Conventions Used in Writing Chemical Equations</a:t>
            </a:r>
          </a:p>
          <a:p>
            <a:pPr marL="587375" indent="-587375">
              <a:buNone/>
            </a:pPr>
            <a:r>
              <a:rPr lang="en-US" sz="2000" dirty="0">
                <a:solidFill>
                  <a:srgbClr val="00B050"/>
                </a:solidFill>
              </a:rPr>
              <a:t>	Guidelines for Balancing Chemical Equations</a:t>
            </a:r>
          </a:p>
          <a:p>
            <a:pPr marL="587375" indent="-587375">
              <a:buNone/>
            </a:pPr>
            <a:r>
              <a:rPr lang="en-US" sz="2000" dirty="0" smtClean="0"/>
              <a:t>6-7	Chemical </a:t>
            </a:r>
            <a:r>
              <a:rPr lang="en-US" sz="2000" dirty="0"/>
              <a:t>Equations and the Mole Concept</a:t>
            </a:r>
          </a:p>
          <a:p>
            <a:pPr marL="587375" indent="-587375">
              <a:buNone/>
            </a:pPr>
            <a:r>
              <a:rPr lang="en-US" sz="2000" dirty="0" smtClean="0"/>
              <a:t>6-8	Chemical </a:t>
            </a:r>
            <a:r>
              <a:rPr lang="en-US" sz="2000" dirty="0"/>
              <a:t>Calculations Using Chemical Equations</a:t>
            </a:r>
          </a:p>
          <a:p>
            <a:pPr marL="587375" indent="-587375">
              <a:buNone/>
            </a:pPr>
            <a:r>
              <a:rPr lang="en-US" sz="2000" dirty="0" smtClean="0"/>
              <a:t>6-9	Yields</a:t>
            </a:r>
            <a:r>
              <a:rPr lang="en-US" sz="2000" dirty="0"/>
              <a:t>: Theoretical, Actual, and Percent</a:t>
            </a:r>
          </a:p>
        </p:txBody>
      </p:sp>
    </p:spTree>
    <p:extLst>
      <p:ext uri="{BB962C8B-B14F-4D97-AF65-F5344CB8AC3E}">
        <p14:creationId xmlns:p14="http://schemas.microsoft.com/office/powerpoint/2010/main" val="28265114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0" y="0"/>
            <a:ext cx="9144000" cy="1143000"/>
          </a:xfrm>
        </p:spPr>
        <p:txBody>
          <a:bodyPr/>
          <a:lstStyle/>
          <a:p>
            <a:r>
              <a:rPr lang="en-US" altLang="en-US" sz="3600"/>
              <a:t>Writing and balancing chemical equations</a:t>
            </a:r>
          </a:p>
        </p:txBody>
      </p:sp>
      <p:sp>
        <p:nvSpPr>
          <p:cNvPr id="35843" name="Rectangle 3"/>
          <p:cNvSpPr>
            <a:spLocks noGrp="1" noChangeArrowheads="1"/>
          </p:cNvSpPr>
          <p:nvPr>
            <p:ph type="body" sz="half" idx="1"/>
          </p:nvPr>
        </p:nvSpPr>
        <p:spPr>
          <a:xfrm>
            <a:off x="0" y="5257800"/>
            <a:ext cx="4572000" cy="1524000"/>
          </a:xfrm>
        </p:spPr>
        <p:txBody>
          <a:bodyPr/>
          <a:lstStyle/>
          <a:p>
            <a:pPr algn="r">
              <a:buFontTx/>
              <a:buNone/>
            </a:pPr>
            <a:r>
              <a:rPr lang="en-US" altLang="en-US" sz="2800">
                <a:solidFill>
                  <a:schemeClr val="accent2"/>
                </a:solidFill>
              </a:rPr>
              <a:t>Products</a:t>
            </a:r>
            <a:r>
              <a:rPr lang="en-US" altLang="en-US" sz="2800"/>
              <a:t> appear on the right side of the equation.</a:t>
            </a:r>
          </a:p>
        </p:txBody>
      </p:sp>
      <p:sp>
        <p:nvSpPr>
          <p:cNvPr id="35844" name="Rectangle 4"/>
          <p:cNvSpPr>
            <a:spLocks noGrp="1" noChangeArrowheads="1"/>
          </p:cNvSpPr>
          <p:nvPr>
            <p:ph type="body" sz="half" idx="2"/>
          </p:nvPr>
        </p:nvSpPr>
        <p:spPr>
          <a:xfrm>
            <a:off x="76200" y="1371600"/>
            <a:ext cx="8991600" cy="1600200"/>
          </a:xfrm>
        </p:spPr>
        <p:txBody>
          <a:bodyPr/>
          <a:lstStyle/>
          <a:p>
            <a:pPr algn="ctr">
              <a:buFontTx/>
              <a:buNone/>
            </a:pPr>
            <a:r>
              <a:rPr lang="en-US" altLang="en-US" sz="4000">
                <a:latin typeface="Times New Roman" panose="02020603050405020304" pitchFamily="18" charset="0"/>
              </a:rPr>
              <a:t>CH</a:t>
            </a:r>
            <a:r>
              <a:rPr lang="en-US" altLang="en-US" sz="4000" baseline="-25000">
                <a:latin typeface="Times New Roman" panose="02020603050405020304" pitchFamily="18" charset="0"/>
              </a:rPr>
              <a:t>4 (</a:t>
            </a:r>
            <a:r>
              <a:rPr lang="en-US" altLang="en-US" sz="4000" i="1" baseline="-25000">
                <a:latin typeface="Times New Roman" panose="02020603050405020304" pitchFamily="18" charset="0"/>
              </a:rPr>
              <a:t>g</a:t>
            </a:r>
            <a:r>
              <a:rPr lang="en-US" altLang="en-US" sz="4000" baseline="-25000">
                <a:latin typeface="Times New Roman" panose="02020603050405020304" pitchFamily="18" charset="0"/>
              </a:rPr>
              <a:t>)</a:t>
            </a:r>
            <a:r>
              <a:rPr lang="en-US" altLang="en-US" sz="4000">
                <a:latin typeface="Times New Roman" panose="02020603050405020304" pitchFamily="18" charset="0"/>
              </a:rPr>
              <a:t> + 2 O</a:t>
            </a:r>
            <a:r>
              <a:rPr lang="en-US" altLang="en-US" sz="4000" baseline="-25000">
                <a:latin typeface="Times New Roman" panose="02020603050405020304" pitchFamily="18" charset="0"/>
              </a:rPr>
              <a:t>2 (</a:t>
            </a:r>
            <a:r>
              <a:rPr lang="en-US" altLang="en-US" sz="4000" i="1" baseline="-25000">
                <a:latin typeface="Times New Roman" panose="02020603050405020304" pitchFamily="18" charset="0"/>
              </a:rPr>
              <a:t>g</a:t>
            </a:r>
            <a:r>
              <a:rPr lang="en-US" altLang="en-US" sz="4000" baseline="-25000">
                <a:latin typeface="Times New Roman" panose="02020603050405020304" pitchFamily="18" charset="0"/>
              </a:rPr>
              <a:t>)               </a:t>
            </a:r>
            <a:r>
              <a:rPr lang="en-US" altLang="en-US" sz="4000">
                <a:latin typeface="Times New Roman" panose="02020603050405020304" pitchFamily="18" charset="0"/>
              </a:rPr>
              <a:t>   </a:t>
            </a:r>
            <a:r>
              <a:rPr lang="en-US" altLang="en-US" sz="4000">
                <a:solidFill>
                  <a:schemeClr val="accent2"/>
                </a:solidFill>
                <a:latin typeface="Times New Roman" panose="02020603050405020304" pitchFamily="18" charset="0"/>
              </a:rPr>
              <a:t>CO</a:t>
            </a:r>
            <a:r>
              <a:rPr lang="en-US" altLang="en-US" sz="4000" baseline="-25000">
                <a:solidFill>
                  <a:schemeClr val="accent2"/>
                </a:solidFill>
                <a:latin typeface="Times New Roman" panose="02020603050405020304" pitchFamily="18" charset="0"/>
              </a:rPr>
              <a:t>2 </a:t>
            </a:r>
            <a:r>
              <a:rPr lang="en-US" altLang="en-US" sz="4000" baseline="-25000">
                <a:latin typeface="Times New Roman" panose="02020603050405020304" pitchFamily="18" charset="0"/>
              </a:rPr>
              <a:t>(</a:t>
            </a:r>
            <a:r>
              <a:rPr lang="en-US" altLang="en-US" sz="4000" i="1" baseline="-25000">
                <a:latin typeface="Times New Roman" panose="02020603050405020304" pitchFamily="18" charset="0"/>
              </a:rPr>
              <a:t>g</a:t>
            </a:r>
            <a:r>
              <a:rPr lang="en-US" altLang="en-US" sz="4000" baseline="-25000">
                <a:latin typeface="Times New Roman" panose="02020603050405020304" pitchFamily="18" charset="0"/>
              </a:rPr>
              <a:t>)</a:t>
            </a:r>
            <a:r>
              <a:rPr lang="en-US" altLang="en-US" sz="4000">
                <a:latin typeface="Times New Roman" panose="02020603050405020304" pitchFamily="18" charset="0"/>
              </a:rPr>
              <a:t> + 2 </a:t>
            </a:r>
            <a:r>
              <a:rPr lang="en-US" altLang="en-US" sz="4000">
                <a:solidFill>
                  <a:schemeClr val="accent2"/>
                </a:solidFill>
                <a:latin typeface="Times New Roman" panose="02020603050405020304" pitchFamily="18" charset="0"/>
              </a:rPr>
              <a:t>H</a:t>
            </a:r>
            <a:r>
              <a:rPr lang="en-US" altLang="en-US" sz="4000" baseline="-25000">
                <a:solidFill>
                  <a:schemeClr val="accent2"/>
                </a:solidFill>
                <a:latin typeface="Times New Roman" panose="02020603050405020304" pitchFamily="18" charset="0"/>
              </a:rPr>
              <a:t>2</a:t>
            </a:r>
            <a:r>
              <a:rPr lang="en-US" altLang="en-US" sz="4000">
                <a:solidFill>
                  <a:schemeClr val="accent2"/>
                </a:solidFill>
                <a:latin typeface="Times New Roman" panose="02020603050405020304" pitchFamily="18" charset="0"/>
              </a:rPr>
              <a:t>O</a:t>
            </a:r>
            <a:r>
              <a:rPr lang="en-US" altLang="en-US" sz="4000" baseline="-25000">
                <a:solidFill>
                  <a:srgbClr val="FF0000"/>
                </a:solidFill>
                <a:latin typeface="Times New Roman" panose="02020603050405020304" pitchFamily="18" charset="0"/>
              </a:rPr>
              <a:t> </a:t>
            </a:r>
            <a:r>
              <a:rPr lang="en-US" altLang="en-US" sz="4000" baseline="-25000">
                <a:latin typeface="Times New Roman" panose="02020603050405020304" pitchFamily="18" charset="0"/>
              </a:rPr>
              <a:t>(</a:t>
            </a:r>
            <a:r>
              <a:rPr lang="en-US" altLang="en-US" sz="4000" i="1" baseline="-25000">
                <a:latin typeface="Times New Roman" panose="02020603050405020304" pitchFamily="18" charset="0"/>
              </a:rPr>
              <a:t>g</a:t>
            </a:r>
            <a:r>
              <a:rPr lang="en-US" altLang="en-US" sz="4000" baseline="-25000">
                <a:latin typeface="Times New Roman" panose="02020603050405020304" pitchFamily="18" charset="0"/>
              </a:rPr>
              <a:t>)</a:t>
            </a:r>
            <a:endParaRPr lang="en-US" altLang="en-US" sz="4000">
              <a:latin typeface="Times New Roman" panose="02020603050405020304" pitchFamily="18" charset="0"/>
            </a:endParaRPr>
          </a:p>
        </p:txBody>
      </p:sp>
      <p:sp>
        <p:nvSpPr>
          <p:cNvPr id="35845" name="Line 5"/>
          <p:cNvSpPr>
            <a:spLocks noChangeShapeType="1"/>
          </p:cNvSpPr>
          <p:nvPr/>
        </p:nvSpPr>
        <p:spPr bwMode="auto">
          <a:xfrm>
            <a:off x="3962400" y="1752600"/>
            <a:ext cx="914400" cy="0"/>
          </a:xfrm>
          <a:prstGeom prst="line">
            <a:avLst/>
          </a:prstGeom>
          <a:noFill/>
          <a:ln w="25400">
            <a:solidFill>
              <a:srgbClr val="C82E3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35846" name="Group 6"/>
          <p:cNvGrpSpPr>
            <a:grpSpLocks/>
          </p:cNvGrpSpPr>
          <p:nvPr/>
        </p:nvGrpSpPr>
        <p:grpSpPr bwMode="auto">
          <a:xfrm>
            <a:off x="533400" y="2286000"/>
            <a:ext cx="7848600" cy="2979738"/>
            <a:chOff x="336" y="1440"/>
            <a:chExt cx="4944" cy="1877"/>
          </a:xfrm>
        </p:grpSpPr>
        <p:grpSp>
          <p:nvGrpSpPr>
            <p:cNvPr id="35847" name="Group 7"/>
            <p:cNvGrpSpPr>
              <a:grpSpLocks/>
            </p:cNvGrpSpPr>
            <p:nvPr/>
          </p:nvGrpSpPr>
          <p:grpSpPr bwMode="auto">
            <a:xfrm>
              <a:off x="480" y="1440"/>
              <a:ext cx="4800" cy="1877"/>
              <a:chOff x="480" y="1440"/>
              <a:chExt cx="4800" cy="1877"/>
            </a:xfrm>
          </p:grpSpPr>
          <p:pic>
            <p:nvPicPr>
              <p:cNvPr id="35848" name="Picture 8" descr="03_04"/>
              <p:cNvPicPr>
                <a:picLocks noChangeAspect="1" noChangeArrowheads="1"/>
              </p:cNvPicPr>
              <p:nvPr/>
            </p:nvPicPr>
            <p:blipFill>
              <a:blip r:embed="rId3">
                <a:extLst>
                  <a:ext uri="{28A0092B-C50C-407E-A947-70E740481C1C}">
                    <a14:useLocalDpi xmlns:a14="http://schemas.microsoft.com/office/drawing/2010/main" val="0"/>
                  </a:ext>
                </a:extLst>
              </a:blip>
              <a:srcRect b="5725"/>
              <a:stretch>
                <a:fillRect/>
              </a:stretch>
            </p:blipFill>
            <p:spPr bwMode="auto">
              <a:xfrm>
                <a:off x="480" y="1440"/>
                <a:ext cx="4800" cy="1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9" name="Rectangle 9"/>
              <p:cNvSpPr>
                <a:spLocks noChangeArrowheads="1"/>
              </p:cNvSpPr>
              <p:nvPr/>
            </p:nvSpPr>
            <p:spPr bwMode="auto">
              <a:xfrm>
                <a:off x="576" y="2640"/>
                <a:ext cx="4560" cy="240"/>
              </a:xfrm>
              <a:prstGeom prst="rect">
                <a:avLst/>
              </a:prstGeom>
              <a:solidFill>
                <a:schemeClr val="bg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grpSp>
        <p:sp>
          <p:nvSpPr>
            <p:cNvPr id="35850" name="Rectangle 10"/>
            <p:cNvSpPr>
              <a:spLocks noChangeArrowheads="1"/>
            </p:cNvSpPr>
            <p:nvPr/>
          </p:nvSpPr>
          <p:spPr bwMode="auto">
            <a:xfrm>
              <a:off x="336" y="1440"/>
              <a:ext cx="2160" cy="1344"/>
            </a:xfrm>
            <a:prstGeom prst="rect">
              <a:avLst/>
            </a:prstGeom>
            <a:solidFill>
              <a:schemeClr val="bg1">
                <a:alpha val="50000"/>
              </a:scheme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grpSp>
    </p:spTree>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7239000" y="4724400"/>
            <a:ext cx="1905000" cy="21336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ea typeface="ＭＳ Ｐゴシック" panose="020B0600070205080204" pitchFamily="34" charset="-128"/>
            </a:endParaRPr>
          </a:p>
        </p:txBody>
      </p:sp>
      <p:sp>
        <p:nvSpPr>
          <p:cNvPr id="37891" name="Rectangle 3"/>
          <p:cNvSpPr>
            <a:spLocks noGrp="1" noChangeArrowheads="1"/>
          </p:cNvSpPr>
          <p:nvPr>
            <p:ph type="title"/>
          </p:nvPr>
        </p:nvSpPr>
        <p:spPr>
          <a:xfrm>
            <a:off x="0" y="0"/>
            <a:ext cx="9144000" cy="1143000"/>
          </a:xfrm>
        </p:spPr>
        <p:txBody>
          <a:bodyPr/>
          <a:lstStyle/>
          <a:p>
            <a:r>
              <a:rPr lang="en-US" altLang="en-US" sz="3600"/>
              <a:t>Writing and balancing chemical equations</a:t>
            </a:r>
          </a:p>
        </p:txBody>
      </p:sp>
      <p:sp>
        <p:nvSpPr>
          <p:cNvPr id="37892" name="Rectangle 4"/>
          <p:cNvSpPr>
            <a:spLocks noGrp="1" noChangeArrowheads="1"/>
          </p:cNvSpPr>
          <p:nvPr>
            <p:ph type="body" sz="half" idx="1"/>
          </p:nvPr>
        </p:nvSpPr>
        <p:spPr>
          <a:xfrm>
            <a:off x="76200" y="5410200"/>
            <a:ext cx="7010400" cy="1371600"/>
          </a:xfrm>
        </p:spPr>
        <p:txBody>
          <a:bodyPr/>
          <a:lstStyle/>
          <a:p>
            <a:pPr>
              <a:lnSpc>
                <a:spcPct val="90000"/>
              </a:lnSpc>
              <a:buFontTx/>
              <a:buNone/>
            </a:pPr>
            <a:r>
              <a:rPr lang="en-US" altLang="en-US" sz="2800"/>
              <a:t>The </a:t>
            </a:r>
            <a:r>
              <a:rPr lang="en-US" altLang="en-US" sz="2800">
                <a:solidFill>
                  <a:schemeClr val="accent2"/>
                </a:solidFill>
              </a:rPr>
              <a:t>states</a:t>
            </a:r>
            <a:r>
              <a:rPr lang="en-US" altLang="en-US" sz="2800"/>
              <a:t> of the reactants and products are written in parentheses to the right of each compound.</a:t>
            </a:r>
          </a:p>
        </p:txBody>
      </p:sp>
      <p:sp>
        <p:nvSpPr>
          <p:cNvPr id="37893" name="Rectangle 5"/>
          <p:cNvSpPr>
            <a:spLocks noGrp="1" noChangeArrowheads="1"/>
          </p:cNvSpPr>
          <p:nvPr>
            <p:ph type="body" sz="half" idx="2"/>
          </p:nvPr>
        </p:nvSpPr>
        <p:spPr>
          <a:xfrm>
            <a:off x="76200" y="1371600"/>
            <a:ext cx="8991600" cy="1905000"/>
          </a:xfrm>
        </p:spPr>
        <p:txBody>
          <a:bodyPr/>
          <a:lstStyle/>
          <a:p>
            <a:pPr algn="ctr">
              <a:buFontTx/>
              <a:buNone/>
            </a:pPr>
            <a:r>
              <a:rPr lang="en-US" altLang="en-US" sz="4000">
                <a:latin typeface="Times New Roman" panose="02020603050405020304" pitchFamily="18" charset="0"/>
              </a:rPr>
              <a:t>CH</a:t>
            </a:r>
            <a:r>
              <a:rPr lang="en-US" altLang="en-US" sz="4000" baseline="-25000">
                <a:latin typeface="Times New Roman" panose="02020603050405020304" pitchFamily="18" charset="0"/>
              </a:rPr>
              <a:t>4 </a:t>
            </a:r>
            <a:r>
              <a:rPr lang="en-US" altLang="en-US" sz="4000" baseline="-25000">
                <a:solidFill>
                  <a:schemeClr val="accent2"/>
                </a:solidFill>
                <a:latin typeface="Times New Roman" panose="02020603050405020304" pitchFamily="18" charset="0"/>
              </a:rPr>
              <a:t>(</a:t>
            </a:r>
            <a:r>
              <a:rPr lang="en-US" altLang="en-US" sz="4000" i="1" baseline="-25000">
                <a:solidFill>
                  <a:schemeClr val="accent2"/>
                </a:solidFill>
                <a:latin typeface="Times New Roman" panose="02020603050405020304" pitchFamily="18" charset="0"/>
              </a:rPr>
              <a:t>g</a:t>
            </a:r>
            <a:r>
              <a:rPr lang="en-US" altLang="en-US" sz="4000" baseline="-25000">
                <a:solidFill>
                  <a:schemeClr val="accent2"/>
                </a:solidFill>
                <a:latin typeface="Times New Roman" panose="02020603050405020304" pitchFamily="18" charset="0"/>
              </a:rPr>
              <a:t>)</a:t>
            </a:r>
            <a:r>
              <a:rPr lang="en-US" altLang="en-US" sz="4000">
                <a:latin typeface="Times New Roman" panose="02020603050405020304" pitchFamily="18" charset="0"/>
              </a:rPr>
              <a:t> + 2 O</a:t>
            </a:r>
            <a:r>
              <a:rPr lang="en-US" altLang="en-US" sz="4000" baseline="-25000">
                <a:latin typeface="Times New Roman" panose="02020603050405020304" pitchFamily="18" charset="0"/>
              </a:rPr>
              <a:t>2 </a:t>
            </a:r>
            <a:r>
              <a:rPr lang="en-US" altLang="en-US" sz="4000" baseline="-25000">
                <a:solidFill>
                  <a:schemeClr val="accent2"/>
                </a:solidFill>
                <a:latin typeface="Times New Roman" panose="02020603050405020304" pitchFamily="18" charset="0"/>
              </a:rPr>
              <a:t>(</a:t>
            </a:r>
            <a:r>
              <a:rPr lang="en-US" altLang="en-US" sz="4000" i="1" baseline="-25000">
                <a:solidFill>
                  <a:schemeClr val="accent2"/>
                </a:solidFill>
                <a:latin typeface="Times New Roman" panose="02020603050405020304" pitchFamily="18" charset="0"/>
              </a:rPr>
              <a:t>g</a:t>
            </a:r>
            <a:r>
              <a:rPr lang="en-US" altLang="en-US" sz="4000" baseline="-25000">
                <a:solidFill>
                  <a:schemeClr val="accent2"/>
                </a:solidFill>
                <a:latin typeface="Times New Roman" panose="02020603050405020304" pitchFamily="18" charset="0"/>
              </a:rPr>
              <a:t>)</a:t>
            </a:r>
            <a:r>
              <a:rPr lang="en-US" altLang="en-US" sz="4000" baseline="-25000">
                <a:latin typeface="Times New Roman" panose="02020603050405020304" pitchFamily="18" charset="0"/>
              </a:rPr>
              <a:t>               </a:t>
            </a:r>
            <a:r>
              <a:rPr lang="en-US" altLang="en-US" sz="4000">
                <a:latin typeface="Times New Roman" panose="02020603050405020304" pitchFamily="18" charset="0"/>
              </a:rPr>
              <a:t>   CO</a:t>
            </a:r>
            <a:r>
              <a:rPr lang="en-US" altLang="en-US" sz="4000" baseline="-25000">
                <a:latin typeface="Times New Roman" panose="02020603050405020304" pitchFamily="18" charset="0"/>
              </a:rPr>
              <a:t>2</a:t>
            </a:r>
            <a:r>
              <a:rPr lang="en-US" altLang="en-US" sz="4000" baseline="-25000">
                <a:solidFill>
                  <a:srgbClr val="FF0000"/>
                </a:solidFill>
                <a:latin typeface="Times New Roman" panose="02020603050405020304" pitchFamily="18" charset="0"/>
              </a:rPr>
              <a:t> </a:t>
            </a:r>
            <a:r>
              <a:rPr lang="en-US" altLang="en-US" sz="4000" baseline="-25000">
                <a:solidFill>
                  <a:schemeClr val="accent2"/>
                </a:solidFill>
                <a:latin typeface="Times New Roman" panose="02020603050405020304" pitchFamily="18" charset="0"/>
              </a:rPr>
              <a:t>(</a:t>
            </a:r>
            <a:r>
              <a:rPr lang="en-US" altLang="en-US" sz="4000" i="1" baseline="-25000">
                <a:solidFill>
                  <a:schemeClr val="accent2"/>
                </a:solidFill>
                <a:latin typeface="Times New Roman" panose="02020603050405020304" pitchFamily="18" charset="0"/>
              </a:rPr>
              <a:t>g</a:t>
            </a:r>
            <a:r>
              <a:rPr lang="en-US" altLang="en-US" sz="4000" baseline="-25000">
                <a:solidFill>
                  <a:schemeClr val="accent2"/>
                </a:solidFill>
                <a:latin typeface="Times New Roman" panose="02020603050405020304" pitchFamily="18" charset="0"/>
              </a:rPr>
              <a:t>)</a:t>
            </a:r>
            <a:r>
              <a:rPr lang="en-US" altLang="en-US" sz="4000">
                <a:latin typeface="Times New Roman" panose="02020603050405020304" pitchFamily="18" charset="0"/>
              </a:rPr>
              <a:t> + 2 H</a:t>
            </a:r>
            <a:r>
              <a:rPr lang="en-US" altLang="en-US" sz="4000" baseline="-25000">
                <a:latin typeface="Times New Roman" panose="02020603050405020304" pitchFamily="18" charset="0"/>
              </a:rPr>
              <a:t>2</a:t>
            </a:r>
            <a:r>
              <a:rPr lang="en-US" altLang="en-US" sz="4000">
                <a:latin typeface="Times New Roman" panose="02020603050405020304" pitchFamily="18" charset="0"/>
              </a:rPr>
              <a:t>O</a:t>
            </a:r>
            <a:r>
              <a:rPr lang="en-US" altLang="en-US" sz="4000" baseline="-25000">
                <a:solidFill>
                  <a:srgbClr val="FF0000"/>
                </a:solidFill>
                <a:latin typeface="Times New Roman" panose="02020603050405020304" pitchFamily="18" charset="0"/>
              </a:rPr>
              <a:t> </a:t>
            </a:r>
            <a:r>
              <a:rPr lang="en-US" altLang="en-US" sz="4000" baseline="-25000">
                <a:solidFill>
                  <a:schemeClr val="accent2"/>
                </a:solidFill>
                <a:latin typeface="Times New Roman" panose="02020603050405020304" pitchFamily="18" charset="0"/>
              </a:rPr>
              <a:t>(</a:t>
            </a:r>
            <a:r>
              <a:rPr lang="en-US" altLang="en-US" sz="4000" i="1" baseline="-25000">
                <a:solidFill>
                  <a:schemeClr val="accent2"/>
                </a:solidFill>
                <a:latin typeface="Times New Roman" panose="02020603050405020304" pitchFamily="18" charset="0"/>
              </a:rPr>
              <a:t>g</a:t>
            </a:r>
            <a:r>
              <a:rPr lang="en-US" altLang="en-US" sz="4000" baseline="-25000">
                <a:solidFill>
                  <a:schemeClr val="accent2"/>
                </a:solidFill>
                <a:latin typeface="Times New Roman" panose="02020603050405020304" pitchFamily="18" charset="0"/>
              </a:rPr>
              <a:t>)</a:t>
            </a:r>
            <a:endParaRPr lang="en-US" altLang="en-US" sz="4000">
              <a:latin typeface="Times New Roman" panose="02020603050405020304" pitchFamily="18" charset="0"/>
            </a:endParaRPr>
          </a:p>
        </p:txBody>
      </p:sp>
      <p:sp>
        <p:nvSpPr>
          <p:cNvPr id="37894" name="Line 6"/>
          <p:cNvSpPr>
            <a:spLocks noChangeShapeType="1"/>
          </p:cNvSpPr>
          <p:nvPr/>
        </p:nvSpPr>
        <p:spPr bwMode="auto">
          <a:xfrm>
            <a:off x="3962400" y="1752600"/>
            <a:ext cx="914400" cy="0"/>
          </a:xfrm>
          <a:prstGeom prst="line">
            <a:avLst/>
          </a:prstGeom>
          <a:noFill/>
          <a:ln w="25400">
            <a:solidFill>
              <a:srgbClr val="C82E3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37895" name="Group 7"/>
          <p:cNvGrpSpPr>
            <a:grpSpLocks/>
          </p:cNvGrpSpPr>
          <p:nvPr/>
        </p:nvGrpSpPr>
        <p:grpSpPr bwMode="auto">
          <a:xfrm>
            <a:off x="762000" y="2286000"/>
            <a:ext cx="7623175" cy="2984500"/>
            <a:chOff x="480" y="1440"/>
            <a:chExt cx="4802" cy="1880"/>
          </a:xfrm>
        </p:grpSpPr>
        <p:pic>
          <p:nvPicPr>
            <p:cNvPr id="37896" name="Picture 8" descr="03_04"/>
            <p:cNvPicPr>
              <a:picLocks noChangeAspect="1" noChangeArrowheads="1"/>
            </p:cNvPicPr>
            <p:nvPr/>
          </p:nvPicPr>
          <p:blipFill>
            <a:blip r:embed="rId3">
              <a:extLst>
                <a:ext uri="{28A0092B-C50C-407E-A947-70E740481C1C}">
                  <a14:useLocalDpi xmlns:a14="http://schemas.microsoft.com/office/drawing/2010/main" val="0"/>
                </a:ext>
              </a:extLst>
            </a:blip>
            <a:srcRect b="5638"/>
            <a:stretch>
              <a:fillRect/>
            </a:stretch>
          </p:blipFill>
          <p:spPr bwMode="auto">
            <a:xfrm>
              <a:off x="480" y="1440"/>
              <a:ext cx="4802" cy="1880"/>
            </a:xfrm>
            <a:prstGeom prst="rect">
              <a:avLst/>
            </a:prstGeom>
            <a:noFill/>
            <a:extLst>
              <a:ext uri="{909E8E84-426E-40DD-AFC4-6F175D3DCCD1}">
                <a14:hiddenFill xmlns:a14="http://schemas.microsoft.com/office/drawing/2010/main">
                  <a:solidFill>
                    <a:srgbClr val="FFFFFF"/>
                  </a:solidFill>
                </a14:hiddenFill>
              </a:ext>
            </a:extLst>
          </p:spPr>
        </p:pic>
        <p:sp>
          <p:nvSpPr>
            <p:cNvPr id="37897" name="Rectangle 9"/>
            <p:cNvSpPr>
              <a:spLocks noChangeArrowheads="1"/>
            </p:cNvSpPr>
            <p:nvPr/>
          </p:nvSpPr>
          <p:spPr bwMode="auto">
            <a:xfrm>
              <a:off x="624" y="2688"/>
              <a:ext cx="4560" cy="192"/>
            </a:xfrm>
            <a:prstGeom prst="rect">
              <a:avLst/>
            </a:prstGeom>
            <a:solidFill>
              <a:schemeClr val="bg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grpSp>
      <p:sp>
        <p:nvSpPr>
          <p:cNvPr id="37898" name="Text Box 10"/>
          <p:cNvSpPr txBox="1">
            <a:spLocks noChangeArrowheads="1"/>
          </p:cNvSpPr>
          <p:nvPr/>
        </p:nvSpPr>
        <p:spPr bwMode="auto">
          <a:xfrm>
            <a:off x="7416800" y="5392738"/>
            <a:ext cx="1727200" cy="146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a:ea typeface="ＭＳ Ｐゴシック" panose="020B0600070205080204" pitchFamily="34" charset="-128"/>
              </a:rPr>
              <a:t>(s) = solid</a:t>
            </a:r>
          </a:p>
          <a:p>
            <a:pPr eaLnBrk="0" hangingPunct="0"/>
            <a:r>
              <a:rPr lang="en-US" altLang="en-US" sz="1800">
                <a:ea typeface="ＭＳ Ｐゴシック" panose="020B0600070205080204" pitchFamily="34" charset="-128"/>
              </a:rPr>
              <a:t>(l) = liquid</a:t>
            </a:r>
          </a:p>
          <a:p>
            <a:pPr eaLnBrk="0" hangingPunct="0"/>
            <a:r>
              <a:rPr lang="en-US" altLang="en-US" sz="1800">
                <a:ea typeface="ＭＳ Ｐゴシック" panose="020B0600070205080204" pitchFamily="34" charset="-128"/>
              </a:rPr>
              <a:t>(g) = gas</a:t>
            </a:r>
          </a:p>
          <a:p>
            <a:pPr eaLnBrk="0" hangingPunct="0"/>
            <a:r>
              <a:rPr lang="en-US" altLang="en-US" sz="1800">
                <a:ea typeface="ＭＳ Ｐゴシック" panose="020B0600070205080204" pitchFamily="34" charset="-128"/>
              </a:rPr>
              <a:t>(aq) = aqueous</a:t>
            </a:r>
          </a:p>
          <a:p>
            <a:pPr eaLnBrk="0" hangingPunct="0"/>
            <a:r>
              <a:rPr lang="en-US" altLang="en-US" sz="1800">
                <a:ea typeface="ＭＳ Ｐゴシック" panose="020B0600070205080204" pitchFamily="34" charset="-128"/>
              </a:rPr>
              <a:t>solution</a:t>
            </a:r>
          </a:p>
        </p:txBody>
      </p:sp>
      <p:sp>
        <p:nvSpPr>
          <p:cNvPr id="37899" name="AutoShape 11"/>
          <p:cNvSpPr>
            <a:spLocks/>
          </p:cNvSpPr>
          <p:nvPr/>
        </p:nvSpPr>
        <p:spPr bwMode="auto">
          <a:xfrm>
            <a:off x="7086600" y="5410200"/>
            <a:ext cx="152400" cy="1447800"/>
          </a:xfrm>
          <a:prstGeom prst="leftBrace">
            <a:avLst>
              <a:gd name="adj1" fmla="val 79167"/>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slow">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7772400" y="5486400"/>
            <a:ext cx="1371600" cy="13716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47" name="Rectangle 3"/>
          <p:cNvSpPr>
            <a:spLocks noGrp="1" noChangeArrowheads="1"/>
          </p:cNvSpPr>
          <p:nvPr>
            <p:ph type="title"/>
          </p:nvPr>
        </p:nvSpPr>
        <p:spPr>
          <a:xfrm>
            <a:off x="0" y="0"/>
            <a:ext cx="9144000" cy="1143000"/>
          </a:xfrm>
        </p:spPr>
        <p:txBody>
          <a:bodyPr/>
          <a:lstStyle/>
          <a:p>
            <a:r>
              <a:rPr lang="en-US" altLang="en-US" sz="3600"/>
              <a:t>Writing and balancing chemical equations</a:t>
            </a:r>
          </a:p>
        </p:txBody>
      </p:sp>
      <p:sp>
        <p:nvSpPr>
          <p:cNvPr id="31748" name="Rectangle 4"/>
          <p:cNvSpPr>
            <a:spLocks noGrp="1" noChangeArrowheads="1"/>
          </p:cNvSpPr>
          <p:nvPr>
            <p:ph type="body" sz="half" idx="2"/>
          </p:nvPr>
        </p:nvSpPr>
        <p:spPr>
          <a:xfrm>
            <a:off x="76200" y="1371600"/>
            <a:ext cx="8991600" cy="1600200"/>
          </a:xfrm>
        </p:spPr>
        <p:txBody>
          <a:bodyPr/>
          <a:lstStyle/>
          <a:p>
            <a:pPr algn="ctr">
              <a:buFontTx/>
              <a:buNone/>
            </a:pPr>
            <a:r>
              <a:rPr lang="en-US" altLang="en-US" sz="4000">
                <a:latin typeface="Times New Roman" panose="02020603050405020304" pitchFamily="18" charset="0"/>
              </a:rPr>
              <a:t>CH</a:t>
            </a:r>
            <a:r>
              <a:rPr lang="en-US" altLang="en-US" sz="4000" baseline="-25000">
                <a:latin typeface="Times New Roman" panose="02020603050405020304" pitchFamily="18" charset="0"/>
              </a:rPr>
              <a:t>4 (</a:t>
            </a:r>
            <a:r>
              <a:rPr lang="en-US" altLang="en-US" sz="4000" i="1" baseline="-25000">
                <a:latin typeface="Times New Roman" panose="02020603050405020304" pitchFamily="18" charset="0"/>
              </a:rPr>
              <a:t>g</a:t>
            </a:r>
            <a:r>
              <a:rPr lang="en-US" altLang="en-US" sz="4000" baseline="-25000">
                <a:latin typeface="Times New Roman" panose="02020603050405020304" pitchFamily="18" charset="0"/>
              </a:rPr>
              <a:t>)</a:t>
            </a:r>
            <a:r>
              <a:rPr lang="en-US" altLang="en-US" sz="4000">
                <a:latin typeface="Times New Roman" panose="02020603050405020304" pitchFamily="18" charset="0"/>
              </a:rPr>
              <a:t> + 2 O</a:t>
            </a:r>
            <a:r>
              <a:rPr lang="en-US" altLang="en-US" sz="4000" baseline="-25000">
                <a:latin typeface="Times New Roman" panose="02020603050405020304" pitchFamily="18" charset="0"/>
              </a:rPr>
              <a:t>2 (</a:t>
            </a:r>
            <a:r>
              <a:rPr lang="en-US" altLang="en-US" sz="4000" i="1" baseline="-25000">
                <a:latin typeface="Times New Roman" panose="02020603050405020304" pitchFamily="18" charset="0"/>
              </a:rPr>
              <a:t>g</a:t>
            </a:r>
            <a:r>
              <a:rPr lang="en-US" altLang="en-US" sz="4000" baseline="-25000">
                <a:latin typeface="Times New Roman" panose="02020603050405020304" pitchFamily="18" charset="0"/>
              </a:rPr>
              <a:t>)               </a:t>
            </a:r>
            <a:r>
              <a:rPr lang="en-US" altLang="en-US" sz="4000">
                <a:latin typeface="Times New Roman" panose="02020603050405020304" pitchFamily="18" charset="0"/>
              </a:rPr>
              <a:t>   CO</a:t>
            </a:r>
            <a:r>
              <a:rPr lang="en-US" altLang="en-US" sz="4000" baseline="-25000">
                <a:latin typeface="Times New Roman" panose="02020603050405020304" pitchFamily="18" charset="0"/>
              </a:rPr>
              <a:t>2 (</a:t>
            </a:r>
            <a:r>
              <a:rPr lang="en-US" altLang="en-US" sz="4000" i="1" baseline="-25000">
                <a:latin typeface="Times New Roman" panose="02020603050405020304" pitchFamily="18" charset="0"/>
              </a:rPr>
              <a:t>g</a:t>
            </a:r>
            <a:r>
              <a:rPr lang="en-US" altLang="en-US" sz="4000" baseline="-25000">
                <a:latin typeface="Times New Roman" panose="02020603050405020304" pitchFamily="18" charset="0"/>
              </a:rPr>
              <a:t>)</a:t>
            </a:r>
            <a:r>
              <a:rPr lang="en-US" altLang="en-US" sz="4000">
                <a:latin typeface="Times New Roman" panose="02020603050405020304" pitchFamily="18" charset="0"/>
              </a:rPr>
              <a:t> + 2 H</a:t>
            </a:r>
            <a:r>
              <a:rPr lang="en-US" altLang="en-US" sz="4000" baseline="-25000">
                <a:latin typeface="Times New Roman" panose="02020603050405020304" pitchFamily="18" charset="0"/>
              </a:rPr>
              <a:t>2</a:t>
            </a:r>
            <a:r>
              <a:rPr lang="en-US" altLang="en-US" sz="4000">
                <a:latin typeface="Times New Roman" panose="02020603050405020304" pitchFamily="18" charset="0"/>
              </a:rPr>
              <a:t>O</a:t>
            </a:r>
            <a:r>
              <a:rPr lang="en-US" altLang="en-US" sz="4000" baseline="-25000">
                <a:latin typeface="Times New Roman" panose="02020603050405020304" pitchFamily="18" charset="0"/>
              </a:rPr>
              <a:t> (</a:t>
            </a:r>
            <a:r>
              <a:rPr lang="en-US" altLang="en-US" sz="4000" i="1" baseline="-25000">
                <a:latin typeface="Times New Roman" panose="02020603050405020304" pitchFamily="18" charset="0"/>
              </a:rPr>
              <a:t>g</a:t>
            </a:r>
            <a:r>
              <a:rPr lang="en-US" altLang="en-US" sz="4000" baseline="-25000">
                <a:latin typeface="Times New Roman" panose="02020603050405020304" pitchFamily="18" charset="0"/>
              </a:rPr>
              <a:t>)</a:t>
            </a:r>
            <a:endParaRPr lang="en-US" altLang="en-US" sz="4000">
              <a:latin typeface="Times New Roman" panose="02020603050405020304" pitchFamily="18" charset="0"/>
            </a:endParaRPr>
          </a:p>
        </p:txBody>
      </p:sp>
      <p:sp>
        <p:nvSpPr>
          <p:cNvPr id="31749" name="Line 5"/>
          <p:cNvSpPr>
            <a:spLocks noChangeShapeType="1"/>
          </p:cNvSpPr>
          <p:nvPr/>
        </p:nvSpPr>
        <p:spPr bwMode="auto">
          <a:xfrm>
            <a:off x="3962400" y="1752600"/>
            <a:ext cx="914400" cy="0"/>
          </a:xfrm>
          <a:prstGeom prst="line">
            <a:avLst/>
          </a:prstGeom>
          <a:noFill/>
          <a:ln w="25400">
            <a:solidFill>
              <a:srgbClr val="C82E3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31750" name="Group 6"/>
          <p:cNvGrpSpPr>
            <a:grpSpLocks/>
          </p:cNvGrpSpPr>
          <p:nvPr/>
        </p:nvGrpSpPr>
        <p:grpSpPr bwMode="auto">
          <a:xfrm>
            <a:off x="762000" y="2286000"/>
            <a:ext cx="7620000" cy="2981325"/>
            <a:chOff x="480" y="1440"/>
            <a:chExt cx="4800" cy="1878"/>
          </a:xfrm>
        </p:grpSpPr>
        <p:pic>
          <p:nvPicPr>
            <p:cNvPr id="31751" name="Picture 7" descr="03_04"/>
            <p:cNvPicPr>
              <a:picLocks noChangeAspect="1" noChangeArrowheads="1"/>
            </p:cNvPicPr>
            <p:nvPr/>
          </p:nvPicPr>
          <p:blipFill>
            <a:blip r:embed="rId3">
              <a:extLst>
                <a:ext uri="{28A0092B-C50C-407E-A947-70E740481C1C}">
                  <a14:useLocalDpi xmlns:a14="http://schemas.microsoft.com/office/drawing/2010/main" val="0"/>
                </a:ext>
              </a:extLst>
            </a:blip>
            <a:srcRect b="5725"/>
            <a:stretch>
              <a:fillRect/>
            </a:stretch>
          </p:blipFill>
          <p:spPr bwMode="auto">
            <a:xfrm>
              <a:off x="480" y="1440"/>
              <a:ext cx="4800" cy="1878"/>
            </a:xfrm>
            <a:prstGeom prst="rect">
              <a:avLst/>
            </a:prstGeom>
            <a:noFill/>
            <a:extLst>
              <a:ext uri="{909E8E84-426E-40DD-AFC4-6F175D3DCCD1}">
                <a14:hiddenFill xmlns:a14="http://schemas.microsoft.com/office/drawing/2010/main">
                  <a:solidFill>
                    <a:srgbClr val="FFFFFF"/>
                  </a:solidFill>
                </a14:hiddenFill>
              </a:ext>
            </a:extLst>
          </p:spPr>
        </p:pic>
        <p:sp>
          <p:nvSpPr>
            <p:cNvPr id="31752" name="Rectangle 8"/>
            <p:cNvSpPr>
              <a:spLocks noChangeArrowheads="1"/>
            </p:cNvSpPr>
            <p:nvPr/>
          </p:nvSpPr>
          <p:spPr bwMode="auto">
            <a:xfrm>
              <a:off x="576" y="2640"/>
              <a:ext cx="4608" cy="240"/>
            </a:xfrm>
            <a:prstGeom prst="rect">
              <a:avLst/>
            </a:prstGeom>
            <a:solidFill>
              <a:schemeClr val="bg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grpSp>
      <p:sp>
        <p:nvSpPr>
          <p:cNvPr id="31753" name="Text Box 9"/>
          <p:cNvSpPr txBox="1">
            <a:spLocks noChangeArrowheads="1"/>
          </p:cNvSpPr>
          <p:nvPr/>
        </p:nvSpPr>
        <p:spPr bwMode="auto">
          <a:xfrm>
            <a:off x="0" y="5241925"/>
            <a:ext cx="9050338"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a:ea typeface="ＭＳ Ｐゴシック" panose="020B0600070205080204" pitchFamily="34" charset="-128"/>
              </a:rPr>
              <a:t>In this reaction, the reactants and products are said to be “balanced” – there</a:t>
            </a:r>
          </a:p>
          <a:p>
            <a:pPr eaLnBrk="0" hangingPunct="0"/>
            <a:r>
              <a:rPr lang="en-US" altLang="en-US" sz="2000">
                <a:ea typeface="ＭＳ Ｐゴシック" panose="020B0600070205080204" pitchFamily="34" charset="-128"/>
              </a:rPr>
              <a:t>are equal numbers of atoms of each element on the reactant and product sides</a:t>
            </a:r>
          </a:p>
          <a:p>
            <a:pPr eaLnBrk="0" hangingPunct="0"/>
            <a:r>
              <a:rPr lang="en-US" altLang="en-US" sz="2000">
                <a:ea typeface="ＭＳ Ｐゴシック" panose="020B0600070205080204" pitchFamily="34" charset="-128"/>
              </a:rPr>
              <a:t>of the equation.</a:t>
            </a:r>
          </a:p>
          <a:p>
            <a:pPr eaLnBrk="0" hangingPunct="0"/>
            <a:endParaRPr lang="en-US" altLang="en-US" sz="2000">
              <a:ea typeface="ＭＳ Ｐゴシック" panose="020B0600070205080204" pitchFamily="34" charset="-128"/>
            </a:endParaRPr>
          </a:p>
          <a:p>
            <a:pPr eaLnBrk="0" hangingPunct="0"/>
            <a:r>
              <a:rPr lang="en-US" altLang="en-US" sz="2000" i="1">
                <a:ea typeface="ＭＳ Ｐゴシック" panose="020B0600070205080204" pitchFamily="34" charset="-128"/>
              </a:rPr>
              <a:t>A balanced equation contains the lowest possible whole number coefficients</a:t>
            </a:r>
          </a:p>
        </p:txBody>
      </p:sp>
    </p:spTree>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0" y="0"/>
            <a:ext cx="9144000" cy="1143000"/>
          </a:xfrm>
        </p:spPr>
        <p:txBody>
          <a:bodyPr/>
          <a:lstStyle/>
          <a:p>
            <a:r>
              <a:rPr lang="en-US" altLang="en-US" sz="3600"/>
              <a:t>Writing and balancing chemical equations</a:t>
            </a:r>
          </a:p>
        </p:txBody>
      </p:sp>
      <p:sp>
        <p:nvSpPr>
          <p:cNvPr id="39939" name="Rectangle 3"/>
          <p:cNvSpPr>
            <a:spLocks noGrp="1" noChangeArrowheads="1"/>
          </p:cNvSpPr>
          <p:nvPr>
            <p:ph type="body" sz="half" idx="1"/>
          </p:nvPr>
        </p:nvSpPr>
        <p:spPr>
          <a:xfrm>
            <a:off x="76200" y="5257800"/>
            <a:ext cx="4495800" cy="1524000"/>
          </a:xfrm>
        </p:spPr>
        <p:txBody>
          <a:bodyPr/>
          <a:lstStyle/>
          <a:p>
            <a:pPr algn="r">
              <a:buFontTx/>
              <a:buNone/>
            </a:pPr>
            <a:r>
              <a:rPr lang="en-US" altLang="en-US" sz="2800">
                <a:solidFill>
                  <a:schemeClr val="accent2"/>
                </a:solidFill>
              </a:rPr>
              <a:t>Coefficients</a:t>
            </a:r>
            <a:r>
              <a:rPr lang="en-US" altLang="en-US" sz="2800"/>
              <a:t> are inserted to balance the equation.</a:t>
            </a:r>
          </a:p>
        </p:txBody>
      </p:sp>
      <p:sp>
        <p:nvSpPr>
          <p:cNvPr id="39940" name="Rectangle 4"/>
          <p:cNvSpPr>
            <a:spLocks noGrp="1" noChangeArrowheads="1"/>
          </p:cNvSpPr>
          <p:nvPr>
            <p:ph type="body" sz="half" idx="2"/>
          </p:nvPr>
        </p:nvSpPr>
        <p:spPr>
          <a:xfrm>
            <a:off x="76200" y="1371600"/>
            <a:ext cx="8991600" cy="1600200"/>
          </a:xfrm>
        </p:spPr>
        <p:txBody>
          <a:bodyPr/>
          <a:lstStyle/>
          <a:p>
            <a:pPr algn="ctr">
              <a:buFontTx/>
              <a:buNone/>
            </a:pPr>
            <a:r>
              <a:rPr lang="en-US" altLang="en-US" sz="4000">
                <a:latin typeface="Times New Roman" panose="02020603050405020304" pitchFamily="18" charset="0"/>
              </a:rPr>
              <a:t>CH</a:t>
            </a:r>
            <a:r>
              <a:rPr lang="en-US" altLang="en-US" sz="4000" baseline="-25000">
                <a:latin typeface="Times New Roman" panose="02020603050405020304" pitchFamily="18" charset="0"/>
              </a:rPr>
              <a:t>4 (</a:t>
            </a:r>
            <a:r>
              <a:rPr lang="en-US" altLang="en-US" sz="4000" i="1" baseline="-25000">
                <a:latin typeface="Times New Roman" panose="02020603050405020304" pitchFamily="18" charset="0"/>
              </a:rPr>
              <a:t>g</a:t>
            </a:r>
            <a:r>
              <a:rPr lang="en-US" altLang="en-US" sz="4000" baseline="-25000">
                <a:latin typeface="Times New Roman" panose="02020603050405020304" pitchFamily="18" charset="0"/>
              </a:rPr>
              <a:t>)</a:t>
            </a:r>
            <a:r>
              <a:rPr lang="en-US" altLang="en-US" sz="4000">
                <a:latin typeface="Times New Roman" panose="02020603050405020304" pitchFamily="18" charset="0"/>
              </a:rPr>
              <a:t> + </a:t>
            </a:r>
            <a:r>
              <a:rPr lang="en-US" altLang="en-US" sz="4000">
                <a:solidFill>
                  <a:schemeClr val="accent2"/>
                </a:solidFill>
                <a:latin typeface="Times New Roman" panose="02020603050405020304" pitchFamily="18" charset="0"/>
              </a:rPr>
              <a:t>2</a:t>
            </a:r>
            <a:r>
              <a:rPr lang="en-US" altLang="en-US" sz="4000">
                <a:latin typeface="Times New Roman" panose="02020603050405020304" pitchFamily="18" charset="0"/>
              </a:rPr>
              <a:t> O</a:t>
            </a:r>
            <a:r>
              <a:rPr lang="en-US" altLang="en-US" sz="4000" baseline="-25000">
                <a:latin typeface="Times New Roman" panose="02020603050405020304" pitchFamily="18" charset="0"/>
              </a:rPr>
              <a:t>2 (</a:t>
            </a:r>
            <a:r>
              <a:rPr lang="en-US" altLang="en-US" sz="4000" i="1" baseline="-25000">
                <a:latin typeface="Times New Roman" panose="02020603050405020304" pitchFamily="18" charset="0"/>
              </a:rPr>
              <a:t>g</a:t>
            </a:r>
            <a:r>
              <a:rPr lang="en-US" altLang="en-US" sz="4000" baseline="-25000">
                <a:latin typeface="Times New Roman" panose="02020603050405020304" pitchFamily="18" charset="0"/>
              </a:rPr>
              <a:t>)               </a:t>
            </a:r>
            <a:r>
              <a:rPr lang="en-US" altLang="en-US" sz="4000">
                <a:latin typeface="Times New Roman" panose="02020603050405020304" pitchFamily="18" charset="0"/>
              </a:rPr>
              <a:t>   CO</a:t>
            </a:r>
            <a:r>
              <a:rPr lang="en-US" altLang="en-US" sz="4000" baseline="-25000">
                <a:latin typeface="Times New Roman" panose="02020603050405020304" pitchFamily="18" charset="0"/>
              </a:rPr>
              <a:t>2</a:t>
            </a:r>
            <a:r>
              <a:rPr lang="en-US" altLang="en-US" sz="4000" baseline="-25000">
                <a:solidFill>
                  <a:srgbClr val="FF0000"/>
                </a:solidFill>
                <a:latin typeface="Times New Roman" panose="02020603050405020304" pitchFamily="18" charset="0"/>
              </a:rPr>
              <a:t> </a:t>
            </a:r>
            <a:r>
              <a:rPr lang="en-US" altLang="en-US" sz="4000" baseline="-25000">
                <a:latin typeface="Times New Roman" panose="02020603050405020304" pitchFamily="18" charset="0"/>
              </a:rPr>
              <a:t>(</a:t>
            </a:r>
            <a:r>
              <a:rPr lang="en-US" altLang="en-US" sz="4000" i="1" baseline="-25000">
                <a:latin typeface="Times New Roman" panose="02020603050405020304" pitchFamily="18" charset="0"/>
              </a:rPr>
              <a:t>g</a:t>
            </a:r>
            <a:r>
              <a:rPr lang="en-US" altLang="en-US" sz="4000" baseline="-25000">
                <a:latin typeface="Times New Roman" panose="02020603050405020304" pitchFamily="18" charset="0"/>
              </a:rPr>
              <a:t>)</a:t>
            </a:r>
            <a:r>
              <a:rPr lang="en-US" altLang="en-US" sz="4000">
                <a:latin typeface="Times New Roman" panose="02020603050405020304" pitchFamily="18" charset="0"/>
              </a:rPr>
              <a:t> + </a:t>
            </a:r>
            <a:r>
              <a:rPr lang="en-US" altLang="en-US" sz="4000">
                <a:solidFill>
                  <a:schemeClr val="accent2"/>
                </a:solidFill>
                <a:latin typeface="Times New Roman" panose="02020603050405020304" pitchFamily="18" charset="0"/>
              </a:rPr>
              <a:t>2</a:t>
            </a:r>
            <a:r>
              <a:rPr lang="en-US" altLang="en-US" sz="4000">
                <a:latin typeface="Times New Roman" panose="02020603050405020304" pitchFamily="18" charset="0"/>
              </a:rPr>
              <a:t> H</a:t>
            </a:r>
            <a:r>
              <a:rPr lang="en-US" altLang="en-US" sz="4000" baseline="-25000">
                <a:latin typeface="Times New Roman" panose="02020603050405020304" pitchFamily="18" charset="0"/>
              </a:rPr>
              <a:t>2</a:t>
            </a:r>
            <a:r>
              <a:rPr lang="en-US" altLang="en-US" sz="4000">
                <a:latin typeface="Times New Roman" panose="02020603050405020304" pitchFamily="18" charset="0"/>
              </a:rPr>
              <a:t>O</a:t>
            </a:r>
            <a:r>
              <a:rPr lang="en-US" altLang="en-US" sz="4000" baseline="-25000">
                <a:solidFill>
                  <a:srgbClr val="FF0000"/>
                </a:solidFill>
                <a:latin typeface="Times New Roman" panose="02020603050405020304" pitchFamily="18" charset="0"/>
              </a:rPr>
              <a:t> </a:t>
            </a:r>
            <a:r>
              <a:rPr lang="en-US" altLang="en-US" sz="4000" baseline="-25000">
                <a:latin typeface="Times New Roman" panose="02020603050405020304" pitchFamily="18" charset="0"/>
              </a:rPr>
              <a:t>(</a:t>
            </a:r>
            <a:r>
              <a:rPr lang="en-US" altLang="en-US" sz="4000" i="1" baseline="-25000">
                <a:latin typeface="Times New Roman" panose="02020603050405020304" pitchFamily="18" charset="0"/>
              </a:rPr>
              <a:t>g</a:t>
            </a:r>
            <a:r>
              <a:rPr lang="en-US" altLang="en-US" sz="4000" baseline="-25000">
                <a:latin typeface="Times New Roman" panose="02020603050405020304" pitchFamily="18" charset="0"/>
              </a:rPr>
              <a:t>)</a:t>
            </a:r>
            <a:endParaRPr lang="en-US" altLang="en-US" sz="4000">
              <a:latin typeface="Times New Roman" panose="02020603050405020304" pitchFamily="18" charset="0"/>
            </a:endParaRPr>
          </a:p>
        </p:txBody>
      </p:sp>
      <p:sp>
        <p:nvSpPr>
          <p:cNvPr id="39941" name="Line 5"/>
          <p:cNvSpPr>
            <a:spLocks noChangeShapeType="1"/>
          </p:cNvSpPr>
          <p:nvPr/>
        </p:nvSpPr>
        <p:spPr bwMode="auto">
          <a:xfrm>
            <a:off x="3962400" y="1752600"/>
            <a:ext cx="914400" cy="0"/>
          </a:xfrm>
          <a:prstGeom prst="line">
            <a:avLst/>
          </a:prstGeom>
          <a:noFill/>
          <a:ln w="25400">
            <a:solidFill>
              <a:srgbClr val="C82E3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39942" name="Group 6"/>
          <p:cNvGrpSpPr>
            <a:grpSpLocks/>
          </p:cNvGrpSpPr>
          <p:nvPr/>
        </p:nvGrpSpPr>
        <p:grpSpPr bwMode="auto">
          <a:xfrm>
            <a:off x="758825" y="2286000"/>
            <a:ext cx="7623175" cy="2982913"/>
            <a:chOff x="478" y="1440"/>
            <a:chExt cx="4802" cy="1879"/>
          </a:xfrm>
        </p:grpSpPr>
        <p:pic>
          <p:nvPicPr>
            <p:cNvPr id="39943" name="Picture 7" descr="03_04"/>
            <p:cNvPicPr>
              <a:picLocks noChangeAspect="1" noChangeArrowheads="1"/>
            </p:cNvPicPr>
            <p:nvPr/>
          </p:nvPicPr>
          <p:blipFill>
            <a:blip r:embed="rId3">
              <a:extLst>
                <a:ext uri="{28A0092B-C50C-407E-A947-70E740481C1C}">
                  <a14:useLocalDpi xmlns:a14="http://schemas.microsoft.com/office/drawing/2010/main" val="0"/>
                </a:ext>
              </a:extLst>
            </a:blip>
            <a:srcRect b="5638"/>
            <a:stretch>
              <a:fillRect/>
            </a:stretch>
          </p:blipFill>
          <p:spPr bwMode="auto">
            <a:xfrm>
              <a:off x="478" y="1440"/>
              <a:ext cx="4802" cy="1879"/>
            </a:xfrm>
            <a:prstGeom prst="rect">
              <a:avLst/>
            </a:prstGeom>
            <a:noFill/>
            <a:extLst>
              <a:ext uri="{909E8E84-426E-40DD-AFC4-6F175D3DCCD1}">
                <a14:hiddenFill xmlns:a14="http://schemas.microsoft.com/office/drawing/2010/main">
                  <a:solidFill>
                    <a:srgbClr val="FFFFFF"/>
                  </a:solidFill>
                </a14:hiddenFill>
              </a:ext>
            </a:extLst>
          </p:spPr>
        </p:pic>
        <p:sp>
          <p:nvSpPr>
            <p:cNvPr id="39944" name="Rectangle 8"/>
            <p:cNvSpPr>
              <a:spLocks noChangeArrowheads="1"/>
            </p:cNvSpPr>
            <p:nvPr/>
          </p:nvSpPr>
          <p:spPr bwMode="auto">
            <a:xfrm>
              <a:off x="624" y="2592"/>
              <a:ext cx="4512" cy="288"/>
            </a:xfrm>
            <a:prstGeom prst="rect">
              <a:avLst/>
            </a:prstGeom>
            <a:solidFill>
              <a:schemeClr val="bg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grpSp>
    </p:spTree>
  </p:cSld>
  <p:clrMapOvr>
    <a:masterClrMapping/>
  </p:clrMapOvr>
  <p:transition spd="slow">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a:t>Subscripts and Coefficients Give Different Information</a:t>
            </a:r>
          </a:p>
        </p:txBody>
      </p:sp>
      <p:sp>
        <p:nvSpPr>
          <p:cNvPr id="41987" name="Rectangle 3"/>
          <p:cNvSpPr>
            <a:spLocks noGrp="1" noChangeArrowheads="1"/>
          </p:cNvSpPr>
          <p:nvPr>
            <p:ph type="body" sz="half" idx="2"/>
          </p:nvPr>
        </p:nvSpPr>
        <p:spPr>
          <a:xfrm>
            <a:off x="76200" y="4800600"/>
            <a:ext cx="6781800" cy="1905000"/>
          </a:xfrm>
        </p:spPr>
        <p:txBody>
          <a:bodyPr/>
          <a:lstStyle/>
          <a:p>
            <a:r>
              <a:rPr lang="en-US" altLang="en-US" sz="2800"/>
              <a:t>Subscripts tell the number of atoms of each element in a molecule</a:t>
            </a:r>
          </a:p>
        </p:txBody>
      </p:sp>
      <p:pic>
        <p:nvPicPr>
          <p:cNvPr id="41988" name="Picture 4" descr="03_02"/>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b="31636"/>
          <a:stretch>
            <a:fillRect/>
          </a:stretch>
        </p:blipFill>
        <p:spPr>
          <a:xfrm>
            <a:off x="838200" y="1676400"/>
            <a:ext cx="7467600" cy="2738438"/>
          </a:xfrm>
        </p:spPr>
      </p:pic>
      <p:sp>
        <p:nvSpPr>
          <p:cNvPr id="41989" name="Rectangle 5"/>
          <p:cNvSpPr>
            <a:spLocks noChangeArrowheads="1"/>
          </p:cNvSpPr>
          <p:nvPr/>
        </p:nvSpPr>
        <p:spPr bwMode="auto">
          <a:xfrm>
            <a:off x="533400" y="3429000"/>
            <a:ext cx="7848600" cy="990600"/>
          </a:xfrm>
          <a:prstGeom prst="rect">
            <a:avLst/>
          </a:prstGeom>
          <a:solidFill>
            <a:schemeClr val="bg1">
              <a:alpha val="50000"/>
            </a:scheme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spTree>
  </p:cSld>
  <p:clrMapOvr>
    <a:masterClrMapping/>
  </p:clrMapOvr>
  <p:transition spd="slow">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Subscripts and Coefficients Give Different Information</a:t>
            </a:r>
          </a:p>
        </p:txBody>
      </p:sp>
      <p:sp>
        <p:nvSpPr>
          <p:cNvPr id="44035" name="Rectangle 3"/>
          <p:cNvSpPr>
            <a:spLocks noGrp="1" noChangeArrowheads="1"/>
          </p:cNvSpPr>
          <p:nvPr>
            <p:ph type="body" sz="half" idx="2"/>
          </p:nvPr>
        </p:nvSpPr>
        <p:spPr>
          <a:xfrm>
            <a:off x="76200" y="4800600"/>
            <a:ext cx="6781800" cy="1905000"/>
          </a:xfrm>
        </p:spPr>
        <p:txBody>
          <a:bodyPr/>
          <a:lstStyle/>
          <a:p>
            <a:r>
              <a:rPr lang="en-US" altLang="en-US" sz="2800"/>
              <a:t>Subscripts tell the number of atoms of each element in a molecule</a:t>
            </a:r>
          </a:p>
          <a:p>
            <a:r>
              <a:rPr lang="en-US" altLang="en-US" sz="2800"/>
              <a:t>Coefficients tell the number of molecules</a:t>
            </a:r>
          </a:p>
        </p:txBody>
      </p:sp>
      <p:pic>
        <p:nvPicPr>
          <p:cNvPr id="44036" name="Picture 4" descr="03_02"/>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b="31636"/>
          <a:stretch>
            <a:fillRect/>
          </a:stretch>
        </p:blipFill>
        <p:spPr>
          <a:xfrm>
            <a:off x="838200" y="1676400"/>
            <a:ext cx="7467600" cy="2738438"/>
          </a:xfrm>
        </p:spPr>
      </p:pic>
      <p:sp>
        <p:nvSpPr>
          <p:cNvPr id="44037" name="Rectangle 5"/>
          <p:cNvSpPr>
            <a:spLocks noChangeArrowheads="1"/>
          </p:cNvSpPr>
          <p:nvPr/>
        </p:nvSpPr>
        <p:spPr bwMode="auto">
          <a:xfrm>
            <a:off x="685800" y="2514600"/>
            <a:ext cx="7467600" cy="914400"/>
          </a:xfrm>
          <a:prstGeom prst="rect">
            <a:avLst/>
          </a:prstGeom>
          <a:solidFill>
            <a:schemeClr val="bg1">
              <a:alpha val="50000"/>
            </a:scheme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pic>
        <p:nvPicPr>
          <p:cNvPr id="44038" name="Picture 6" descr="subscripts in formula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34288" y="5380038"/>
            <a:ext cx="1509712" cy="1477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sz="3200"/>
              <a:t>Writing and balancing chemical equations</a:t>
            </a:r>
          </a:p>
        </p:txBody>
      </p:sp>
      <p:sp>
        <p:nvSpPr>
          <p:cNvPr id="22531" name="Rectangle 3"/>
          <p:cNvSpPr>
            <a:spLocks noGrp="1" noChangeArrowheads="1"/>
          </p:cNvSpPr>
          <p:nvPr>
            <p:ph type="body" idx="1"/>
          </p:nvPr>
        </p:nvSpPr>
        <p:spPr/>
        <p:txBody>
          <a:bodyPr/>
          <a:lstStyle/>
          <a:p>
            <a:pPr>
              <a:lnSpc>
                <a:spcPct val="90000"/>
              </a:lnSpc>
            </a:pPr>
            <a:r>
              <a:rPr lang="en-US" altLang="en-US"/>
              <a:t>One of the fundamental laws of nature is that matter and energy can’t be created or destroyed.  In chemical equations, this is reflected in the need for equations to be balanced.</a:t>
            </a:r>
          </a:p>
          <a:p>
            <a:pPr>
              <a:lnSpc>
                <a:spcPct val="90000"/>
              </a:lnSpc>
            </a:pPr>
            <a:r>
              <a:rPr lang="en-US" altLang="en-US"/>
              <a:t>There must be equal numbers of atoms of each element on both sides of the equation.</a:t>
            </a:r>
          </a:p>
          <a:p>
            <a:pPr algn="ctr">
              <a:lnSpc>
                <a:spcPct val="90000"/>
              </a:lnSpc>
              <a:buFontTx/>
              <a:buNone/>
            </a:pPr>
            <a:r>
              <a:rPr lang="en-US" altLang="en-US"/>
              <a:t>NH</a:t>
            </a:r>
            <a:r>
              <a:rPr lang="en-US" altLang="en-US" baseline="-25000"/>
              <a:t>3</a:t>
            </a:r>
            <a:r>
              <a:rPr lang="en-US" altLang="en-US"/>
              <a:t>  +  O</a:t>
            </a:r>
            <a:r>
              <a:rPr lang="en-US" altLang="en-US" baseline="-25000"/>
              <a:t>2</a:t>
            </a:r>
            <a:r>
              <a:rPr lang="en-US" altLang="en-US"/>
              <a:t> </a:t>
            </a:r>
            <a:r>
              <a:rPr lang="en-US" altLang="en-US">
                <a:sym typeface="Wingdings" panose="05000000000000000000" pitchFamily="2" charset="2"/>
              </a:rPr>
              <a:t>  N</a:t>
            </a:r>
            <a:r>
              <a:rPr lang="en-US" altLang="en-US" baseline="-25000">
                <a:sym typeface="Wingdings" panose="05000000000000000000" pitchFamily="2" charset="2"/>
              </a:rPr>
              <a:t>2</a:t>
            </a:r>
            <a:r>
              <a:rPr lang="en-US" altLang="en-US">
                <a:sym typeface="Wingdings" panose="05000000000000000000" pitchFamily="2" charset="2"/>
              </a:rPr>
              <a:t>  +  H</a:t>
            </a:r>
            <a:r>
              <a:rPr lang="en-US" altLang="en-US" baseline="-25000">
                <a:sym typeface="Wingdings" panose="05000000000000000000" pitchFamily="2" charset="2"/>
              </a:rPr>
              <a:t>2</a:t>
            </a:r>
            <a:r>
              <a:rPr lang="en-US" altLang="en-US">
                <a:sym typeface="Wingdings" panose="05000000000000000000" pitchFamily="2" charset="2"/>
              </a:rPr>
              <a:t>O</a:t>
            </a:r>
            <a:endParaRPr lang="en-US" altLang="en-US"/>
          </a:p>
        </p:txBody>
      </p:sp>
      <p:sp>
        <p:nvSpPr>
          <p:cNvPr id="22532" name="Text Box 4"/>
          <p:cNvSpPr txBox="1">
            <a:spLocks noChangeArrowheads="1"/>
          </p:cNvSpPr>
          <p:nvPr/>
        </p:nvSpPr>
        <p:spPr bwMode="auto">
          <a:xfrm>
            <a:off x="1981200" y="5284788"/>
            <a:ext cx="4095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0000CC"/>
                </a:solidFill>
              </a:rPr>
              <a:t>4</a:t>
            </a:r>
          </a:p>
        </p:txBody>
      </p:sp>
      <p:sp>
        <p:nvSpPr>
          <p:cNvPr id="22533" name="Text Box 5"/>
          <p:cNvSpPr txBox="1">
            <a:spLocks noChangeArrowheads="1"/>
          </p:cNvSpPr>
          <p:nvPr/>
        </p:nvSpPr>
        <p:spPr bwMode="auto">
          <a:xfrm>
            <a:off x="5715000" y="5257800"/>
            <a:ext cx="4095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0000CC"/>
                </a:solidFill>
              </a:rPr>
              <a:t>6</a:t>
            </a:r>
          </a:p>
        </p:txBody>
      </p:sp>
      <p:sp>
        <p:nvSpPr>
          <p:cNvPr id="22535" name="Text Box 7"/>
          <p:cNvSpPr txBox="1">
            <a:spLocks noChangeArrowheads="1"/>
          </p:cNvSpPr>
          <p:nvPr/>
        </p:nvSpPr>
        <p:spPr bwMode="auto">
          <a:xfrm>
            <a:off x="3429000" y="5257800"/>
            <a:ext cx="4095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0000CC"/>
                </a:solidFill>
              </a:rPr>
              <a:t>3</a:t>
            </a:r>
          </a:p>
        </p:txBody>
      </p:sp>
      <p:sp>
        <p:nvSpPr>
          <p:cNvPr id="22536" name="Text Box 8"/>
          <p:cNvSpPr txBox="1">
            <a:spLocks noChangeArrowheads="1"/>
          </p:cNvSpPr>
          <p:nvPr/>
        </p:nvSpPr>
        <p:spPr bwMode="auto">
          <a:xfrm>
            <a:off x="4572000" y="5257800"/>
            <a:ext cx="4095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0000CC"/>
                </a:solidFill>
              </a:rPr>
              <a:t>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2532"/>
                                        </p:tgtEl>
                                        <p:attrNameLst>
                                          <p:attrName>style.visibility</p:attrName>
                                        </p:attrNameLst>
                                      </p:cBhvr>
                                      <p:to>
                                        <p:strVal val="visible"/>
                                      </p:to>
                                    </p:set>
                                    <p:animEffect transition="in" filter="box(in)">
                                      <p:cBhvr>
                                        <p:cTn id="7" dur="500"/>
                                        <p:tgtEl>
                                          <p:spTgt spid="22532"/>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22535"/>
                                        </p:tgtEl>
                                        <p:attrNameLst>
                                          <p:attrName>style.visibility</p:attrName>
                                        </p:attrNameLst>
                                      </p:cBhvr>
                                      <p:to>
                                        <p:strVal val="visible"/>
                                      </p:to>
                                    </p:set>
                                    <p:animEffect transition="in" filter="box(in)">
                                      <p:cBhvr>
                                        <p:cTn id="10" dur="500"/>
                                        <p:tgtEl>
                                          <p:spTgt spid="22535"/>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22536"/>
                                        </p:tgtEl>
                                        <p:attrNameLst>
                                          <p:attrName>style.visibility</p:attrName>
                                        </p:attrNameLst>
                                      </p:cBhvr>
                                      <p:to>
                                        <p:strVal val="visible"/>
                                      </p:to>
                                    </p:set>
                                    <p:animEffect transition="in" filter="box(in)">
                                      <p:cBhvr>
                                        <p:cTn id="13" dur="500"/>
                                        <p:tgtEl>
                                          <p:spTgt spid="22536"/>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22533"/>
                                        </p:tgtEl>
                                        <p:attrNameLst>
                                          <p:attrName>style.visibility</p:attrName>
                                        </p:attrNameLst>
                                      </p:cBhvr>
                                      <p:to>
                                        <p:strVal val="visible"/>
                                      </p:to>
                                    </p:set>
                                    <p:animEffect transition="in" filter="box(in)">
                                      <p:cBhvr>
                                        <p:cTn id="16" dur="500"/>
                                        <p:tgtEl>
                                          <p:spTgt spid="225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p:bldP spid="22533" grpId="0"/>
      <p:bldP spid="22535" grpId="0"/>
      <p:bldP spid="2253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sz="3200"/>
              <a:t>Writing and balancing chemical equations</a:t>
            </a:r>
          </a:p>
        </p:txBody>
      </p:sp>
      <p:sp>
        <p:nvSpPr>
          <p:cNvPr id="23555" name="Rectangle 3"/>
          <p:cNvSpPr>
            <a:spLocks noGrp="1" noChangeArrowheads="1"/>
          </p:cNvSpPr>
          <p:nvPr>
            <p:ph type="body" idx="1"/>
          </p:nvPr>
        </p:nvSpPr>
        <p:spPr/>
        <p:txBody>
          <a:bodyPr/>
          <a:lstStyle/>
          <a:p>
            <a:r>
              <a:rPr lang="en-US" altLang="en-US"/>
              <a:t>Balancing a chemical equation is probably best accomplished by starting with an element that occurs in only one formula on each side of the equation:</a:t>
            </a:r>
          </a:p>
          <a:p>
            <a:pPr algn="ctr">
              <a:buFontTx/>
              <a:buNone/>
            </a:pPr>
            <a:r>
              <a:rPr lang="en-US" altLang="en-US"/>
              <a:t>C</a:t>
            </a:r>
            <a:r>
              <a:rPr lang="en-US" altLang="en-US" baseline="-25000"/>
              <a:t>3</a:t>
            </a:r>
            <a:r>
              <a:rPr lang="en-US" altLang="en-US"/>
              <a:t>H</a:t>
            </a:r>
            <a:r>
              <a:rPr lang="en-US" altLang="en-US" baseline="-25000"/>
              <a:t>6</a:t>
            </a:r>
            <a:r>
              <a:rPr lang="en-US" altLang="en-US"/>
              <a:t>O  +  O</a:t>
            </a:r>
            <a:r>
              <a:rPr lang="en-US" altLang="en-US" baseline="-25000"/>
              <a:t>2</a:t>
            </a:r>
            <a:r>
              <a:rPr lang="en-US" altLang="en-US"/>
              <a:t>  </a:t>
            </a:r>
            <a:r>
              <a:rPr lang="en-US" altLang="en-US">
                <a:sym typeface="Wingdings" panose="05000000000000000000" pitchFamily="2" charset="2"/>
              </a:rPr>
              <a:t>  CO</a:t>
            </a:r>
            <a:r>
              <a:rPr lang="en-US" altLang="en-US" baseline="-25000">
                <a:sym typeface="Wingdings" panose="05000000000000000000" pitchFamily="2" charset="2"/>
              </a:rPr>
              <a:t>2</a:t>
            </a:r>
            <a:r>
              <a:rPr lang="en-US" altLang="en-US">
                <a:sym typeface="Wingdings" panose="05000000000000000000" pitchFamily="2" charset="2"/>
              </a:rPr>
              <a:t>  +  H</a:t>
            </a:r>
            <a:r>
              <a:rPr lang="en-US" altLang="en-US" baseline="-25000">
                <a:sym typeface="Wingdings" panose="05000000000000000000" pitchFamily="2" charset="2"/>
              </a:rPr>
              <a:t>2</a:t>
            </a:r>
            <a:r>
              <a:rPr lang="en-US" altLang="en-US">
                <a:sym typeface="Wingdings" panose="05000000000000000000" pitchFamily="2" charset="2"/>
              </a:rPr>
              <a:t>O</a:t>
            </a:r>
            <a:endParaRPr lang="en-US" altLang="en-US"/>
          </a:p>
        </p:txBody>
      </p:sp>
      <p:sp>
        <p:nvSpPr>
          <p:cNvPr id="23556" name="Text Box 4"/>
          <p:cNvSpPr txBox="1">
            <a:spLocks noChangeArrowheads="1"/>
          </p:cNvSpPr>
          <p:nvPr/>
        </p:nvSpPr>
        <p:spPr bwMode="auto">
          <a:xfrm>
            <a:off x="304800" y="4495800"/>
            <a:ext cx="5778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Could start with carbon (C) or (H).  I’ll start with C.</a:t>
            </a:r>
          </a:p>
        </p:txBody>
      </p:sp>
      <p:sp>
        <p:nvSpPr>
          <p:cNvPr id="23558" name="Text Box 6"/>
          <p:cNvSpPr txBox="1">
            <a:spLocks noChangeArrowheads="1"/>
          </p:cNvSpPr>
          <p:nvPr/>
        </p:nvSpPr>
        <p:spPr bwMode="auto">
          <a:xfrm>
            <a:off x="304800" y="5410200"/>
            <a:ext cx="862806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There are 3 C atoms on the reactant side and only one on the product side.</a:t>
            </a:r>
          </a:p>
          <a:p>
            <a:r>
              <a:rPr lang="en-US" altLang="en-US" sz="2000"/>
              <a:t>Write a coefficient of “3” in front of CO</a:t>
            </a:r>
            <a:r>
              <a:rPr lang="en-US" altLang="en-US" sz="2000" baseline="-25000"/>
              <a:t>2</a:t>
            </a:r>
            <a:r>
              <a:rPr lang="en-US" altLang="en-US" sz="2000"/>
              <a:t> to balance the carbon atoms</a:t>
            </a:r>
          </a:p>
          <a:p>
            <a:r>
              <a:rPr lang="en-US" altLang="en-US" sz="2000"/>
              <a:t>in the equation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4" name="Rectangle 8"/>
          <p:cNvSpPr>
            <a:spLocks noGrp="1" noChangeArrowheads="1"/>
          </p:cNvSpPr>
          <p:nvPr>
            <p:ph type="title"/>
          </p:nvPr>
        </p:nvSpPr>
        <p:spPr>
          <a:noFill/>
          <a:ln/>
        </p:spPr>
        <p:txBody>
          <a:bodyPr/>
          <a:lstStyle/>
          <a:p>
            <a:r>
              <a:rPr lang="en-US" altLang="en-US" sz="3200"/>
              <a:t>Writing and balancing chemical equations</a:t>
            </a:r>
          </a:p>
        </p:txBody>
      </p:sp>
      <p:sp>
        <p:nvSpPr>
          <p:cNvPr id="24585" name="Rectangle 9"/>
          <p:cNvSpPr>
            <a:spLocks noGrp="1" noChangeArrowheads="1"/>
          </p:cNvSpPr>
          <p:nvPr>
            <p:ph type="body" idx="1"/>
          </p:nvPr>
        </p:nvSpPr>
        <p:spPr>
          <a:noFill/>
          <a:ln/>
        </p:spPr>
        <p:txBody>
          <a:bodyPr/>
          <a:lstStyle/>
          <a:p>
            <a:r>
              <a:rPr lang="en-US" altLang="en-US"/>
              <a:t>Balancing a chemical equation is probably best accomplished by starting with an element that occurs in only one formula on each side of the equation:</a:t>
            </a:r>
          </a:p>
          <a:p>
            <a:pPr algn="ctr">
              <a:buFontTx/>
              <a:buNone/>
            </a:pPr>
            <a:r>
              <a:rPr lang="en-US" altLang="en-US"/>
              <a:t>C</a:t>
            </a:r>
            <a:r>
              <a:rPr lang="en-US" altLang="en-US" baseline="-25000"/>
              <a:t>3</a:t>
            </a:r>
            <a:r>
              <a:rPr lang="en-US" altLang="en-US"/>
              <a:t>H</a:t>
            </a:r>
            <a:r>
              <a:rPr lang="en-US" altLang="en-US" baseline="-25000"/>
              <a:t>6</a:t>
            </a:r>
            <a:r>
              <a:rPr lang="en-US" altLang="en-US"/>
              <a:t>O  +  O</a:t>
            </a:r>
            <a:r>
              <a:rPr lang="en-US" altLang="en-US" baseline="-25000"/>
              <a:t>2</a:t>
            </a:r>
            <a:r>
              <a:rPr lang="en-US" altLang="en-US"/>
              <a:t>  </a:t>
            </a:r>
            <a:r>
              <a:rPr lang="en-US" altLang="en-US">
                <a:sym typeface="Wingdings" panose="05000000000000000000" pitchFamily="2" charset="2"/>
              </a:rPr>
              <a:t>  CO</a:t>
            </a:r>
            <a:r>
              <a:rPr lang="en-US" altLang="en-US" baseline="-25000">
                <a:sym typeface="Wingdings" panose="05000000000000000000" pitchFamily="2" charset="2"/>
              </a:rPr>
              <a:t>2</a:t>
            </a:r>
            <a:r>
              <a:rPr lang="en-US" altLang="en-US">
                <a:sym typeface="Wingdings" panose="05000000000000000000" pitchFamily="2" charset="2"/>
              </a:rPr>
              <a:t>  +  H</a:t>
            </a:r>
            <a:r>
              <a:rPr lang="en-US" altLang="en-US" baseline="-25000">
                <a:sym typeface="Wingdings" panose="05000000000000000000" pitchFamily="2" charset="2"/>
              </a:rPr>
              <a:t>2</a:t>
            </a:r>
            <a:r>
              <a:rPr lang="en-US" altLang="en-US">
                <a:sym typeface="Wingdings" panose="05000000000000000000" pitchFamily="2" charset="2"/>
              </a:rPr>
              <a:t>O</a:t>
            </a:r>
          </a:p>
        </p:txBody>
      </p:sp>
      <p:sp>
        <p:nvSpPr>
          <p:cNvPr id="24588" name="Text Box 12"/>
          <p:cNvSpPr txBox="1">
            <a:spLocks noChangeArrowheads="1"/>
          </p:cNvSpPr>
          <p:nvPr/>
        </p:nvSpPr>
        <p:spPr bwMode="auto">
          <a:xfrm>
            <a:off x="4724400" y="3657600"/>
            <a:ext cx="4095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0000CC"/>
                </a:solidFill>
              </a:rPr>
              <a:t>3</a:t>
            </a:r>
          </a:p>
        </p:txBody>
      </p:sp>
      <p:sp>
        <p:nvSpPr>
          <p:cNvPr id="24589" name="Text Box 13"/>
          <p:cNvSpPr txBox="1">
            <a:spLocks noChangeArrowheads="1"/>
          </p:cNvSpPr>
          <p:nvPr/>
        </p:nvSpPr>
        <p:spPr bwMode="auto">
          <a:xfrm>
            <a:off x="304800" y="4953000"/>
            <a:ext cx="86756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Hydrogen occurs in only one formula on each side.  Let’s balance H next by</a:t>
            </a:r>
          </a:p>
          <a:p>
            <a:r>
              <a:rPr lang="en-US" altLang="en-US" sz="2000"/>
              <a:t>putting a “3” in front of H</a:t>
            </a:r>
            <a:r>
              <a:rPr lang="en-US" altLang="en-US" sz="2000" baseline="-25000"/>
              <a:t>2</a:t>
            </a:r>
            <a:r>
              <a:rPr lang="en-US" altLang="en-US" sz="2000"/>
              <a:t>O.</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4"/>
          <p:cNvSpPr>
            <a:spLocks noGrp="1" noChangeArrowheads="1"/>
          </p:cNvSpPr>
          <p:nvPr>
            <p:ph type="title"/>
          </p:nvPr>
        </p:nvSpPr>
        <p:spPr>
          <a:noFill/>
          <a:ln/>
        </p:spPr>
        <p:txBody>
          <a:bodyPr/>
          <a:lstStyle/>
          <a:p>
            <a:r>
              <a:rPr lang="en-US" altLang="en-US" sz="3200"/>
              <a:t>Writing and balancing chemical equations</a:t>
            </a:r>
          </a:p>
        </p:txBody>
      </p:sp>
      <p:sp>
        <p:nvSpPr>
          <p:cNvPr id="25605" name="Rectangle 5"/>
          <p:cNvSpPr>
            <a:spLocks noGrp="1" noChangeArrowheads="1"/>
          </p:cNvSpPr>
          <p:nvPr>
            <p:ph type="body" idx="1"/>
          </p:nvPr>
        </p:nvSpPr>
        <p:spPr>
          <a:noFill/>
          <a:ln/>
        </p:spPr>
        <p:txBody>
          <a:bodyPr/>
          <a:lstStyle/>
          <a:p>
            <a:r>
              <a:rPr lang="en-US" altLang="en-US"/>
              <a:t>Balancing a chemical equation is probably best accomplished by starting with an element that occurs in only one formula on each side of the equation:</a:t>
            </a:r>
          </a:p>
          <a:p>
            <a:pPr algn="ctr">
              <a:buFontTx/>
              <a:buNone/>
            </a:pPr>
            <a:r>
              <a:rPr lang="en-US" altLang="en-US"/>
              <a:t>C</a:t>
            </a:r>
            <a:r>
              <a:rPr lang="en-US" altLang="en-US" baseline="-25000"/>
              <a:t>3</a:t>
            </a:r>
            <a:r>
              <a:rPr lang="en-US" altLang="en-US"/>
              <a:t>H</a:t>
            </a:r>
            <a:r>
              <a:rPr lang="en-US" altLang="en-US" baseline="-25000"/>
              <a:t>6</a:t>
            </a:r>
            <a:r>
              <a:rPr lang="en-US" altLang="en-US"/>
              <a:t>O  +  O</a:t>
            </a:r>
            <a:r>
              <a:rPr lang="en-US" altLang="en-US" baseline="-25000"/>
              <a:t>2</a:t>
            </a:r>
            <a:r>
              <a:rPr lang="en-US" altLang="en-US"/>
              <a:t>  </a:t>
            </a:r>
            <a:r>
              <a:rPr lang="en-US" altLang="en-US">
                <a:sym typeface="Wingdings" panose="05000000000000000000" pitchFamily="2" charset="2"/>
              </a:rPr>
              <a:t>  CO</a:t>
            </a:r>
            <a:r>
              <a:rPr lang="en-US" altLang="en-US" baseline="-25000">
                <a:sym typeface="Wingdings" panose="05000000000000000000" pitchFamily="2" charset="2"/>
              </a:rPr>
              <a:t>2</a:t>
            </a:r>
            <a:r>
              <a:rPr lang="en-US" altLang="en-US">
                <a:sym typeface="Wingdings" panose="05000000000000000000" pitchFamily="2" charset="2"/>
              </a:rPr>
              <a:t>  +  H</a:t>
            </a:r>
            <a:r>
              <a:rPr lang="en-US" altLang="en-US" baseline="-25000">
                <a:sym typeface="Wingdings" panose="05000000000000000000" pitchFamily="2" charset="2"/>
              </a:rPr>
              <a:t>2</a:t>
            </a:r>
            <a:r>
              <a:rPr lang="en-US" altLang="en-US">
                <a:sym typeface="Wingdings" panose="05000000000000000000" pitchFamily="2" charset="2"/>
              </a:rPr>
              <a:t>O</a:t>
            </a:r>
          </a:p>
        </p:txBody>
      </p:sp>
      <p:sp>
        <p:nvSpPr>
          <p:cNvPr id="25606" name="Text Box 6"/>
          <p:cNvSpPr txBox="1">
            <a:spLocks noChangeArrowheads="1"/>
          </p:cNvSpPr>
          <p:nvPr/>
        </p:nvSpPr>
        <p:spPr bwMode="auto">
          <a:xfrm>
            <a:off x="4724400" y="3657600"/>
            <a:ext cx="4095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0000CC"/>
                </a:solidFill>
              </a:rPr>
              <a:t>3</a:t>
            </a:r>
          </a:p>
        </p:txBody>
      </p:sp>
      <p:sp>
        <p:nvSpPr>
          <p:cNvPr id="25612" name="Text Box 12"/>
          <p:cNvSpPr txBox="1">
            <a:spLocks noChangeArrowheads="1"/>
          </p:cNvSpPr>
          <p:nvPr/>
        </p:nvSpPr>
        <p:spPr bwMode="auto">
          <a:xfrm>
            <a:off x="6172200" y="3657600"/>
            <a:ext cx="4095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0000CC"/>
                </a:solidFill>
              </a:rPr>
              <a:t>3</a:t>
            </a:r>
          </a:p>
        </p:txBody>
      </p:sp>
      <p:sp>
        <p:nvSpPr>
          <p:cNvPr id="25613" name="Text Box 13"/>
          <p:cNvSpPr txBox="1">
            <a:spLocks noChangeArrowheads="1"/>
          </p:cNvSpPr>
          <p:nvPr/>
        </p:nvSpPr>
        <p:spPr bwMode="auto">
          <a:xfrm>
            <a:off x="441325" y="5345113"/>
            <a:ext cx="85328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Now, C and H are balanced in the above equation.  Can see that there are</a:t>
            </a:r>
          </a:p>
          <a:p>
            <a:r>
              <a:rPr lang="en-US" altLang="en-US" sz="2000"/>
              <a:t>unequal numbers of O atoms on each side (3 and 9).  By putting a “4” in</a:t>
            </a:r>
          </a:p>
          <a:p>
            <a:r>
              <a:rPr lang="en-US" altLang="en-US" sz="2000"/>
              <a:t>front of O</a:t>
            </a:r>
            <a:r>
              <a:rPr lang="en-US" altLang="en-US" sz="2000" baseline="-25000"/>
              <a:t>2</a:t>
            </a:r>
            <a:r>
              <a:rPr lang="en-US" altLang="en-US" sz="2000"/>
              <a:t>, we balance the equation.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130425"/>
            <a:ext cx="7772400" cy="1470025"/>
          </a:xfrm>
        </p:spPr>
        <p:txBody>
          <a:bodyPr anchor="ctr"/>
          <a:lstStyle/>
          <a:p>
            <a:r>
              <a:rPr lang="en-US" altLang="en-US" sz="4400"/>
              <a:t>Chapter 6</a:t>
            </a:r>
          </a:p>
        </p:txBody>
      </p:sp>
      <p:sp>
        <p:nvSpPr>
          <p:cNvPr id="2051" name="Rectangle 3"/>
          <p:cNvSpPr>
            <a:spLocks noGrp="1" noChangeArrowheads="1"/>
          </p:cNvSpPr>
          <p:nvPr>
            <p:ph type="subTitle" idx="1"/>
          </p:nvPr>
        </p:nvSpPr>
        <p:spPr>
          <a:xfrm>
            <a:off x="1371600" y="3886200"/>
            <a:ext cx="6400800" cy="1752600"/>
          </a:xfrm>
        </p:spPr>
        <p:txBody>
          <a:bodyPr/>
          <a:lstStyle/>
          <a:p>
            <a:r>
              <a:rPr lang="en-US" altLang="en-US"/>
              <a:t>Chemical calculations, formula masses, moles, and chemical equations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4"/>
          <p:cNvSpPr>
            <a:spLocks noGrp="1" noChangeArrowheads="1"/>
          </p:cNvSpPr>
          <p:nvPr>
            <p:ph type="title"/>
          </p:nvPr>
        </p:nvSpPr>
        <p:spPr>
          <a:noFill/>
          <a:ln/>
        </p:spPr>
        <p:txBody>
          <a:bodyPr/>
          <a:lstStyle/>
          <a:p>
            <a:r>
              <a:rPr lang="en-US" altLang="en-US" sz="3200"/>
              <a:t>Writing and balancing chemical equations</a:t>
            </a:r>
          </a:p>
        </p:txBody>
      </p:sp>
      <p:sp>
        <p:nvSpPr>
          <p:cNvPr id="26629" name="Rectangle 5"/>
          <p:cNvSpPr>
            <a:spLocks noGrp="1" noChangeArrowheads="1"/>
          </p:cNvSpPr>
          <p:nvPr>
            <p:ph type="body" idx="1"/>
          </p:nvPr>
        </p:nvSpPr>
        <p:spPr>
          <a:noFill/>
          <a:ln/>
        </p:spPr>
        <p:txBody>
          <a:bodyPr/>
          <a:lstStyle/>
          <a:p>
            <a:r>
              <a:rPr lang="en-US" altLang="en-US"/>
              <a:t>Balancing a chemical equation is probably best accomplished by starting with an element that occurs in only one formula on each side of the equation:</a:t>
            </a:r>
          </a:p>
          <a:p>
            <a:pPr algn="ctr">
              <a:buFontTx/>
              <a:buNone/>
            </a:pPr>
            <a:r>
              <a:rPr lang="en-US" altLang="en-US"/>
              <a:t>C</a:t>
            </a:r>
            <a:r>
              <a:rPr lang="en-US" altLang="en-US" baseline="-25000"/>
              <a:t>3</a:t>
            </a:r>
            <a:r>
              <a:rPr lang="en-US" altLang="en-US"/>
              <a:t>H</a:t>
            </a:r>
            <a:r>
              <a:rPr lang="en-US" altLang="en-US" baseline="-25000"/>
              <a:t>6</a:t>
            </a:r>
            <a:r>
              <a:rPr lang="en-US" altLang="en-US"/>
              <a:t>O  +  O</a:t>
            </a:r>
            <a:r>
              <a:rPr lang="en-US" altLang="en-US" baseline="-25000"/>
              <a:t>2</a:t>
            </a:r>
            <a:r>
              <a:rPr lang="en-US" altLang="en-US"/>
              <a:t>  </a:t>
            </a:r>
            <a:r>
              <a:rPr lang="en-US" altLang="en-US">
                <a:sym typeface="Wingdings" panose="05000000000000000000" pitchFamily="2" charset="2"/>
              </a:rPr>
              <a:t>  CO</a:t>
            </a:r>
            <a:r>
              <a:rPr lang="en-US" altLang="en-US" baseline="-25000">
                <a:sym typeface="Wingdings" panose="05000000000000000000" pitchFamily="2" charset="2"/>
              </a:rPr>
              <a:t>2</a:t>
            </a:r>
            <a:r>
              <a:rPr lang="en-US" altLang="en-US">
                <a:sym typeface="Wingdings" panose="05000000000000000000" pitchFamily="2" charset="2"/>
              </a:rPr>
              <a:t>  +  H</a:t>
            </a:r>
            <a:r>
              <a:rPr lang="en-US" altLang="en-US" baseline="-25000">
                <a:sym typeface="Wingdings" panose="05000000000000000000" pitchFamily="2" charset="2"/>
              </a:rPr>
              <a:t>2</a:t>
            </a:r>
            <a:r>
              <a:rPr lang="en-US" altLang="en-US">
                <a:sym typeface="Wingdings" panose="05000000000000000000" pitchFamily="2" charset="2"/>
              </a:rPr>
              <a:t>O</a:t>
            </a:r>
          </a:p>
        </p:txBody>
      </p:sp>
      <p:sp>
        <p:nvSpPr>
          <p:cNvPr id="26630" name="Text Box 6"/>
          <p:cNvSpPr txBox="1">
            <a:spLocks noChangeArrowheads="1"/>
          </p:cNvSpPr>
          <p:nvPr/>
        </p:nvSpPr>
        <p:spPr bwMode="auto">
          <a:xfrm>
            <a:off x="4724400" y="3657600"/>
            <a:ext cx="4095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0000CC"/>
                </a:solidFill>
              </a:rPr>
              <a:t>3</a:t>
            </a:r>
          </a:p>
        </p:txBody>
      </p:sp>
      <p:sp>
        <p:nvSpPr>
          <p:cNvPr id="26631" name="Text Box 7"/>
          <p:cNvSpPr txBox="1">
            <a:spLocks noChangeArrowheads="1"/>
          </p:cNvSpPr>
          <p:nvPr/>
        </p:nvSpPr>
        <p:spPr bwMode="auto">
          <a:xfrm>
            <a:off x="6172200" y="3657600"/>
            <a:ext cx="4095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0000CC"/>
                </a:solidFill>
              </a:rPr>
              <a:t>3</a:t>
            </a:r>
          </a:p>
        </p:txBody>
      </p:sp>
      <p:sp>
        <p:nvSpPr>
          <p:cNvPr id="26633" name="Text Box 9"/>
          <p:cNvSpPr txBox="1">
            <a:spLocks noChangeArrowheads="1"/>
          </p:cNvSpPr>
          <p:nvPr/>
        </p:nvSpPr>
        <p:spPr bwMode="auto">
          <a:xfrm>
            <a:off x="3429000" y="3657600"/>
            <a:ext cx="4095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0000CC"/>
                </a:solidFill>
              </a:rPr>
              <a:t>4</a:t>
            </a:r>
          </a:p>
        </p:txBody>
      </p:sp>
      <p:sp>
        <p:nvSpPr>
          <p:cNvPr id="26634" name="Text Box 10"/>
          <p:cNvSpPr txBox="1">
            <a:spLocks noChangeArrowheads="1"/>
          </p:cNvSpPr>
          <p:nvPr/>
        </p:nvSpPr>
        <p:spPr bwMode="auto">
          <a:xfrm>
            <a:off x="2651125" y="5145088"/>
            <a:ext cx="3894138"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Check: reactants   products</a:t>
            </a:r>
          </a:p>
          <a:p>
            <a:r>
              <a:rPr lang="en-US" altLang="en-US" sz="2400"/>
              <a:t>C:               3                3</a:t>
            </a:r>
          </a:p>
          <a:p>
            <a:r>
              <a:rPr lang="en-US" altLang="en-US" sz="2400"/>
              <a:t>H:               6                6</a:t>
            </a:r>
          </a:p>
          <a:p>
            <a:r>
              <a:rPr lang="en-US" altLang="en-US" sz="2400"/>
              <a:t>O:               9                9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sz="3200"/>
              <a:t>Chemical equations and the mole concept</a:t>
            </a:r>
          </a:p>
        </p:txBody>
      </p:sp>
      <p:sp>
        <p:nvSpPr>
          <p:cNvPr id="27651" name="Rectangle 3"/>
          <p:cNvSpPr>
            <a:spLocks noGrp="1" noChangeArrowheads="1"/>
          </p:cNvSpPr>
          <p:nvPr>
            <p:ph type="body" sz="half" idx="1"/>
          </p:nvPr>
        </p:nvSpPr>
        <p:spPr>
          <a:xfrm>
            <a:off x="457200" y="1600200"/>
            <a:ext cx="8458200" cy="4525963"/>
          </a:xfrm>
        </p:spPr>
        <p:txBody>
          <a:bodyPr/>
          <a:lstStyle/>
          <a:p>
            <a:r>
              <a:rPr lang="en-US" altLang="en-US" sz="2800"/>
              <a:t>The coefficients in a balanced chemical equation tell us the molar ratios that exist between the substances consumed on the reactant side and the substances made (the product side)</a:t>
            </a:r>
          </a:p>
        </p:txBody>
      </p:sp>
      <p:graphicFrame>
        <p:nvGraphicFramePr>
          <p:cNvPr id="27652" name="Object 4"/>
          <p:cNvGraphicFramePr>
            <a:graphicFrameLocks noGrp="1" noChangeAspect="1"/>
          </p:cNvGraphicFramePr>
          <p:nvPr>
            <p:ph sz="half" idx="2"/>
          </p:nvPr>
        </p:nvGraphicFramePr>
        <p:xfrm>
          <a:off x="838200" y="4495800"/>
          <a:ext cx="7391400" cy="2047875"/>
        </p:xfrm>
        <a:graphic>
          <a:graphicData uri="http://schemas.openxmlformats.org/presentationml/2006/ole">
            <mc:AlternateContent xmlns:mc="http://schemas.openxmlformats.org/markup-compatibility/2006">
              <mc:Choice xmlns:v="urn:schemas-microsoft-com:vml" Requires="v">
                <p:oleObj spid="_x0000_s27659" name="Bitmap Image" r:id="rId3" imgW="8047619" imgH="2228571" progId="Paint.Picture">
                  <p:embed/>
                </p:oleObj>
              </mc:Choice>
              <mc:Fallback>
                <p:oleObj name="Bitmap Image" r:id="rId3" imgW="8047619" imgH="2228571" progId="Paint.Picture">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4495800"/>
                        <a:ext cx="7391400" cy="204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7654" name="Rectangle 6"/>
          <p:cNvSpPr>
            <a:spLocks noChangeArrowheads="1"/>
          </p:cNvSpPr>
          <p:nvPr/>
        </p:nvSpPr>
        <p:spPr bwMode="auto">
          <a:xfrm>
            <a:off x="152400" y="3505200"/>
            <a:ext cx="89916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fontAlgn="base">
              <a:spcBef>
                <a:spcPct val="20000"/>
              </a:spcBef>
              <a:spcAft>
                <a:spcPct val="0"/>
              </a:spcAft>
              <a:buChar char="»"/>
              <a:defRPr>
                <a:solidFill>
                  <a:schemeClr val="tx1"/>
                </a:solidFill>
                <a:latin typeface="Arial" panose="020B0604020202020204" pitchFamily="34" charset="0"/>
              </a:defRPr>
            </a:lvl6pPr>
            <a:lvl7pPr marL="2971800" indent="-228600" fontAlgn="base">
              <a:spcBef>
                <a:spcPct val="20000"/>
              </a:spcBef>
              <a:spcAft>
                <a:spcPct val="0"/>
              </a:spcAft>
              <a:buChar char="»"/>
              <a:defRPr>
                <a:solidFill>
                  <a:schemeClr val="tx1"/>
                </a:solidFill>
                <a:latin typeface="Arial" panose="020B0604020202020204" pitchFamily="34" charset="0"/>
              </a:defRPr>
            </a:lvl7pPr>
            <a:lvl8pPr marL="3429000" indent="-228600" fontAlgn="base">
              <a:spcBef>
                <a:spcPct val="20000"/>
              </a:spcBef>
              <a:spcAft>
                <a:spcPct val="0"/>
              </a:spcAft>
              <a:buChar char="»"/>
              <a:defRPr>
                <a:solidFill>
                  <a:schemeClr val="tx1"/>
                </a:solidFill>
                <a:latin typeface="Arial" panose="020B0604020202020204" pitchFamily="34" charset="0"/>
              </a:defRPr>
            </a:lvl8pPr>
            <a:lvl9pPr marL="3886200" indent="-228600"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en-US" sz="4000">
                <a:latin typeface="Times New Roman" panose="02020603050405020304" pitchFamily="18" charset="0"/>
              </a:rPr>
              <a:t>CH</a:t>
            </a:r>
            <a:r>
              <a:rPr lang="en-US" altLang="en-US" sz="4000" baseline="-25000">
                <a:latin typeface="Times New Roman" panose="02020603050405020304" pitchFamily="18" charset="0"/>
              </a:rPr>
              <a:t>4 (</a:t>
            </a:r>
            <a:r>
              <a:rPr lang="en-US" altLang="en-US" sz="4000" i="1" baseline="-25000">
                <a:latin typeface="Times New Roman" panose="02020603050405020304" pitchFamily="18" charset="0"/>
              </a:rPr>
              <a:t>g</a:t>
            </a:r>
            <a:r>
              <a:rPr lang="en-US" altLang="en-US" sz="4000" baseline="-25000">
                <a:latin typeface="Times New Roman" panose="02020603050405020304" pitchFamily="18" charset="0"/>
              </a:rPr>
              <a:t>)</a:t>
            </a:r>
            <a:r>
              <a:rPr lang="en-US" altLang="en-US" sz="4000">
                <a:latin typeface="Times New Roman" panose="02020603050405020304" pitchFamily="18" charset="0"/>
              </a:rPr>
              <a:t> + 2 O</a:t>
            </a:r>
            <a:r>
              <a:rPr lang="en-US" altLang="en-US" sz="4000" baseline="-25000">
                <a:latin typeface="Times New Roman" panose="02020603050405020304" pitchFamily="18" charset="0"/>
              </a:rPr>
              <a:t>2 (</a:t>
            </a:r>
            <a:r>
              <a:rPr lang="en-US" altLang="en-US" sz="4000" i="1" baseline="-25000">
                <a:latin typeface="Times New Roman" panose="02020603050405020304" pitchFamily="18" charset="0"/>
              </a:rPr>
              <a:t>g</a:t>
            </a:r>
            <a:r>
              <a:rPr lang="en-US" altLang="en-US" sz="4000" baseline="-25000">
                <a:latin typeface="Times New Roman" panose="02020603050405020304" pitchFamily="18" charset="0"/>
              </a:rPr>
              <a:t>)               </a:t>
            </a:r>
            <a:r>
              <a:rPr lang="en-US" altLang="en-US" sz="4000">
                <a:latin typeface="Times New Roman" panose="02020603050405020304" pitchFamily="18" charset="0"/>
              </a:rPr>
              <a:t>   CO</a:t>
            </a:r>
            <a:r>
              <a:rPr lang="en-US" altLang="en-US" sz="4000" baseline="-25000">
                <a:latin typeface="Times New Roman" panose="02020603050405020304" pitchFamily="18" charset="0"/>
              </a:rPr>
              <a:t>2 (</a:t>
            </a:r>
            <a:r>
              <a:rPr lang="en-US" altLang="en-US" sz="4000" i="1" baseline="-25000">
                <a:latin typeface="Times New Roman" panose="02020603050405020304" pitchFamily="18" charset="0"/>
              </a:rPr>
              <a:t>g</a:t>
            </a:r>
            <a:r>
              <a:rPr lang="en-US" altLang="en-US" sz="4000" baseline="-25000">
                <a:latin typeface="Times New Roman" panose="02020603050405020304" pitchFamily="18" charset="0"/>
              </a:rPr>
              <a:t>)</a:t>
            </a:r>
            <a:r>
              <a:rPr lang="en-US" altLang="en-US" sz="4000">
                <a:latin typeface="Times New Roman" panose="02020603050405020304" pitchFamily="18" charset="0"/>
              </a:rPr>
              <a:t> + 2 H</a:t>
            </a:r>
            <a:r>
              <a:rPr lang="en-US" altLang="en-US" sz="4000" baseline="-25000">
                <a:latin typeface="Times New Roman" panose="02020603050405020304" pitchFamily="18" charset="0"/>
              </a:rPr>
              <a:t>2</a:t>
            </a:r>
            <a:r>
              <a:rPr lang="en-US" altLang="en-US" sz="4000">
                <a:latin typeface="Times New Roman" panose="02020603050405020304" pitchFamily="18" charset="0"/>
              </a:rPr>
              <a:t>O</a:t>
            </a:r>
            <a:r>
              <a:rPr lang="en-US" altLang="en-US" sz="4000" baseline="-25000">
                <a:solidFill>
                  <a:srgbClr val="FF0000"/>
                </a:solidFill>
                <a:latin typeface="Times New Roman" panose="02020603050405020304" pitchFamily="18" charset="0"/>
              </a:rPr>
              <a:t> </a:t>
            </a:r>
            <a:r>
              <a:rPr lang="en-US" altLang="en-US" sz="4000" baseline="-25000">
                <a:latin typeface="Times New Roman" panose="02020603050405020304" pitchFamily="18" charset="0"/>
              </a:rPr>
              <a:t>(</a:t>
            </a:r>
            <a:r>
              <a:rPr lang="en-US" altLang="en-US" sz="4000" i="1" baseline="-25000">
                <a:latin typeface="Times New Roman" panose="02020603050405020304" pitchFamily="18" charset="0"/>
              </a:rPr>
              <a:t>g</a:t>
            </a:r>
            <a:r>
              <a:rPr lang="en-US" altLang="en-US" sz="4000" baseline="-25000">
                <a:latin typeface="Times New Roman" panose="02020603050405020304" pitchFamily="18" charset="0"/>
              </a:rPr>
              <a:t>)</a:t>
            </a:r>
            <a:endParaRPr lang="en-US" altLang="en-US" sz="4000">
              <a:latin typeface="Times New Roman" panose="02020603050405020304" pitchFamily="18" charset="0"/>
            </a:endParaRPr>
          </a:p>
        </p:txBody>
      </p:sp>
      <p:sp>
        <p:nvSpPr>
          <p:cNvPr id="27655" name="Line 7"/>
          <p:cNvSpPr>
            <a:spLocks noChangeShapeType="1"/>
          </p:cNvSpPr>
          <p:nvPr/>
        </p:nvSpPr>
        <p:spPr bwMode="auto">
          <a:xfrm>
            <a:off x="4038600" y="3886200"/>
            <a:ext cx="990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9" name="Rectangle 7"/>
          <p:cNvSpPr>
            <a:spLocks noGrp="1" noChangeArrowheads="1"/>
          </p:cNvSpPr>
          <p:nvPr>
            <p:ph type="title"/>
          </p:nvPr>
        </p:nvSpPr>
        <p:spPr/>
        <p:txBody>
          <a:bodyPr/>
          <a:lstStyle/>
          <a:p>
            <a:r>
              <a:rPr lang="en-US" altLang="en-US" sz="3200"/>
              <a:t>Chemical equations and the mole concept</a:t>
            </a:r>
          </a:p>
        </p:txBody>
      </p:sp>
      <p:sp>
        <p:nvSpPr>
          <p:cNvPr id="49155" name="Rectangle 3"/>
          <p:cNvSpPr>
            <a:spLocks noGrp="1" noChangeArrowheads="1"/>
          </p:cNvSpPr>
          <p:nvPr>
            <p:ph type="body" sz="half" idx="1"/>
          </p:nvPr>
        </p:nvSpPr>
        <p:spPr>
          <a:xfrm>
            <a:off x="457200" y="1600200"/>
            <a:ext cx="7848600" cy="4525963"/>
          </a:xfrm>
        </p:spPr>
        <p:txBody>
          <a:bodyPr/>
          <a:lstStyle/>
          <a:p>
            <a:r>
              <a:rPr lang="en-US" altLang="en-US" sz="2800"/>
              <a:t>The following equation gives us these conversion factors:</a:t>
            </a:r>
          </a:p>
          <a:p>
            <a:pPr lvl="1"/>
            <a:r>
              <a:rPr lang="en-US" altLang="en-US" sz="2400"/>
              <a:t>Two H</a:t>
            </a:r>
            <a:r>
              <a:rPr lang="en-US" altLang="en-US" sz="2400" baseline="-25000"/>
              <a:t>2</a:t>
            </a:r>
            <a:r>
              <a:rPr lang="en-US" altLang="en-US" sz="2400"/>
              <a:t> molecules are needed in this reaction with O</a:t>
            </a:r>
            <a:r>
              <a:rPr lang="en-US" altLang="en-US" sz="2400" baseline="-25000"/>
              <a:t>2</a:t>
            </a:r>
            <a:r>
              <a:rPr lang="en-US" altLang="en-US" sz="2400"/>
              <a:t> to produce two H</a:t>
            </a:r>
            <a:r>
              <a:rPr lang="en-US" altLang="en-US" sz="2400" baseline="-25000"/>
              <a:t>2</a:t>
            </a:r>
            <a:r>
              <a:rPr lang="en-US" altLang="en-US" sz="2400"/>
              <a:t>O molecules</a:t>
            </a:r>
          </a:p>
          <a:p>
            <a:pPr lvl="1"/>
            <a:r>
              <a:rPr lang="en-US" altLang="en-US" sz="2400"/>
              <a:t>Two moles of H</a:t>
            </a:r>
            <a:r>
              <a:rPr lang="en-US" altLang="en-US" sz="2400" baseline="-25000"/>
              <a:t>2</a:t>
            </a:r>
            <a:r>
              <a:rPr lang="en-US" altLang="en-US" sz="2400"/>
              <a:t> are needed in this reaction with O</a:t>
            </a:r>
            <a:r>
              <a:rPr lang="en-US" altLang="en-US" sz="2400" baseline="-25000"/>
              <a:t>2</a:t>
            </a:r>
            <a:r>
              <a:rPr lang="en-US" altLang="en-US" sz="2400"/>
              <a:t> to produce two moles of H</a:t>
            </a:r>
            <a:r>
              <a:rPr lang="en-US" altLang="en-US" sz="2400" baseline="-25000"/>
              <a:t>2</a:t>
            </a:r>
            <a:r>
              <a:rPr lang="en-US" altLang="en-US" sz="2400"/>
              <a:t>O</a:t>
            </a:r>
          </a:p>
        </p:txBody>
      </p:sp>
      <p:graphicFrame>
        <p:nvGraphicFramePr>
          <p:cNvPr id="49158" name="Object 6"/>
          <p:cNvGraphicFramePr>
            <a:graphicFrameLocks noGrp="1" noChangeAspect="1"/>
          </p:cNvGraphicFramePr>
          <p:nvPr>
            <p:ph sz="quarter" idx="2"/>
          </p:nvPr>
        </p:nvGraphicFramePr>
        <p:xfrm>
          <a:off x="228600" y="4724400"/>
          <a:ext cx="8610600" cy="1462088"/>
        </p:xfrm>
        <a:graphic>
          <a:graphicData uri="http://schemas.openxmlformats.org/presentationml/2006/ole">
            <mc:AlternateContent xmlns:mc="http://schemas.openxmlformats.org/markup-compatibility/2006">
              <mc:Choice xmlns:v="urn:schemas-microsoft-com:vml" Requires="v">
                <p:oleObj spid="_x0000_s49170" name="Bitmap Image" r:id="rId3" imgW="9152381" imgH="1552792" progId="Paint.Picture">
                  <p:embed/>
                </p:oleObj>
              </mc:Choice>
              <mc:Fallback>
                <p:oleObj name="Bitmap Image" r:id="rId3" imgW="9152381" imgH="1552792" progId="Paint.Picture">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4724400"/>
                        <a:ext cx="8610600" cy="146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9162" name="Object 10"/>
          <p:cNvGraphicFramePr>
            <a:graphicFrameLocks noGrp="1" noChangeAspect="1"/>
          </p:cNvGraphicFramePr>
          <p:nvPr>
            <p:ph sz="quarter" idx="3"/>
          </p:nvPr>
        </p:nvGraphicFramePr>
        <p:xfrm>
          <a:off x="152400" y="6078538"/>
          <a:ext cx="8763000" cy="779462"/>
        </p:xfrm>
        <a:graphic>
          <a:graphicData uri="http://schemas.openxmlformats.org/presentationml/2006/ole">
            <mc:AlternateContent xmlns:mc="http://schemas.openxmlformats.org/markup-compatibility/2006">
              <mc:Choice xmlns:v="urn:schemas-microsoft-com:vml" Requires="v">
                <p:oleObj spid="_x0000_s49171" name="Bitmap Image" r:id="rId5" imgW="9221487" imgH="819048" progId="Paint.Picture">
                  <p:embed/>
                </p:oleObj>
              </mc:Choice>
              <mc:Fallback>
                <p:oleObj name="Bitmap Image" r:id="rId5" imgW="9221487" imgH="819048" progId="Paint.Picture">
                  <p:embed/>
                  <p:pic>
                    <p:nvPicPr>
                      <p:cNvPr id="0" name="Object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 y="6078538"/>
                        <a:ext cx="8763000" cy="779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Rectangle 6"/>
          <p:cNvSpPr>
            <a:spLocks noGrp="1" noChangeArrowheads="1"/>
          </p:cNvSpPr>
          <p:nvPr>
            <p:ph type="title"/>
          </p:nvPr>
        </p:nvSpPr>
        <p:spPr>
          <a:noFill/>
          <a:ln/>
        </p:spPr>
        <p:txBody>
          <a:bodyPr/>
          <a:lstStyle/>
          <a:p>
            <a:r>
              <a:rPr lang="en-US" altLang="en-US" sz="4000"/>
              <a:t>Chemical equations and the mole concept</a:t>
            </a:r>
          </a:p>
        </p:txBody>
      </p:sp>
      <p:sp>
        <p:nvSpPr>
          <p:cNvPr id="51207" name="Rectangle 7"/>
          <p:cNvSpPr>
            <a:spLocks noGrp="1" noChangeArrowheads="1"/>
          </p:cNvSpPr>
          <p:nvPr>
            <p:ph type="body" sz="half" idx="1"/>
          </p:nvPr>
        </p:nvSpPr>
        <p:spPr>
          <a:xfrm>
            <a:off x="457200" y="1600200"/>
            <a:ext cx="8458200" cy="4525963"/>
          </a:xfrm>
          <a:noFill/>
          <a:ln/>
        </p:spPr>
        <p:txBody>
          <a:bodyPr/>
          <a:lstStyle/>
          <a:p>
            <a:r>
              <a:rPr lang="en-US" altLang="en-US" sz="2800"/>
              <a:t>The following equation gives us these conversion factors:</a:t>
            </a:r>
          </a:p>
        </p:txBody>
      </p:sp>
      <p:graphicFrame>
        <p:nvGraphicFramePr>
          <p:cNvPr id="51208" name="Object 8"/>
          <p:cNvGraphicFramePr>
            <a:graphicFrameLocks noChangeAspect="1"/>
          </p:cNvGraphicFramePr>
          <p:nvPr/>
        </p:nvGraphicFramePr>
        <p:xfrm>
          <a:off x="609600" y="5511800"/>
          <a:ext cx="7924800" cy="1346200"/>
        </p:xfrm>
        <a:graphic>
          <a:graphicData uri="http://schemas.openxmlformats.org/presentationml/2006/ole">
            <mc:AlternateContent xmlns:mc="http://schemas.openxmlformats.org/markup-compatibility/2006">
              <mc:Choice xmlns:v="urn:schemas-microsoft-com:vml" Requires="v">
                <p:oleObj spid="_x0000_s51246" name="Bitmap Image" r:id="rId3" imgW="9152381" imgH="1552792" progId="Paint.Picture">
                  <p:embed/>
                </p:oleObj>
              </mc:Choice>
              <mc:Fallback>
                <p:oleObj name="Bitmap Image" r:id="rId3" imgW="9152381" imgH="1552792" progId="Paint.Picture">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5511800"/>
                        <a:ext cx="7924800" cy="134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1211" name="Rectangle 11"/>
          <p:cNvSpPr>
            <a:spLocks noChangeArrowheads="1"/>
          </p:cNvSpPr>
          <p:nvPr/>
        </p:nvSpPr>
        <p:spPr bwMode="auto">
          <a:xfrm>
            <a:off x="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51210" name="Object 10"/>
          <p:cNvGraphicFramePr>
            <a:graphicFrameLocks noChangeAspect="1"/>
          </p:cNvGraphicFramePr>
          <p:nvPr/>
        </p:nvGraphicFramePr>
        <p:xfrm>
          <a:off x="4114800" y="2590800"/>
          <a:ext cx="1371600" cy="725488"/>
        </p:xfrm>
        <a:graphic>
          <a:graphicData uri="http://schemas.openxmlformats.org/presentationml/2006/ole">
            <mc:AlternateContent xmlns:mc="http://schemas.openxmlformats.org/markup-compatibility/2006">
              <mc:Choice xmlns:v="urn:schemas-microsoft-com:vml" Requires="v">
                <p:oleObj spid="_x0000_s51247" name="Equation" r:id="rId5" imgW="812447" imgH="431613" progId="Equation.3">
                  <p:embed/>
                </p:oleObj>
              </mc:Choice>
              <mc:Fallback>
                <p:oleObj name="Equation" r:id="rId5" imgW="812447" imgH="431613" progId="Equation.3">
                  <p:embed/>
                  <p:pic>
                    <p:nvPicPr>
                      <p:cNvPr id="0" name="Object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14800" y="2590800"/>
                        <a:ext cx="1371600" cy="725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13" name="Rectangle 13"/>
          <p:cNvSpPr>
            <a:spLocks noChangeArrowheads="1"/>
          </p:cNvSpPr>
          <p:nvPr/>
        </p:nvSpPr>
        <p:spPr bwMode="auto">
          <a:xfrm>
            <a:off x="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51212" name="Object 12"/>
          <p:cNvGraphicFramePr>
            <a:graphicFrameLocks noChangeAspect="1"/>
          </p:cNvGraphicFramePr>
          <p:nvPr/>
        </p:nvGraphicFramePr>
        <p:xfrm>
          <a:off x="6172200" y="2590800"/>
          <a:ext cx="1371600" cy="725488"/>
        </p:xfrm>
        <a:graphic>
          <a:graphicData uri="http://schemas.openxmlformats.org/presentationml/2006/ole">
            <mc:AlternateContent xmlns:mc="http://schemas.openxmlformats.org/markup-compatibility/2006">
              <mc:Choice xmlns:v="urn:schemas-microsoft-com:vml" Requires="v">
                <p:oleObj spid="_x0000_s51248" name="Equation" r:id="rId7" imgW="812447" imgH="431613" progId="Equation.3">
                  <p:embed/>
                </p:oleObj>
              </mc:Choice>
              <mc:Fallback>
                <p:oleObj name="Equation" r:id="rId7" imgW="812447" imgH="431613" progId="Equation.3">
                  <p:embed/>
                  <p:pic>
                    <p:nvPicPr>
                      <p:cNvPr id="0" name="Object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72200" y="2590800"/>
                        <a:ext cx="1371600" cy="725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15" name="Rectangle 15"/>
          <p:cNvSpPr>
            <a:spLocks noChangeArrowheads="1"/>
          </p:cNvSpPr>
          <p:nvPr/>
        </p:nvSpPr>
        <p:spPr bwMode="auto">
          <a:xfrm>
            <a:off x="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51214" name="Object 14"/>
          <p:cNvGraphicFramePr>
            <a:graphicFrameLocks noChangeAspect="1"/>
          </p:cNvGraphicFramePr>
          <p:nvPr/>
        </p:nvGraphicFramePr>
        <p:xfrm>
          <a:off x="4191000" y="3505200"/>
          <a:ext cx="1219200" cy="731838"/>
        </p:xfrm>
        <a:graphic>
          <a:graphicData uri="http://schemas.openxmlformats.org/presentationml/2006/ole">
            <mc:AlternateContent xmlns:mc="http://schemas.openxmlformats.org/markup-compatibility/2006">
              <mc:Choice xmlns:v="urn:schemas-microsoft-com:vml" Requires="v">
                <p:oleObj spid="_x0000_s51249" name="Equation" r:id="rId9" imgW="710891" imgH="431613" progId="Equation.3">
                  <p:embed/>
                </p:oleObj>
              </mc:Choice>
              <mc:Fallback>
                <p:oleObj name="Equation" r:id="rId9" imgW="710891" imgH="431613" progId="Equation.3">
                  <p:embed/>
                  <p:pic>
                    <p:nvPicPr>
                      <p:cNvPr id="0" name="Object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91000" y="3505200"/>
                        <a:ext cx="1219200" cy="731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17" name="Rectangle 17"/>
          <p:cNvSpPr>
            <a:spLocks noChangeArrowheads="1"/>
          </p:cNvSpPr>
          <p:nvPr/>
        </p:nvSpPr>
        <p:spPr bwMode="auto">
          <a:xfrm>
            <a:off x="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51216" name="Object 16"/>
          <p:cNvGraphicFramePr>
            <a:graphicFrameLocks noChangeAspect="1"/>
          </p:cNvGraphicFramePr>
          <p:nvPr/>
        </p:nvGraphicFramePr>
        <p:xfrm>
          <a:off x="6248400" y="3505200"/>
          <a:ext cx="1219200" cy="730250"/>
        </p:xfrm>
        <a:graphic>
          <a:graphicData uri="http://schemas.openxmlformats.org/presentationml/2006/ole">
            <mc:AlternateContent xmlns:mc="http://schemas.openxmlformats.org/markup-compatibility/2006">
              <mc:Choice xmlns:v="urn:schemas-microsoft-com:vml" Requires="v">
                <p:oleObj spid="_x0000_s51250" name="Equation" r:id="rId11" imgW="710891" imgH="431613" progId="Equation.3">
                  <p:embed/>
                </p:oleObj>
              </mc:Choice>
              <mc:Fallback>
                <p:oleObj name="Equation" r:id="rId11" imgW="710891" imgH="431613" progId="Equation.3">
                  <p:embed/>
                  <p:pic>
                    <p:nvPicPr>
                      <p:cNvPr id="0" name="Object 1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248400" y="3505200"/>
                        <a:ext cx="1219200" cy="730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19" name="Rectangle 19"/>
          <p:cNvSpPr>
            <a:spLocks noChangeArrowheads="1"/>
          </p:cNvSpPr>
          <p:nvPr/>
        </p:nvSpPr>
        <p:spPr bwMode="auto">
          <a:xfrm>
            <a:off x="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51218" name="Object 18"/>
          <p:cNvGraphicFramePr>
            <a:graphicFrameLocks noChangeAspect="1"/>
          </p:cNvGraphicFramePr>
          <p:nvPr/>
        </p:nvGraphicFramePr>
        <p:xfrm>
          <a:off x="4191000" y="4495800"/>
          <a:ext cx="1295400" cy="685800"/>
        </p:xfrm>
        <a:graphic>
          <a:graphicData uri="http://schemas.openxmlformats.org/presentationml/2006/ole">
            <mc:AlternateContent xmlns:mc="http://schemas.openxmlformats.org/markup-compatibility/2006">
              <mc:Choice xmlns:v="urn:schemas-microsoft-com:vml" Requires="v">
                <p:oleObj spid="_x0000_s51251" name="Equation" r:id="rId13" imgW="812447" imgH="431613" progId="Equation.3">
                  <p:embed/>
                </p:oleObj>
              </mc:Choice>
              <mc:Fallback>
                <p:oleObj name="Equation" r:id="rId13" imgW="812447" imgH="431613" progId="Equation.3">
                  <p:embed/>
                  <p:pic>
                    <p:nvPicPr>
                      <p:cNvPr id="0" name="Object 1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191000" y="4495800"/>
                        <a:ext cx="12954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21" name="Rectangle 21"/>
          <p:cNvSpPr>
            <a:spLocks noChangeArrowheads="1"/>
          </p:cNvSpPr>
          <p:nvPr/>
        </p:nvSpPr>
        <p:spPr bwMode="auto">
          <a:xfrm>
            <a:off x="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51220" name="Object 20"/>
          <p:cNvGraphicFramePr>
            <a:graphicFrameLocks noChangeAspect="1"/>
          </p:cNvGraphicFramePr>
          <p:nvPr/>
        </p:nvGraphicFramePr>
        <p:xfrm>
          <a:off x="6248400" y="4419600"/>
          <a:ext cx="1371600" cy="727075"/>
        </p:xfrm>
        <a:graphic>
          <a:graphicData uri="http://schemas.openxmlformats.org/presentationml/2006/ole">
            <mc:AlternateContent xmlns:mc="http://schemas.openxmlformats.org/markup-compatibility/2006">
              <mc:Choice xmlns:v="urn:schemas-microsoft-com:vml" Requires="v">
                <p:oleObj spid="_x0000_s51252" name="Equation" r:id="rId15" imgW="812447" imgH="431613" progId="Equation.3">
                  <p:embed/>
                </p:oleObj>
              </mc:Choice>
              <mc:Fallback>
                <p:oleObj name="Equation" r:id="rId15" imgW="812447" imgH="431613" progId="Equation.3">
                  <p:embed/>
                  <p:pic>
                    <p:nvPicPr>
                      <p:cNvPr id="0" name="Object 2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248400" y="4419600"/>
                        <a:ext cx="1371600" cy="727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22" name="Text Box 22"/>
          <p:cNvSpPr txBox="1">
            <a:spLocks noChangeArrowheads="1"/>
          </p:cNvSpPr>
          <p:nvPr/>
        </p:nvSpPr>
        <p:spPr bwMode="auto">
          <a:xfrm>
            <a:off x="1600200" y="2743200"/>
            <a:ext cx="2320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solidFill>
                  <a:srgbClr val="0000CC"/>
                </a:solidFill>
              </a:rPr>
              <a:t>Between H</a:t>
            </a:r>
            <a:r>
              <a:rPr lang="en-US" altLang="en-US" sz="1800" baseline="-25000">
                <a:solidFill>
                  <a:srgbClr val="0000CC"/>
                </a:solidFill>
              </a:rPr>
              <a:t>2</a:t>
            </a:r>
            <a:r>
              <a:rPr lang="en-US" altLang="en-US" sz="1800">
                <a:solidFill>
                  <a:srgbClr val="0000CC"/>
                </a:solidFill>
              </a:rPr>
              <a:t> and H</a:t>
            </a:r>
            <a:r>
              <a:rPr lang="en-US" altLang="en-US" sz="1800" baseline="-25000">
                <a:solidFill>
                  <a:srgbClr val="0000CC"/>
                </a:solidFill>
              </a:rPr>
              <a:t>2</a:t>
            </a:r>
            <a:r>
              <a:rPr lang="en-US" altLang="en-US" sz="1800">
                <a:solidFill>
                  <a:srgbClr val="0000CC"/>
                </a:solidFill>
              </a:rPr>
              <a:t>O</a:t>
            </a:r>
          </a:p>
        </p:txBody>
      </p:sp>
      <p:sp>
        <p:nvSpPr>
          <p:cNvPr id="51223" name="Text Box 23"/>
          <p:cNvSpPr txBox="1">
            <a:spLocks noChangeArrowheads="1"/>
          </p:cNvSpPr>
          <p:nvPr/>
        </p:nvSpPr>
        <p:spPr bwMode="auto">
          <a:xfrm>
            <a:off x="1600200" y="3657600"/>
            <a:ext cx="21558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solidFill>
                  <a:srgbClr val="0000CC"/>
                </a:solidFill>
              </a:rPr>
              <a:t>Between H</a:t>
            </a:r>
            <a:r>
              <a:rPr lang="en-US" altLang="en-US" sz="1800" baseline="-25000">
                <a:solidFill>
                  <a:srgbClr val="0000CC"/>
                </a:solidFill>
              </a:rPr>
              <a:t>2</a:t>
            </a:r>
            <a:r>
              <a:rPr lang="en-US" altLang="en-US" sz="1800">
                <a:solidFill>
                  <a:srgbClr val="0000CC"/>
                </a:solidFill>
              </a:rPr>
              <a:t> and O</a:t>
            </a:r>
            <a:r>
              <a:rPr lang="en-US" altLang="en-US" sz="1800" baseline="-25000">
                <a:solidFill>
                  <a:srgbClr val="0000CC"/>
                </a:solidFill>
              </a:rPr>
              <a:t>2</a:t>
            </a:r>
          </a:p>
        </p:txBody>
      </p:sp>
      <p:sp>
        <p:nvSpPr>
          <p:cNvPr id="51224" name="Text Box 24"/>
          <p:cNvSpPr txBox="1">
            <a:spLocks noChangeArrowheads="1"/>
          </p:cNvSpPr>
          <p:nvPr/>
        </p:nvSpPr>
        <p:spPr bwMode="auto">
          <a:xfrm>
            <a:off x="1600200" y="4648200"/>
            <a:ext cx="23336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solidFill>
                  <a:srgbClr val="0000CC"/>
                </a:solidFill>
              </a:rPr>
              <a:t>Between O</a:t>
            </a:r>
            <a:r>
              <a:rPr lang="en-US" altLang="en-US" sz="1800" baseline="-25000">
                <a:solidFill>
                  <a:srgbClr val="0000CC"/>
                </a:solidFill>
              </a:rPr>
              <a:t>2</a:t>
            </a:r>
            <a:r>
              <a:rPr lang="en-US" altLang="en-US" sz="1800">
                <a:solidFill>
                  <a:srgbClr val="0000CC"/>
                </a:solidFill>
              </a:rPr>
              <a:t> and H</a:t>
            </a:r>
            <a:r>
              <a:rPr lang="en-US" altLang="en-US" sz="1800" baseline="-25000">
                <a:solidFill>
                  <a:srgbClr val="0000CC"/>
                </a:solidFill>
              </a:rPr>
              <a:t>2</a:t>
            </a:r>
            <a:r>
              <a:rPr lang="en-US" altLang="en-US" sz="1800">
                <a:solidFill>
                  <a:srgbClr val="0000CC"/>
                </a:solidFill>
              </a:rPr>
              <a:t>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1223"/>
                                        </p:tgtEl>
                                        <p:attrNameLst>
                                          <p:attrName>style.visibility</p:attrName>
                                        </p:attrNameLst>
                                      </p:cBhvr>
                                      <p:to>
                                        <p:strVal val="visible"/>
                                      </p:to>
                                    </p:set>
                                    <p:animEffect transition="in" filter="box(in)">
                                      <p:cBhvr>
                                        <p:cTn id="7" dur="500"/>
                                        <p:tgtEl>
                                          <p:spTgt spid="51223"/>
                                        </p:tgtEl>
                                      </p:cBhvr>
                                    </p:animEffect>
                                  </p:childTnLst>
                                </p:cTn>
                              </p:par>
                              <p:par>
                                <p:cTn id="8" presetID="4" presetClass="entr" presetSubtype="16" fill="hold" nodeType="withEffect">
                                  <p:stCondLst>
                                    <p:cond delay="0"/>
                                  </p:stCondLst>
                                  <p:childTnLst>
                                    <p:set>
                                      <p:cBhvr>
                                        <p:cTn id="9" dur="1" fill="hold">
                                          <p:stCondLst>
                                            <p:cond delay="0"/>
                                          </p:stCondLst>
                                        </p:cTn>
                                        <p:tgtEl>
                                          <p:spTgt spid="51214"/>
                                        </p:tgtEl>
                                        <p:attrNameLst>
                                          <p:attrName>style.visibility</p:attrName>
                                        </p:attrNameLst>
                                      </p:cBhvr>
                                      <p:to>
                                        <p:strVal val="visible"/>
                                      </p:to>
                                    </p:set>
                                    <p:animEffect transition="in" filter="box(in)">
                                      <p:cBhvr>
                                        <p:cTn id="10" dur="500"/>
                                        <p:tgtEl>
                                          <p:spTgt spid="51214"/>
                                        </p:tgtEl>
                                      </p:cBhvr>
                                    </p:animEffect>
                                  </p:childTnLst>
                                </p:cTn>
                              </p:par>
                              <p:par>
                                <p:cTn id="11" presetID="4" presetClass="entr" presetSubtype="16" fill="hold" nodeType="withEffect">
                                  <p:stCondLst>
                                    <p:cond delay="0"/>
                                  </p:stCondLst>
                                  <p:childTnLst>
                                    <p:set>
                                      <p:cBhvr>
                                        <p:cTn id="12" dur="1" fill="hold">
                                          <p:stCondLst>
                                            <p:cond delay="0"/>
                                          </p:stCondLst>
                                        </p:cTn>
                                        <p:tgtEl>
                                          <p:spTgt spid="51216"/>
                                        </p:tgtEl>
                                        <p:attrNameLst>
                                          <p:attrName>style.visibility</p:attrName>
                                        </p:attrNameLst>
                                      </p:cBhvr>
                                      <p:to>
                                        <p:strVal val="visible"/>
                                      </p:to>
                                    </p:set>
                                    <p:animEffect transition="in" filter="box(in)">
                                      <p:cBhvr>
                                        <p:cTn id="13" dur="500"/>
                                        <p:tgtEl>
                                          <p:spTgt spid="51216"/>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51224"/>
                                        </p:tgtEl>
                                        <p:attrNameLst>
                                          <p:attrName>style.visibility</p:attrName>
                                        </p:attrNameLst>
                                      </p:cBhvr>
                                      <p:to>
                                        <p:strVal val="visible"/>
                                      </p:to>
                                    </p:set>
                                    <p:animEffect transition="in" filter="box(in)">
                                      <p:cBhvr>
                                        <p:cTn id="18" dur="500"/>
                                        <p:tgtEl>
                                          <p:spTgt spid="51224"/>
                                        </p:tgtEl>
                                      </p:cBhvr>
                                    </p:animEffect>
                                  </p:childTnLst>
                                </p:cTn>
                              </p:par>
                              <p:par>
                                <p:cTn id="19" presetID="4" presetClass="entr" presetSubtype="16" fill="hold" nodeType="withEffect">
                                  <p:stCondLst>
                                    <p:cond delay="0"/>
                                  </p:stCondLst>
                                  <p:childTnLst>
                                    <p:set>
                                      <p:cBhvr>
                                        <p:cTn id="20" dur="1" fill="hold">
                                          <p:stCondLst>
                                            <p:cond delay="0"/>
                                          </p:stCondLst>
                                        </p:cTn>
                                        <p:tgtEl>
                                          <p:spTgt spid="51218"/>
                                        </p:tgtEl>
                                        <p:attrNameLst>
                                          <p:attrName>style.visibility</p:attrName>
                                        </p:attrNameLst>
                                      </p:cBhvr>
                                      <p:to>
                                        <p:strVal val="visible"/>
                                      </p:to>
                                    </p:set>
                                    <p:animEffect transition="in" filter="box(in)">
                                      <p:cBhvr>
                                        <p:cTn id="21" dur="500"/>
                                        <p:tgtEl>
                                          <p:spTgt spid="51218"/>
                                        </p:tgtEl>
                                      </p:cBhvr>
                                    </p:animEffect>
                                  </p:childTnLst>
                                </p:cTn>
                              </p:par>
                              <p:par>
                                <p:cTn id="22" presetID="4" presetClass="entr" presetSubtype="16" fill="hold" nodeType="withEffect">
                                  <p:stCondLst>
                                    <p:cond delay="0"/>
                                  </p:stCondLst>
                                  <p:childTnLst>
                                    <p:set>
                                      <p:cBhvr>
                                        <p:cTn id="23" dur="1" fill="hold">
                                          <p:stCondLst>
                                            <p:cond delay="0"/>
                                          </p:stCondLst>
                                        </p:cTn>
                                        <p:tgtEl>
                                          <p:spTgt spid="51220"/>
                                        </p:tgtEl>
                                        <p:attrNameLst>
                                          <p:attrName>style.visibility</p:attrName>
                                        </p:attrNameLst>
                                      </p:cBhvr>
                                      <p:to>
                                        <p:strVal val="visible"/>
                                      </p:to>
                                    </p:set>
                                    <p:animEffect transition="in" filter="box(in)">
                                      <p:cBhvr>
                                        <p:cTn id="24" dur="500"/>
                                        <p:tgtEl>
                                          <p:spTgt spid="51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3" grpId="0"/>
      <p:bldP spid="5122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sz="4000"/>
              <a:t>Chemical calculations using chemical equations</a:t>
            </a:r>
          </a:p>
        </p:txBody>
      </p:sp>
      <p:sp>
        <p:nvSpPr>
          <p:cNvPr id="52227" name="Rectangle 3"/>
          <p:cNvSpPr>
            <a:spLocks noGrp="1" noChangeArrowheads="1"/>
          </p:cNvSpPr>
          <p:nvPr>
            <p:ph type="body" idx="1"/>
          </p:nvPr>
        </p:nvSpPr>
        <p:spPr/>
        <p:txBody>
          <a:bodyPr/>
          <a:lstStyle/>
          <a:p>
            <a:r>
              <a:rPr lang="en-US" altLang="en-US" sz="2400"/>
              <a:t>Using the molar relationship between a substance in a balanced chemical equation and some other reactant or product, you can determine the moles (or mass) of product that can be made starting with a certain mass (or number of moles) of reactant.</a:t>
            </a:r>
          </a:p>
        </p:txBody>
      </p:sp>
      <p:sp>
        <p:nvSpPr>
          <p:cNvPr id="52228" name="Rectangle 4"/>
          <p:cNvSpPr>
            <a:spLocks noChangeArrowheads="1"/>
          </p:cNvSpPr>
          <p:nvPr/>
        </p:nvSpPr>
        <p:spPr bwMode="auto">
          <a:xfrm>
            <a:off x="2057400" y="3733800"/>
            <a:ext cx="48926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eaLnBrk="0" hangingPunct="0"/>
            <a:r>
              <a:rPr lang="en-US" altLang="en-US" sz="2400">
                <a:solidFill>
                  <a:srgbClr val="C82E32"/>
                </a:solidFill>
                <a:ea typeface="ＭＳ Ｐゴシック" panose="020B0600070205080204" pitchFamily="34" charset="-128"/>
              </a:rPr>
              <a:t>C</a:t>
            </a:r>
            <a:r>
              <a:rPr lang="en-US" altLang="en-US" sz="2400" baseline="-25000">
                <a:solidFill>
                  <a:srgbClr val="C82E32"/>
                </a:solidFill>
                <a:ea typeface="ＭＳ Ｐゴシック" panose="020B0600070205080204" pitchFamily="34" charset="-128"/>
              </a:rPr>
              <a:t>6</a:t>
            </a:r>
            <a:r>
              <a:rPr lang="en-US" altLang="en-US" sz="2400">
                <a:solidFill>
                  <a:srgbClr val="C82E32"/>
                </a:solidFill>
                <a:ea typeface="ＭＳ Ｐゴシック" panose="020B0600070205080204" pitchFamily="34" charset="-128"/>
              </a:rPr>
              <a:t>H</a:t>
            </a:r>
            <a:r>
              <a:rPr lang="en-US" altLang="en-US" sz="2400" baseline="-25000">
                <a:solidFill>
                  <a:srgbClr val="C82E32"/>
                </a:solidFill>
                <a:ea typeface="ＭＳ Ｐゴシック" panose="020B0600070205080204" pitchFamily="34" charset="-128"/>
              </a:rPr>
              <a:t>12</a:t>
            </a:r>
            <a:r>
              <a:rPr lang="en-US" altLang="en-US" sz="2400">
                <a:solidFill>
                  <a:srgbClr val="C82E32"/>
                </a:solidFill>
                <a:ea typeface="ＭＳ Ｐゴシック" panose="020B0600070205080204" pitchFamily="34" charset="-128"/>
              </a:rPr>
              <a:t>O</a:t>
            </a:r>
            <a:r>
              <a:rPr lang="en-US" altLang="en-US" sz="2400" baseline="-25000">
                <a:solidFill>
                  <a:srgbClr val="C82E32"/>
                </a:solidFill>
                <a:ea typeface="ＭＳ Ｐゴシック" panose="020B0600070205080204" pitchFamily="34" charset="-128"/>
              </a:rPr>
              <a:t>6</a:t>
            </a:r>
            <a:r>
              <a:rPr lang="en-US" altLang="en-US" sz="2400">
                <a:solidFill>
                  <a:srgbClr val="C82E32"/>
                </a:solidFill>
                <a:ea typeface="ＭＳ Ｐゴシック" panose="020B0600070205080204" pitchFamily="34" charset="-128"/>
              </a:rPr>
              <a:t> + 6 O</a:t>
            </a:r>
            <a:r>
              <a:rPr lang="en-US" altLang="en-US" sz="2400" baseline="-25000">
                <a:solidFill>
                  <a:srgbClr val="C82E32"/>
                </a:solidFill>
                <a:ea typeface="ＭＳ Ｐゴシック" panose="020B0600070205080204" pitchFamily="34" charset="-128"/>
              </a:rPr>
              <a:t>2</a:t>
            </a:r>
            <a:r>
              <a:rPr lang="en-US" altLang="en-US" sz="2400">
                <a:solidFill>
                  <a:srgbClr val="C82E32"/>
                </a:solidFill>
                <a:ea typeface="ＭＳ Ｐゴシック" panose="020B0600070205080204" pitchFamily="34" charset="-128"/>
              </a:rPr>
              <a:t>  </a:t>
            </a:r>
            <a:r>
              <a:rPr lang="en-US" altLang="en-US" sz="2400">
                <a:solidFill>
                  <a:srgbClr val="C82E32"/>
                </a:solidFill>
                <a:ea typeface="ＭＳ Ｐゴシック" panose="020B0600070205080204" pitchFamily="34" charset="-128"/>
                <a:sym typeface="Symbol" panose="05050102010706020507" pitchFamily="18" charset="2"/>
              </a:rPr>
              <a:t>  6 CO</a:t>
            </a:r>
            <a:r>
              <a:rPr lang="en-US" altLang="en-US" sz="2400" baseline="-25000">
                <a:solidFill>
                  <a:srgbClr val="C82E32"/>
                </a:solidFill>
                <a:ea typeface="ＭＳ Ｐゴシック" panose="020B0600070205080204" pitchFamily="34" charset="-128"/>
                <a:sym typeface="Symbol" panose="05050102010706020507" pitchFamily="18" charset="2"/>
              </a:rPr>
              <a:t>2</a:t>
            </a:r>
            <a:r>
              <a:rPr lang="en-US" altLang="en-US" sz="2400">
                <a:solidFill>
                  <a:srgbClr val="C82E32"/>
                </a:solidFill>
                <a:ea typeface="ＭＳ Ｐゴシック" panose="020B0600070205080204" pitchFamily="34" charset="-128"/>
                <a:sym typeface="Symbol" panose="05050102010706020507" pitchFamily="18" charset="2"/>
              </a:rPr>
              <a:t> + 6 H</a:t>
            </a:r>
            <a:r>
              <a:rPr lang="en-US" altLang="en-US" sz="2400" baseline="-25000">
                <a:solidFill>
                  <a:srgbClr val="C82E32"/>
                </a:solidFill>
                <a:ea typeface="ＭＳ Ｐゴシック" panose="020B0600070205080204" pitchFamily="34" charset="-128"/>
                <a:sym typeface="Symbol" panose="05050102010706020507" pitchFamily="18" charset="2"/>
              </a:rPr>
              <a:t>2</a:t>
            </a:r>
            <a:r>
              <a:rPr lang="en-US" altLang="en-US" sz="2400">
                <a:solidFill>
                  <a:srgbClr val="C82E32"/>
                </a:solidFill>
                <a:ea typeface="ＭＳ Ｐゴシック" panose="020B0600070205080204" pitchFamily="34" charset="-128"/>
                <a:sym typeface="Symbol" panose="05050102010706020507" pitchFamily="18" charset="2"/>
              </a:rPr>
              <a:t>O</a:t>
            </a:r>
            <a:endParaRPr lang="en-US" altLang="en-US" sz="2400">
              <a:solidFill>
                <a:srgbClr val="C82E32"/>
              </a:solidFill>
              <a:ea typeface="ＭＳ Ｐゴシック" panose="020B0600070205080204" pitchFamily="34" charset="-128"/>
            </a:endParaRPr>
          </a:p>
        </p:txBody>
      </p:sp>
      <p:sp>
        <p:nvSpPr>
          <p:cNvPr id="52229" name="Text Box 5"/>
          <p:cNvSpPr txBox="1">
            <a:spLocks noChangeArrowheads="1"/>
          </p:cNvSpPr>
          <p:nvPr/>
        </p:nvSpPr>
        <p:spPr bwMode="auto">
          <a:xfrm>
            <a:off x="685800" y="4343400"/>
            <a:ext cx="782796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solidFill>
                  <a:srgbClr val="0000CC"/>
                </a:solidFill>
              </a:rPr>
              <a:t>How many grams of water will the body produce via this reaction if a</a:t>
            </a:r>
          </a:p>
          <a:p>
            <a:r>
              <a:rPr lang="en-US" altLang="en-US" sz="2000">
                <a:solidFill>
                  <a:srgbClr val="0000CC"/>
                </a:solidFill>
              </a:rPr>
              <a:t>person consumes a candy bar containing 14.2 g of glucose?</a:t>
            </a:r>
          </a:p>
        </p:txBody>
      </p:sp>
      <p:sp>
        <p:nvSpPr>
          <p:cNvPr id="52230" name="Text Box 6"/>
          <p:cNvSpPr txBox="1">
            <a:spLocks noChangeArrowheads="1"/>
          </p:cNvSpPr>
          <p:nvPr/>
        </p:nvSpPr>
        <p:spPr bwMode="auto">
          <a:xfrm>
            <a:off x="685800" y="5334000"/>
            <a:ext cx="778033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Consider the molar relationship between C</a:t>
            </a:r>
            <a:r>
              <a:rPr lang="en-US" altLang="en-US" sz="2000" baseline="-25000"/>
              <a:t>6</a:t>
            </a:r>
            <a:r>
              <a:rPr lang="en-US" altLang="en-US" sz="2000"/>
              <a:t>H</a:t>
            </a:r>
            <a:r>
              <a:rPr lang="en-US" altLang="en-US" sz="2000" baseline="-25000"/>
              <a:t>12</a:t>
            </a:r>
            <a:r>
              <a:rPr lang="en-US" altLang="en-US" sz="2000"/>
              <a:t>O</a:t>
            </a:r>
            <a:r>
              <a:rPr lang="en-US" altLang="en-US" sz="2000" baseline="-25000"/>
              <a:t>6</a:t>
            </a:r>
            <a:r>
              <a:rPr lang="en-US" altLang="en-US" sz="2000"/>
              <a:t> and H</a:t>
            </a:r>
            <a:r>
              <a:rPr lang="en-US" altLang="en-US" sz="2000" baseline="-25000"/>
              <a:t>2</a:t>
            </a:r>
            <a:r>
              <a:rPr lang="en-US" altLang="en-US" sz="2000"/>
              <a:t>O. For</a:t>
            </a:r>
          </a:p>
          <a:p>
            <a:r>
              <a:rPr lang="en-US" altLang="en-US" sz="2000"/>
              <a:t>every mole of C</a:t>
            </a:r>
            <a:r>
              <a:rPr lang="en-US" altLang="en-US" sz="2000" baseline="-25000"/>
              <a:t>6</a:t>
            </a:r>
            <a:r>
              <a:rPr lang="en-US" altLang="en-US" sz="2000"/>
              <a:t>H</a:t>
            </a:r>
            <a:r>
              <a:rPr lang="en-US" altLang="en-US" sz="2000" baseline="-25000"/>
              <a:t>12</a:t>
            </a:r>
            <a:r>
              <a:rPr lang="en-US" altLang="en-US" sz="2000"/>
              <a:t>O</a:t>
            </a:r>
            <a:r>
              <a:rPr lang="en-US" altLang="en-US" sz="2000" baseline="-25000"/>
              <a:t>6</a:t>
            </a:r>
            <a:r>
              <a:rPr lang="en-US" altLang="en-US" sz="2000"/>
              <a:t> consumed, 6 moles of H</a:t>
            </a:r>
            <a:r>
              <a:rPr lang="en-US" altLang="en-US" sz="2000" baseline="-25000"/>
              <a:t>2</a:t>
            </a:r>
            <a:r>
              <a:rPr lang="en-US" altLang="en-US" sz="2000"/>
              <a:t>O will be produced.</a:t>
            </a:r>
          </a:p>
        </p:txBody>
      </p:sp>
      <p:sp>
        <p:nvSpPr>
          <p:cNvPr id="52233" name="Rectangle 9"/>
          <p:cNvSpPr>
            <a:spLocks noChangeArrowheads="1"/>
          </p:cNvSpPr>
          <p:nvPr/>
        </p:nvSpPr>
        <p:spPr bwMode="auto">
          <a:xfrm>
            <a:off x="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52232" name="Object 8"/>
          <p:cNvGraphicFramePr>
            <a:graphicFrameLocks noChangeAspect="1"/>
          </p:cNvGraphicFramePr>
          <p:nvPr/>
        </p:nvGraphicFramePr>
        <p:xfrm>
          <a:off x="2590800" y="6151563"/>
          <a:ext cx="1676400" cy="706437"/>
        </p:xfrm>
        <a:graphic>
          <a:graphicData uri="http://schemas.openxmlformats.org/presentationml/2006/ole">
            <mc:AlternateContent xmlns:mc="http://schemas.openxmlformats.org/markup-compatibility/2006">
              <mc:Choice xmlns:v="urn:schemas-microsoft-com:vml" Requires="v">
                <p:oleObj spid="_x0000_s52244" name="Equation" r:id="rId3" imgW="1016000" imgH="431800" progId="Equation.3">
                  <p:embed/>
                </p:oleObj>
              </mc:Choice>
              <mc:Fallback>
                <p:oleObj name="Equation" r:id="rId3" imgW="1016000" imgH="431800" progId="Equation.3">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0800" y="6151563"/>
                        <a:ext cx="1676400" cy="7064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2235" name="Rectangle 11"/>
          <p:cNvSpPr>
            <a:spLocks noChangeArrowheads="1"/>
          </p:cNvSpPr>
          <p:nvPr/>
        </p:nvSpPr>
        <p:spPr bwMode="auto">
          <a:xfrm>
            <a:off x="0" y="3200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52237" name="Rectangle 13"/>
          <p:cNvSpPr>
            <a:spLocks noChangeArrowheads="1"/>
          </p:cNvSpPr>
          <p:nvPr/>
        </p:nvSpPr>
        <p:spPr bwMode="auto">
          <a:xfrm>
            <a:off x="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52236" name="Object 12"/>
          <p:cNvGraphicFramePr>
            <a:graphicFrameLocks noChangeAspect="1"/>
          </p:cNvGraphicFramePr>
          <p:nvPr/>
        </p:nvGraphicFramePr>
        <p:xfrm>
          <a:off x="4953000" y="6121400"/>
          <a:ext cx="1752600" cy="736600"/>
        </p:xfrm>
        <a:graphic>
          <a:graphicData uri="http://schemas.openxmlformats.org/presentationml/2006/ole">
            <mc:AlternateContent xmlns:mc="http://schemas.openxmlformats.org/markup-compatibility/2006">
              <mc:Choice xmlns:v="urn:schemas-microsoft-com:vml" Requires="v">
                <p:oleObj spid="_x0000_s52245" name="Equation" r:id="rId5" imgW="1016000" imgH="431800" progId="Equation.3">
                  <p:embed/>
                </p:oleObj>
              </mc:Choice>
              <mc:Fallback>
                <p:oleObj name="Equation" r:id="rId5" imgW="1016000" imgH="431800" progId="Equation.3">
                  <p:embed/>
                  <p:pic>
                    <p:nvPicPr>
                      <p:cNvPr id="0" name="Object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53000" y="6121400"/>
                        <a:ext cx="1752600"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2230"/>
                                        </p:tgtEl>
                                        <p:attrNameLst>
                                          <p:attrName>style.visibility</p:attrName>
                                        </p:attrNameLst>
                                      </p:cBhvr>
                                      <p:to>
                                        <p:strVal val="visible"/>
                                      </p:to>
                                    </p:set>
                                    <p:animEffect transition="in" filter="box(in)">
                                      <p:cBhvr>
                                        <p:cTn id="7" dur="500"/>
                                        <p:tgtEl>
                                          <p:spTgt spid="52230"/>
                                        </p:tgtEl>
                                      </p:cBhvr>
                                    </p:animEffect>
                                  </p:childTnLst>
                                </p:cTn>
                              </p:par>
                              <p:par>
                                <p:cTn id="8" presetID="4" presetClass="entr" presetSubtype="16" fill="hold" nodeType="withEffect">
                                  <p:stCondLst>
                                    <p:cond delay="0"/>
                                  </p:stCondLst>
                                  <p:childTnLst>
                                    <p:set>
                                      <p:cBhvr>
                                        <p:cTn id="9" dur="1" fill="hold">
                                          <p:stCondLst>
                                            <p:cond delay="0"/>
                                          </p:stCondLst>
                                        </p:cTn>
                                        <p:tgtEl>
                                          <p:spTgt spid="52232"/>
                                        </p:tgtEl>
                                        <p:attrNameLst>
                                          <p:attrName>style.visibility</p:attrName>
                                        </p:attrNameLst>
                                      </p:cBhvr>
                                      <p:to>
                                        <p:strVal val="visible"/>
                                      </p:to>
                                    </p:set>
                                    <p:animEffect transition="in" filter="box(in)">
                                      <p:cBhvr>
                                        <p:cTn id="10" dur="500"/>
                                        <p:tgtEl>
                                          <p:spTgt spid="52232"/>
                                        </p:tgtEl>
                                      </p:cBhvr>
                                    </p:animEffect>
                                  </p:childTnLst>
                                </p:cTn>
                              </p:par>
                              <p:par>
                                <p:cTn id="11" presetID="4" presetClass="entr" presetSubtype="16" fill="hold" nodeType="withEffect">
                                  <p:stCondLst>
                                    <p:cond delay="0"/>
                                  </p:stCondLst>
                                  <p:childTnLst>
                                    <p:set>
                                      <p:cBhvr>
                                        <p:cTn id="12" dur="1" fill="hold">
                                          <p:stCondLst>
                                            <p:cond delay="0"/>
                                          </p:stCondLst>
                                        </p:cTn>
                                        <p:tgtEl>
                                          <p:spTgt spid="52236"/>
                                        </p:tgtEl>
                                        <p:attrNameLst>
                                          <p:attrName>style.visibility</p:attrName>
                                        </p:attrNameLst>
                                      </p:cBhvr>
                                      <p:to>
                                        <p:strVal val="visible"/>
                                      </p:to>
                                    </p:set>
                                    <p:animEffect transition="in" filter="box(in)">
                                      <p:cBhvr>
                                        <p:cTn id="13" dur="500"/>
                                        <p:tgtEl>
                                          <p:spTgt spid="522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30"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altLang="en-US" sz="4000"/>
              <a:t>Chemical calculations using chemical equations</a:t>
            </a:r>
          </a:p>
        </p:txBody>
      </p:sp>
      <p:sp>
        <p:nvSpPr>
          <p:cNvPr id="54275" name="Rectangle 3"/>
          <p:cNvSpPr>
            <a:spLocks noGrp="1" noChangeArrowheads="1"/>
          </p:cNvSpPr>
          <p:nvPr>
            <p:ph type="body" sz="half" idx="1"/>
          </p:nvPr>
        </p:nvSpPr>
        <p:spPr>
          <a:xfrm>
            <a:off x="457200" y="1600200"/>
            <a:ext cx="8229600" cy="4525963"/>
          </a:xfrm>
        </p:spPr>
        <p:txBody>
          <a:bodyPr/>
          <a:lstStyle/>
          <a:p>
            <a:r>
              <a:rPr lang="en-US" altLang="en-US" sz="2000"/>
              <a:t>We’ll need to:</a:t>
            </a:r>
          </a:p>
          <a:p>
            <a:pPr lvl="1"/>
            <a:r>
              <a:rPr lang="en-US" altLang="en-US" sz="2000"/>
              <a:t>Convert 14.2g of C</a:t>
            </a:r>
            <a:r>
              <a:rPr lang="en-US" altLang="en-US" sz="2000" baseline="-25000"/>
              <a:t>6</a:t>
            </a:r>
            <a:r>
              <a:rPr lang="en-US" altLang="en-US" sz="2000"/>
              <a:t>H</a:t>
            </a:r>
            <a:r>
              <a:rPr lang="en-US" altLang="en-US" sz="2000" baseline="-25000"/>
              <a:t>12</a:t>
            </a:r>
            <a:r>
              <a:rPr lang="en-US" altLang="en-US" sz="2000"/>
              <a:t>O</a:t>
            </a:r>
            <a:r>
              <a:rPr lang="en-US" altLang="en-US" sz="2000" baseline="-25000"/>
              <a:t>6</a:t>
            </a:r>
            <a:r>
              <a:rPr lang="en-US" altLang="en-US" sz="2000"/>
              <a:t> using the molar mass for glucose (180.18 g = 1 mole)</a:t>
            </a:r>
          </a:p>
          <a:p>
            <a:pPr lvl="1"/>
            <a:r>
              <a:rPr lang="en-US" altLang="en-US" sz="2000"/>
              <a:t>Use the molar relationship that exists between C</a:t>
            </a:r>
            <a:r>
              <a:rPr lang="en-US" altLang="en-US" sz="2000" baseline="-25000"/>
              <a:t>6</a:t>
            </a:r>
            <a:r>
              <a:rPr lang="en-US" altLang="en-US" sz="2000"/>
              <a:t>H</a:t>
            </a:r>
            <a:r>
              <a:rPr lang="en-US" altLang="en-US" sz="2000" baseline="-25000"/>
              <a:t>12</a:t>
            </a:r>
            <a:r>
              <a:rPr lang="en-US" altLang="en-US" sz="2000"/>
              <a:t>O</a:t>
            </a:r>
            <a:r>
              <a:rPr lang="en-US" altLang="en-US" sz="2000" baseline="-25000"/>
              <a:t>6</a:t>
            </a:r>
            <a:r>
              <a:rPr lang="en-US" altLang="en-US" sz="2000"/>
              <a:t> and H</a:t>
            </a:r>
            <a:r>
              <a:rPr lang="en-US" altLang="en-US" sz="2000" baseline="-25000"/>
              <a:t>2</a:t>
            </a:r>
            <a:r>
              <a:rPr lang="en-US" altLang="en-US" sz="2000"/>
              <a:t>O to convert moles of C</a:t>
            </a:r>
            <a:r>
              <a:rPr lang="en-US" altLang="en-US" sz="2000" baseline="-25000"/>
              <a:t>6</a:t>
            </a:r>
            <a:r>
              <a:rPr lang="en-US" altLang="en-US" sz="2000"/>
              <a:t>H</a:t>
            </a:r>
            <a:r>
              <a:rPr lang="en-US" altLang="en-US" sz="2000" baseline="-25000"/>
              <a:t>12</a:t>
            </a:r>
            <a:r>
              <a:rPr lang="en-US" altLang="en-US" sz="2000"/>
              <a:t>O</a:t>
            </a:r>
            <a:r>
              <a:rPr lang="en-US" altLang="en-US" sz="2000" baseline="-25000"/>
              <a:t>6</a:t>
            </a:r>
            <a:r>
              <a:rPr lang="en-US" altLang="en-US" sz="2000"/>
              <a:t> to moles of H</a:t>
            </a:r>
            <a:r>
              <a:rPr lang="en-US" altLang="en-US" sz="2000" baseline="-25000"/>
              <a:t>2</a:t>
            </a:r>
            <a:r>
              <a:rPr lang="en-US" altLang="en-US" sz="2000"/>
              <a:t>O</a:t>
            </a:r>
          </a:p>
          <a:p>
            <a:pPr lvl="1"/>
            <a:r>
              <a:rPr lang="en-US" altLang="en-US" sz="2000"/>
              <a:t>Use the molar mass for H</a:t>
            </a:r>
            <a:r>
              <a:rPr lang="en-US" altLang="en-US" sz="2000" baseline="-25000"/>
              <a:t>2</a:t>
            </a:r>
            <a:r>
              <a:rPr lang="en-US" altLang="en-US" sz="2000"/>
              <a:t>O (18.02 g = 1 mole)</a:t>
            </a:r>
          </a:p>
        </p:txBody>
      </p:sp>
      <p:graphicFrame>
        <p:nvGraphicFramePr>
          <p:cNvPr id="54276" name="Object 4"/>
          <p:cNvGraphicFramePr>
            <a:graphicFrameLocks noGrp="1" noChangeAspect="1"/>
          </p:cNvGraphicFramePr>
          <p:nvPr>
            <p:ph sz="half" idx="2"/>
          </p:nvPr>
        </p:nvGraphicFramePr>
        <p:xfrm>
          <a:off x="379413" y="4419600"/>
          <a:ext cx="8385175" cy="744538"/>
        </p:xfrm>
        <a:graphic>
          <a:graphicData uri="http://schemas.openxmlformats.org/presentationml/2006/ole">
            <mc:AlternateContent xmlns:mc="http://schemas.openxmlformats.org/markup-compatibility/2006">
              <mc:Choice xmlns:v="urn:schemas-microsoft-com:vml" Requires="v">
                <p:oleObj spid="_x0000_s54287" name="Equation" r:id="rId3" imgW="5435280" imgH="482400" progId="Equation.3">
                  <p:embed/>
                </p:oleObj>
              </mc:Choice>
              <mc:Fallback>
                <p:oleObj name="Equation" r:id="rId3" imgW="5435280" imgH="4824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413" y="4419600"/>
                        <a:ext cx="8385175" cy="744538"/>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4278" name="Text Box 6"/>
          <p:cNvSpPr txBox="1">
            <a:spLocks noChangeArrowheads="1"/>
          </p:cNvSpPr>
          <p:nvPr/>
        </p:nvSpPr>
        <p:spPr bwMode="auto">
          <a:xfrm>
            <a:off x="1219200" y="3886200"/>
            <a:ext cx="25273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t>Molar mass of C</a:t>
            </a:r>
            <a:r>
              <a:rPr lang="en-US" altLang="en-US" sz="1800" baseline="-25000"/>
              <a:t>6</a:t>
            </a:r>
            <a:r>
              <a:rPr lang="en-US" altLang="en-US" sz="1800"/>
              <a:t>H</a:t>
            </a:r>
            <a:r>
              <a:rPr lang="en-US" altLang="en-US" sz="1800" baseline="-25000"/>
              <a:t>12</a:t>
            </a:r>
            <a:r>
              <a:rPr lang="en-US" altLang="en-US" sz="1800"/>
              <a:t>O</a:t>
            </a:r>
            <a:r>
              <a:rPr lang="en-US" altLang="en-US" sz="1800" baseline="-25000"/>
              <a:t>6</a:t>
            </a:r>
          </a:p>
        </p:txBody>
      </p:sp>
      <p:sp>
        <p:nvSpPr>
          <p:cNvPr id="54279" name="Text Box 7"/>
          <p:cNvSpPr txBox="1">
            <a:spLocks noChangeArrowheads="1"/>
          </p:cNvSpPr>
          <p:nvPr/>
        </p:nvSpPr>
        <p:spPr bwMode="auto">
          <a:xfrm>
            <a:off x="3048000" y="5638800"/>
            <a:ext cx="36226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Molar ratio between C</a:t>
            </a:r>
            <a:r>
              <a:rPr lang="en-US" altLang="en-US" sz="1600" baseline="-25000"/>
              <a:t>6</a:t>
            </a:r>
            <a:r>
              <a:rPr lang="en-US" altLang="en-US" sz="1600"/>
              <a:t>H</a:t>
            </a:r>
            <a:r>
              <a:rPr lang="en-US" altLang="en-US" sz="1600" baseline="-25000"/>
              <a:t>12</a:t>
            </a:r>
            <a:r>
              <a:rPr lang="en-US" altLang="en-US" sz="1600"/>
              <a:t>O</a:t>
            </a:r>
            <a:r>
              <a:rPr lang="en-US" altLang="en-US" sz="1600" baseline="-25000"/>
              <a:t>6</a:t>
            </a:r>
            <a:r>
              <a:rPr lang="en-US" altLang="en-US" sz="1600"/>
              <a:t> and H</a:t>
            </a:r>
            <a:r>
              <a:rPr lang="en-US" altLang="en-US" sz="1600" baseline="-25000"/>
              <a:t>2</a:t>
            </a:r>
            <a:r>
              <a:rPr lang="en-US" altLang="en-US" sz="1600"/>
              <a:t>O</a:t>
            </a:r>
          </a:p>
        </p:txBody>
      </p:sp>
      <p:sp>
        <p:nvSpPr>
          <p:cNvPr id="54280" name="Text Box 8"/>
          <p:cNvSpPr txBox="1">
            <a:spLocks noChangeArrowheads="1"/>
          </p:cNvSpPr>
          <p:nvPr/>
        </p:nvSpPr>
        <p:spPr bwMode="auto">
          <a:xfrm>
            <a:off x="5867400" y="3886200"/>
            <a:ext cx="21097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t>Molar mass of H</a:t>
            </a:r>
            <a:r>
              <a:rPr lang="en-US" altLang="en-US" sz="1800" baseline="-25000"/>
              <a:t>2</a:t>
            </a:r>
            <a:r>
              <a:rPr lang="en-US" altLang="en-US" sz="1800"/>
              <a:t>O</a:t>
            </a:r>
            <a:endParaRPr lang="en-US" altLang="en-US" sz="1800" baseline="-25000"/>
          </a:p>
        </p:txBody>
      </p:sp>
      <p:sp>
        <p:nvSpPr>
          <p:cNvPr id="54281" name="Line 9"/>
          <p:cNvSpPr>
            <a:spLocks noChangeShapeType="1"/>
          </p:cNvSpPr>
          <p:nvPr/>
        </p:nvSpPr>
        <p:spPr bwMode="auto">
          <a:xfrm flipV="1">
            <a:off x="4876800" y="5257800"/>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82" name="Line 10"/>
          <p:cNvSpPr>
            <a:spLocks noChangeShapeType="1"/>
          </p:cNvSpPr>
          <p:nvPr/>
        </p:nvSpPr>
        <p:spPr bwMode="auto">
          <a:xfrm>
            <a:off x="2286000" y="4267200"/>
            <a:ext cx="3810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83" name="Line 11"/>
          <p:cNvSpPr>
            <a:spLocks noChangeShapeType="1"/>
          </p:cNvSpPr>
          <p:nvPr/>
        </p:nvSpPr>
        <p:spPr bwMode="auto">
          <a:xfrm flipH="1">
            <a:off x="6477000" y="4267200"/>
            <a:ext cx="3810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4278"/>
                                        </p:tgtEl>
                                        <p:attrNameLst>
                                          <p:attrName>style.visibility</p:attrName>
                                        </p:attrNameLst>
                                      </p:cBhvr>
                                      <p:to>
                                        <p:strVal val="visible"/>
                                      </p:to>
                                    </p:set>
                                    <p:animEffect transition="in" filter="box(in)">
                                      <p:cBhvr>
                                        <p:cTn id="7" dur="500"/>
                                        <p:tgtEl>
                                          <p:spTgt spid="54278"/>
                                        </p:tgtEl>
                                      </p:cBhvr>
                                    </p:animEffect>
                                  </p:childTnLst>
                                </p:cTn>
                              </p:par>
                              <p:par>
                                <p:cTn id="8" presetID="4" presetClass="entr" presetSubtype="16" fill="hold" nodeType="withEffect">
                                  <p:stCondLst>
                                    <p:cond delay="0"/>
                                  </p:stCondLst>
                                  <p:childTnLst>
                                    <p:set>
                                      <p:cBhvr>
                                        <p:cTn id="9" dur="1" fill="hold">
                                          <p:stCondLst>
                                            <p:cond delay="0"/>
                                          </p:stCondLst>
                                        </p:cTn>
                                        <p:tgtEl>
                                          <p:spTgt spid="54282"/>
                                        </p:tgtEl>
                                        <p:attrNameLst>
                                          <p:attrName>style.visibility</p:attrName>
                                        </p:attrNameLst>
                                      </p:cBhvr>
                                      <p:to>
                                        <p:strVal val="visible"/>
                                      </p:to>
                                    </p:set>
                                    <p:animEffect transition="in" filter="box(in)">
                                      <p:cBhvr>
                                        <p:cTn id="10" dur="500"/>
                                        <p:tgtEl>
                                          <p:spTgt spid="54282"/>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54280"/>
                                        </p:tgtEl>
                                        <p:attrNameLst>
                                          <p:attrName>style.visibility</p:attrName>
                                        </p:attrNameLst>
                                      </p:cBhvr>
                                      <p:to>
                                        <p:strVal val="visible"/>
                                      </p:to>
                                    </p:set>
                                    <p:animEffect transition="in" filter="box(in)">
                                      <p:cBhvr>
                                        <p:cTn id="13" dur="500"/>
                                        <p:tgtEl>
                                          <p:spTgt spid="54280"/>
                                        </p:tgtEl>
                                      </p:cBhvr>
                                    </p:animEffect>
                                  </p:childTnLst>
                                </p:cTn>
                              </p:par>
                              <p:par>
                                <p:cTn id="14" presetID="4" presetClass="entr" presetSubtype="16" fill="hold" nodeType="withEffect">
                                  <p:stCondLst>
                                    <p:cond delay="0"/>
                                  </p:stCondLst>
                                  <p:childTnLst>
                                    <p:set>
                                      <p:cBhvr>
                                        <p:cTn id="15" dur="1" fill="hold">
                                          <p:stCondLst>
                                            <p:cond delay="0"/>
                                          </p:stCondLst>
                                        </p:cTn>
                                        <p:tgtEl>
                                          <p:spTgt spid="54283"/>
                                        </p:tgtEl>
                                        <p:attrNameLst>
                                          <p:attrName>style.visibility</p:attrName>
                                        </p:attrNameLst>
                                      </p:cBhvr>
                                      <p:to>
                                        <p:strVal val="visible"/>
                                      </p:to>
                                    </p:set>
                                    <p:animEffect transition="in" filter="box(in)">
                                      <p:cBhvr>
                                        <p:cTn id="16" dur="500"/>
                                        <p:tgtEl>
                                          <p:spTgt spid="54283"/>
                                        </p:tgtEl>
                                      </p:cBhvr>
                                    </p:animEffect>
                                  </p:childTnLst>
                                </p:cTn>
                              </p:par>
                              <p:par>
                                <p:cTn id="17" presetID="4" presetClass="entr" presetSubtype="16" fill="hold" nodeType="withEffect">
                                  <p:stCondLst>
                                    <p:cond delay="0"/>
                                  </p:stCondLst>
                                  <p:childTnLst>
                                    <p:set>
                                      <p:cBhvr>
                                        <p:cTn id="18" dur="1" fill="hold">
                                          <p:stCondLst>
                                            <p:cond delay="0"/>
                                          </p:stCondLst>
                                        </p:cTn>
                                        <p:tgtEl>
                                          <p:spTgt spid="54281"/>
                                        </p:tgtEl>
                                        <p:attrNameLst>
                                          <p:attrName>style.visibility</p:attrName>
                                        </p:attrNameLst>
                                      </p:cBhvr>
                                      <p:to>
                                        <p:strVal val="visible"/>
                                      </p:to>
                                    </p:set>
                                    <p:animEffect transition="in" filter="box(in)">
                                      <p:cBhvr>
                                        <p:cTn id="19" dur="500"/>
                                        <p:tgtEl>
                                          <p:spTgt spid="54281"/>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54279"/>
                                        </p:tgtEl>
                                        <p:attrNameLst>
                                          <p:attrName>style.visibility</p:attrName>
                                        </p:attrNameLst>
                                      </p:cBhvr>
                                      <p:to>
                                        <p:strVal val="visible"/>
                                      </p:to>
                                    </p:set>
                                    <p:animEffect transition="in" filter="box(in)">
                                      <p:cBhvr>
                                        <p:cTn id="22" dur="500"/>
                                        <p:tgtEl>
                                          <p:spTgt spid="542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8" grpId="0"/>
      <p:bldP spid="54279" grpId="0"/>
      <p:bldP spid="54280"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ltLang="en-US" sz="4000"/>
              <a:t>Chemical calculations using chemical equations</a:t>
            </a:r>
          </a:p>
        </p:txBody>
      </p:sp>
      <p:sp>
        <p:nvSpPr>
          <p:cNvPr id="56323" name="Rectangle 3"/>
          <p:cNvSpPr>
            <a:spLocks noGrp="1" noChangeArrowheads="1"/>
          </p:cNvSpPr>
          <p:nvPr>
            <p:ph type="body" idx="1"/>
          </p:nvPr>
        </p:nvSpPr>
        <p:spPr>
          <a:xfrm>
            <a:off x="457200" y="1447800"/>
            <a:ext cx="8229600" cy="4525963"/>
          </a:xfrm>
        </p:spPr>
        <p:txBody>
          <a:bodyPr/>
          <a:lstStyle/>
          <a:p>
            <a:r>
              <a:rPr lang="en-US" altLang="en-US"/>
              <a:t>There are a number of questions that may be asked in these types of problems:</a:t>
            </a:r>
          </a:p>
          <a:p>
            <a:pPr lvl="1"/>
            <a:r>
              <a:rPr lang="en-US" altLang="en-US" sz="1800"/>
              <a:t>How much of a product is made from a certain amount of a reactant?</a:t>
            </a:r>
          </a:p>
          <a:p>
            <a:pPr lvl="1"/>
            <a:r>
              <a:rPr lang="en-US" altLang="en-US" sz="1800"/>
              <a:t>How much of a second reactant is consumed when a given amount of the other reactant is involved?</a:t>
            </a:r>
          </a:p>
          <a:p>
            <a:pPr lvl="1"/>
            <a:r>
              <a:rPr lang="en-US" altLang="en-US" sz="1800"/>
              <a:t>How many molecules of a product are created, given a certain mass of reactant used?</a:t>
            </a:r>
          </a:p>
          <a:p>
            <a:pPr lvl="1"/>
            <a:r>
              <a:rPr lang="en-US" altLang="en-US" sz="1800"/>
              <a:t>How many grams of an element are present in a certain amount of product?</a:t>
            </a:r>
          </a:p>
        </p:txBody>
      </p:sp>
      <p:sp>
        <p:nvSpPr>
          <p:cNvPr id="56324" name="Rectangle 4"/>
          <p:cNvSpPr>
            <a:spLocks noChangeArrowheads="1"/>
          </p:cNvSpPr>
          <p:nvPr/>
        </p:nvSpPr>
        <p:spPr bwMode="auto">
          <a:xfrm>
            <a:off x="2209800" y="4648200"/>
            <a:ext cx="48926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eaLnBrk="0" hangingPunct="0"/>
            <a:r>
              <a:rPr lang="en-US" altLang="en-US" sz="2400">
                <a:solidFill>
                  <a:srgbClr val="C82E32"/>
                </a:solidFill>
                <a:ea typeface="ＭＳ Ｐゴシック" panose="020B0600070205080204" pitchFamily="34" charset="-128"/>
              </a:rPr>
              <a:t>C</a:t>
            </a:r>
            <a:r>
              <a:rPr lang="en-US" altLang="en-US" sz="2400" baseline="-25000">
                <a:solidFill>
                  <a:srgbClr val="C82E32"/>
                </a:solidFill>
                <a:ea typeface="ＭＳ Ｐゴシック" panose="020B0600070205080204" pitchFamily="34" charset="-128"/>
              </a:rPr>
              <a:t>6</a:t>
            </a:r>
            <a:r>
              <a:rPr lang="en-US" altLang="en-US" sz="2400">
                <a:solidFill>
                  <a:srgbClr val="C82E32"/>
                </a:solidFill>
                <a:ea typeface="ＭＳ Ｐゴシック" panose="020B0600070205080204" pitchFamily="34" charset="-128"/>
              </a:rPr>
              <a:t>H</a:t>
            </a:r>
            <a:r>
              <a:rPr lang="en-US" altLang="en-US" sz="2400" baseline="-25000">
                <a:solidFill>
                  <a:srgbClr val="C82E32"/>
                </a:solidFill>
                <a:ea typeface="ＭＳ Ｐゴシック" panose="020B0600070205080204" pitchFamily="34" charset="-128"/>
              </a:rPr>
              <a:t>12</a:t>
            </a:r>
            <a:r>
              <a:rPr lang="en-US" altLang="en-US" sz="2400">
                <a:solidFill>
                  <a:srgbClr val="C82E32"/>
                </a:solidFill>
                <a:ea typeface="ＭＳ Ｐゴシック" panose="020B0600070205080204" pitchFamily="34" charset="-128"/>
              </a:rPr>
              <a:t>O</a:t>
            </a:r>
            <a:r>
              <a:rPr lang="en-US" altLang="en-US" sz="2400" baseline="-25000">
                <a:solidFill>
                  <a:srgbClr val="C82E32"/>
                </a:solidFill>
                <a:ea typeface="ＭＳ Ｐゴシック" panose="020B0600070205080204" pitchFamily="34" charset="-128"/>
              </a:rPr>
              <a:t>6</a:t>
            </a:r>
            <a:r>
              <a:rPr lang="en-US" altLang="en-US" sz="2400">
                <a:solidFill>
                  <a:srgbClr val="C82E32"/>
                </a:solidFill>
                <a:ea typeface="ＭＳ Ｐゴシック" panose="020B0600070205080204" pitchFamily="34" charset="-128"/>
              </a:rPr>
              <a:t> + 6 O</a:t>
            </a:r>
            <a:r>
              <a:rPr lang="en-US" altLang="en-US" sz="2400" baseline="-25000">
                <a:solidFill>
                  <a:srgbClr val="C82E32"/>
                </a:solidFill>
                <a:ea typeface="ＭＳ Ｐゴシック" panose="020B0600070205080204" pitchFamily="34" charset="-128"/>
              </a:rPr>
              <a:t>2</a:t>
            </a:r>
            <a:r>
              <a:rPr lang="en-US" altLang="en-US" sz="2400">
                <a:solidFill>
                  <a:srgbClr val="C82E32"/>
                </a:solidFill>
                <a:ea typeface="ＭＳ Ｐゴシック" panose="020B0600070205080204" pitchFamily="34" charset="-128"/>
              </a:rPr>
              <a:t>  </a:t>
            </a:r>
            <a:r>
              <a:rPr lang="en-US" altLang="en-US" sz="2400">
                <a:solidFill>
                  <a:srgbClr val="C82E32"/>
                </a:solidFill>
                <a:ea typeface="ＭＳ Ｐゴシック" panose="020B0600070205080204" pitchFamily="34" charset="-128"/>
                <a:sym typeface="Symbol" panose="05050102010706020507" pitchFamily="18" charset="2"/>
              </a:rPr>
              <a:t>  6 CO</a:t>
            </a:r>
            <a:r>
              <a:rPr lang="en-US" altLang="en-US" sz="2400" baseline="-25000">
                <a:solidFill>
                  <a:srgbClr val="C82E32"/>
                </a:solidFill>
                <a:ea typeface="ＭＳ Ｐゴシック" panose="020B0600070205080204" pitchFamily="34" charset="-128"/>
                <a:sym typeface="Symbol" panose="05050102010706020507" pitchFamily="18" charset="2"/>
              </a:rPr>
              <a:t>2</a:t>
            </a:r>
            <a:r>
              <a:rPr lang="en-US" altLang="en-US" sz="2400">
                <a:solidFill>
                  <a:srgbClr val="C82E32"/>
                </a:solidFill>
                <a:ea typeface="ＭＳ Ｐゴシック" panose="020B0600070205080204" pitchFamily="34" charset="-128"/>
                <a:sym typeface="Symbol" panose="05050102010706020507" pitchFamily="18" charset="2"/>
              </a:rPr>
              <a:t> + 6 H</a:t>
            </a:r>
            <a:r>
              <a:rPr lang="en-US" altLang="en-US" sz="2400" baseline="-25000">
                <a:solidFill>
                  <a:srgbClr val="C82E32"/>
                </a:solidFill>
                <a:ea typeface="ＭＳ Ｐゴシック" panose="020B0600070205080204" pitchFamily="34" charset="-128"/>
                <a:sym typeface="Symbol" panose="05050102010706020507" pitchFamily="18" charset="2"/>
              </a:rPr>
              <a:t>2</a:t>
            </a:r>
            <a:r>
              <a:rPr lang="en-US" altLang="en-US" sz="2400">
                <a:solidFill>
                  <a:srgbClr val="C82E32"/>
                </a:solidFill>
                <a:ea typeface="ＭＳ Ｐゴシック" panose="020B0600070205080204" pitchFamily="34" charset="-128"/>
                <a:sym typeface="Symbol" panose="05050102010706020507" pitchFamily="18" charset="2"/>
              </a:rPr>
              <a:t>O</a:t>
            </a:r>
            <a:endParaRPr lang="en-US" altLang="en-US" sz="2400">
              <a:solidFill>
                <a:srgbClr val="C82E32"/>
              </a:solidFill>
              <a:ea typeface="ＭＳ Ｐゴシック" panose="020B0600070205080204" pitchFamily="34" charset="-128"/>
            </a:endParaRPr>
          </a:p>
        </p:txBody>
      </p:sp>
      <p:sp>
        <p:nvSpPr>
          <p:cNvPr id="56325" name="Text Box 5"/>
          <p:cNvSpPr txBox="1">
            <a:spLocks noChangeArrowheads="1"/>
          </p:cNvSpPr>
          <p:nvPr/>
        </p:nvSpPr>
        <p:spPr bwMode="auto">
          <a:xfrm>
            <a:off x="533400" y="5181600"/>
            <a:ext cx="8153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solidFill>
                  <a:srgbClr val="0000CC"/>
                </a:solidFill>
              </a:rPr>
              <a:t>If 14.2g of C</a:t>
            </a:r>
            <a:r>
              <a:rPr lang="en-US" altLang="en-US" sz="1800" baseline="-25000">
                <a:solidFill>
                  <a:srgbClr val="0000CC"/>
                </a:solidFill>
              </a:rPr>
              <a:t>6</a:t>
            </a:r>
            <a:r>
              <a:rPr lang="en-US" altLang="en-US" sz="1800">
                <a:solidFill>
                  <a:srgbClr val="0000CC"/>
                </a:solidFill>
              </a:rPr>
              <a:t>H</a:t>
            </a:r>
            <a:r>
              <a:rPr lang="en-US" altLang="en-US" sz="1800" baseline="-25000">
                <a:solidFill>
                  <a:srgbClr val="0000CC"/>
                </a:solidFill>
              </a:rPr>
              <a:t>12</a:t>
            </a:r>
            <a:r>
              <a:rPr lang="en-US" altLang="en-US" sz="1800">
                <a:solidFill>
                  <a:srgbClr val="0000CC"/>
                </a:solidFill>
              </a:rPr>
              <a:t>O</a:t>
            </a:r>
            <a:r>
              <a:rPr lang="en-US" altLang="en-US" sz="1800" baseline="-25000">
                <a:solidFill>
                  <a:srgbClr val="0000CC"/>
                </a:solidFill>
              </a:rPr>
              <a:t>6</a:t>
            </a:r>
            <a:r>
              <a:rPr lang="en-US" altLang="en-US" sz="1800">
                <a:solidFill>
                  <a:srgbClr val="0000CC"/>
                </a:solidFill>
              </a:rPr>
              <a:t> are reacted, how many grams of O are present </a:t>
            </a:r>
            <a:r>
              <a:rPr lang="en-US" altLang="en-US" sz="1800" i="1">
                <a:solidFill>
                  <a:srgbClr val="0000CC"/>
                </a:solidFill>
              </a:rPr>
              <a:t>in the water</a:t>
            </a:r>
          </a:p>
          <a:p>
            <a:r>
              <a:rPr lang="en-US" altLang="en-US" sz="1800" i="1">
                <a:solidFill>
                  <a:srgbClr val="0000CC"/>
                </a:solidFill>
              </a:rPr>
              <a:t>that is produced</a:t>
            </a:r>
            <a:r>
              <a:rPr lang="en-US" altLang="en-US" sz="1800">
                <a:solidFill>
                  <a:srgbClr val="0000CC"/>
                </a:solidFill>
              </a:rPr>
              <a:t>?</a:t>
            </a:r>
          </a:p>
        </p:txBody>
      </p:sp>
      <p:sp>
        <p:nvSpPr>
          <p:cNvPr id="56326" name="Text Box 6"/>
          <p:cNvSpPr txBox="1">
            <a:spLocks noChangeArrowheads="1"/>
          </p:cNvSpPr>
          <p:nvPr/>
        </p:nvSpPr>
        <p:spPr bwMode="auto">
          <a:xfrm>
            <a:off x="0" y="6324600"/>
            <a:ext cx="16637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t>14.2g C</a:t>
            </a:r>
            <a:r>
              <a:rPr lang="en-US" altLang="en-US" sz="1800" baseline="-25000"/>
              <a:t>6</a:t>
            </a:r>
            <a:r>
              <a:rPr lang="en-US" altLang="en-US" sz="1800"/>
              <a:t>H</a:t>
            </a:r>
            <a:r>
              <a:rPr lang="en-US" altLang="en-US" sz="1800" baseline="-25000"/>
              <a:t>12</a:t>
            </a:r>
            <a:r>
              <a:rPr lang="en-US" altLang="en-US" sz="1800"/>
              <a:t>O</a:t>
            </a:r>
            <a:r>
              <a:rPr lang="en-US" altLang="en-US" sz="1800" baseline="-25000"/>
              <a:t>6</a:t>
            </a:r>
          </a:p>
        </p:txBody>
      </p:sp>
      <p:sp>
        <p:nvSpPr>
          <p:cNvPr id="56327" name="Text Box 7"/>
          <p:cNvSpPr txBox="1">
            <a:spLocks noChangeArrowheads="1"/>
          </p:cNvSpPr>
          <p:nvPr/>
        </p:nvSpPr>
        <p:spPr bwMode="auto">
          <a:xfrm>
            <a:off x="2133600" y="6324600"/>
            <a:ext cx="1460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t>mol C</a:t>
            </a:r>
            <a:r>
              <a:rPr lang="en-US" altLang="en-US" sz="1800" baseline="-25000"/>
              <a:t>6</a:t>
            </a:r>
            <a:r>
              <a:rPr lang="en-US" altLang="en-US" sz="1800"/>
              <a:t>H</a:t>
            </a:r>
            <a:r>
              <a:rPr lang="en-US" altLang="en-US" sz="1800" baseline="-25000"/>
              <a:t>12</a:t>
            </a:r>
            <a:r>
              <a:rPr lang="en-US" altLang="en-US" sz="1800"/>
              <a:t>O</a:t>
            </a:r>
            <a:r>
              <a:rPr lang="en-US" altLang="en-US" sz="1800" baseline="-25000"/>
              <a:t>6</a:t>
            </a:r>
          </a:p>
        </p:txBody>
      </p:sp>
      <p:sp>
        <p:nvSpPr>
          <p:cNvPr id="56328" name="Text Box 8"/>
          <p:cNvSpPr txBox="1">
            <a:spLocks noChangeArrowheads="1"/>
          </p:cNvSpPr>
          <p:nvPr/>
        </p:nvSpPr>
        <p:spPr bwMode="auto">
          <a:xfrm>
            <a:off x="4114800" y="6324600"/>
            <a:ext cx="10429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t>mol H</a:t>
            </a:r>
            <a:r>
              <a:rPr lang="en-US" altLang="en-US" sz="1800" baseline="-25000"/>
              <a:t>2</a:t>
            </a:r>
            <a:r>
              <a:rPr lang="en-US" altLang="en-US" sz="1800"/>
              <a:t>O</a:t>
            </a:r>
          </a:p>
        </p:txBody>
      </p:sp>
      <p:sp>
        <p:nvSpPr>
          <p:cNvPr id="56329" name="Text Box 9"/>
          <p:cNvSpPr txBox="1">
            <a:spLocks noChangeArrowheads="1"/>
          </p:cNvSpPr>
          <p:nvPr/>
        </p:nvSpPr>
        <p:spPr bwMode="auto">
          <a:xfrm>
            <a:off x="5638800" y="6324600"/>
            <a:ext cx="16779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t>mol O (in H</a:t>
            </a:r>
            <a:r>
              <a:rPr lang="en-US" altLang="en-US" sz="1800" baseline="-25000"/>
              <a:t>2</a:t>
            </a:r>
            <a:r>
              <a:rPr lang="en-US" altLang="en-US" sz="1800"/>
              <a:t>O)</a:t>
            </a:r>
          </a:p>
        </p:txBody>
      </p:sp>
      <p:sp>
        <p:nvSpPr>
          <p:cNvPr id="56330" name="Text Box 10"/>
          <p:cNvSpPr txBox="1">
            <a:spLocks noChangeArrowheads="1"/>
          </p:cNvSpPr>
          <p:nvPr/>
        </p:nvSpPr>
        <p:spPr bwMode="auto">
          <a:xfrm>
            <a:off x="7859713" y="6324600"/>
            <a:ext cx="12842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t>g O in H</a:t>
            </a:r>
            <a:r>
              <a:rPr lang="en-US" altLang="en-US" sz="1800" baseline="-25000"/>
              <a:t>2</a:t>
            </a:r>
            <a:r>
              <a:rPr lang="en-US" altLang="en-US" sz="1800"/>
              <a:t>O</a:t>
            </a:r>
          </a:p>
        </p:txBody>
      </p:sp>
      <p:sp>
        <p:nvSpPr>
          <p:cNvPr id="56331" name="Line 11"/>
          <p:cNvSpPr>
            <a:spLocks noChangeShapeType="1"/>
          </p:cNvSpPr>
          <p:nvPr/>
        </p:nvSpPr>
        <p:spPr bwMode="auto">
          <a:xfrm>
            <a:off x="1600200" y="64770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32" name="Line 12"/>
          <p:cNvSpPr>
            <a:spLocks noChangeShapeType="1"/>
          </p:cNvSpPr>
          <p:nvPr/>
        </p:nvSpPr>
        <p:spPr bwMode="auto">
          <a:xfrm>
            <a:off x="3581400" y="64770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33" name="Line 13"/>
          <p:cNvSpPr>
            <a:spLocks noChangeShapeType="1"/>
          </p:cNvSpPr>
          <p:nvPr/>
        </p:nvSpPr>
        <p:spPr bwMode="auto">
          <a:xfrm>
            <a:off x="5105400" y="64770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34" name="Line 14"/>
          <p:cNvSpPr>
            <a:spLocks noChangeShapeType="1"/>
          </p:cNvSpPr>
          <p:nvPr/>
        </p:nvSpPr>
        <p:spPr bwMode="auto">
          <a:xfrm>
            <a:off x="7315200" y="64770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35" name="Text Box 15"/>
          <p:cNvSpPr txBox="1">
            <a:spLocks noChangeArrowheads="1"/>
          </p:cNvSpPr>
          <p:nvPr/>
        </p:nvSpPr>
        <p:spPr bwMode="auto">
          <a:xfrm>
            <a:off x="1295400" y="5867400"/>
            <a:ext cx="123507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1600"/>
              <a:t>Molar mass</a:t>
            </a:r>
          </a:p>
          <a:p>
            <a:pPr algn="ctr"/>
            <a:r>
              <a:rPr lang="en-US" altLang="en-US" sz="1600"/>
              <a:t>C</a:t>
            </a:r>
            <a:r>
              <a:rPr lang="en-US" altLang="en-US" sz="1600" baseline="-25000"/>
              <a:t>6</a:t>
            </a:r>
            <a:r>
              <a:rPr lang="en-US" altLang="en-US" sz="1600"/>
              <a:t>H</a:t>
            </a:r>
            <a:r>
              <a:rPr lang="en-US" altLang="en-US" sz="1600" baseline="-25000"/>
              <a:t>12</a:t>
            </a:r>
            <a:r>
              <a:rPr lang="en-US" altLang="en-US" sz="1600"/>
              <a:t>O</a:t>
            </a:r>
            <a:r>
              <a:rPr lang="en-US" altLang="en-US" sz="1600" baseline="-25000"/>
              <a:t>6</a:t>
            </a:r>
          </a:p>
        </p:txBody>
      </p:sp>
      <p:sp>
        <p:nvSpPr>
          <p:cNvPr id="56336" name="Text Box 16"/>
          <p:cNvSpPr txBox="1">
            <a:spLocks noChangeArrowheads="1"/>
          </p:cNvSpPr>
          <p:nvPr/>
        </p:nvSpPr>
        <p:spPr bwMode="auto">
          <a:xfrm>
            <a:off x="6858000" y="5867400"/>
            <a:ext cx="123507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1600"/>
              <a:t>Molar mass</a:t>
            </a:r>
          </a:p>
          <a:p>
            <a:pPr algn="ctr"/>
            <a:r>
              <a:rPr lang="en-US" altLang="en-US" sz="1600"/>
              <a:t>O</a:t>
            </a:r>
            <a:endParaRPr lang="en-US" altLang="en-US" sz="1600" baseline="-25000"/>
          </a:p>
        </p:txBody>
      </p:sp>
      <p:sp>
        <p:nvSpPr>
          <p:cNvPr id="56337" name="Text Box 17"/>
          <p:cNvSpPr txBox="1">
            <a:spLocks noChangeArrowheads="1"/>
          </p:cNvSpPr>
          <p:nvPr/>
        </p:nvSpPr>
        <p:spPr bwMode="auto">
          <a:xfrm>
            <a:off x="8899525" y="3825875"/>
            <a:ext cx="1841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
        <p:nvSpPr>
          <p:cNvPr id="56339" name="Rectangle 1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56338" name="Object 18"/>
          <p:cNvGraphicFramePr>
            <a:graphicFrameLocks noChangeAspect="1"/>
          </p:cNvGraphicFramePr>
          <p:nvPr/>
        </p:nvGraphicFramePr>
        <p:xfrm>
          <a:off x="3276600" y="5943600"/>
          <a:ext cx="1000125" cy="428625"/>
        </p:xfrm>
        <a:graphic>
          <a:graphicData uri="http://schemas.openxmlformats.org/presentationml/2006/ole">
            <mc:AlternateContent xmlns:mc="http://schemas.openxmlformats.org/markup-compatibility/2006">
              <mc:Choice xmlns:v="urn:schemas-microsoft-com:vml" Requires="v">
                <p:oleObj spid="_x0000_s56348" name="Equation" r:id="rId3" imgW="1002865" imgH="431613" progId="Equation.3">
                  <p:embed/>
                </p:oleObj>
              </mc:Choice>
              <mc:Fallback>
                <p:oleObj name="Equation" r:id="rId3" imgW="1002865" imgH="431613" progId="Equation.3">
                  <p:embed/>
                  <p:pic>
                    <p:nvPicPr>
                      <p:cNvPr id="0" name="Object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5943600"/>
                        <a:ext cx="1000125" cy="428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6341" name="Rectangle 21"/>
          <p:cNvSpPr>
            <a:spLocks noChangeArrowheads="1"/>
          </p:cNvSpPr>
          <p:nvPr/>
        </p:nvSpPr>
        <p:spPr bwMode="auto">
          <a:xfrm>
            <a:off x="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56340" name="Object 20"/>
          <p:cNvGraphicFramePr>
            <a:graphicFrameLocks noChangeAspect="1"/>
          </p:cNvGraphicFramePr>
          <p:nvPr/>
        </p:nvGraphicFramePr>
        <p:xfrm>
          <a:off x="4953000" y="5943600"/>
          <a:ext cx="771525" cy="428625"/>
        </p:xfrm>
        <a:graphic>
          <a:graphicData uri="http://schemas.openxmlformats.org/presentationml/2006/ole">
            <mc:AlternateContent xmlns:mc="http://schemas.openxmlformats.org/markup-compatibility/2006">
              <mc:Choice xmlns:v="urn:schemas-microsoft-com:vml" Requires="v">
                <p:oleObj spid="_x0000_s56349" name="Equation" r:id="rId5" imgW="774364" imgH="431613" progId="Equation.3">
                  <p:embed/>
                </p:oleObj>
              </mc:Choice>
              <mc:Fallback>
                <p:oleObj name="Equation" r:id="rId5" imgW="774364" imgH="431613" progId="Equation.3">
                  <p:embed/>
                  <p:pic>
                    <p:nvPicPr>
                      <p:cNvPr id="0" name="Object 2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53000" y="5943600"/>
                        <a:ext cx="771525" cy="428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6325"/>
                                        </p:tgtEl>
                                        <p:attrNameLst>
                                          <p:attrName>style.visibility</p:attrName>
                                        </p:attrNameLst>
                                      </p:cBhvr>
                                      <p:to>
                                        <p:strVal val="visible"/>
                                      </p:to>
                                    </p:set>
                                    <p:animEffect transition="in" filter="box(in)">
                                      <p:cBhvr>
                                        <p:cTn id="7" dur="500"/>
                                        <p:tgtEl>
                                          <p:spTgt spid="5632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6326"/>
                                        </p:tgtEl>
                                        <p:attrNameLst>
                                          <p:attrName>style.visibility</p:attrName>
                                        </p:attrNameLst>
                                      </p:cBhvr>
                                      <p:to>
                                        <p:strVal val="visible"/>
                                      </p:to>
                                    </p:set>
                                    <p:animEffect transition="in" filter="box(in)">
                                      <p:cBhvr>
                                        <p:cTn id="12" dur="500"/>
                                        <p:tgtEl>
                                          <p:spTgt spid="5632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56331"/>
                                        </p:tgtEl>
                                        <p:attrNameLst>
                                          <p:attrName>style.visibility</p:attrName>
                                        </p:attrNameLst>
                                      </p:cBhvr>
                                      <p:to>
                                        <p:strVal val="visible"/>
                                      </p:to>
                                    </p:set>
                                    <p:animEffect transition="in" filter="box(in)">
                                      <p:cBhvr>
                                        <p:cTn id="17" dur="500"/>
                                        <p:tgtEl>
                                          <p:spTgt spid="56331"/>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56335"/>
                                        </p:tgtEl>
                                        <p:attrNameLst>
                                          <p:attrName>style.visibility</p:attrName>
                                        </p:attrNameLst>
                                      </p:cBhvr>
                                      <p:to>
                                        <p:strVal val="visible"/>
                                      </p:to>
                                    </p:set>
                                    <p:animEffect transition="in" filter="box(in)">
                                      <p:cBhvr>
                                        <p:cTn id="20" dur="500"/>
                                        <p:tgtEl>
                                          <p:spTgt spid="56335"/>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56327"/>
                                        </p:tgtEl>
                                        <p:attrNameLst>
                                          <p:attrName>style.visibility</p:attrName>
                                        </p:attrNameLst>
                                      </p:cBhvr>
                                      <p:to>
                                        <p:strVal val="visible"/>
                                      </p:to>
                                    </p:set>
                                    <p:animEffect transition="in" filter="box(in)">
                                      <p:cBhvr>
                                        <p:cTn id="23" dur="500"/>
                                        <p:tgtEl>
                                          <p:spTgt spid="56327"/>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 presetClass="entr" presetSubtype="16" fill="hold" nodeType="clickEffect">
                                  <p:stCondLst>
                                    <p:cond delay="0"/>
                                  </p:stCondLst>
                                  <p:childTnLst>
                                    <p:set>
                                      <p:cBhvr>
                                        <p:cTn id="27" dur="1" fill="hold">
                                          <p:stCondLst>
                                            <p:cond delay="0"/>
                                          </p:stCondLst>
                                        </p:cTn>
                                        <p:tgtEl>
                                          <p:spTgt spid="56332"/>
                                        </p:tgtEl>
                                        <p:attrNameLst>
                                          <p:attrName>style.visibility</p:attrName>
                                        </p:attrNameLst>
                                      </p:cBhvr>
                                      <p:to>
                                        <p:strVal val="visible"/>
                                      </p:to>
                                    </p:set>
                                    <p:animEffect transition="in" filter="box(in)">
                                      <p:cBhvr>
                                        <p:cTn id="28" dur="500"/>
                                        <p:tgtEl>
                                          <p:spTgt spid="56332"/>
                                        </p:tgtEl>
                                      </p:cBhvr>
                                    </p:animEffect>
                                  </p:childTnLst>
                                </p:cTn>
                              </p:par>
                              <p:par>
                                <p:cTn id="29" presetID="4" presetClass="entr" presetSubtype="16" fill="hold" nodeType="withEffect">
                                  <p:stCondLst>
                                    <p:cond delay="0"/>
                                  </p:stCondLst>
                                  <p:childTnLst>
                                    <p:set>
                                      <p:cBhvr>
                                        <p:cTn id="30" dur="1" fill="hold">
                                          <p:stCondLst>
                                            <p:cond delay="0"/>
                                          </p:stCondLst>
                                        </p:cTn>
                                        <p:tgtEl>
                                          <p:spTgt spid="56338"/>
                                        </p:tgtEl>
                                        <p:attrNameLst>
                                          <p:attrName>style.visibility</p:attrName>
                                        </p:attrNameLst>
                                      </p:cBhvr>
                                      <p:to>
                                        <p:strVal val="visible"/>
                                      </p:to>
                                    </p:set>
                                    <p:animEffect transition="in" filter="box(in)">
                                      <p:cBhvr>
                                        <p:cTn id="31" dur="500"/>
                                        <p:tgtEl>
                                          <p:spTgt spid="56338"/>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56328"/>
                                        </p:tgtEl>
                                        <p:attrNameLst>
                                          <p:attrName>style.visibility</p:attrName>
                                        </p:attrNameLst>
                                      </p:cBhvr>
                                      <p:to>
                                        <p:strVal val="visible"/>
                                      </p:to>
                                    </p:set>
                                    <p:animEffect transition="in" filter="box(in)">
                                      <p:cBhvr>
                                        <p:cTn id="34" dur="500"/>
                                        <p:tgtEl>
                                          <p:spTgt spid="56328"/>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 presetClass="entr" presetSubtype="16" fill="hold" nodeType="clickEffect">
                                  <p:stCondLst>
                                    <p:cond delay="0"/>
                                  </p:stCondLst>
                                  <p:childTnLst>
                                    <p:set>
                                      <p:cBhvr>
                                        <p:cTn id="38" dur="1" fill="hold">
                                          <p:stCondLst>
                                            <p:cond delay="0"/>
                                          </p:stCondLst>
                                        </p:cTn>
                                        <p:tgtEl>
                                          <p:spTgt spid="56333"/>
                                        </p:tgtEl>
                                        <p:attrNameLst>
                                          <p:attrName>style.visibility</p:attrName>
                                        </p:attrNameLst>
                                      </p:cBhvr>
                                      <p:to>
                                        <p:strVal val="visible"/>
                                      </p:to>
                                    </p:set>
                                    <p:animEffect transition="in" filter="box(in)">
                                      <p:cBhvr>
                                        <p:cTn id="39" dur="500"/>
                                        <p:tgtEl>
                                          <p:spTgt spid="56333"/>
                                        </p:tgtEl>
                                      </p:cBhvr>
                                    </p:animEffect>
                                  </p:childTnLst>
                                </p:cTn>
                              </p:par>
                              <p:par>
                                <p:cTn id="40" presetID="4" presetClass="entr" presetSubtype="16" fill="hold" nodeType="withEffect">
                                  <p:stCondLst>
                                    <p:cond delay="0"/>
                                  </p:stCondLst>
                                  <p:childTnLst>
                                    <p:set>
                                      <p:cBhvr>
                                        <p:cTn id="41" dur="1" fill="hold">
                                          <p:stCondLst>
                                            <p:cond delay="0"/>
                                          </p:stCondLst>
                                        </p:cTn>
                                        <p:tgtEl>
                                          <p:spTgt spid="56340"/>
                                        </p:tgtEl>
                                        <p:attrNameLst>
                                          <p:attrName>style.visibility</p:attrName>
                                        </p:attrNameLst>
                                      </p:cBhvr>
                                      <p:to>
                                        <p:strVal val="visible"/>
                                      </p:to>
                                    </p:set>
                                    <p:animEffect transition="in" filter="box(in)">
                                      <p:cBhvr>
                                        <p:cTn id="42" dur="500"/>
                                        <p:tgtEl>
                                          <p:spTgt spid="56340"/>
                                        </p:tgtEl>
                                      </p:cBhvr>
                                    </p:animEffect>
                                  </p:childTnLst>
                                </p:cTn>
                              </p:par>
                              <p:par>
                                <p:cTn id="43" presetID="4" presetClass="entr" presetSubtype="16" fill="hold" grpId="0" nodeType="withEffect">
                                  <p:stCondLst>
                                    <p:cond delay="0"/>
                                  </p:stCondLst>
                                  <p:childTnLst>
                                    <p:set>
                                      <p:cBhvr>
                                        <p:cTn id="44" dur="1" fill="hold">
                                          <p:stCondLst>
                                            <p:cond delay="0"/>
                                          </p:stCondLst>
                                        </p:cTn>
                                        <p:tgtEl>
                                          <p:spTgt spid="56329"/>
                                        </p:tgtEl>
                                        <p:attrNameLst>
                                          <p:attrName>style.visibility</p:attrName>
                                        </p:attrNameLst>
                                      </p:cBhvr>
                                      <p:to>
                                        <p:strVal val="visible"/>
                                      </p:to>
                                    </p:set>
                                    <p:animEffect transition="in" filter="box(in)">
                                      <p:cBhvr>
                                        <p:cTn id="45" dur="500"/>
                                        <p:tgtEl>
                                          <p:spTgt spid="56329"/>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4" presetClass="entr" presetSubtype="16" fill="hold" nodeType="clickEffect">
                                  <p:stCondLst>
                                    <p:cond delay="0"/>
                                  </p:stCondLst>
                                  <p:childTnLst>
                                    <p:set>
                                      <p:cBhvr>
                                        <p:cTn id="49" dur="1" fill="hold">
                                          <p:stCondLst>
                                            <p:cond delay="0"/>
                                          </p:stCondLst>
                                        </p:cTn>
                                        <p:tgtEl>
                                          <p:spTgt spid="56334"/>
                                        </p:tgtEl>
                                        <p:attrNameLst>
                                          <p:attrName>style.visibility</p:attrName>
                                        </p:attrNameLst>
                                      </p:cBhvr>
                                      <p:to>
                                        <p:strVal val="visible"/>
                                      </p:to>
                                    </p:set>
                                    <p:animEffect transition="in" filter="box(in)">
                                      <p:cBhvr>
                                        <p:cTn id="50" dur="500"/>
                                        <p:tgtEl>
                                          <p:spTgt spid="56334"/>
                                        </p:tgtEl>
                                      </p:cBhvr>
                                    </p:animEffect>
                                  </p:childTnLst>
                                </p:cTn>
                              </p:par>
                              <p:par>
                                <p:cTn id="51" presetID="4" presetClass="entr" presetSubtype="16" fill="hold" grpId="0" nodeType="withEffect">
                                  <p:stCondLst>
                                    <p:cond delay="0"/>
                                  </p:stCondLst>
                                  <p:childTnLst>
                                    <p:set>
                                      <p:cBhvr>
                                        <p:cTn id="52" dur="1" fill="hold">
                                          <p:stCondLst>
                                            <p:cond delay="0"/>
                                          </p:stCondLst>
                                        </p:cTn>
                                        <p:tgtEl>
                                          <p:spTgt spid="56336"/>
                                        </p:tgtEl>
                                        <p:attrNameLst>
                                          <p:attrName>style.visibility</p:attrName>
                                        </p:attrNameLst>
                                      </p:cBhvr>
                                      <p:to>
                                        <p:strVal val="visible"/>
                                      </p:to>
                                    </p:set>
                                    <p:animEffect transition="in" filter="box(in)">
                                      <p:cBhvr>
                                        <p:cTn id="53" dur="500"/>
                                        <p:tgtEl>
                                          <p:spTgt spid="56336"/>
                                        </p:tgtEl>
                                      </p:cBhvr>
                                    </p:animEffect>
                                  </p:childTnLst>
                                </p:cTn>
                              </p:par>
                              <p:par>
                                <p:cTn id="54" presetID="4" presetClass="entr" presetSubtype="16" fill="hold" grpId="0" nodeType="withEffect">
                                  <p:stCondLst>
                                    <p:cond delay="0"/>
                                  </p:stCondLst>
                                  <p:childTnLst>
                                    <p:set>
                                      <p:cBhvr>
                                        <p:cTn id="55" dur="1" fill="hold">
                                          <p:stCondLst>
                                            <p:cond delay="0"/>
                                          </p:stCondLst>
                                        </p:cTn>
                                        <p:tgtEl>
                                          <p:spTgt spid="56330"/>
                                        </p:tgtEl>
                                        <p:attrNameLst>
                                          <p:attrName>style.visibility</p:attrName>
                                        </p:attrNameLst>
                                      </p:cBhvr>
                                      <p:to>
                                        <p:strVal val="visible"/>
                                      </p:to>
                                    </p:set>
                                    <p:animEffect transition="in" filter="box(in)">
                                      <p:cBhvr>
                                        <p:cTn id="56" dur="500"/>
                                        <p:tgtEl>
                                          <p:spTgt spid="563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5" grpId="0"/>
      <p:bldP spid="56326" grpId="0"/>
      <p:bldP spid="56327" grpId="0"/>
      <p:bldP spid="56328" grpId="0"/>
      <p:bldP spid="56329" grpId="0"/>
      <p:bldP spid="56330" grpId="0"/>
      <p:bldP spid="56335" grpId="0"/>
      <p:bldP spid="5633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ltLang="en-US" sz="4000"/>
              <a:t>Chemical calculations using chemical equations</a:t>
            </a:r>
          </a:p>
        </p:txBody>
      </p:sp>
      <p:sp>
        <p:nvSpPr>
          <p:cNvPr id="57349" name="Rectangle 5"/>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57348" name="Object 4"/>
          <p:cNvGraphicFramePr>
            <a:graphicFrameLocks noChangeAspect="1"/>
          </p:cNvGraphicFramePr>
          <p:nvPr/>
        </p:nvGraphicFramePr>
        <p:xfrm>
          <a:off x="609600" y="5029200"/>
          <a:ext cx="1676400" cy="373063"/>
        </p:xfrm>
        <a:graphic>
          <a:graphicData uri="http://schemas.openxmlformats.org/presentationml/2006/ole">
            <mc:AlternateContent xmlns:mc="http://schemas.openxmlformats.org/markup-compatibility/2006">
              <mc:Choice xmlns:v="urn:schemas-microsoft-com:vml" Requires="v">
                <p:oleObj spid="_x0000_s57398" name="Equation" r:id="rId3" imgW="1028700" imgH="228600" progId="Equation.3">
                  <p:embed/>
                </p:oleObj>
              </mc:Choice>
              <mc:Fallback>
                <p:oleObj name="Equation" r:id="rId3" imgW="1028700" imgH="2286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5029200"/>
                        <a:ext cx="1676400" cy="373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7351" name="Rectangle 7"/>
          <p:cNvSpPr>
            <a:spLocks noChangeArrowheads="1"/>
          </p:cNvSpPr>
          <p:nvPr/>
        </p:nvSpPr>
        <p:spPr bwMode="auto">
          <a:xfrm>
            <a:off x="0" y="31813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57350" name="Object 6"/>
          <p:cNvGraphicFramePr>
            <a:graphicFrameLocks noChangeAspect="1"/>
          </p:cNvGraphicFramePr>
          <p:nvPr/>
        </p:nvGraphicFramePr>
        <p:xfrm>
          <a:off x="2209800" y="4876800"/>
          <a:ext cx="2286000" cy="654050"/>
        </p:xfrm>
        <a:graphic>
          <a:graphicData uri="http://schemas.openxmlformats.org/presentationml/2006/ole">
            <mc:AlternateContent xmlns:mc="http://schemas.openxmlformats.org/markup-compatibility/2006">
              <mc:Choice xmlns:v="urn:schemas-microsoft-com:vml" Requires="v">
                <p:oleObj spid="_x0000_s57399" name="Equation" r:id="rId5" imgW="1648713" imgH="585524" progId="Equation.3">
                  <p:embed/>
                </p:oleObj>
              </mc:Choice>
              <mc:Fallback>
                <p:oleObj name="Equation" r:id="rId5" imgW="1648713" imgH="585524"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9800" y="4876800"/>
                        <a:ext cx="2286000" cy="654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7353" name="Rectangle 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57352" name="Object 8"/>
          <p:cNvGraphicFramePr>
            <a:graphicFrameLocks noChangeAspect="1"/>
          </p:cNvGraphicFramePr>
          <p:nvPr/>
        </p:nvGraphicFramePr>
        <p:xfrm>
          <a:off x="4419600" y="4876800"/>
          <a:ext cx="1524000" cy="642938"/>
        </p:xfrm>
        <a:graphic>
          <a:graphicData uri="http://schemas.openxmlformats.org/presentationml/2006/ole">
            <mc:AlternateContent xmlns:mc="http://schemas.openxmlformats.org/markup-compatibility/2006">
              <mc:Choice xmlns:v="urn:schemas-microsoft-com:vml" Requires="v">
                <p:oleObj spid="_x0000_s57400" name="Equation" r:id="rId7" imgW="1155700" imgH="482600" progId="Equation.3">
                  <p:embed/>
                </p:oleObj>
              </mc:Choice>
              <mc:Fallback>
                <p:oleObj name="Equation" r:id="rId7" imgW="1155700" imgH="482600" progId="Equation.3">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19600" y="4876800"/>
                        <a:ext cx="1524000" cy="642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7355" name="Rectangle 11"/>
          <p:cNvSpPr>
            <a:spLocks noChangeArrowheads="1"/>
          </p:cNvSpPr>
          <p:nvPr/>
        </p:nvSpPr>
        <p:spPr bwMode="auto">
          <a:xfrm>
            <a:off x="0" y="31861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57356" name="Object 12"/>
          <p:cNvGraphicFramePr>
            <a:graphicFrameLocks noChangeAspect="1"/>
          </p:cNvGraphicFramePr>
          <p:nvPr/>
        </p:nvGraphicFramePr>
        <p:xfrm>
          <a:off x="5867400" y="4876800"/>
          <a:ext cx="1219200" cy="647700"/>
        </p:xfrm>
        <a:graphic>
          <a:graphicData uri="http://schemas.openxmlformats.org/presentationml/2006/ole">
            <mc:AlternateContent xmlns:mc="http://schemas.openxmlformats.org/markup-compatibility/2006">
              <mc:Choice xmlns:v="urn:schemas-microsoft-com:vml" Requires="v">
                <p:oleObj spid="_x0000_s57401" name="Equation" r:id="rId9" imgW="914400" imgH="482600" progId="Equation.3">
                  <p:embed/>
                </p:oleObj>
              </mc:Choice>
              <mc:Fallback>
                <p:oleObj name="Equation" r:id="rId9" imgW="914400" imgH="482600" progId="Equation.3">
                  <p:embed/>
                  <p:pic>
                    <p:nvPicPr>
                      <p:cNvPr id="0" name="Object 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867400" y="4876800"/>
                        <a:ext cx="1219200" cy="647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7359" name="Rectangle 15"/>
          <p:cNvSpPr>
            <a:spLocks noChangeArrowheads="1"/>
          </p:cNvSpPr>
          <p:nvPr/>
        </p:nvSpPr>
        <p:spPr bwMode="auto">
          <a:xfrm>
            <a:off x="0" y="3200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57358" name="Object 14"/>
          <p:cNvGraphicFramePr>
            <a:graphicFrameLocks noChangeAspect="1"/>
          </p:cNvGraphicFramePr>
          <p:nvPr/>
        </p:nvGraphicFramePr>
        <p:xfrm>
          <a:off x="7010400" y="4876800"/>
          <a:ext cx="1219200" cy="636588"/>
        </p:xfrm>
        <a:graphic>
          <a:graphicData uri="http://schemas.openxmlformats.org/presentationml/2006/ole">
            <mc:AlternateContent xmlns:mc="http://schemas.openxmlformats.org/markup-compatibility/2006">
              <mc:Choice xmlns:v="urn:schemas-microsoft-com:vml" Requires="v">
                <p:oleObj spid="_x0000_s57402" name="Equation" r:id="rId11" imgW="876300" imgH="457200" progId="Equation.3">
                  <p:embed/>
                </p:oleObj>
              </mc:Choice>
              <mc:Fallback>
                <p:oleObj name="Equation" r:id="rId11" imgW="876300" imgH="457200" progId="Equation.3">
                  <p:embed/>
                  <p:pic>
                    <p:nvPicPr>
                      <p:cNvPr id="0" name="Object 1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10400" y="4876800"/>
                        <a:ext cx="1219200" cy="636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7360" name="Text Box 16"/>
          <p:cNvSpPr txBox="1">
            <a:spLocks noChangeArrowheads="1"/>
          </p:cNvSpPr>
          <p:nvPr/>
        </p:nvSpPr>
        <p:spPr bwMode="auto">
          <a:xfrm>
            <a:off x="6858000" y="5715000"/>
            <a:ext cx="13843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t>=7.57g of O</a:t>
            </a:r>
          </a:p>
        </p:txBody>
      </p:sp>
      <p:sp>
        <p:nvSpPr>
          <p:cNvPr id="57361" name="Rectangle 17"/>
          <p:cNvSpPr>
            <a:spLocks noChangeArrowheads="1"/>
          </p:cNvSpPr>
          <p:nvPr/>
        </p:nvSpPr>
        <p:spPr bwMode="auto">
          <a:xfrm>
            <a:off x="2209800" y="1447800"/>
            <a:ext cx="48926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eaLnBrk="0" hangingPunct="0"/>
            <a:r>
              <a:rPr lang="en-US" altLang="en-US" sz="2400">
                <a:solidFill>
                  <a:srgbClr val="C82E32"/>
                </a:solidFill>
                <a:ea typeface="ＭＳ Ｐゴシック" panose="020B0600070205080204" pitchFamily="34" charset="-128"/>
              </a:rPr>
              <a:t>C</a:t>
            </a:r>
            <a:r>
              <a:rPr lang="en-US" altLang="en-US" sz="2400" baseline="-25000">
                <a:solidFill>
                  <a:srgbClr val="C82E32"/>
                </a:solidFill>
                <a:ea typeface="ＭＳ Ｐゴシック" panose="020B0600070205080204" pitchFamily="34" charset="-128"/>
              </a:rPr>
              <a:t>6</a:t>
            </a:r>
            <a:r>
              <a:rPr lang="en-US" altLang="en-US" sz="2400">
                <a:solidFill>
                  <a:srgbClr val="C82E32"/>
                </a:solidFill>
                <a:ea typeface="ＭＳ Ｐゴシック" panose="020B0600070205080204" pitchFamily="34" charset="-128"/>
              </a:rPr>
              <a:t>H</a:t>
            </a:r>
            <a:r>
              <a:rPr lang="en-US" altLang="en-US" sz="2400" baseline="-25000">
                <a:solidFill>
                  <a:srgbClr val="C82E32"/>
                </a:solidFill>
                <a:ea typeface="ＭＳ Ｐゴシック" panose="020B0600070205080204" pitchFamily="34" charset="-128"/>
              </a:rPr>
              <a:t>12</a:t>
            </a:r>
            <a:r>
              <a:rPr lang="en-US" altLang="en-US" sz="2400">
                <a:solidFill>
                  <a:srgbClr val="C82E32"/>
                </a:solidFill>
                <a:ea typeface="ＭＳ Ｐゴシック" panose="020B0600070205080204" pitchFamily="34" charset="-128"/>
              </a:rPr>
              <a:t>O</a:t>
            </a:r>
            <a:r>
              <a:rPr lang="en-US" altLang="en-US" sz="2400" baseline="-25000">
                <a:solidFill>
                  <a:srgbClr val="C82E32"/>
                </a:solidFill>
                <a:ea typeface="ＭＳ Ｐゴシック" panose="020B0600070205080204" pitchFamily="34" charset="-128"/>
              </a:rPr>
              <a:t>6</a:t>
            </a:r>
            <a:r>
              <a:rPr lang="en-US" altLang="en-US" sz="2400">
                <a:solidFill>
                  <a:srgbClr val="C82E32"/>
                </a:solidFill>
                <a:ea typeface="ＭＳ Ｐゴシック" panose="020B0600070205080204" pitchFamily="34" charset="-128"/>
              </a:rPr>
              <a:t> + 6 O</a:t>
            </a:r>
            <a:r>
              <a:rPr lang="en-US" altLang="en-US" sz="2400" baseline="-25000">
                <a:solidFill>
                  <a:srgbClr val="C82E32"/>
                </a:solidFill>
                <a:ea typeface="ＭＳ Ｐゴシック" panose="020B0600070205080204" pitchFamily="34" charset="-128"/>
              </a:rPr>
              <a:t>2</a:t>
            </a:r>
            <a:r>
              <a:rPr lang="en-US" altLang="en-US" sz="2400">
                <a:solidFill>
                  <a:srgbClr val="C82E32"/>
                </a:solidFill>
                <a:ea typeface="ＭＳ Ｐゴシック" panose="020B0600070205080204" pitchFamily="34" charset="-128"/>
              </a:rPr>
              <a:t>  </a:t>
            </a:r>
            <a:r>
              <a:rPr lang="en-US" altLang="en-US" sz="2400">
                <a:solidFill>
                  <a:srgbClr val="C82E32"/>
                </a:solidFill>
                <a:ea typeface="ＭＳ Ｐゴシック" panose="020B0600070205080204" pitchFamily="34" charset="-128"/>
                <a:sym typeface="Symbol" panose="05050102010706020507" pitchFamily="18" charset="2"/>
              </a:rPr>
              <a:t>  6 CO</a:t>
            </a:r>
            <a:r>
              <a:rPr lang="en-US" altLang="en-US" sz="2400" baseline="-25000">
                <a:solidFill>
                  <a:srgbClr val="C82E32"/>
                </a:solidFill>
                <a:ea typeface="ＭＳ Ｐゴシック" panose="020B0600070205080204" pitchFamily="34" charset="-128"/>
                <a:sym typeface="Symbol" panose="05050102010706020507" pitchFamily="18" charset="2"/>
              </a:rPr>
              <a:t>2</a:t>
            </a:r>
            <a:r>
              <a:rPr lang="en-US" altLang="en-US" sz="2400">
                <a:solidFill>
                  <a:srgbClr val="C82E32"/>
                </a:solidFill>
                <a:ea typeface="ＭＳ Ｐゴシック" panose="020B0600070205080204" pitchFamily="34" charset="-128"/>
                <a:sym typeface="Symbol" panose="05050102010706020507" pitchFamily="18" charset="2"/>
              </a:rPr>
              <a:t> + 6 H</a:t>
            </a:r>
            <a:r>
              <a:rPr lang="en-US" altLang="en-US" sz="2400" baseline="-25000">
                <a:solidFill>
                  <a:srgbClr val="C82E32"/>
                </a:solidFill>
                <a:ea typeface="ＭＳ Ｐゴシック" panose="020B0600070205080204" pitchFamily="34" charset="-128"/>
                <a:sym typeface="Symbol" panose="05050102010706020507" pitchFamily="18" charset="2"/>
              </a:rPr>
              <a:t>2</a:t>
            </a:r>
            <a:r>
              <a:rPr lang="en-US" altLang="en-US" sz="2400">
                <a:solidFill>
                  <a:srgbClr val="C82E32"/>
                </a:solidFill>
                <a:ea typeface="ＭＳ Ｐゴシック" panose="020B0600070205080204" pitchFamily="34" charset="-128"/>
                <a:sym typeface="Symbol" panose="05050102010706020507" pitchFamily="18" charset="2"/>
              </a:rPr>
              <a:t>O</a:t>
            </a:r>
            <a:endParaRPr lang="en-US" altLang="en-US" sz="2400">
              <a:solidFill>
                <a:srgbClr val="C82E32"/>
              </a:solidFill>
              <a:ea typeface="ＭＳ Ｐゴシック" panose="020B0600070205080204" pitchFamily="34" charset="-128"/>
            </a:endParaRPr>
          </a:p>
        </p:txBody>
      </p:sp>
      <p:sp>
        <p:nvSpPr>
          <p:cNvPr id="57362" name="Text Box 18"/>
          <p:cNvSpPr txBox="1">
            <a:spLocks noChangeArrowheads="1"/>
          </p:cNvSpPr>
          <p:nvPr/>
        </p:nvSpPr>
        <p:spPr bwMode="auto">
          <a:xfrm>
            <a:off x="533400" y="1981200"/>
            <a:ext cx="8153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solidFill>
                  <a:srgbClr val="0000CC"/>
                </a:solidFill>
              </a:rPr>
              <a:t>If 14.2g of C</a:t>
            </a:r>
            <a:r>
              <a:rPr lang="en-US" altLang="en-US" sz="1800" baseline="-25000">
                <a:solidFill>
                  <a:srgbClr val="0000CC"/>
                </a:solidFill>
              </a:rPr>
              <a:t>6</a:t>
            </a:r>
            <a:r>
              <a:rPr lang="en-US" altLang="en-US" sz="1800">
                <a:solidFill>
                  <a:srgbClr val="0000CC"/>
                </a:solidFill>
              </a:rPr>
              <a:t>H</a:t>
            </a:r>
            <a:r>
              <a:rPr lang="en-US" altLang="en-US" sz="1800" baseline="-25000">
                <a:solidFill>
                  <a:srgbClr val="0000CC"/>
                </a:solidFill>
              </a:rPr>
              <a:t>12</a:t>
            </a:r>
            <a:r>
              <a:rPr lang="en-US" altLang="en-US" sz="1800">
                <a:solidFill>
                  <a:srgbClr val="0000CC"/>
                </a:solidFill>
              </a:rPr>
              <a:t>O</a:t>
            </a:r>
            <a:r>
              <a:rPr lang="en-US" altLang="en-US" sz="1800" baseline="-25000">
                <a:solidFill>
                  <a:srgbClr val="0000CC"/>
                </a:solidFill>
              </a:rPr>
              <a:t>6</a:t>
            </a:r>
            <a:r>
              <a:rPr lang="en-US" altLang="en-US" sz="1800">
                <a:solidFill>
                  <a:srgbClr val="0000CC"/>
                </a:solidFill>
              </a:rPr>
              <a:t> are reacted, how many grams of O are present </a:t>
            </a:r>
            <a:r>
              <a:rPr lang="en-US" altLang="en-US" sz="1800" i="1">
                <a:solidFill>
                  <a:srgbClr val="0000CC"/>
                </a:solidFill>
              </a:rPr>
              <a:t>in the water</a:t>
            </a:r>
          </a:p>
          <a:p>
            <a:r>
              <a:rPr lang="en-US" altLang="en-US" sz="1800" i="1">
                <a:solidFill>
                  <a:srgbClr val="0000CC"/>
                </a:solidFill>
              </a:rPr>
              <a:t>that is produced</a:t>
            </a:r>
            <a:r>
              <a:rPr lang="en-US" altLang="en-US" sz="1800">
                <a:solidFill>
                  <a:srgbClr val="0000CC"/>
                </a:solidFill>
              </a:rPr>
              <a:t>?</a:t>
            </a:r>
          </a:p>
        </p:txBody>
      </p:sp>
      <p:sp>
        <p:nvSpPr>
          <p:cNvPr id="57363" name="Text Box 19"/>
          <p:cNvSpPr txBox="1">
            <a:spLocks noChangeArrowheads="1"/>
          </p:cNvSpPr>
          <p:nvPr/>
        </p:nvSpPr>
        <p:spPr bwMode="auto">
          <a:xfrm>
            <a:off x="0" y="3124200"/>
            <a:ext cx="16637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t>14.2g C</a:t>
            </a:r>
            <a:r>
              <a:rPr lang="en-US" altLang="en-US" sz="1800" baseline="-25000"/>
              <a:t>6</a:t>
            </a:r>
            <a:r>
              <a:rPr lang="en-US" altLang="en-US" sz="1800"/>
              <a:t>H</a:t>
            </a:r>
            <a:r>
              <a:rPr lang="en-US" altLang="en-US" sz="1800" baseline="-25000"/>
              <a:t>12</a:t>
            </a:r>
            <a:r>
              <a:rPr lang="en-US" altLang="en-US" sz="1800"/>
              <a:t>O</a:t>
            </a:r>
            <a:r>
              <a:rPr lang="en-US" altLang="en-US" sz="1800" baseline="-25000"/>
              <a:t>6</a:t>
            </a:r>
          </a:p>
        </p:txBody>
      </p:sp>
      <p:sp>
        <p:nvSpPr>
          <p:cNvPr id="57364" name="Text Box 20"/>
          <p:cNvSpPr txBox="1">
            <a:spLocks noChangeArrowheads="1"/>
          </p:cNvSpPr>
          <p:nvPr/>
        </p:nvSpPr>
        <p:spPr bwMode="auto">
          <a:xfrm>
            <a:off x="2133600" y="3124200"/>
            <a:ext cx="1460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t>mol C</a:t>
            </a:r>
            <a:r>
              <a:rPr lang="en-US" altLang="en-US" sz="1800" baseline="-25000"/>
              <a:t>6</a:t>
            </a:r>
            <a:r>
              <a:rPr lang="en-US" altLang="en-US" sz="1800"/>
              <a:t>H</a:t>
            </a:r>
            <a:r>
              <a:rPr lang="en-US" altLang="en-US" sz="1800" baseline="-25000"/>
              <a:t>12</a:t>
            </a:r>
            <a:r>
              <a:rPr lang="en-US" altLang="en-US" sz="1800"/>
              <a:t>O</a:t>
            </a:r>
            <a:r>
              <a:rPr lang="en-US" altLang="en-US" sz="1800" baseline="-25000"/>
              <a:t>6</a:t>
            </a:r>
          </a:p>
        </p:txBody>
      </p:sp>
      <p:sp>
        <p:nvSpPr>
          <p:cNvPr id="57365" name="Text Box 21"/>
          <p:cNvSpPr txBox="1">
            <a:spLocks noChangeArrowheads="1"/>
          </p:cNvSpPr>
          <p:nvPr/>
        </p:nvSpPr>
        <p:spPr bwMode="auto">
          <a:xfrm>
            <a:off x="4114800" y="3124200"/>
            <a:ext cx="10429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t>mol H</a:t>
            </a:r>
            <a:r>
              <a:rPr lang="en-US" altLang="en-US" sz="1800" baseline="-25000"/>
              <a:t>2</a:t>
            </a:r>
            <a:r>
              <a:rPr lang="en-US" altLang="en-US" sz="1800"/>
              <a:t>O</a:t>
            </a:r>
          </a:p>
        </p:txBody>
      </p:sp>
      <p:sp>
        <p:nvSpPr>
          <p:cNvPr id="57366" name="Text Box 22"/>
          <p:cNvSpPr txBox="1">
            <a:spLocks noChangeArrowheads="1"/>
          </p:cNvSpPr>
          <p:nvPr/>
        </p:nvSpPr>
        <p:spPr bwMode="auto">
          <a:xfrm>
            <a:off x="5638800" y="3124200"/>
            <a:ext cx="16779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t>mol O (in H</a:t>
            </a:r>
            <a:r>
              <a:rPr lang="en-US" altLang="en-US" sz="1800" baseline="-25000"/>
              <a:t>2</a:t>
            </a:r>
            <a:r>
              <a:rPr lang="en-US" altLang="en-US" sz="1800"/>
              <a:t>O)</a:t>
            </a:r>
          </a:p>
        </p:txBody>
      </p:sp>
      <p:sp>
        <p:nvSpPr>
          <p:cNvPr id="57367" name="Text Box 23"/>
          <p:cNvSpPr txBox="1">
            <a:spLocks noChangeArrowheads="1"/>
          </p:cNvSpPr>
          <p:nvPr/>
        </p:nvSpPr>
        <p:spPr bwMode="auto">
          <a:xfrm>
            <a:off x="7859713" y="3124200"/>
            <a:ext cx="12842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t>g O in H</a:t>
            </a:r>
            <a:r>
              <a:rPr lang="en-US" altLang="en-US" sz="1800" baseline="-25000"/>
              <a:t>2</a:t>
            </a:r>
            <a:r>
              <a:rPr lang="en-US" altLang="en-US" sz="1800"/>
              <a:t>O</a:t>
            </a:r>
          </a:p>
        </p:txBody>
      </p:sp>
      <p:sp>
        <p:nvSpPr>
          <p:cNvPr id="57368" name="Line 24"/>
          <p:cNvSpPr>
            <a:spLocks noChangeShapeType="1"/>
          </p:cNvSpPr>
          <p:nvPr/>
        </p:nvSpPr>
        <p:spPr bwMode="auto">
          <a:xfrm>
            <a:off x="1600200" y="32766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7369" name="Line 25"/>
          <p:cNvSpPr>
            <a:spLocks noChangeShapeType="1"/>
          </p:cNvSpPr>
          <p:nvPr/>
        </p:nvSpPr>
        <p:spPr bwMode="auto">
          <a:xfrm>
            <a:off x="3581400" y="32766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7370" name="Line 26"/>
          <p:cNvSpPr>
            <a:spLocks noChangeShapeType="1"/>
          </p:cNvSpPr>
          <p:nvPr/>
        </p:nvSpPr>
        <p:spPr bwMode="auto">
          <a:xfrm>
            <a:off x="5105400" y="32766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7371" name="Line 27"/>
          <p:cNvSpPr>
            <a:spLocks noChangeShapeType="1"/>
          </p:cNvSpPr>
          <p:nvPr/>
        </p:nvSpPr>
        <p:spPr bwMode="auto">
          <a:xfrm>
            <a:off x="7315200" y="32766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7372" name="Text Box 28"/>
          <p:cNvSpPr txBox="1">
            <a:spLocks noChangeArrowheads="1"/>
          </p:cNvSpPr>
          <p:nvPr/>
        </p:nvSpPr>
        <p:spPr bwMode="auto">
          <a:xfrm>
            <a:off x="1295400" y="2667000"/>
            <a:ext cx="123507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1600"/>
              <a:t>Molar mass</a:t>
            </a:r>
          </a:p>
          <a:p>
            <a:pPr algn="ctr"/>
            <a:r>
              <a:rPr lang="en-US" altLang="en-US" sz="1600"/>
              <a:t>C</a:t>
            </a:r>
            <a:r>
              <a:rPr lang="en-US" altLang="en-US" sz="1600" baseline="-25000"/>
              <a:t>6</a:t>
            </a:r>
            <a:r>
              <a:rPr lang="en-US" altLang="en-US" sz="1600"/>
              <a:t>H</a:t>
            </a:r>
            <a:r>
              <a:rPr lang="en-US" altLang="en-US" sz="1600" baseline="-25000"/>
              <a:t>12</a:t>
            </a:r>
            <a:r>
              <a:rPr lang="en-US" altLang="en-US" sz="1600"/>
              <a:t>O</a:t>
            </a:r>
            <a:r>
              <a:rPr lang="en-US" altLang="en-US" sz="1600" baseline="-25000"/>
              <a:t>6</a:t>
            </a:r>
          </a:p>
        </p:txBody>
      </p:sp>
      <p:sp>
        <p:nvSpPr>
          <p:cNvPr id="57373" name="Text Box 29"/>
          <p:cNvSpPr txBox="1">
            <a:spLocks noChangeArrowheads="1"/>
          </p:cNvSpPr>
          <p:nvPr/>
        </p:nvSpPr>
        <p:spPr bwMode="auto">
          <a:xfrm>
            <a:off x="6858000" y="2667000"/>
            <a:ext cx="123507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1600"/>
              <a:t>Molar mass</a:t>
            </a:r>
          </a:p>
          <a:p>
            <a:pPr algn="ctr"/>
            <a:r>
              <a:rPr lang="en-US" altLang="en-US" sz="1600"/>
              <a:t>O</a:t>
            </a:r>
            <a:endParaRPr lang="en-US" altLang="en-US" sz="1600" baseline="-25000"/>
          </a:p>
        </p:txBody>
      </p:sp>
      <p:graphicFrame>
        <p:nvGraphicFramePr>
          <p:cNvPr id="57374" name="Object 30"/>
          <p:cNvGraphicFramePr>
            <a:graphicFrameLocks noChangeAspect="1"/>
          </p:cNvGraphicFramePr>
          <p:nvPr/>
        </p:nvGraphicFramePr>
        <p:xfrm>
          <a:off x="3276600" y="2743200"/>
          <a:ext cx="1000125" cy="428625"/>
        </p:xfrm>
        <a:graphic>
          <a:graphicData uri="http://schemas.openxmlformats.org/presentationml/2006/ole">
            <mc:AlternateContent xmlns:mc="http://schemas.openxmlformats.org/markup-compatibility/2006">
              <mc:Choice xmlns:v="urn:schemas-microsoft-com:vml" Requires="v">
                <p:oleObj spid="_x0000_s57403" name="Equation" r:id="rId13" imgW="1002865" imgH="431613" progId="Equation.3">
                  <p:embed/>
                </p:oleObj>
              </mc:Choice>
              <mc:Fallback>
                <p:oleObj name="Equation" r:id="rId13" imgW="1002865" imgH="431613" progId="Equation.3">
                  <p:embed/>
                  <p:pic>
                    <p:nvPicPr>
                      <p:cNvPr id="0" name="Object 3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276600" y="2743200"/>
                        <a:ext cx="1000125" cy="428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7375" name="Object 31"/>
          <p:cNvGraphicFramePr>
            <a:graphicFrameLocks noChangeAspect="1"/>
          </p:cNvGraphicFramePr>
          <p:nvPr/>
        </p:nvGraphicFramePr>
        <p:xfrm>
          <a:off x="4953000" y="2743200"/>
          <a:ext cx="771525" cy="428625"/>
        </p:xfrm>
        <a:graphic>
          <a:graphicData uri="http://schemas.openxmlformats.org/presentationml/2006/ole">
            <mc:AlternateContent xmlns:mc="http://schemas.openxmlformats.org/markup-compatibility/2006">
              <mc:Choice xmlns:v="urn:schemas-microsoft-com:vml" Requires="v">
                <p:oleObj spid="_x0000_s57404" name="Equation" r:id="rId15" imgW="774364" imgH="431613" progId="Equation.3">
                  <p:embed/>
                </p:oleObj>
              </mc:Choice>
              <mc:Fallback>
                <p:oleObj name="Equation" r:id="rId15" imgW="774364" imgH="431613" progId="Equation.3">
                  <p:embed/>
                  <p:pic>
                    <p:nvPicPr>
                      <p:cNvPr id="0" name="Object 3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953000" y="2743200"/>
                        <a:ext cx="771525" cy="428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tLang="en-US"/>
              <a:t>Formula masses</a:t>
            </a:r>
          </a:p>
        </p:txBody>
      </p:sp>
      <p:sp>
        <p:nvSpPr>
          <p:cNvPr id="3075" name="Rectangle 3"/>
          <p:cNvSpPr>
            <a:spLocks noGrp="1" noChangeArrowheads="1"/>
          </p:cNvSpPr>
          <p:nvPr>
            <p:ph type="body" idx="1"/>
          </p:nvPr>
        </p:nvSpPr>
        <p:spPr/>
        <p:txBody>
          <a:bodyPr/>
          <a:lstStyle/>
          <a:p>
            <a:r>
              <a:rPr lang="en-US" altLang="en-US"/>
              <a:t>The sum of the atomic masses of all of the atoms represented in the chemical formula of a substance is the </a:t>
            </a:r>
            <a:r>
              <a:rPr lang="en-US" altLang="en-US">
                <a:solidFill>
                  <a:srgbClr val="0000CC"/>
                </a:solidFill>
              </a:rPr>
              <a:t>formula mass</a:t>
            </a:r>
            <a:r>
              <a:rPr lang="en-US" altLang="en-US"/>
              <a:t>.</a:t>
            </a:r>
          </a:p>
          <a:p>
            <a:endParaRPr lang="en-US" altLang="en-US"/>
          </a:p>
          <a:p>
            <a:r>
              <a:rPr lang="en-US" altLang="en-US"/>
              <a:t>Example: for H</a:t>
            </a:r>
            <a:r>
              <a:rPr lang="en-US" altLang="en-US" baseline="-25000"/>
              <a:t>2</a:t>
            </a:r>
            <a:r>
              <a:rPr lang="en-US" altLang="en-US"/>
              <a:t>O</a:t>
            </a:r>
          </a:p>
        </p:txBody>
      </p:sp>
      <p:sp>
        <p:nvSpPr>
          <p:cNvPr id="3077" name="Rectangle 5"/>
          <p:cNvSpPr>
            <a:spLocks noChangeArrowheads="1"/>
          </p:cNvSpPr>
          <p:nvPr/>
        </p:nvSpPr>
        <p:spPr bwMode="auto">
          <a:xfrm>
            <a:off x="0" y="2957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3076" name="Object 4"/>
          <p:cNvGraphicFramePr>
            <a:graphicFrameLocks noChangeAspect="1"/>
          </p:cNvGraphicFramePr>
          <p:nvPr/>
        </p:nvGraphicFramePr>
        <p:xfrm>
          <a:off x="2209800" y="4419600"/>
          <a:ext cx="4572000" cy="1230313"/>
        </p:xfrm>
        <a:graphic>
          <a:graphicData uri="http://schemas.openxmlformats.org/presentationml/2006/ole">
            <mc:AlternateContent xmlns:mc="http://schemas.openxmlformats.org/markup-compatibility/2006">
              <mc:Choice xmlns:v="urn:schemas-microsoft-com:vml" Requires="v">
                <p:oleObj spid="_x0000_s3082" name="Equation" r:id="rId3" imgW="3505200" imgH="939800" progId="Equation.3">
                  <p:embed/>
                </p:oleObj>
              </mc:Choice>
              <mc:Fallback>
                <p:oleObj name="Equation" r:id="rId3" imgW="3505200" imgH="9398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4419600"/>
                        <a:ext cx="4572000" cy="1230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8" name="Text Box 6"/>
          <p:cNvSpPr txBox="1">
            <a:spLocks noChangeArrowheads="1"/>
          </p:cNvSpPr>
          <p:nvPr/>
        </p:nvSpPr>
        <p:spPr bwMode="auto">
          <a:xfrm>
            <a:off x="3733800" y="5867400"/>
            <a:ext cx="26654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Formula mass = </a:t>
            </a:r>
            <a:r>
              <a:rPr lang="en-US" altLang="en-US" sz="1600">
                <a:solidFill>
                  <a:srgbClr val="0000CC"/>
                </a:solidFill>
              </a:rPr>
              <a:t>18.02 amu</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a:t>Formula masses</a:t>
            </a:r>
          </a:p>
        </p:txBody>
      </p:sp>
      <p:sp>
        <p:nvSpPr>
          <p:cNvPr id="4099" name="Rectangle 3"/>
          <p:cNvSpPr>
            <a:spLocks noGrp="1" noChangeArrowheads="1"/>
          </p:cNvSpPr>
          <p:nvPr>
            <p:ph type="body" idx="1"/>
          </p:nvPr>
        </p:nvSpPr>
        <p:spPr/>
        <p:txBody>
          <a:bodyPr/>
          <a:lstStyle/>
          <a:p>
            <a:r>
              <a:rPr lang="en-US" altLang="en-US"/>
              <a:t>The elemental masses that are used to determine the formula mass are found in the periodic table.</a:t>
            </a:r>
          </a:p>
          <a:p>
            <a:r>
              <a:rPr lang="en-US" altLang="en-US"/>
              <a:t>Another example: glucose, C</a:t>
            </a:r>
            <a:r>
              <a:rPr lang="en-US" altLang="en-US" baseline="-25000"/>
              <a:t>6</a:t>
            </a:r>
            <a:r>
              <a:rPr lang="en-US" altLang="en-US"/>
              <a:t>H</a:t>
            </a:r>
            <a:r>
              <a:rPr lang="en-US" altLang="en-US" baseline="-25000"/>
              <a:t>12</a:t>
            </a:r>
            <a:r>
              <a:rPr lang="en-US" altLang="en-US"/>
              <a:t>O</a:t>
            </a:r>
            <a:r>
              <a:rPr lang="en-US" altLang="en-US" baseline="-25000"/>
              <a:t>6</a:t>
            </a:r>
          </a:p>
        </p:txBody>
      </p:sp>
      <p:sp>
        <p:nvSpPr>
          <p:cNvPr id="4101" name="Rectangle 5"/>
          <p:cNvSpPr>
            <a:spLocks noChangeArrowheads="1"/>
          </p:cNvSpPr>
          <p:nvPr/>
        </p:nvSpPr>
        <p:spPr bwMode="auto">
          <a:xfrm>
            <a:off x="0" y="27193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4100" name="Object 4"/>
          <p:cNvGraphicFramePr>
            <a:graphicFrameLocks noChangeAspect="1"/>
          </p:cNvGraphicFramePr>
          <p:nvPr/>
        </p:nvGraphicFramePr>
        <p:xfrm>
          <a:off x="2286000" y="3962400"/>
          <a:ext cx="4572000" cy="1787525"/>
        </p:xfrm>
        <a:graphic>
          <a:graphicData uri="http://schemas.openxmlformats.org/presentationml/2006/ole">
            <mc:AlternateContent xmlns:mc="http://schemas.openxmlformats.org/markup-compatibility/2006">
              <mc:Choice xmlns:v="urn:schemas-microsoft-com:vml" Requires="v">
                <p:oleObj spid="_x0000_s4106" name="Equation" r:id="rId3" imgW="3632200" imgH="1422400" progId="Equation.3">
                  <p:embed/>
                </p:oleObj>
              </mc:Choice>
              <mc:Fallback>
                <p:oleObj name="Equation" r:id="rId3" imgW="3632200" imgH="14224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3962400"/>
                        <a:ext cx="4572000" cy="1787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02" name="Text Box 6"/>
          <p:cNvSpPr txBox="1">
            <a:spLocks noChangeArrowheads="1"/>
          </p:cNvSpPr>
          <p:nvPr/>
        </p:nvSpPr>
        <p:spPr bwMode="auto">
          <a:xfrm>
            <a:off x="3733800" y="5867400"/>
            <a:ext cx="2778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Formula mass = </a:t>
            </a:r>
            <a:r>
              <a:rPr lang="en-US" altLang="en-US" sz="1600">
                <a:solidFill>
                  <a:srgbClr val="0000CC"/>
                </a:solidFill>
              </a:rPr>
              <a:t>180.18 amu</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sz="4000"/>
              <a:t>The mole: a counting unit for chemists</a:t>
            </a:r>
          </a:p>
        </p:txBody>
      </p:sp>
      <p:sp>
        <p:nvSpPr>
          <p:cNvPr id="5123" name="Rectangle 3"/>
          <p:cNvSpPr>
            <a:spLocks noGrp="1" noChangeArrowheads="1"/>
          </p:cNvSpPr>
          <p:nvPr>
            <p:ph type="body" idx="1"/>
          </p:nvPr>
        </p:nvSpPr>
        <p:spPr/>
        <p:txBody>
          <a:bodyPr/>
          <a:lstStyle/>
          <a:p>
            <a:r>
              <a:rPr lang="en-US" altLang="en-US"/>
              <a:t>The quantity of material in a sample can be counted in units of mass or units of amount.</a:t>
            </a:r>
          </a:p>
          <a:p>
            <a:r>
              <a:rPr lang="en-US" altLang="en-US"/>
              <a:t>Example: </a:t>
            </a:r>
          </a:p>
          <a:p>
            <a:pPr lvl="1"/>
            <a:r>
              <a:rPr lang="en-US" altLang="en-US"/>
              <a:t>15 pounds of nails</a:t>
            </a:r>
          </a:p>
          <a:p>
            <a:pPr lvl="1"/>
            <a:r>
              <a:rPr lang="en-US" altLang="en-US"/>
              <a:t>70 dozen nails </a:t>
            </a:r>
          </a:p>
        </p:txBody>
      </p:sp>
      <p:sp>
        <p:nvSpPr>
          <p:cNvPr id="5124" name="Text Box 4"/>
          <p:cNvSpPr txBox="1">
            <a:spLocks noChangeArrowheads="1"/>
          </p:cNvSpPr>
          <p:nvPr/>
        </p:nvSpPr>
        <p:spPr bwMode="auto">
          <a:xfrm>
            <a:off x="4572000" y="3505200"/>
            <a:ext cx="2216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Counting by mass</a:t>
            </a:r>
          </a:p>
        </p:txBody>
      </p:sp>
      <p:sp>
        <p:nvSpPr>
          <p:cNvPr id="5125" name="Text Box 5"/>
          <p:cNvSpPr txBox="1">
            <a:spLocks noChangeArrowheads="1"/>
          </p:cNvSpPr>
          <p:nvPr/>
        </p:nvSpPr>
        <p:spPr bwMode="auto">
          <a:xfrm>
            <a:off x="4191000" y="4800600"/>
            <a:ext cx="24558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Counting by amount</a:t>
            </a:r>
          </a:p>
        </p:txBody>
      </p:sp>
      <p:sp>
        <p:nvSpPr>
          <p:cNvPr id="5126" name="Line 6"/>
          <p:cNvSpPr>
            <a:spLocks noChangeShapeType="1"/>
          </p:cNvSpPr>
          <p:nvPr/>
        </p:nvSpPr>
        <p:spPr bwMode="auto">
          <a:xfrm flipH="1">
            <a:off x="4267200" y="3657600"/>
            <a:ext cx="30480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7" name="Line 7"/>
          <p:cNvSpPr>
            <a:spLocks noChangeShapeType="1"/>
          </p:cNvSpPr>
          <p:nvPr/>
        </p:nvSpPr>
        <p:spPr bwMode="auto">
          <a:xfrm flipH="1" flipV="1">
            <a:off x="3733800" y="4724400"/>
            <a:ext cx="4572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sz="4000"/>
              <a:t>The mole: a counting unit for chemists</a:t>
            </a:r>
          </a:p>
        </p:txBody>
      </p:sp>
      <p:sp>
        <p:nvSpPr>
          <p:cNvPr id="6147" name="Rectangle 3"/>
          <p:cNvSpPr>
            <a:spLocks noGrp="1" noChangeArrowheads="1"/>
          </p:cNvSpPr>
          <p:nvPr>
            <p:ph type="body" sz="half" idx="1"/>
          </p:nvPr>
        </p:nvSpPr>
        <p:spPr>
          <a:xfrm>
            <a:off x="457200" y="1600200"/>
            <a:ext cx="8229600" cy="4525963"/>
          </a:xfrm>
        </p:spPr>
        <p:txBody>
          <a:bodyPr/>
          <a:lstStyle/>
          <a:p>
            <a:r>
              <a:rPr lang="en-US" altLang="en-US" sz="2800"/>
              <a:t>Masses need to be specified with their associated units.  Otherwise, the quantity is meaningless.</a:t>
            </a:r>
          </a:p>
          <a:p>
            <a:r>
              <a:rPr lang="en-US" altLang="en-US" sz="2800"/>
              <a:t>Example:  Mr. Powers, you’ve got eight to get out of the building before it explodes…</a:t>
            </a:r>
          </a:p>
        </p:txBody>
      </p:sp>
      <p:sp>
        <p:nvSpPr>
          <p:cNvPr id="6148" name="Text Box 4"/>
          <p:cNvSpPr txBox="1">
            <a:spLocks noChangeArrowheads="1"/>
          </p:cNvSpPr>
          <p:nvPr/>
        </p:nvSpPr>
        <p:spPr bwMode="auto">
          <a:xfrm>
            <a:off x="5743575" y="4343400"/>
            <a:ext cx="34004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Would be nice to know if this</a:t>
            </a:r>
          </a:p>
          <a:p>
            <a:r>
              <a:rPr lang="en-US" altLang="en-US" sz="2000"/>
              <a:t>is eight seconds or minutes.</a:t>
            </a:r>
          </a:p>
        </p:txBody>
      </p:sp>
      <p:pic>
        <p:nvPicPr>
          <p:cNvPr id="6154" name="Picture 10" descr="austinpowers"/>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1295400" y="4114800"/>
            <a:ext cx="2260600" cy="2489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154"/>
                                        </p:tgtEl>
                                        <p:attrNameLst>
                                          <p:attrName>style.visibility</p:attrName>
                                        </p:attrNameLst>
                                      </p:cBhvr>
                                      <p:to>
                                        <p:strVal val="visible"/>
                                      </p:to>
                                    </p:set>
                                    <p:anim calcmode="lin" valueType="num">
                                      <p:cBhvr additive="base">
                                        <p:cTn id="7" dur="500" fill="hold"/>
                                        <p:tgtEl>
                                          <p:spTgt spid="6154"/>
                                        </p:tgtEl>
                                        <p:attrNameLst>
                                          <p:attrName>ppt_x</p:attrName>
                                        </p:attrNameLst>
                                      </p:cBhvr>
                                      <p:tavLst>
                                        <p:tav tm="0">
                                          <p:val>
                                            <p:strVal val="#ppt_x"/>
                                          </p:val>
                                        </p:tav>
                                        <p:tav tm="100000">
                                          <p:val>
                                            <p:strVal val="#ppt_x"/>
                                          </p:val>
                                        </p:tav>
                                      </p:tavLst>
                                    </p:anim>
                                    <p:anim calcmode="lin" valueType="num">
                                      <p:cBhvr additive="base">
                                        <p:cTn id="8" dur="500" fill="hold"/>
                                        <p:tgtEl>
                                          <p:spTgt spid="615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sz="4000"/>
              <a:t>The mole: a counting unit for chemists</a:t>
            </a:r>
          </a:p>
        </p:txBody>
      </p:sp>
      <p:sp>
        <p:nvSpPr>
          <p:cNvPr id="8195" name="Rectangle 3"/>
          <p:cNvSpPr>
            <a:spLocks noGrp="1" noChangeArrowheads="1"/>
          </p:cNvSpPr>
          <p:nvPr>
            <p:ph type="body" idx="1"/>
          </p:nvPr>
        </p:nvSpPr>
        <p:spPr/>
        <p:txBody>
          <a:bodyPr/>
          <a:lstStyle/>
          <a:p>
            <a:pPr>
              <a:lnSpc>
                <a:spcPct val="90000"/>
              </a:lnSpc>
            </a:pPr>
            <a:r>
              <a:rPr lang="en-US" altLang="en-US"/>
              <a:t>Since atoms are so small, we routinely deal with enormous numbers of them in our everyday experiences.</a:t>
            </a:r>
          </a:p>
          <a:p>
            <a:pPr lvl="1">
              <a:lnSpc>
                <a:spcPct val="90000"/>
              </a:lnSpc>
            </a:pPr>
            <a:r>
              <a:rPr lang="en-US" altLang="en-US"/>
              <a:t>A spoon of sugar for your coffee has around 3 x 10</a:t>
            </a:r>
            <a:r>
              <a:rPr lang="en-US" altLang="en-US" baseline="30000"/>
              <a:t>21</a:t>
            </a:r>
            <a:r>
              <a:rPr lang="en-US" altLang="en-US"/>
              <a:t> sugar molecules in it.</a:t>
            </a:r>
          </a:p>
          <a:p>
            <a:pPr lvl="1">
              <a:lnSpc>
                <a:spcPct val="90000"/>
              </a:lnSpc>
            </a:pPr>
            <a:r>
              <a:rPr lang="en-US" altLang="en-US"/>
              <a:t>A cup of water is about 8 x 10</a:t>
            </a:r>
            <a:r>
              <a:rPr lang="en-US" altLang="en-US" baseline="30000"/>
              <a:t>24</a:t>
            </a:r>
            <a:r>
              <a:rPr lang="en-US" altLang="en-US"/>
              <a:t> water molecules.</a:t>
            </a:r>
          </a:p>
          <a:p>
            <a:pPr>
              <a:lnSpc>
                <a:spcPct val="90000"/>
              </a:lnSpc>
            </a:pPr>
            <a:r>
              <a:rPr lang="en-US" altLang="en-US"/>
              <a:t>It is convenient to count things by amounts in chemistry, and the quantity used is the </a:t>
            </a:r>
            <a:r>
              <a:rPr lang="en-US" altLang="en-US">
                <a:solidFill>
                  <a:srgbClr val="0000CC"/>
                </a:solidFill>
              </a:rPr>
              <a:t>mole</a:t>
            </a:r>
            <a:r>
              <a:rPr lang="en-US" altLang="en-US"/>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4000"/>
              <a:t>The mole: a counting unit for chemists</a:t>
            </a:r>
          </a:p>
        </p:txBody>
      </p:sp>
      <p:sp>
        <p:nvSpPr>
          <p:cNvPr id="9219" name="Rectangle 3"/>
          <p:cNvSpPr>
            <a:spLocks noGrp="1" noChangeArrowheads="1"/>
          </p:cNvSpPr>
          <p:nvPr>
            <p:ph type="body" idx="1"/>
          </p:nvPr>
        </p:nvSpPr>
        <p:spPr/>
        <p:txBody>
          <a:bodyPr/>
          <a:lstStyle/>
          <a:p>
            <a:r>
              <a:rPr lang="en-US" altLang="en-US" sz="2800" u="sng"/>
              <a:t>One mole is </a:t>
            </a:r>
            <a:r>
              <a:rPr lang="en-US" altLang="en-US" sz="2800" u="sng">
                <a:solidFill>
                  <a:srgbClr val="FF0000"/>
                </a:solidFill>
              </a:rPr>
              <a:t>6.02 x 10</a:t>
            </a:r>
            <a:r>
              <a:rPr lang="en-US" altLang="en-US" sz="2800" u="sng" baseline="30000">
                <a:solidFill>
                  <a:srgbClr val="FF0000"/>
                </a:solidFill>
              </a:rPr>
              <a:t>23</a:t>
            </a:r>
            <a:r>
              <a:rPr lang="en-US" altLang="en-US" sz="2800" u="sng">
                <a:solidFill>
                  <a:srgbClr val="FF0000"/>
                </a:solidFill>
              </a:rPr>
              <a:t> objects</a:t>
            </a:r>
            <a:r>
              <a:rPr lang="en-US" altLang="en-US" sz="2800"/>
              <a:t>.  This quantity should be treated in the same way that other amount figures are used (e.g. a dozen objects is twelve objects).</a:t>
            </a:r>
          </a:p>
          <a:p>
            <a:r>
              <a:rPr lang="en-US" altLang="en-US" sz="2800"/>
              <a:t>A dozen eggs would be 12 eggs.  Half a dozen eggs would be 6 eggs.</a:t>
            </a:r>
          </a:p>
          <a:p>
            <a:r>
              <a:rPr lang="en-US" altLang="en-US" sz="2800"/>
              <a:t>A mole of eggs would be 6.02 x 10</a:t>
            </a:r>
            <a:r>
              <a:rPr lang="en-US" altLang="en-US" sz="2800" baseline="30000"/>
              <a:t>23</a:t>
            </a:r>
            <a:r>
              <a:rPr lang="en-US" altLang="en-US" sz="2800"/>
              <a:t> eggs.  Half a mole of eggs would be 3.01 x 10</a:t>
            </a:r>
            <a:r>
              <a:rPr lang="en-US" altLang="en-US" sz="2800" baseline="30000"/>
              <a:t>23</a:t>
            </a:r>
            <a:r>
              <a:rPr lang="en-US" altLang="en-US" sz="2800"/>
              <a:t> eggs.</a:t>
            </a:r>
          </a:p>
          <a:p>
            <a:r>
              <a:rPr lang="en-US" altLang="en-US" sz="2800"/>
              <a:t>Conversion factors that will often be used are</a:t>
            </a:r>
          </a:p>
        </p:txBody>
      </p:sp>
      <p:sp>
        <p:nvSpPr>
          <p:cNvPr id="9221" name="Rectangle 5"/>
          <p:cNvSpPr>
            <a:spLocks noChangeArrowheads="1"/>
          </p:cNvSpPr>
          <p:nvPr/>
        </p:nvSpPr>
        <p:spPr bwMode="auto">
          <a:xfrm>
            <a:off x="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9220" name="Object 4"/>
          <p:cNvGraphicFramePr>
            <a:graphicFrameLocks noChangeAspect="1"/>
          </p:cNvGraphicFramePr>
          <p:nvPr/>
        </p:nvGraphicFramePr>
        <p:xfrm>
          <a:off x="2057400" y="5943600"/>
          <a:ext cx="1981200" cy="690563"/>
        </p:xfrm>
        <a:graphic>
          <a:graphicData uri="http://schemas.openxmlformats.org/presentationml/2006/ole">
            <mc:AlternateContent xmlns:mc="http://schemas.openxmlformats.org/markup-compatibility/2006">
              <mc:Choice xmlns:v="urn:schemas-microsoft-com:vml" Requires="v">
                <p:oleObj spid="_x0000_s9232" name="Equation" r:id="rId3" imgW="1231366" imgH="431613" progId="Equation.3">
                  <p:embed/>
                </p:oleObj>
              </mc:Choice>
              <mc:Fallback>
                <p:oleObj name="Equation" r:id="rId3" imgW="1231366" imgH="431613"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5943600"/>
                        <a:ext cx="1981200" cy="690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23" name="Rectangle 7"/>
          <p:cNvSpPr>
            <a:spLocks noChangeArrowheads="1"/>
          </p:cNvSpPr>
          <p:nvPr/>
        </p:nvSpPr>
        <p:spPr bwMode="auto">
          <a:xfrm>
            <a:off x="0" y="32051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9222" name="Object 6"/>
          <p:cNvGraphicFramePr>
            <a:graphicFrameLocks noChangeAspect="1"/>
          </p:cNvGraphicFramePr>
          <p:nvPr/>
        </p:nvGraphicFramePr>
        <p:xfrm>
          <a:off x="4876800" y="5943600"/>
          <a:ext cx="1981200" cy="722313"/>
        </p:xfrm>
        <a:graphic>
          <a:graphicData uri="http://schemas.openxmlformats.org/presentationml/2006/ole">
            <mc:AlternateContent xmlns:mc="http://schemas.openxmlformats.org/markup-compatibility/2006">
              <mc:Choice xmlns:v="urn:schemas-microsoft-com:vml" Requires="v">
                <p:oleObj spid="_x0000_s9233" name="Equation" r:id="rId5" imgW="1231366" imgH="444307" progId="Equation.3">
                  <p:embed/>
                </p:oleObj>
              </mc:Choice>
              <mc:Fallback>
                <p:oleObj name="Equation" r:id="rId5" imgW="1231366" imgH="444307"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76800" y="5943600"/>
                        <a:ext cx="1981200" cy="722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24" name="Text Box 8"/>
          <p:cNvSpPr txBox="1">
            <a:spLocks noChangeArrowheads="1"/>
          </p:cNvSpPr>
          <p:nvPr/>
        </p:nvSpPr>
        <p:spPr bwMode="auto">
          <a:xfrm>
            <a:off x="6096000" y="1143000"/>
            <a:ext cx="23860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Avogadro’s number</a:t>
            </a:r>
          </a:p>
        </p:txBody>
      </p:sp>
      <p:sp>
        <p:nvSpPr>
          <p:cNvPr id="9225" name="Line 9"/>
          <p:cNvSpPr>
            <a:spLocks noChangeShapeType="1"/>
          </p:cNvSpPr>
          <p:nvPr/>
        </p:nvSpPr>
        <p:spPr bwMode="auto">
          <a:xfrm flipH="1">
            <a:off x="4038600" y="1371600"/>
            <a:ext cx="19812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472</TotalTime>
  <Words>2066</Words>
  <Application>Microsoft Office PowerPoint</Application>
  <PresentationFormat>On-screen Show (4:3)</PresentationFormat>
  <Paragraphs>241</Paragraphs>
  <Slides>37</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37</vt:i4>
      </vt:variant>
    </vt:vector>
  </HeadingPairs>
  <TitlesOfParts>
    <vt:vector size="45" baseType="lpstr">
      <vt:lpstr>ＭＳ Ｐゴシック</vt:lpstr>
      <vt:lpstr>Arial</vt:lpstr>
      <vt:lpstr>Symbol</vt:lpstr>
      <vt:lpstr>Times New Roman</vt:lpstr>
      <vt:lpstr>Wingdings</vt:lpstr>
      <vt:lpstr>Default Design</vt:lpstr>
      <vt:lpstr>Equation</vt:lpstr>
      <vt:lpstr>Bitmap Image</vt:lpstr>
      <vt:lpstr>Chemistry 120 Fall 2016</vt:lpstr>
      <vt:lpstr>         Chapter 6. Chemical Calculations:</vt:lpstr>
      <vt:lpstr>Chapter 6</vt:lpstr>
      <vt:lpstr>Formula masses</vt:lpstr>
      <vt:lpstr>Formula masses</vt:lpstr>
      <vt:lpstr>The mole: a counting unit for chemists</vt:lpstr>
      <vt:lpstr>The mole: a counting unit for chemists</vt:lpstr>
      <vt:lpstr>The mole: a counting unit for chemists</vt:lpstr>
      <vt:lpstr>The mole: a counting unit for chemists</vt:lpstr>
      <vt:lpstr>The mole: a counting unit for chemists</vt:lpstr>
      <vt:lpstr>Mass of a mole</vt:lpstr>
      <vt:lpstr>Mass of a mole</vt:lpstr>
      <vt:lpstr>Mass of a mole</vt:lpstr>
      <vt:lpstr>The mole and chemical calculations</vt:lpstr>
      <vt:lpstr>The mole and chemical calculations</vt:lpstr>
      <vt:lpstr>The mole and chemical calculations</vt:lpstr>
      <vt:lpstr>The mole and chemical calculations</vt:lpstr>
      <vt:lpstr>Writing and balancing chemical equations</vt:lpstr>
      <vt:lpstr>Writing and balancing chemical equations</vt:lpstr>
      <vt:lpstr>Writing and balancing chemical equations</vt:lpstr>
      <vt:lpstr>Writing and balancing chemical equations</vt:lpstr>
      <vt:lpstr>Writing and balancing chemical equations</vt:lpstr>
      <vt:lpstr>Writing and balancing chemical equations</vt:lpstr>
      <vt:lpstr>Subscripts and Coefficients Give Different Information</vt:lpstr>
      <vt:lpstr>Subscripts and Coefficients Give Different Information</vt:lpstr>
      <vt:lpstr>Writing and balancing chemical equations</vt:lpstr>
      <vt:lpstr>Writing and balancing chemical equations</vt:lpstr>
      <vt:lpstr>Writing and balancing chemical equations</vt:lpstr>
      <vt:lpstr>Writing and balancing chemical equations</vt:lpstr>
      <vt:lpstr>Writing and balancing chemical equations</vt:lpstr>
      <vt:lpstr>Chemical equations and the mole concept</vt:lpstr>
      <vt:lpstr>Chemical equations and the mole concept</vt:lpstr>
      <vt:lpstr>Chemical equations and the mole concept</vt:lpstr>
      <vt:lpstr>Chemical calculations using chemical equations</vt:lpstr>
      <vt:lpstr>Chemical calculations using chemical equations</vt:lpstr>
      <vt:lpstr>Chemical calculations using chemical equations</vt:lpstr>
      <vt:lpstr>Chemical calculations using chemical equations</vt:lpstr>
    </vt:vector>
  </TitlesOfParts>
  <Company>Compuglogbalhypermeganet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dc:title>
  <dc:creator>Homer</dc:creator>
  <cp:lastModifiedBy>Dr.Upali</cp:lastModifiedBy>
  <cp:revision>50</cp:revision>
  <dcterms:created xsi:type="dcterms:W3CDTF">2011-10-11T01:01:03Z</dcterms:created>
  <dcterms:modified xsi:type="dcterms:W3CDTF">2016-09-12T14:24:02Z</dcterms:modified>
</cp:coreProperties>
</file>