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3" r:id="rId2"/>
    <p:sldId id="294" r:id="rId3"/>
    <p:sldId id="257" r:id="rId4"/>
    <p:sldId id="258" r:id="rId5"/>
    <p:sldId id="259" r:id="rId6"/>
    <p:sldId id="260" r:id="rId7"/>
    <p:sldId id="261" r:id="rId8"/>
    <p:sldId id="262" r:id="rId9"/>
    <p:sldId id="263" r:id="rId10"/>
    <p:sldId id="269" r:id="rId11"/>
    <p:sldId id="264" r:id="rId12"/>
    <p:sldId id="265" r:id="rId13"/>
    <p:sldId id="266" r:id="rId14"/>
    <p:sldId id="267"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9" r:id="rId32"/>
    <p:sldId id="290" r:id="rId33"/>
    <p:sldId id="291" r:id="rId34"/>
    <p:sldId id="292"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506"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1.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image" Target="../media/image37.png"/></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F902DEF-A3BF-4FDA-8C9A-826B491709B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17562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2D336-DA08-4388-8122-F56D2C69194D}" type="slidenum">
              <a:rPr lang="en-US" altLang="en-US"/>
              <a:pPr/>
              <a:t>20</a:t>
            </a:fld>
            <a:endParaRPr lang="en-US" alt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8D0A3B-A698-46CE-97FE-CA760F784E25}" type="slidenum">
              <a:rPr lang="en-US" altLang="en-US"/>
              <a:pPr/>
              <a:t>31</a:t>
            </a:fld>
            <a:endParaRPr lang="en-US" alt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EDD5FA9-CCA3-41A2-A772-348BEED3AB03}" type="slidenum">
              <a:rPr lang="en-US" altLang="en-US"/>
              <a:pPr/>
              <a:t>‹#›</a:t>
            </a:fld>
            <a:endParaRPr lang="en-US" altLang="en-US"/>
          </a:p>
        </p:txBody>
      </p:sp>
    </p:spTree>
    <p:extLst>
      <p:ext uri="{BB962C8B-B14F-4D97-AF65-F5344CB8AC3E}">
        <p14:creationId xmlns:p14="http://schemas.microsoft.com/office/powerpoint/2010/main" val="1445787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DFC49EA-B434-4A04-B935-8B719E1763E9}" type="slidenum">
              <a:rPr lang="en-US" altLang="en-US"/>
              <a:pPr/>
              <a:t>‹#›</a:t>
            </a:fld>
            <a:endParaRPr lang="en-US" altLang="en-US"/>
          </a:p>
        </p:txBody>
      </p:sp>
    </p:spTree>
    <p:extLst>
      <p:ext uri="{BB962C8B-B14F-4D97-AF65-F5344CB8AC3E}">
        <p14:creationId xmlns:p14="http://schemas.microsoft.com/office/powerpoint/2010/main" val="973108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4731AFAC-9DE6-4019-9FF3-C8DEED441DA0}" type="slidenum">
              <a:rPr lang="en-US" altLang="en-US"/>
              <a:pPr/>
              <a:t>‹#›</a:t>
            </a:fld>
            <a:endParaRPr lang="en-US" altLang="en-US"/>
          </a:p>
        </p:txBody>
      </p:sp>
    </p:spTree>
    <p:extLst>
      <p:ext uri="{BB962C8B-B14F-4D97-AF65-F5344CB8AC3E}">
        <p14:creationId xmlns:p14="http://schemas.microsoft.com/office/powerpoint/2010/main" val="20589970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2ACA9954-98E6-4828-9ED0-31F2B3917074}" type="slidenum">
              <a:rPr lang="en-US" altLang="en-US"/>
              <a:pPr/>
              <a:t>‹#›</a:t>
            </a:fld>
            <a:endParaRPr lang="en-US" altLang="en-US"/>
          </a:p>
        </p:txBody>
      </p:sp>
    </p:spTree>
    <p:extLst>
      <p:ext uri="{BB962C8B-B14F-4D97-AF65-F5344CB8AC3E}">
        <p14:creationId xmlns:p14="http://schemas.microsoft.com/office/powerpoint/2010/main" val="762999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07B8B411-7370-42D2-8F3F-CA64B1E44C17}" type="slidenum">
              <a:rPr lang="en-US" altLang="en-US"/>
              <a:pPr/>
              <a:t>‹#›</a:t>
            </a:fld>
            <a:endParaRPr lang="en-US" altLang="en-US"/>
          </a:p>
        </p:txBody>
      </p:sp>
    </p:spTree>
    <p:extLst>
      <p:ext uri="{BB962C8B-B14F-4D97-AF65-F5344CB8AC3E}">
        <p14:creationId xmlns:p14="http://schemas.microsoft.com/office/powerpoint/2010/main" val="69111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9C5E3F2-5D1F-4545-B233-37168789C99A}" type="slidenum">
              <a:rPr lang="en-US" altLang="en-US"/>
              <a:pPr/>
              <a:t>‹#›</a:t>
            </a:fld>
            <a:endParaRPr lang="en-US" altLang="en-US"/>
          </a:p>
        </p:txBody>
      </p:sp>
    </p:spTree>
    <p:extLst>
      <p:ext uri="{BB962C8B-B14F-4D97-AF65-F5344CB8AC3E}">
        <p14:creationId xmlns:p14="http://schemas.microsoft.com/office/powerpoint/2010/main" val="1827852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7E9A41A-7188-4ABF-89CC-205A7E79F0FA}" type="slidenum">
              <a:rPr lang="en-US" altLang="en-US"/>
              <a:pPr/>
              <a:t>‹#›</a:t>
            </a:fld>
            <a:endParaRPr lang="en-US" altLang="en-US"/>
          </a:p>
        </p:txBody>
      </p:sp>
    </p:spTree>
    <p:extLst>
      <p:ext uri="{BB962C8B-B14F-4D97-AF65-F5344CB8AC3E}">
        <p14:creationId xmlns:p14="http://schemas.microsoft.com/office/powerpoint/2010/main" val="311914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9D23035-3974-40D7-B7B5-7610FB0B9839}" type="slidenum">
              <a:rPr lang="en-US" altLang="en-US"/>
              <a:pPr/>
              <a:t>‹#›</a:t>
            </a:fld>
            <a:endParaRPr lang="en-US" altLang="en-US"/>
          </a:p>
        </p:txBody>
      </p:sp>
    </p:spTree>
    <p:extLst>
      <p:ext uri="{BB962C8B-B14F-4D97-AF65-F5344CB8AC3E}">
        <p14:creationId xmlns:p14="http://schemas.microsoft.com/office/powerpoint/2010/main" val="84345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07FFBE4-7786-494F-BED6-5447F025A3C6}" type="slidenum">
              <a:rPr lang="en-US" altLang="en-US"/>
              <a:pPr/>
              <a:t>‹#›</a:t>
            </a:fld>
            <a:endParaRPr lang="en-US" altLang="en-US"/>
          </a:p>
        </p:txBody>
      </p:sp>
    </p:spTree>
    <p:extLst>
      <p:ext uri="{BB962C8B-B14F-4D97-AF65-F5344CB8AC3E}">
        <p14:creationId xmlns:p14="http://schemas.microsoft.com/office/powerpoint/2010/main" val="114163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C2D59920-9CE1-4248-A85E-A8B8A6B72FA3}" type="slidenum">
              <a:rPr lang="en-US" altLang="en-US"/>
              <a:pPr/>
              <a:t>‹#›</a:t>
            </a:fld>
            <a:endParaRPr lang="en-US" altLang="en-US"/>
          </a:p>
        </p:txBody>
      </p:sp>
    </p:spTree>
    <p:extLst>
      <p:ext uri="{BB962C8B-B14F-4D97-AF65-F5344CB8AC3E}">
        <p14:creationId xmlns:p14="http://schemas.microsoft.com/office/powerpoint/2010/main" val="3910762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4C5843F-2BEA-4328-B8F6-E57A265CF761}" type="slidenum">
              <a:rPr lang="en-US" altLang="en-US"/>
              <a:pPr/>
              <a:t>‹#›</a:t>
            </a:fld>
            <a:endParaRPr lang="en-US" altLang="en-US"/>
          </a:p>
        </p:txBody>
      </p:sp>
    </p:spTree>
    <p:extLst>
      <p:ext uri="{BB962C8B-B14F-4D97-AF65-F5344CB8AC3E}">
        <p14:creationId xmlns:p14="http://schemas.microsoft.com/office/powerpoint/2010/main" val="1186706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CDBE7246-68A1-4683-B710-F6773E46CB03}" type="slidenum">
              <a:rPr lang="en-US" altLang="en-US"/>
              <a:pPr/>
              <a:t>‹#›</a:t>
            </a:fld>
            <a:endParaRPr lang="en-US" altLang="en-US"/>
          </a:p>
        </p:txBody>
      </p:sp>
    </p:spTree>
    <p:extLst>
      <p:ext uri="{BB962C8B-B14F-4D97-AF65-F5344CB8AC3E}">
        <p14:creationId xmlns:p14="http://schemas.microsoft.com/office/powerpoint/2010/main" val="1580654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6A95B3D5-4858-4B21-8084-D007CD8FFE42}" type="slidenum">
              <a:rPr lang="en-US" altLang="en-US"/>
              <a:pPr/>
              <a:t>‹#›</a:t>
            </a:fld>
            <a:endParaRPr lang="en-US" altLang="en-US"/>
          </a:p>
        </p:txBody>
      </p:sp>
    </p:spTree>
    <p:extLst>
      <p:ext uri="{BB962C8B-B14F-4D97-AF65-F5344CB8AC3E}">
        <p14:creationId xmlns:p14="http://schemas.microsoft.com/office/powerpoint/2010/main" val="1867914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43F0874-1BA5-4E3E-A5AF-E7AB4B598BE8}" type="slidenum">
              <a:rPr lang="en-US" altLang="en-US"/>
              <a:pPr/>
              <a:t>‹#›</a:t>
            </a:fld>
            <a:endParaRPr lang="en-US" altLang="en-US"/>
          </a:p>
        </p:txBody>
      </p:sp>
    </p:spTree>
    <p:extLst>
      <p:ext uri="{BB962C8B-B14F-4D97-AF65-F5344CB8AC3E}">
        <p14:creationId xmlns:p14="http://schemas.microsoft.com/office/powerpoint/2010/main" val="7793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0F6453BF-FD3F-4239-A38E-064C6AC8328E}" type="slidenum">
              <a:rPr lang="en-US" altLang="en-US"/>
              <a:pPr/>
              <a:t>‹#›</a:t>
            </a:fld>
            <a:endParaRPr lang="en-US" altLang="en-US"/>
          </a:p>
        </p:txBody>
      </p:sp>
    </p:spTree>
    <p:extLst>
      <p:ext uri="{BB962C8B-B14F-4D97-AF65-F5344CB8AC3E}">
        <p14:creationId xmlns:p14="http://schemas.microsoft.com/office/powerpoint/2010/main" val="3893936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26F7730-16F0-4E34-B271-D5ACD8F49F6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9.png"/><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7.bin"/><Relationship Id="rId5" Type="http://schemas.openxmlformats.org/officeDocument/2006/relationships/image" Target="../media/image18.png"/><Relationship Id="rId4" Type="http://schemas.openxmlformats.org/officeDocument/2006/relationships/oleObject" Target="../embeddings/oleObject16.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9.v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27.png"/><Relationship Id="rId3" Type="http://schemas.openxmlformats.org/officeDocument/2006/relationships/image" Target="../media/image21.jpeg"/><Relationship Id="rId7" Type="http://schemas.openxmlformats.org/officeDocument/2006/relationships/image" Target="../media/image24.png"/><Relationship Id="rId12" Type="http://schemas.openxmlformats.org/officeDocument/2006/relationships/oleObject" Target="../embeddings/oleObject23.bin"/><Relationship Id="rId2" Type="http://schemas.openxmlformats.org/officeDocument/2006/relationships/slideLayout" Target="../slideLayouts/slideLayout12.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26.png"/><Relationship Id="rId5" Type="http://schemas.openxmlformats.org/officeDocument/2006/relationships/image" Target="../media/image23.png"/><Relationship Id="rId15" Type="http://schemas.openxmlformats.org/officeDocument/2006/relationships/image" Target="../media/image28.png"/><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5.png"/><Relationship Id="rId14" Type="http://schemas.openxmlformats.org/officeDocument/2006/relationships/oleObject" Target="../embeddings/oleObject24.bin"/></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9.png"/><Relationship Id="rId4" Type="http://schemas.openxmlformats.org/officeDocument/2006/relationships/oleObject" Target="../embeddings/oleObject25.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5.xml"/><Relationship Id="rId1" Type="http://schemas.openxmlformats.org/officeDocument/2006/relationships/vmlDrawing" Target="../drawings/vmlDrawing13.vml"/><Relationship Id="rId5" Type="http://schemas.openxmlformats.org/officeDocument/2006/relationships/image" Target="../media/image32.png"/><Relationship Id="rId4" Type="http://schemas.openxmlformats.org/officeDocument/2006/relationships/oleObject" Target="../embeddings/oleObject27.bin"/></Relationships>
</file>

<file path=ppt/slides/_rels/slide2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34.png"/><Relationship Id="rId4" Type="http://schemas.openxmlformats.org/officeDocument/2006/relationships/oleObject" Target="../embeddings/oleObject28.bin"/></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38.png"/><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30.bin"/><Relationship Id="rId5" Type="http://schemas.openxmlformats.org/officeDocument/2006/relationships/image" Target="../media/image37.png"/><Relationship Id="rId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1.bin"/><Relationship Id="rId7" Type="http://schemas.openxmlformats.org/officeDocument/2006/relationships/image" Target="../media/image42.png"/><Relationship Id="rId2" Type="http://schemas.openxmlformats.org/officeDocument/2006/relationships/slideLayout" Target="../slideLayouts/slideLayout12.xml"/><Relationship Id="rId1" Type="http://schemas.openxmlformats.org/officeDocument/2006/relationships/vmlDrawing" Target="../drawings/vmlDrawing16.vml"/><Relationship Id="rId6" Type="http://schemas.openxmlformats.org/officeDocument/2006/relationships/oleObject" Target="../embeddings/oleObject32.bin"/><Relationship Id="rId5" Type="http://schemas.openxmlformats.org/officeDocument/2006/relationships/image" Target="../media/image43.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17.vml"/><Relationship Id="rId6" Type="http://schemas.openxmlformats.org/officeDocument/2006/relationships/image" Target="../media/image45.png"/><Relationship Id="rId5" Type="http://schemas.openxmlformats.org/officeDocument/2006/relationships/oleObject" Target="../embeddings/oleObject34.bin"/><Relationship Id="rId4" Type="http://schemas.openxmlformats.org/officeDocument/2006/relationships/image" Target="../media/image44.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47.png"/><Relationship Id="rId4" Type="http://schemas.openxmlformats.org/officeDocument/2006/relationships/oleObject" Target="../embeddings/oleObject36.bin"/></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3.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oleObject" Target="../embeddings/oleObject37.bin"/><Relationship Id="rId7" Type="http://schemas.openxmlformats.org/officeDocument/2006/relationships/oleObject" Target="../embeddings/oleObject39.bin"/><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1.png"/><Relationship Id="rId5" Type="http://schemas.openxmlformats.org/officeDocument/2006/relationships/oleObject" Target="../embeddings/oleObject38.bin"/><Relationship Id="rId4" Type="http://schemas.openxmlformats.org/officeDocument/2006/relationships/image" Target="../media/image50.png"/></Relationships>
</file>

<file path=ppt/slides/_rels/slide3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oleObject" Target="../embeddings/oleObject3.bin"/><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0.png"/><Relationship Id="rId3" Type="http://schemas.openxmlformats.org/officeDocument/2006/relationships/oleObject" Target="../embeddings/oleObject5.bin"/><Relationship Id="rId7" Type="http://schemas.openxmlformats.org/officeDocument/2006/relationships/image" Target="../media/image7.png"/><Relationship Id="rId12"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11" Type="http://schemas.openxmlformats.org/officeDocument/2006/relationships/image" Target="../media/image9.png"/><Relationship Id="rId5" Type="http://schemas.openxmlformats.org/officeDocument/2006/relationships/image" Target="../media/image11.jpeg"/><Relationship Id="rId10" Type="http://schemas.openxmlformats.org/officeDocument/2006/relationships/oleObject" Target="../embeddings/oleObject8.bin"/><Relationship Id="rId4" Type="http://schemas.openxmlformats.org/officeDocument/2006/relationships/image" Target="../media/image6.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image" Target="../media/image13.png"/><Relationship Id="rId5" Type="http://schemas.openxmlformats.org/officeDocument/2006/relationships/oleObject" Target="../embeddings/oleObject11.bin"/><Relationship Id="rId4" Type="http://schemas.openxmlformats.org/officeDocument/2006/relationships/image" Target="../media/image12.png"/><Relationship Id="rId9" Type="http://schemas.openxmlformats.org/officeDocument/2006/relationships/oleObject" Target="../embeddings/oleObject13.bin"/></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4.xml"/><Relationship Id="rId1" Type="http://schemas.openxmlformats.org/officeDocument/2006/relationships/vmlDrawing" Target="../drawings/vmlDrawing6.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4.xml"/><Relationship Id="rId1" Type="http://schemas.openxmlformats.org/officeDocument/2006/relationships/vmlDrawing" Target="../drawings/vmlDrawing7.v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19100" y="1148815"/>
            <a:ext cx="8915400" cy="3048000"/>
          </a:xfrm>
          <a:prstGeom prst="rect">
            <a:avLst/>
          </a:prstGeom>
          <a:noFill/>
          <a:ln w="9525">
            <a:noFill/>
            <a:miter lim="800000"/>
            <a:headEnd/>
            <a:tailEnd/>
          </a:ln>
        </p:spPr>
        <p:txBody>
          <a:bodyPr lIns="92075" tIns="46037" rIns="92075" bIns="46037"/>
          <a:lstStyle/>
          <a:p>
            <a:pPr eaLnBrk="0" fontAlgn="base" hangingPunct="0">
              <a:spcBef>
                <a:spcPct val="50000"/>
              </a:spcBef>
              <a:spcAft>
                <a:spcPct val="0"/>
              </a:spcAft>
            </a:pPr>
            <a:r>
              <a:rPr lang="en-US" sz="2800" b="0" i="0" baseline="0" dirty="0">
                <a:solidFill>
                  <a:schemeClr val="tx2"/>
                </a:solidFill>
                <a:latin typeface="Arial" pitchFamily="34" charset="0"/>
                <a:cs typeface="Arial" pitchFamily="34" charset="0"/>
              </a:rPr>
              <a:t>Instructor: Dr. </a:t>
            </a:r>
            <a:r>
              <a:rPr lang="en-US" sz="2800" b="0" i="0" baseline="0" dirty="0" err="1">
                <a:solidFill>
                  <a:schemeClr val="tx2"/>
                </a:solidFill>
                <a:latin typeface="Arial" pitchFamily="34" charset="0"/>
                <a:cs typeface="Arial" pitchFamily="34" charset="0"/>
              </a:rPr>
              <a:t>Upali</a:t>
            </a:r>
            <a:r>
              <a:rPr lang="en-US" sz="2800" b="0" i="0" baseline="0" dirty="0">
                <a:solidFill>
                  <a:schemeClr val="tx2"/>
                </a:solidFill>
                <a:latin typeface="Arial" pitchFamily="34" charset="0"/>
                <a:cs typeface="Arial" pitchFamily="34" charset="0"/>
              </a:rPr>
              <a:t> </a:t>
            </a:r>
            <a:r>
              <a:rPr lang="en-US" sz="2800" b="0" i="0" baseline="0" dirty="0" err="1">
                <a:solidFill>
                  <a:schemeClr val="tx2"/>
                </a:solidFill>
                <a:latin typeface="Arial" pitchFamily="34" charset="0"/>
                <a:cs typeface="Arial" pitchFamily="34" charset="0"/>
              </a:rPr>
              <a:t>Siriwardane</a:t>
            </a:r>
            <a:endParaRPr lang="en-US" sz="2400" b="0" i="0" baseline="0" dirty="0">
              <a:solidFill>
                <a:schemeClr val="tx2"/>
              </a:solidFill>
              <a:latin typeface="Arial" pitchFamily="34" charset="0"/>
              <a:cs typeface="Arial" pitchFamily="34" charset="0"/>
            </a:endParaRPr>
          </a:p>
          <a:p>
            <a:pPr marL="342900" indent="-342900" eaLnBrk="0" fontAlgn="base" hangingPunct="0">
              <a:spcBef>
                <a:spcPct val="20000"/>
              </a:spcBef>
              <a:spcAft>
                <a:spcPct val="0"/>
              </a:spcAft>
            </a:pPr>
            <a:r>
              <a:rPr lang="en-US" sz="2400" i="0" baseline="0" dirty="0">
                <a:solidFill>
                  <a:srgbClr val="C00000"/>
                </a:solidFill>
                <a:latin typeface="Arial" pitchFamily="34" charset="0"/>
                <a:cs typeface="Arial" pitchFamily="34" charset="0"/>
              </a:rPr>
              <a:t>e-mail</a:t>
            </a:r>
            <a:r>
              <a:rPr lang="en-US" sz="2400" b="0" i="0" baseline="0" dirty="0">
                <a:solidFill>
                  <a:schemeClr val="accent2"/>
                </a:solidFill>
                <a:latin typeface="Arial" pitchFamily="34" charset="0"/>
                <a:cs typeface="Arial" pitchFamily="34" charset="0"/>
              </a:rPr>
              <a:t>: </a:t>
            </a:r>
            <a:r>
              <a:rPr lang="en-US" sz="2400" b="0" i="0" baseline="0" dirty="0" smtClean="0">
                <a:solidFill>
                  <a:schemeClr val="accent2"/>
                </a:solidFill>
                <a:latin typeface="Arial" pitchFamily="34" charset="0"/>
                <a:cs typeface="Arial" pitchFamily="34" charset="0"/>
              </a:rPr>
              <a:t>upali@latech.edu</a:t>
            </a:r>
            <a:endParaRPr lang="en-US" sz="2400" b="0" i="0" baseline="0" dirty="0">
              <a:solidFill>
                <a:schemeClr val="accent2"/>
              </a:solidFill>
              <a:latin typeface="Arial" pitchFamily="34" charset="0"/>
              <a:cs typeface="Arial" pitchFamily="34" charset="0"/>
            </a:endParaRPr>
          </a:p>
          <a:p>
            <a:pPr marL="342900" indent="-342900" eaLnBrk="0" fontAlgn="base" hangingPunct="0">
              <a:lnSpc>
                <a:spcPct val="70000"/>
              </a:lnSpc>
              <a:spcBef>
                <a:spcPct val="20000"/>
              </a:spcBef>
              <a:spcAft>
                <a:spcPct val="0"/>
              </a:spcAft>
            </a:pPr>
            <a:r>
              <a:rPr lang="en-US" sz="2400" i="0" baseline="0" dirty="0">
                <a:solidFill>
                  <a:srgbClr val="C00000"/>
                </a:solidFill>
                <a:latin typeface="Arial" pitchFamily="34" charset="0"/>
                <a:cs typeface="Arial" pitchFamily="34" charset="0"/>
              </a:rPr>
              <a:t>Office</a:t>
            </a:r>
            <a:r>
              <a:rPr lang="en-US" sz="2400" b="0" i="0" baseline="0" dirty="0">
                <a:solidFill>
                  <a:schemeClr val="accent2"/>
                </a:solidFill>
                <a:latin typeface="Arial" pitchFamily="34" charset="0"/>
                <a:cs typeface="Arial" pitchFamily="34" charset="0"/>
              </a:rPr>
              <a:t>:  CTH 311 </a:t>
            </a:r>
            <a:endParaRPr lang="en-US" sz="2400" b="0" i="0" baseline="0" dirty="0" smtClean="0">
              <a:solidFill>
                <a:schemeClr val="accent2"/>
              </a:solidFill>
              <a:latin typeface="Arial" pitchFamily="34" charset="0"/>
              <a:cs typeface="Arial" pitchFamily="34" charset="0"/>
            </a:endParaRPr>
          </a:p>
          <a:p>
            <a:pPr indent="-342900" eaLnBrk="0" fontAlgn="base" hangingPunct="0">
              <a:lnSpc>
                <a:spcPct val="70000"/>
              </a:lnSpc>
              <a:spcBef>
                <a:spcPct val="20000"/>
              </a:spcBef>
              <a:spcAft>
                <a:spcPct val="0"/>
              </a:spcAft>
            </a:pPr>
            <a:r>
              <a:rPr lang="en-US" sz="2400" i="0" baseline="0" dirty="0" smtClean="0">
                <a:solidFill>
                  <a:srgbClr val="C00000"/>
                </a:solidFill>
                <a:latin typeface="Arial" pitchFamily="34" charset="0"/>
                <a:cs typeface="Arial" pitchFamily="34" charset="0"/>
              </a:rPr>
              <a:t>Phone</a:t>
            </a:r>
            <a:r>
              <a:rPr lang="en-US" sz="2400" b="0" i="0" baseline="0" dirty="0" smtClean="0">
                <a:solidFill>
                  <a:schemeClr val="accent2"/>
                </a:solidFill>
                <a:latin typeface="Arial" pitchFamily="34" charset="0"/>
                <a:cs typeface="Arial" pitchFamily="34" charset="0"/>
              </a:rPr>
              <a:t> </a:t>
            </a:r>
            <a:r>
              <a:rPr lang="en-US" sz="2400" b="0" i="0" baseline="0" dirty="0">
                <a:solidFill>
                  <a:schemeClr val="accent2"/>
                </a:solidFill>
                <a:latin typeface="Arial" pitchFamily="34" charset="0"/>
                <a:cs typeface="Arial" pitchFamily="34" charset="0"/>
              </a:rPr>
              <a:t>257-4941</a:t>
            </a: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Office Hours</a:t>
            </a:r>
            <a:r>
              <a:rPr lang="en-US" sz="2400" b="0" i="0" baseline="0" dirty="0">
                <a:latin typeface="Arial" pitchFamily="34" charset="0"/>
                <a:cs typeface="Arial" pitchFamily="34" charset="0"/>
              </a:rPr>
              <a:t>: </a:t>
            </a:r>
            <a:r>
              <a:rPr lang="en-US" sz="2400" b="0" i="0" baseline="0" dirty="0" smtClean="0">
                <a:latin typeface="Arial" pitchFamily="34" charset="0"/>
                <a:cs typeface="Arial" pitchFamily="34" charset="0"/>
              </a:rPr>
              <a:t>M,W,F  9:30-11:30 </a:t>
            </a:r>
            <a:r>
              <a:rPr lang="en-US" sz="2400" b="0" i="0" baseline="0" dirty="0">
                <a:latin typeface="Arial" pitchFamily="34" charset="0"/>
                <a:cs typeface="Arial" pitchFamily="34" charset="0"/>
              </a:rPr>
              <a:t>am </a:t>
            </a:r>
            <a:r>
              <a:rPr lang="en-US" sz="2400" b="0" i="0" baseline="0" dirty="0" smtClean="0">
                <a:latin typeface="Arial" pitchFamily="34" charset="0"/>
                <a:cs typeface="Arial" pitchFamily="34" charset="0"/>
              </a:rPr>
              <a:t>T,R 8:00-10:00 am or </a:t>
            </a:r>
            <a:r>
              <a:rPr lang="en-US" sz="2400" b="0" i="0" baseline="0" dirty="0">
                <a:latin typeface="Arial" pitchFamily="34" charset="0"/>
                <a:cs typeface="Arial" pitchFamily="34" charset="0"/>
              </a:rPr>
              <a:t>by </a:t>
            </a:r>
            <a:r>
              <a:rPr lang="en-US" sz="2400" b="0" i="0" baseline="0" dirty="0" smtClean="0">
                <a:latin typeface="Arial" pitchFamily="34" charset="0"/>
                <a:cs typeface="Arial" pitchFamily="34" charset="0"/>
              </a:rPr>
              <a:t>appointment; </a:t>
            </a:r>
            <a:endParaRPr lang="en-US" sz="2400" b="0" i="0" baseline="0" dirty="0">
              <a:latin typeface="Arial" pitchFamily="34" charset="0"/>
              <a:cs typeface="Arial" pitchFamily="34" charset="0"/>
            </a:endParaRPr>
          </a:p>
          <a:p>
            <a:pPr indent="-342900">
              <a:lnSpc>
                <a:spcPct val="70000"/>
              </a:lnSpc>
              <a:spcBef>
                <a:spcPct val="50000"/>
              </a:spcBef>
            </a:pPr>
            <a:r>
              <a:rPr lang="en-US" sz="2400" i="0" baseline="0" dirty="0" smtClean="0">
                <a:solidFill>
                  <a:srgbClr val="C00000"/>
                </a:solidFill>
                <a:latin typeface="Arial" pitchFamily="34" charset="0"/>
                <a:cs typeface="Arial" pitchFamily="34" charset="0"/>
              </a:rPr>
              <a:t>Test Dates</a:t>
            </a:r>
            <a:r>
              <a:rPr lang="en-US" b="0" i="0" baseline="0" dirty="0" smtClean="0">
                <a:solidFill>
                  <a:srgbClr val="000000"/>
                </a:solidFill>
                <a:latin typeface="Arial" pitchFamily="34" charset="0"/>
                <a:cs typeface="Arial" pitchFamily="34" charset="0"/>
              </a:rPr>
              <a:t>:</a:t>
            </a:r>
            <a:endParaRPr lang="en-US" sz="2300" b="1" i="1" baseline="-25000" dirty="0">
              <a:solidFill>
                <a:schemeClr val="accent2"/>
              </a:solidFill>
              <a:latin typeface="Times New Roman" pitchFamily="18" charset="0"/>
            </a:endParaRPr>
          </a:p>
        </p:txBody>
      </p:sp>
      <p:sp>
        <p:nvSpPr>
          <p:cNvPr id="20483" name="Rectangle 3"/>
          <p:cNvSpPr>
            <a:spLocks noGrp="1" noChangeArrowheads="1"/>
          </p:cNvSpPr>
          <p:nvPr>
            <p:ph type="title" idx="4294967295"/>
          </p:nvPr>
        </p:nvSpPr>
        <p:spPr>
          <a:xfrm>
            <a:off x="838200" y="0"/>
            <a:ext cx="7772400" cy="1143000"/>
          </a:xfrm>
        </p:spPr>
        <p:txBody>
          <a:bodyPr/>
          <a:lstStyle/>
          <a:p>
            <a:pPr>
              <a:defRPr/>
            </a:pPr>
            <a:r>
              <a:rPr lang="en-US" kern="0" dirty="0">
                <a:solidFill>
                  <a:srgbClr val="C00000"/>
                </a:solidFill>
                <a:effectLst>
                  <a:outerShdw blurRad="38100" dist="38100" dir="2700000" algn="tl">
                    <a:srgbClr val="C0C0C0"/>
                  </a:outerShdw>
                </a:effectLst>
                <a:latin typeface="+mj-lt"/>
              </a:rPr>
              <a:t>Chemistry </a:t>
            </a:r>
            <a:r>
              <a:rPr lang="en-US" kern="0" dirty="0" smtClean="0">
                <a:solidFill>
                  <a:srgbClr val="C00000"/>
                </a:solidFill>
                <a:effectLst>
                  <a:outerShdw blurRad="38100" dist="38100" dir="2700000" algn="tl">
                    <a:srgbClr val="C0C0C0"/>
                  </a:outerShdw>
                </a:effectLst>
                <a:latin typeface="+mj-lt"/>
              </a:rPr>
              <a:t>120 Fall 2016</a:t>
            </a:r>
            <a:endParaRPr lang="en-US" kern="0" dirty="0">
              <a:solidFill>
                <a:srgbClr val="C00000"/>
              </a:solidFill>
              <a:effectLst>
                <a:outerShdw blurRad="38100" dist="38100" dir="2700000" algn="tl">
                  <a:srgbClr val="C0C0C0"/>
                </a:outerShdw>
              </a:effectLst>
              <a:latin typeface="+mj-lt"/>
            </a:endParaRPr>
          </a:p>
        </p:txBody>
      </p:sp>
      <p:sp>
        <p:nvSpPr>
          <p:cNvPr id="4" name="Rectangle 4"/>
          <p:cNvSpPr>
            <a:spLocks noChangeArrowheads="1"/>
          </p:cNvSpPr>
          <p:nvPr/>
        </p:nvSpPr>
        <p:spPr bwMode="auto">
          <a:xfrm>
            <a:off x="419100" y="3927366"/>
            <a:ext cx="8686800" cy="2862964"/>
          </a:xfrm>
          <a:prstGeom prst="rect">
            <a:avLst/>
          </a:prstGeom>
          <a:noFill/>
          <a:ln w="9525">
            <a:noFill/>
            <a:miter lim="800000"/>
            <a:headEnd/>
            <a:tailEnd/>
          </a:ln>
          <a:effectLst/>
        </p:spPr>
        <p:txBody>
          <a:bodyPr wrap="square" lIns="92075" tIns="46038" rIns="92075" bIns="46038">
            <a:spAutoFit/>
          </a:bodyPr>
          <a:lstStyle/>
          <a:p>
            <a:r>
              <a:rPr lang="en-US" sz="2400" i="0" baseline="0" dirty="0" smtClean="0">
                <a:solidFill>
                  <a:srgbClr val="C00000"/>
                </a:solidFill>
                <a:latin typeface="Arial" pitchFamily="34" charset="0"/>
                <a:cs typeface="Arial" pitchFamily="34" charset="0"/>
              </a:rPr>
              <a:t>September 23</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1):  Chapter  </a:t>
            </a:r>
            <a:r>
              <a:rPr lang="en-US" sz="2400" b="1" i="0" baseline="0" dirty="0" smtClean="0">
                <a:solidFill>
                  <a:srgbClr val="000000"/>
                </a:solidFill>
                <a:latin typeface="Arial" pitchFamily="34" charset="0"/>
                <a:cs typeface="Arial" pitchFamily="34" charset="0"/>
              </a:rPr>
              <a:t>1,2 &amp;3 </a:t>
            </a:r>
            <a:endParaRPr lang="en-US" sz="2400" b="1" i="0" baseline="0" dirty="0">
              <a:solidFill>
                <a:srgbClr val="000000"/>
              </a:solidFill>
              <a:latin typeface="Arial" pitchFamily="34" charset="0"/>
              <a:cs typeface="Arial" pitchFamily="34" charset="0"/>
            </a:endParaRPr>
          </a:p>
          <a:p>
            <a:r>
              <a:rPr lang="en-US" sz="2400" i="0" baseline="0" dirty="0" smtClean="0">
                <a:solidFill>
                  <a:srgbClr val="C00000"/>
                </a:solidFill>
                <a:latin typeface="Arial" pitchFamily="34" charset="0"/>
                <a:cs typeface="Arial" pitchFamily="34" charset="0"/>
              </a:rPr>
              <a:t>October 13</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2): Chapter  4 </a:t>
            </a:r>
            <a:r>
              <a:rPr lang="en-US" sz="2400" b="1" i="0" baseline="0" dirty="0" smtClean="0">
                <a:solidFill>
                  <a:srgbClr val="000000"/>
                </a:solidFill>
                <a:cs typeface="Arial" pitchFamily="34" charset="0"/>
              </a:rPr>
              <a:t>&amp;</a:t>
            </a:r>
            <a:r>
              <a:rPr lang="en-US" b="1" dirty="0">
                <a:solidFill>
                  <a:srgbClr val="000000"/>
                </a:solidFill>
                <a:cs typeface="Arial" pitchFamily="34" charset="0"/>
              </a:rPr>
              <a:t> </a:t>
            </a:r>
            <a:r>
              <a:rPr lang="en-US" sz="2400" b="1" i="0" baseline="0" dirty="0" smtClean="0">
                <a:solidFill>
                  <a:srgbClr val="000000"/>
                </a:solidFill>
                <a:cs typeface="Arial" pitchFamily="34" charset="0"/>
              </a:rPr>
              <a:t>5 </a:t>
            </a:r>
          </a:p>
          <a:p>
            <a:r>
              <a:rPr lang="en-US" sz="2400" i="0" baseline="0" dirty="0" smtClean="0">
                <a:solidFill>
                  <a:srgbClr val="C00000"/>
                </a:solidFill>
                <a:latin typeface="Arial" pitchFamily="34" charset="0"/>
                <a:cs typeface="Arial" pitchFamily="34" charset="0"/>
              </a:rPr>
              <a:t>October 31,</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2016 </a:t>
            </a:r>
            <a:r>
              <a:rPr lang="en-US" sz="2400" b="1" i="0" baseline="0" dirty="0">
                <a:solidFill>
                  <a:srgbClr val="000000"/>
                </a:solidFill>
                <a:latin typeface="Arial" pitchFamily="34" charset="0"/>
                <a:cs typeface="Arial" pitchFamily="34" charset="0"/>
              </a:rPr>
              <a:t>(Test </a:t>
            </a:r>
            <a:r>
              <a:rPr lang="en-US" sz="2400" b="1" i="0" baseline="0" dirty="0" smtClean="0">
                <a:solidFill>
                  <a:srgbClr val="000000"/>
                </a:solidFill>
                <a:latin typeface="Arial" pitchFamily="34" charset="0"/>
                <a:cs typeface="Arial" pitchFamily="34" charset="0"/>
              </a:rPr>
              <a:t>3): </a:t>
            </a:r>
            <a:r>
              <a:rPr lang="en-US" sz="2400" b="1" i="0" baseline="0" dirty="0">
                <a:solidFill>
                  <a:srgbClr val="000000"/>
                </a:solidFill>
                <a:latin typeface="Arial" pitchFamily="34" charset="0"/>
                <a:cs typeface="Arial" pitchFamily="34" charset="0"/>
              </a:rPr>
              <a:t>Chapter  </a:t>
            </a:r>
            <a:r>
              <a:rPr lang="en-US" sz="2400" b="1" baseline="0" dirty="0" smtClean="0">
                <a:solidFill>
                  <a:srgbClr val="000000"/>
                </a:solidFill>
                <a:latin typeface="Arial" pitchFamily="34" charset="0"/>
                <a:cs typeface="Arial" pitchFamily="34" charset="0"/>
              </a:rPr>
              <a:t>6, 7</a:t>
            </a:r>
            <a:r>
              <a:rPr lang="en-US" sz="2400" b="1" i="0" baseline="0" dirty="0" smtClean="0">
                <a:solidFill>
                  <a:srgbClr val="000000"/>
                </a:solidFill>
                <a:latin typeface="Arial" pitchFamily="34" charset="0"/>
                <a:cs typeface="Arial" pitchFamily="34" charset="0"/>
              </a:rPr>
              <a:t> </a:t>
            </a:r>
            <a:r>
              <a:rPr lang="en-US" sz="2400" b="1" i="0" baseline="0" dirty="0">
                <a:solidFill>
                  <a:srgbClr val="000000"/>
                </a:solidFill>
                <a:latin typeface="Arial" pitchFamily="34" charset="0"/>
                <a:cs typeface="Arial" pitchFamily="34" charset="0"/>
              </a:rPr>
              <a:t>&amp; </a:t>
            </a:r>
            <a:r>
              <a:rPr lang="en-US" sz="2400" b="1" i="0" baseline="0" dirty="0" smtClean="0">
                <a:solidFill>
                  <a:srgbClr val="000000"/>
                </a:solidFill>
                <a:latin typeface="Arial" pitchFamily="34" charset="0"/>
                <a:cs typeface="Arial" pitchFamily="34" charset="0"/>
              </a:rPr>
              <a:t>8</a:t>
            </a:r>
            <a:endParaRPr lang="en-US" sz="2400" b="1" i="0" baseline="0" dirty="0">
              <a:solidFill>
                <a:srgbClr val="000000"/>
              </a:solidFill>
              <a:latin typeface="Arial" pitchFamily="34" charset="0"/>
              <a:cs typeface="Arial" pitchFamily="34" charset="0"/>
            </a:endParaRPr>
          </a:p>
          <a:p>
            <a:r>
              <a:rPr lang="en-US" dirty="0" smtClean="0">
                <a:solidFill>
                  <a:srgbClr val="C00000"/>
                </a:solidFill>
                <a:cs typeface="Arial" pitchFamily="34" charset="0"/>
              </a:rPr>
              <a:t>November 15,</a:t>
            </a:r>
            <a:r>
              <a:rPr lang="en-US" dirty="0" smtClean="0">
                <a:solidFill>
                  <a:srgbClr val="000000"/>
                </a:solidFill>
                <a:cs typeface="Arial" pitchFamily="34" charset="0"/>
              </a:rPr>
              <a:t>   </a:t>
            </a:r>
            <a:r>
              <a:rPr lang="en-US" b="1" dirty="0" smtClean="0">
                <a:solidFill>
                  <a:srgbClr val="000000"/>
                </a:solidFill>
                <a:cs typeface="Arial" pitchFamily="34" charset="0"/>
              </a:rPr>
              <a:t>2016 </a:t>
            </a:r>
            <a:r>
              <a:rPr lang="en-US" b="1" dirty="0">
                <a:solidFill>
                  <a:srgbClr val="000000"/>
                </a:solidFill>
                <a:cs typeface="Arial" pitchFamily="34" charset="0"/>
              </a:rPr>
              <a:t>(Test </a:t>
            </a:r>
            <a:r>
              <a:rPr lang="en-US" b="1" dirty="0" smtClean="0">
                <a:solidFill>
                  <a:srgbClr val="000000"/>
                </a:solidFill>
                <a:cs typeface="Arial" pitchFamily="34" charset="0"/>
              </a:rPr>
              <a:t>4): </a:t>
            </a:r>
            <a:r>
              <a:rPr lang="en-US" b="1" dirty="0">
                <a:solidFill>
                  <a:srgbClr val="000000"/>
                </a:solidFill>
                <a:cs typeface="Arial" pitchFamily="34" charset="0"/>
              </a:rPr>
              <a:t>Chapter  </a:t>
            </a:r>
            <a:r>
              <a:rPr lang="en-US" b="1" dirty="0" smtClean="0">
                <a:solidFill>
                  <a:srgbClr val="000000"/>
                </a:solidFill>
                <a:cs typeface="Arial" pitchFamily="34" charset="0"/>
              </a:rPr>
              <a:t>9, 10 </a:t>
            </a:r>
            <a:r>
              <a:rPr lang="en-US" b="1" dirty="0">
                <a:solidFill>
                  <a:srgbClr val="000000"/>
                </a:solidFill>
                <a:cs typeface="Arial" pitchFamily="34" charset="0"/>
              </a:rPr>
              <a:t>&amp; </a:t>
            </a:r>
            <a:r>
              <a:rPr lang="en-US" b="1" dirty="0" smtClean="0">
                <a:solidFill>
                  <a:srgbClr val="000000"/>
                </a:solidFill>
                <a:cs typeface="Arial" pitchFamily="34" charset="0"/>
              </a:rPr>
              <a:t>11</a:t>
            </a:r>
            <a:endParaRPr lang="en-US" b="1" dirty="0">
              <a:solidFill>
                <a:srgbClr val="000000"/>
              </a:solidFill>
              <a:cs typeface="Arial" pitchFamily="34" charset="0"/>
            </a:endParaRPr>
          </a:p>
          <a:p>
            <a:r>
              <a:rPr lang="en-US" sz="2400" i="0" baseline="0" dirty="0" smtClean="0">
                <a:solidFill>
                  <a:srgbClr val="C00000"/>
                </a:solidFill>
                <a:latin typeface="Arial" pitchFamily="34" charset="0"/>
                <a:cs typeface="Arial" pitchFamily="34" charset="0"/>
              </a:rPr>
              <a:t>November 17</a:t>
            </a:r>
            <a:r>
              <a:rPr lang="en-US" sz="2400" b="1" i="0" baseline="0" dirty="0" smtClean="0">
                <a:solidFill>
                  <a:srgbClr val="C00000"/>
                </a:solidFill>
                <a:latin typeface="Arial" pitchFamily="34" charset="0"/>
                <a:cs typeface="Arial" pitchFamily="34" charset="0"/>
              </a:rPr>
              <a:t>,</a:t>
            </a:r>
            <a:r>
              <a:rPr lang="en-US" sz="2400" b="1" i="0" baseline="0" dirty="0" smtClean="0">
                <a:solidFill>
                  <a:srgbClr val="000000"/>
                </a:solidFill>
                <a:latin typeface="Arial" pitchFamily="34" charset="0"/>
                <a:cs typeface="Arial" pitchFamily="34" charset="0"/>
              </a:rPr>
              <a:t>   2016  </a:t>
            </a:r>
            <a:r>
              <a:rPr lang="en-US" sz="2400" b="1" i="0" baseline="0" dirty="0">
                <a:solidFill>
                  <a:srgbClr val="000000"/>
                </a:solidFill>
                <a:latin typeface="Arial" pitchFamily="34" charset="0"/>
                <a:cs typeface="Arial" pitchFamily="34" charset="0"/>
              </a:rPr>
              <a:t>(Make-up test) </a:t>
            </a:r>
            <a:r>
              <a:rPr lang="en-US" sz="2400" b="1" i="0" baseline="0" dirty="0" smtClean="0">
                <a:solidFill>
                  <a:srgbClr val="000000"/>
                </a:solidFill>
                <a:latin typeface="Arial" pitchFamily="34" charset="0"/>
                <a:cs typeface="Arial" pitchFamily="34" charset="0"/>
              </a:rPr>
              <a:t>comprehensive</a:t>
            </a:r>
            <a:r>
              <a:rPr lang="en-US" sz="2400" b="1" i="0" baseline="0" dirty="0">
                <a:solidFill>
                  <a:srgbClr val="000000"/>
                </a:solidFill>
                <a:latin typeface="Arial" pitchFamily="34" charset="0"/>
                <a:cs typeface="Arial" pitchFamily="34" charset="0"/>
              </a:rPr>
              <a:t>: </a:t>
            </a:r>
            <a:endParaRPr lang="en-US" sz="2400" b="1" i="0" baseline="0" dirty="0" smtClean="0">
              <a:solidFill>
                <a:srgbClr val="000000"/>
              </a:solidFill>
              <a:latin typeface="Arial" pitchFamily="34" charset="0"/>
              <a:cs typeface="Arial" pitchFamily="34" charset="0"/>
            </a:endParaRPr>
          </a:p>
          <a:p>
            <a:pPr algn="l">
              <a:spcBef>
                <a:spcPct val="0"/>
              </a:spcBef>
            </a:pPr>
            <a:r>
              <a:rPr lang="en-US" sz="2400" i="0" baseline="0" dirty="0">
                <a:solidFill>
                  <a:srgbClr val="000000"/>
                </a:solidFill>
                <a:latin typeface="Arial" pitchFamily="34" charset="0"/>
                <a:cs typeface="Arial" pitchFamily="34" charset="0"/>
              </a:rPr>
              <a:t> </a:t>
            </a:r>
            <a:r>
              <a:rPr lang="en-US" sz="2400" i="0" baseline="0" dirty="0" smtClean="0">
                <a:solidFill>
                  <a:srgbClr val="000000"/>
                </a:solidFill>
                <a:latin typeface="Arial" pitchFamily="34" charset="0"/>
                <a:cs typeface="Arial" pitchFamily="34" charset="0"/>
              </a:rPr>
              <a:t>                          </a:t>
            </a:r>
            <a:r>
              <a:rPr lang="en-US" sz="2400" b="1" i="0" baseline="0" dirty="0" smtClean="0">
                <a:solidFill>
                  <a:srgbClr val="000000"/>
                </a:solidFill>
                <a:latin typeface="Arial" pitchFamily="34" charset="0"/>
                <a:cs typeface="Arial" pitchFamily="34" charset="0"/>
              </a:rPr>
              <a:t>Chapters 1-11</a:t>
            </a:r>
          </a:p>
          <a:p>
            <a:endParaRPr lang="en-US" sz="3600" b="1" i="0" baseline="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9571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048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048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02_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3618"/>
          <a:stretch>
            <a:fillRect/>
          </a:stretch>
        </p:blipFill>
        <p:spPr>
          <a:xfrm>
            <a:off x="304800" y="685800"/>
            <a:ext cx="8458200" cy="5470525"/>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Coordinate covalent bonds</a:t>
            </a:r>
          </a:p>
        </p:txBody>
      </p:sp>
      <p:sp>
        <p:nvSpPr>
          <p:cNvPr id="23555" name="Rectangle 3"/>
          <p:cNvSpPr>
            <a:spLocks noGrp="1" noChangeArrowheads="1"/>
          </p:cNvSpPr>
          <p:nvPr>
            <p:ph type="body" sz="half" idx="1"/>
          </p:nvPr>
        </p:nvSpPr>
        <p:spPr>
          <a:xfrm>
            <a:off x="457200" y="1600200"/>
            <a:ext cx="8305800" cy="4525963"/>
          </a:xfrm>
        </p:spPr>
        <p:txBody>
          <a:bodyPr/>
          <a:lstStyle/>
          <a:p>
            <a:r>
              <a:rPr lang="en-US" altLang="en-US" sz="2800"/>
              <a:t>In some cases, atoms may donate both electrons that are used to form a bond.  Examples:</a:t>
            </a:r>
          </a:p>
          <a:p>
            <a:endParaRPr lang="en-US" altLang="en-US" sz="2800"/>
          </a:p>
          <a:p>
            <a:endParaRPr lang="en-US" altLang="en-US" sz="2800"/>
          </a:p>
          <a:p>
            <a:r>
              <a:rPr lang="en-US" altLang="en-US" sz="2800"/>
              <a:t>CO</a:t>
            </a:r>
          </a:p>
          <a:p>
            <a:endParaRPr lang="en-US" altLang="en-US" sz="2800"/>
          </a:p>
          <a:p>
            <a:r>
              <a:rPr lang="en-US" altLang="en-US" sz="2800"/>
              <a:t>N</a:t>
            </a:r>
            <a:r>
              <a:rPr lang="en-US" altLang="en-US" sz="2800" baseline="-25000"/>
              <a:t>2</a:t>
            </a:r>
            <a:r>
              <a:rPr lang="en-US" altLang="en-US" sz="2800"/>
              <a:t>O</a:t>
            </a:r>
          </a:p>
        </p:txBody>
      </p:sp>
      <p:pic>
        <p:nvPicPr>
          <p:cNvPr id="23556" name="Picture 4" descr="chp_five_final-3"/>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3429000" y="2971800"/>
            <a:ext cx="5562600" cy="29797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23558" name="Object 6"/>
          <p:cNvGraphicFramePr>
            <a:graphicFrameLocks noGrp="1" noChangeAspect="1"/>
          </p:cNvGraphicFramePr>
          <p:nvPr>
            <p:ph sz="quarter" idx="3"/>
          </p:nvPr>
        </p:nvGraphicFramePr>
        <p:xfrm>
          <a:off x="1905000" y="3581400"/>
          <a:ext cx="1295400" cy="508000"/>
        </p:xfrm>
        <a:graphic>
          <a:graphicData uri="http://schemas.openxmlformats.org/presentationml/2006/ole">
            <mc:AlternateContent xmlns:mc="http://schemas.openxmlformats.org/markup-compatibility/2006">
              <mc:Choice xmlns:v="urn:schemas-microsoft-com:vml" Requires="v">
                <p:oleObj spid="_x0000_s23563" name="Bitmap Image" r:id="rId4" imgW="752381" imgH="295238" progId="Paint.Picture">
                  <p:embed/>
                </p:oleObj>
              </mc:Choice>
              <mc:Fallback>
                <p:oleObj name="Bitmap Image" r:id="rId4" imgW="752381" imgH="295238"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3581400"/>
                        <a:ext cx="12954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3560" name="Object 8"/>
          <p:cNvGraphicFramePr>
            <a:graphicFrameLocks noChangeAspect="1"/>
          </p:cNvGraphicFramePr>
          <p:nvPr/>
        </p:nvGraphicFramePr>
        <p:xfrm>
          <a:off x="1371600" y="5257800"/>
          <a:ext cx="1676400" cy="669925"/>
        </p:xfrm>
        <a:graphic>
          <a:graphicData uri="http://schemas.openxmlformats.org/presentationml/2006/ole">
            <mc:AlternateContent xmlns:mc="http://schemas.openxmlformats.org/markup-compatibility/2006">
              <mc:Choice xmlns:v="urn:schemas-microsoft-com:vml" Requires="v">
                <p:oleObj spid="_x0000_s23564" name="Bitmap Image" r:id="rId6" imgW="1047619" imgH="419048" progId="Paint.Picture">
                  <p:embed/>
                </p:oleObj>
              </mc:Choice>
              <mc:Fallback>
                <p:oleObj name="Bitmap Image" r:id="rId6" imgW="1047619" imgH="419048" progId="Paint.Picture">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1600" y="5257800"/>
                        <a:ext cx="1676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152400"/>
            <a:ext cx="8229600" cy="1143000"/>
          </a:xfrm>
        </p:spPr>
        <p:txBody>
          <a:bodyPr/>
          <a:lstStyle/>
          <a:p>
            <a:r>
              <a:rPr lang="en-US" altLang="en-US" sz="3200"/>
              <a:t>Systematic rules for drawing Lewis structures</a:t>
            </a:r>
          </a:p>
        </p:txBody>
      </p:sp>
      <p:sp>
        <p:nvSpPr>
          <p:cNvPr id="24579" name="Rectangle 3"/>
          <p:cNvSpPr>
            <a:spLocks noGrp="1" noChangeArrowheads="1"/>
          </p:cNvSpPr>
          <p:nvPr>
            <p:ph type="body" idx="1"/>
          </p:nvPr>
        </p:nvSpPr>
        <p:spPr>
          <a:xfrm>
            <a:off x="457200" y="1371600"/>
            <a:ext cx="8229600" cy="4525963"/>
          </a:xfrm>
        </p:spPr>
        <p:txBody>
          <a:bodyPr/>
          <a:lstStyle/>
          <a:p>
            <a:pPr>
              <a:lnSpc>
                <a:spcPct val="90000"/>
              </a:lnSpc>
            </a:pPr>
            <a:r>
              <a:rPr lang="en-US" altLang="en-US" sz="2800" u="sng"/>
              <a:t>Step 1</a:t>
            </a:r>
            <a:r>
              <a:rPr lang="en-US" altLang="en-US" sz="2800"/>
              <a:t>: Find the sum of valence electrons of all atoms in the polyatomic ion or molecule.</a:t>
            </a:r>
          </a:p>
          <a:p>
            <a:pPr>
              <a:lnSpc>
                <a:spcPct val="90000"/>
              </a:lnSpc>
            </a:pPr>
            <a:r>
              <a:rPr lang="en-US" altLang="en-US" sz="2800" u="sng"/>
              <a:t>Step 2</a:t>
            </a:r>
            <a:r>
              <a:rPr lang="en-US" altLang="en-US" sz="2800"/>
              <a:t>: Draw the atoms in the order in which they occur</a:t>
            </a:r>
            <a:r>
              <a:rPr lang="en-US" altLang="en-US" sz="2800">
                <a:solidFill>
                  <a:srgbClr val="FF0000"/>
                </a:solidFill>
              </a:rPr>
              <a:t>*</a:t>
            </a:r>
            <a:r>
              <a:rPr lang="en-US" altLang="en-US" sz="2800"/>
              <a:t>, connecting them with single bonds.  Bonds “cost” 2 electrons each.</a:t>
            </a:r>
          </a:p>
          <a:p>
            <a:pPr>
              <a:lnSpc>
                <a:spcPct val="90000"/>
              </a:lnSpc>
            </a:pPr>
            <a:r>
              <a:rPr lang="en-US" altLang="en-US" sz="2800" u="sng"/>
              <a:t>Step 3</a:t>
            </a:r>
            <a:r>
              <a:rPr lang="en-US" altLang="en-US" sz="2800"/>
              <a:t>: Add electrons around the non-central (outside) atoms until they each have an octet.</a:t>
            </a:r>
            <a:r>
              <a:rPr lang="en-US" altLang="en-US" sz="2800">
                <a:solidFill>
                  <a:srgbClr val="FF0000"/>
                </a:solidFill>
              </a:rPr>
              <a:t>**</a:t>
            </a:r>
          </a:p>
          <a:p>
            <a:pPr>
              <a:lnSpc>
                <a:spcPct val="90000"/>
              </a:lnSpc>
            </a:pPr>
            <a:r>
              <a:rPr lang="en-US" altLang="en-US" sz="2800" u="sng"/>
              <a:t>Step 4</a:t>
            </a:r>
            <a:r>
              <a:rPr lang="en-US" altLang="en-US" sz="2800"/>
              <a:t>: If any electrons remain left over at this point, use them to complete the octet on the central atom.</a:t>
            </a:r>
          </a:p>
        </p:txBody>
      </p:sp>
      <p:sp>
        <p:nvSpPr>
          <p:cNvPr id="24580" name="Text Box 4"/>
          <p:cNvSpPr txBox="1">
            <a:spLocks noChangeArrowheads="1"/>
          </p:cNvSpPr>
          <p:nvPr/>
        </p:nvSpPr>
        <p:spPr bwMode="auto">
          <a:xfrm>
            <a:off x="136525" y="5562600"/>
            <a:ext cx="8853488" cy="1190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a:t>
            </a:r>
            <a:r>
              <a:rPr lang="en-US" altLang="en-US"/>
              <a:t>See page 115 to predict which atom is central in a formula.  Neither hydrogen</a:t>
            </a:r>
          </a:p>
          <a:p>
            <a:r>
              <a:rPr lang="en-US" altLang="en-US"/>
              <a:t>nor fluorine is </a:t>
            </a:r>
            <a:r>
              <a:rPr lang="en-US" altLang="en-US" i="1"/>
              <a:t>ever</a:t>
            </a:r>
            <a:r>
              <a:rPr lang="en-US" altLang="en-US"/>
              <a:t> a central atom.  If C is present, it usually is the central atom, and</a:t>
            </a:r>
          </a:p>
          <a:p>
            <a:r>
              <a:rPr lang="en-US" altLang="en-US"/>
              <a:t>in binary compounds (e.g. NH</a:t>
            </a:r>
            <a:r>
              <a:rPr lang="en-US" altLang="en-US" baseline="-25000"/>
              <a:t>3</a:t>
            </a:r>
            <a:r>
              <a:rPr lang="en-US" altLang="en-US"/>
              <a:t>), the “single-atom element” is usually the central atom.</a:t>
            </a:r>
          </a:p>
          <a:p>
            <a:r>
              <a:rPr lang="en-US" altLang="en-US">
                <a:solidFill>
                  <a:srgbClr val="FF0000"/>
                </a:solidFill>
              </a:rPr>
              <a:t>**</a:t>
            </a:r>
            <a:r>
              <a:rPr lang="en-US" altLang="en-US"/>
              <a:t> Remember, hydrogen atoms can accommodate only 2 electrons (i.e. not an octet).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z="3200"/>
              <a:t>Systematic rules for drawing Lewis structures</a:t>
            </a:r>
          </a:p>
        </p:txBody>
      </p:sp>
      <p:sp>
        <p:nvSpPr>
          <p:cNvPr id="26627" name="Rectangle 3"/>
          <p:cNvSpPr>
            <a:spLocks noGrp="1" noChangeArrowheads="1"/>
          </p:cNvSpPr>
          <p:nvPr>
            <p:ph type="body" idx="1"/>
          </p:nvPr>
        </p:nvSpPr>
        <p:spPr>
          <a:xfrm>
            <a:off x="304800" y="1600200"/>
            <a:ext cx="8534400" cy="4525963"/>
          </a:xfrm>
        </p:spPr>
        <p:txBody>
          <a:bodyPr/>
          <a:lstStyle/>
          <a:p>
            <a:pPr>
              <a:lnSpc>
                <a:spcPct val="90000"/>
              </a:lnSpc>
            </a:pPr>
            <a:r>
              <a:rPr lang="en-US" altLang="en-US" sz="2800" u="sng"/>
              <a:t>Step 5</a:t>
            </a:r>
            <a:r>
              <a:rPr lang="en-US" altLang="en-US" sz="2800"/>
              <a:t>: If there are not enough electrons on the central atom for an octet, make multiple bonds between the central atom and another atom to give it an octet.</a:t>
            </a:r>
          </a:p>
          <a:p>
            <a:pPr>
              <a:lnSpc>
                <a:spcPct val="90000"/>
              </a:lnSpc>
            </a:pPr>
            <a:r>
              <a:rPr lang="en-US" altLang="en-US" sz="2800" u="sng"/>
              <a:t>Step 6</a:t>
            </a:r>
            <a:r>
              <a:rPr lang="en-US" altLang="en-US" sz="2800"/>
              <a:t>: Double-check the total number of electrons in the Lewis structure at this point to be sure that there are no more present than the total number you counted in Step 1.</a:t>
            </a:r>
          </a:p>
          <a:p>
            <a:pPr>
              <a:lnSpc>
                <a:spcPct val="90000"/>
              </a:lnSpc>
            </a:pPr>
            <a:endParaRPr lang="en-US" altLang="en-US" sz="2800"/>
          </a:p>
          <a:p>
            <a:pPr>
              <a:lnSpc>
                <a:spcPct val="90000"/>
              </a:lnSpc>
            </a:pPr>
            <a:r>
              <a:rPr lang="en-US" altLang="en-US" sz="2800"/>
              <a:t>Examples: SO</a:t>
            </a:r>
            <a:r>
              <a:rPr lang="en-US" altLang="en-US" sz="2800" baseline="-25000"/>
              <a:t>2</a:t>
            </a:r>
            <a:r>
              <a:rPr lang="en-US" altLang="en-US" sz="2800"/>
              <a:t>,</a:t>
            </a:r>
            <a:r>
              <a:rPr lang="en-US" altLang="en-US" sz="2800" baseline="-25000"/>
              <a:t> </a:t>
            </a:r>
            <a:r>
              <a:rPr lang="en-US" altLang="en-US" sz="2800"/>
              <a:t>HCN, CO</a:t>
            </a:r>
            <a:r>
              <a:rPr lang="en-US" altLang="en-US" sz="2800" baseline="-25000"/>
              <a:t>2</a:t>
            </a:r>
          </a:p>
          <a:p>
            <a:pPr>
              <a:lnSpc>
                <a:spcPct val="90000"/>
              </a:lnSpc>
            </a:pPr>
            <a:endParaRPr lang="en-US" altLang="en-US" sz="28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0"/>
            <a:ext cx="8229600" cy="1143000"/>
          </a:xfrm>
        </p:spPr>
        <p:txBody>
          <a:bodyPr/>
          <a:lstStyle/>
          <a:p>
            <a:r>
              <a:rPr lang="en-US" altLang="en-US" sz="3200"/>
              <a:t>Bonding in polyatomic ions and ionic compounds containing polyatomic ions</a:t>
            </a:r>
          </a:p>
        </p:txBody>
      </p:sp>
      <p:sp>
        <p:nvSpPr>
          <p:cNvPr id="27651" name="Rectangle 3"/>
          <p:cNvSpPr>
            <a:spLocks noGrp="1" noChangeArrowheads="1"/>
          </p:cNvSpPr>
          <p:nvPr>
            <p:ph type="body" idx="1"/>
          </p:nvPr>
        </p:nvSpPr>
        <p:spPr>
          <a:xfrm>
            <a:off x="457200" y="1219200"/>
            <a:ext cx="8229600" cy="4525963"/>
          </a:xfrm>
        </p:spPr>
        <p:txBody>
          <a:bodyPr/>
          <a:lstStyle/>
          <a:p>
            <a:pPr>
              <a:lnSpc>
                <a:spcPct val="80000"/>
              </a:lnSpc>
            </a:pPr>
            <a:r>
              <a:rPr lang="en-US" altLang="en-US" sz="2800"/>
              <a:t>The rules for drawing Lewis structures for polyatomic ions are similar to the six steps we just covered.</a:t>
            </a:r>
          </a:p>
          <a:p>
            <a:pPr>
              <a:lnSpc>
                <a:spcPct val="80000"/>
              </a:lnSpc>
            </a:pPr>
            <a:r>
              <a:rPr lang="en-US" altLang="en-US" sz="2800"/>
              <a:t>Ions carry charges, so the total number of electrons calculated in Step 1 must be adjusted to account for the ion’s charge.</a:t>
            </a:r>
          </a:p>
          <a:p>
            <a:pPr lvl="1">
              <a:lnSpc>
                <a:spcPct val="80000"/>
              </a:lnSpc>
            </a:pPr>
            <a:r>
              <a:rPr lang="en-US" altLang="en-US" sz="2400"/>
              <a:t>Positive charged ions: deduct one electron from the total number counted for each positive charge.</a:t>
            </a:r>
          </a:p>
          <a:p>
            <a:pPr lvl="1">
              <a:lnSpc>
                <a:spcPct val="80000"/>
              </a:lnSpc>
            </a:pPr>
            <a:r>
              <a:rPr lang="en-US" altLang="en-US" sz="2400"/>
              <a:t>Negatively charged ions: add one electron to the total number for each negative charge.</a:t>
            </a:r>
          </a:p>
          <a:p>
            <a:pPr lvl="1">
              <a:lnSpc>
                <a:spcPct val="80000"/>
              </a:lnSpc>
            </a:pPr>
            <a:r>
              <a:rPr lang="en-US" altLang="en-US" sz="2400"/>
              <a:t>In the end, surround the Lewis structure with square brackets and indicate charge as for Lewis structures for ionic compounds</a:t>
            </a:r>
          </a:p>
        </p:txBody>
      </p:sp>
      <p:sp>
        <p:nvSpPr>
          <p:cNvPr id="27652" name="Text Box 4"/>
          <p:cNvSpPr txBox="1">
            <a:spLocks noChangeArrowheads="1"/>
          </p:cNvSpPr>
          <p:nvPr/>
        </p:nvSpPr>
        <p:spPr bwMode="auto">
          <a:xfrm>
            <a:off x="990600" y="5943600"/>
            <a:ext cx="32670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Examples: SO</a:t>
            </a:r>
            <a:r>
              <a:rPr lang="en-US" altLang="en-US" baseline="-25000"/>
              <a:t>4</a:t>
            </a:r>
            <a:r>
              <a:rPr lang="en-US" altLang="en-US" baseline="30000"/>
              <a:t>2-</a:t>
            </a:r>
            <a:r>
              <a:rPr lang="en-US" altLang="en-US"/>
              <a:t>,K</a:t>
            </a:r>
            <a:r>
              <a:rPr lang="en-US" altLang="en-US" baseline="-25000"/>
              <a:t>2</a:t>
            </a:r>
            <a:r>
              <a:rPr lang="en-US" altLang="en-US"/>
              <a:t>SO</a:t>
            </a:r>
            <a:r>
              <a:rPr lang="en-US" altLang="en-US" baseline="-25000"/>
              <a:t>4</a:t>
            </a:r>
            <a:r>
              <a:rPr lang="en-US" altLang="en-US"/>
              <a:t>, CO</a:t>
            </a:r>
            <a:r>
              <a:rPr lang="en-US" altLang="en-US" baseline="-25000"/>
              <a:t>3</a:t>
            </a:r>
            <a:r>
              <a:rPr lang="en-US" altLang="en-US" baseline="30000"/>
              <a:t>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VSEPR theory</a:t>
            </a:r>
          </a:p>
        </p:txBody>
      </p:sp>
      <p:sp>
        <p:nvSpPr>
          <p:cNvPr id="31747" name="Rectangle 3"/>
          <p:cNvSpPr>
            <a:spLocks noGrp="1" noChangeArrowheads="1"/>
          </p:cNvSpPr>
          <p:nvPr>
            <p:ph type="body" sz="half" idx="1"/>
          </p:nvPr>
        </p:nvSpPr>
        <p:spPr>
          <a:xfrm>
            <a:off x="457200" y="1600200"/>
            <a:ext cx="5257800" cy="4525963"/>
          </a:xfrm>
        </p:spPr>
        <p:txBody>
          <a:bodyPr/>
          <a:lstStyle/>
          <a:p>
            <a:pPr>
              <a:lnSpc>
                <a:spcPct val="90000"/>
              </a:lnSpc>
            </a:pPr>
            <a:r>
              <a:rPr lang="en-US" altLang="en-US" sz="2400"/>
              <a:t>Looking at a Lewis structure, one might expect that all molecules are flat; Lewis structures convey no information (by themselves) about the shape of molecules.</a:t>
            </a:r>
          </a:p>
          <a:p>
            <a:pPr>
              <a:lnSpc>
                <a:spcPct val="90000"/>
              </a:lnSpc>
            </a:pPr>
            <a:r>
              <a:rPr lang="en-US" altLang="en-US" sz="2400"/>
              <a:t>VSEPR theory (Valence Shell Electron-Pair Repulsion) is used to predict molecular shape, and is based on the repulsion that exists between charges of the same sign.</a:t>
            </a:r>
          </a:p>
          <a:p>
            <a:pPr>
              <a:lnSpc>
                <a:spcPct val="90000"/>
              </a:lnSpc>
            </a:pPr>
            <a:r>
              <a:rPr lang="en-US" altLang="en-US" sz="2400"/>
              <a:t>Shape of a molecule is normally given with respect to the central atom.</a:t>
            </a:r>
          </a:p>
        </p:txBody>
      </p:sp>
      <p:pic>
        <p:nvPicPr>
          <p:cNvPr id="31748" name="Picture 4" descr="chp_five_final-9"/>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990600"/>
            <a:ext cx="2187575" cy="56689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t>VSEPR theory</a:t>
            </a:r>
          </a:p>
        </p:txBody>
      </p:sp>
      <p:sp>
        <p:nvSpPr>
          <p:cNvPr id="32771" name="Rectangle 3"/>
          <p:cNvSpPr>
            <a:spLocks noGrp="1" noChangeArrowheads="1"/>
          </p:cNvSpPr>
          <p:nvPr>
            <p:ph type="body" sz="half" idx="1"/>
          </p:nvPr>
        </p:nvSpPr>
        <p:spPr>
          <a:xfrm>
            <a:off x="457200" y="1600200"/>
            <a:ext cx="8305800" cy="4525963"/>
          </a:xfrm>
        </p:spPr>
        <p:txBody>
          <a:bodyPr/>
          <a:lstStyle/>
          <a:p>
            <a:r>
              <a:rPr lang="en-US" altLang="en-US" sz="2400"/>
              <a:t>Consider the electron pairs that are found on the central atom in a molecule of HCN</a:t>
            </a:r>
          </a:p>
          <a:p>
            <a:endParaRPr lang="en-US" altLang="en-US" sz="2400"/>
          </a:p>
          <a:p>
            <a:endParaRPr lang="en-US" altLang="en-US" sz="2400"/>
          </a:p>
          <a:p>
            <a:r>
              <a:rPr lang="en-US" altLang="en-US" sz="2400"/>
              <a:t>On one side of the central carbon atom is a C-H single bond, and on the other, a C-N triple bond.  Thus, there are two “VSER electron groups” around the carbon.</a:t>
            </a:r>
          </a:p>
          <a:p>
            <a:r>
              <a:rPr lang="en-US" altLang="en-US" sz="2400"/>
              <a:t>These bonds consist of electrons, and are repulsive toward each other.  The bonds prefer to be as far apart from each other as possible, yielding a linear arrangement.</a:t>
            </a:r>
          </a:p>
        </p:txBody>
      </p:sp>
      <p:sp>
        <p:nvSpPr>
          <p:cNvPr id="32772" name="Text Box 4"/>
          <p:cNvSpPr txBox="1">
            <a:spLocks noChangeArrowheads="1"/>
          </p:cNvSpPr>
          <p:nvPr/>
        </p:nvSpPr>
        <p:spPr bwMode="auto">
          <a:xfrm>
            <a:off x="381000" y="6216650"/>
            <a:ext cx="845820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VSEPR electron groups = single bond, double bond, triple bond, or a non-bonding</a:t>
            </a:r>
          </a:p>
          <a:p>
            <a:r>
              <a:rPr lang="en-US" altLang="en-US"/>
              <a:t>pair of electrons (all are negatively charged)</a:t>
            </a:r>
          </a:p>
        </p:txBody>
      </p:sp>
      <p:graphicFrame>
        <p:nvGraphicFramePr>
          <p:cNvPr id="32773" name="Object 5"/>
          <p:cNvGraphicFramePr>
            <a:graphicFrameLocks noGrp="1" noChangeAspect="1"/>
          </p:cNvGraphicFramePr>
          <p:nvPr>
            <p:ph sz="half" idx="2"/>
          </p:nvPr>
        </p:nvGraphicFramePr>
        <p:xfrm>
          <a:off x="3657600" y="2590800"/>
          <a:ext cx="1828800" cy="500063"/>
        </p:xfrm>
        <a:graphic>
          <a:graphicData uri="http://schemas.openxmlformats.org/presentationml/2006/ole">
            <mc:AlternateContent xmlns:mc="http://schemas.openxmlformats.org/markup-compatibility/2006">
              <mc:Choice xmlns:v="urn:schemas-microsoft-com:vml" Requires="v">
                <p:oleObj spid="_x0000_s32775" name="Bitmap Image" r:id="rId3" imgW="905001" imgH="247685" progId="Paint.Picture">
                  <p:embed/>
                </p:oleObj>
              </mc:Choice>
              <mc:Fallback>
                <p:oleObj name="Bitmap Image" r:id="rId3" imgW="905001" imgH="247685" progId="Paint.Picture">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590800"/>
                        <a:ext cx="18288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VSEPR theory</a:t>
            </a:r>
          </a:p>
        </p:txBody>
      </p:sp>
      <p:sp>
        <p:nvSpPr>
          <p:cNvPr id="33795" name="Rectangle 3"/>
          <p:cNvSpPr>
            <a:spLocks noGrp="1" noChangeArrowheads="1"/>
          </p:cNvSpPr>
          <p:nvPr>
            <p:ph type="body" sz="half" idx="1"/>
          </p:nvPr>
        </p:nvSpPr>
        <p:spPr/>
        <p:txBody>
          <a:bodyPr/>
          <a:lstStyle/>
          <a:p>
            <a:pPr>
              <a:lnSpc>
                <a:spcPct val="80000"/>
              </a:lnSpc>
            </a:pPr>
            <a:r>
              <a:rPr lang="en-US" altLang="en-US" sz="1800"/>
              <a:t>The number of VSEPR electron groups on the central atom is what determines the structure’s geometry.  As these groups are repelled by each other, and move as far apart as they can, they drag with them the outer atoms.</a:t>
            </a:r>
          </a:p>
          <a:p>
            <a:pPr>
              <a:lnSpc>
                <a:spcPct val="80000"/>
              </a:lnSpc>
            </a:pPr>
            <a:r>
              <a:rPr lang="en-US" altLang="en-US" sz="1800"/>
              <a:t>Two VSEPR electron groups on the central atom yields a linear arrangement of these electron groups.</a:t>
            </a:r>
          </a:p>
          <a:p>
            <a:pPr>
              <a:lnSpc>
                <a:spcPct val="80000"/>
              </a:lnSpc>
            </a:pPr>
            <a:r>
              <a:rPr lang="en-US" altLang="en-US" sz="1800"/>
              <a:t>Three VSEPR electron groups yields a trigonal planar arrangement of electron groups.</a:t>
            </a:r>
          </a:p>
          <a:p>
            <a:pPr>
              <a:lnSpc>
                <a:spcPct val="80000"/>
              </a:lnSpc>
            </a:pPr>
            <a:r>
              <a:rPr lang="en-US" altLang="en-US" sz="1800"/>
              <a:t>Four VSEPR electron groups on the central atom yields a tetrahedral arrangement of electron groups.</a:t>
            </a:r>
          </a:p>
          <a:p>
            <a:pPr>
              <a:lnSpc>
                <a:spcPct val="80000"/>
              </a:lnSpc>
            </a:pPr>
            <a:endParaRPr lang="en-US" altLang="en-US" sz="1800"/>
          </a:p>
        </p:txBody>
      </p:sp>
      <p:pic>
        <p:nvPicPr>
          <p:cNvPr id="33796" name="Picture 4" descr="chp_five_final-9"/>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6934200" y="1371600"/>
            <a:ext cx="1939925" cy="5029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33797" name="Object 5"/>
          <p:cNvGraphicFramePr>
            <a:graphicFrameLocks noGrp="1" noChangeAspect="1"/>
          </p:cNvGraphicFramePr>
          <p:nvPr>
            <p:ph sz="quarter" idx="3"/>
          </p:nvPr>
        </p:nvGraphicFramePr>
        <p:xfrm>
          <a:off x="5943600" y="2057400"/>
          <a:ext cx="990600" cy="304800"/>
        </p:xfrm>
        <a:graphic>
          <a:graphicData uri="http://schemas.openxmlformats.org/presentationml/2006/ole">
            <mc:AlternateContent xmlns:mc="http://schemas.openxmlformats.org/markup-compatibility/2006">
              <mc:Choice xmlns:v="urn:schemas-microsoft-com:vml" Requires="v">
                <p:oleObj spid="_x0000_s33809" name="Bitmap Image" r:id="rId4" imgW="990738" imgH="304923" progId="Paint.Picture">
                  <p:embed/>
                </p:oleObj>
              </mc:Choice>
              <mc:Fallback>
                <p:oleObj name="Bitmap Image" r:id="rId4" imgW="990738" imgH="304923"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205740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8" name="Object 6"/>
          <p:cNvGraphicFramePr>
            <a:graphicFrameLocks noChangeAspect="1"/>
          </p:cNvGraphicFramePr>
          <p:nvPr/>
        </p:nvGraphicFramePr>
        <p:xfrm>
          <a:off x="4724400" y="2133600"/>
          <a:ext cx="895350" cy="219075"/>
        </p:xfrm>
        <a:graphic>
          <a:graphicData uri="http://schemas.openxmlformats.org/presentationml/2006/ole">
            <mc:AlternateContent xmlns:mc="http://schemas.openxmlformats.org/markup-compatibility/2006">
              <mc:Choice xmlns:v="urn:schemas-microsoft-com:vml" Requires="v">
                <p:oleObj spid="_x0000_s33810" name="Bitmap Image" r:id="rId6" imgW="895238" imgH="219222" progId="Paint.Picture">
                  <p:embed/>
                </p:oleObj>
              </mc:Choice>
              <mc:Fallback>
                <p:oleObj name="Bitmap Image" r:id="rId6" imgW="895238" imgH="219222"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895350"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799" name="Object 7"/>
          <p:cNvGraphicFramePr>
            <a:graphicFrameLocks noChangeAspect="1"/>
          </p:cNvGraphicFramePr>
          <p:nvPr/>
        </p:nvGraphicFramePr>
        <p:xfrm>
          <a:off x="4876800" y="5181600"/>
          <a:ext cx="790575" cy="809625"/>
        </p:xfrm>
        <a:graphic>
          <a:graphicData uri="http://schemas.openxmlformats.org/presentationml/2006/ole">
            <mc:AlternateContent xmlns:mc="http://schemas.openxmlformats.org/markup-compatibility/2006">
              <mc:Choice xmlns:v="urn:schemas-microsoft-com:vml" Requires="v">
                <p:oleObj spid="_x0000_s33811" name="Bitmap Image" r:id="rId8" imgW="790476" imgH="809738" progId="Paint.Picture">
                  <p:embed/>
                </p:oleObj>
              </mc:Choice>
              <mc:Fallback>
                <p:oleObj name="Bitmap Image" r:id="rId8" imgW="790476" imgH="809738" progId="Paint.Picture">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5181600"/>
                        <a:ext cx="790575"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0" name="Object 8"/>
          <p:cNvGraphicFramePr>
            <a:graphicFrameLocks noChangeAspect="1"/>
          </p:cNvGraphicFramePr>
          <p:nvPr/>
        </p:nvGraphicFramePr>
        <p:xfrm>
          <a:off x="6096000" y="5181600"/>
          <a:ext cx="866775" cy="647700"/>
        </p:xfrm>
        <a:graphic>
          <a:graphicData uri="http://schemas.openxmlformats.org/presentationml/2006/ole">
            <mc:AlternateContent xmlns:mc="http://schemas.openxmlformats.org/markup-compatibility/2006">
              <mc:Choice xmlns:v="urn:schemas-microsoft-com:vml" Requires="v">
                <p:oleObj spid="_x0000_s33812" name="Bitmap Image" r:id="rId10" imgW="866896" imgH="647619" progId="Paint.Picture">
                  <p:embed/>
                </p:oleObj>
              </mc:Choice>
              <mc:Fallback>
                <p:oleObj name="Bitmap Image" r:id="rId10" imgW="866896" imgH="647619" progId="Paint.Picture">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0" y="5181600"/>
                        <a:ext cx="8667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1" name="Object 9"/>
          <p:cNvGraphicFramePr>
            <a:graphicFrameLocks noChangeAspect="1"/>
          </p:cNvGraphicFramePr>
          <p:nvPr/>
        </p:nvGraphicFramePr>
        <p:xfrm>
          <a:off x="5791200" y="3276600"/>
          <a:ext cx="1314450" cy="895350"/>
        </p:xfrm>
        <a:graphic>
          <a:graphicData uri="http://schemas.openxmlformats.org/presentationml/2006/ole">
            <mc:AlternateContent xmlns:mc="http://schemas.openxmlformats.org/markup-compatibility/2006">
              <mc:Choice xmlns:v="urn:schemas-microsoft-com:vml" Requires="v">
                <p:oleObj spid="_x0000_s33813" name="Bitmap Image" r:id="rId12" imgW="1314286" imgH="895238" progId="Paint.Picture">
                  <p:embed/>
                </p:oleObj>
              </mc:Choice>
              <mc:Fallback>
                <p:oleObj name="Bitmap Image" r:id="rId12" imgW="1314286" imgH="895238" progId="Paint.Picture">
                  <p:embed/>
                  <p:pic>
                    <p:nvPicPr>
                      <p:cNvPr id="0" name="Object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200" y="3276600"/>
                        <a:ext cx="13144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802" name="Object 10"/>
          <p:cNvGraphicFramePr>
            <a:graphicFrameLocks noChangeAspect="1"/>
          </p:cNvGraphicFramePr>
          <p:nvPr/>
        </p:nvGraphicFramePr>
        <p:xfrm>
          <a:off x="4572000" y="3505200"/>
          <a:ext cx="1028700" cy="485775"/>
        </p:xfrm>
        <a:graphic>
          <a:graphicData uri="http://schemas.openxmlformats.org/presentationml/2006/ole">
            <mc:AlternateContent xmlns:mc="http://schemas.openxmlformats.org/markup-compatibility/2006">
              <mc:Choice xmlns:v="urn:schemas-microsoft-com:vml" Requires="v">
                <p:oleObj spid="_x0000_s33814" name="Bitmap Image" r:id="rId14" imgW="1028844" imgH="485586" progId="Paint.Picture">
                  <p:embed/>
                </p:oleObj>
              </mc:Choice>
              <mc:Fallback>
                <p:oleObj name="Bitmap Image" r:id="rId14" imgW="1028844" imgH="485586" progId="Paint.Picture">
                  <p:embed/>
                  <p:pic>
                    <p:nvPicPr>
                      <p:cNvPr id="0" name="Object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572000" y="3505200"/>
                        <a:ext cx="1028700" cy="48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VSEPR theory</a:t>
            </a:r>
          </a:p>
        </p:txBody>
      </p:sp>
      <p:sp>
        <p:nvSpPr>
          <p:cNvPr id="34819" name="Rectangle 3"/>
          <p:cNvSpPr>
            <a:spLocks noGrp="1" noChangeArrowheads="1"/>
          </p:cNvSpPr>
          <p:nvPr>
            <p:ph type="body" sz="half" idx="1"/>
          </p:nvPr>
        </p:nvSpPr>
        <p:spPr>
          <a:xfrm>
            <a:off x="152400" y="1981200"/>
            <a:ext cx="4038600" cy="4525963"/>
          </a:xfrm>
        </p:spPr>
        <p:txBody>
          <a:bodyPr/>
          <a:lstStyle/>
          <a:p>
            <a:r>
              <a:rPr lang="en-US" altLang="en-US" sz="2400"/>
              <a:t>In many cases, at least one of the VSEPR electron groups on the central atom is a non-bonding pair.</a:t>
            </a:r>
          </a:p>
          <a:p>
            <a:r>
              <a:rPr lang="en-US" altLang="en-US" sz="2400"/>
              <a:t>The shape of the molecule is determined by the arrangement of </a:t>
            </a:r>
            <a:r>
              <a:rPr lang="en-US" altLang="en-US" sz="2400" i="1">
                <a:solidFill>
                  <a:srgbClr val="FF0000"/>
                </a:solidFill>
              </a:rPr>
              <a:t>atoms</a:t>
            </a:r>
            <a:r>
              <a:rPr lang="en-US" altLang="en-US" sz="2400"/>
              <a:t> around the central atom.</a:t>
            </a:r>
          </a:p>
        </p:txBody>
      </p:sp>
      <p:pic>
        <p:nvPicPr>
          <p:cNvPr id="34820" name="Picture 4"/>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15000" y="2057400"/>
            <a:ext cx="1582738" cy="3657600"/>
          </a:xfrm>
          <a:noFill/>
          <a:ln/>
        </p:spPr>
      </p:pic>
      <p:graphicFrame>
        <p:nvGraphicFramePr>
          <p:cNvPr id="34821" name="Object 5"/>
          <p:cNvGraphicFramePr>
            <a:graphicFrameLocks noGrp="1" noChangeAspect="1"/>
          </p:cNvGraphicFramePr>
          <p:nvPr>
            <p:ph sz="quarter" idx="3"/>
          </p:nvPr>
        </p:nvGraphicFramePr>
        <p:xfrm>
          <a:off x="4267200" y="2438400"/>
          <a:ext cx="1346200" cy="3124200"/>
        </p:xfrm>
        <a:graphic>
          <a:graphicData uri="http://schemas.openxmlformats.org/presentationml/2006/ole">
            <mc:AlternateContent xmlns:mc="http://schemas.openxmlformats.org/markup-compatibility/2006">
              <mc:Choice xmlns:v="urn:schemas-microsoft-com:vml" Requires="v">
                <p:oleObj spid="_x0000_s34827" name="Bitmap Image" r:id="rId4" imgW="1095528" imgH="2542857" progId="Paint.Picture">
                  <p:embed/>
                </p:oleObj>
              </mc:Choice>
              <mc:Fallback>
                <p:oleObj name="Bitmap Image" r:id="rId4" imgW="1095528" imgH="25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2438400"/>
                        <a:ext cx="1346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822" name="Text Box 6"/>
          <p:cNvSpPr txBox="1">
            <a:spLocks noChangeArrowheads="1"/>
          </p:cNvSpPr>
          <p:nvPr/>
        </p:nvSpPr>
        <p:spPr bwMode="auto">
          <a:xfrm>
            <a:off x="3962400" y="1219200"/>
            <a:ext cx="40449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All of these Lewis structures have four</a:t>
            </a:r>
          </a:p>
          <a:p>
            <a:r>
              <a:rPr lang="en-US" altLang="en-US"/>
              <a:t>electron domains on the central atom</a:t>
            </a:r>
          </a:p>
        </p:txBody>
      </p:sp>
      <p:sp>
        <p:nvSpPr>
          <p:cNvPr id="34823" name="Text Box 7"/>
          <p:cNvSpPr txBox="1">
            <a:spLocks noChangeArrowheads="1"/>
          </p:cNvSpPr>
          <p:nvPr/>
        </p:nvSpPr>
        <p:spPr bwMode="auto">
          <a:xfrm>
            <a:off x="7391400" y="24384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angular</a:t>
            </a:r>
          </a:p>
        </p:txBody>
      </p:sp>
      <p:sp>
        <p:nvSpPr>
          <p:cNvPr id="34824" name="Text Box 8"/>
          <p:cNvSpPr txBox="1">
            <a:spLocks noChangeArrowheads="1"/>
          </p:cNvSpPr>
          <p:nvPr/>
        </p:nvSpPr>
        <p:spPr bwMode="auto">
          <a:xfrm>
            <a:off x="7391400" y="3276600"/>
            <a:ext cx="1174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trigonal</a:t>
            </a:r>
          </a:p>
          <a:p>
            <a:r>
              <a:rPr lang="en-US" altLang="en-US">
                <a:solidFill>
                  <a:srgbClr val="FF0000"/>
                </a:solidFill>
              </a:rPr>
              <a:t>pyramidal</a:t>
            </a:r>
          </a:p>
        </p:txBody>
      </p:sp>
      <p:sp>
        <p:nvSpPr>
          <p:cNvPr id="34825" name="Text Box 9"/>
          <p:cNvSpPr txBox="1">
            <a:spLocks noChangeArrowheads="1"/>
          </p:cNvSpPr>
          <p:nvPr/>
        </p:nvSpPr>
        <p:spPr bwMode="auto">
          <a:xfrm>
            <a:off x="7391400" y="5105400"/>
            <a:ext cx="1276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rPr>
              <a:t>tetrahedral</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t>VSEPR theory</a:t>
            </a:r>
          </a:p>
        </p:txBody>
      </p:sp>
      <p:graphicFrame>
        <p:nvGraphicFramePr>
          <p:cNvPr id="35843" name="Object 3"/>
          <p:cNvGraphicFramePr>
            <a:graphicFrameLocks noGrp="1" noChangeAspect="1"/>
          </p:cNvGraphicFramePr>
          <p:nvPr>
            <p:ph idx="1"/>
          </p:nvPr>
        </p:nvGraphicFramePr>
        <p:xfrm>
          <a:off x="457200" y="2598738"/>
          <a:ext cx="8229600" cy="2527300"/>
        </p:xfrm>
        <a:graphic>
          <a:graphicData uri="http://schemas.openxmlformats.org/presentationml/2006/ole">
            <mc:AlternateContent xmlns:mc="http://schemas.openxmlformats.org/markup-compatibility/2006">
              <mc:Choice xmlns:v="urn:schemas-microsoft-com:vml" Requires="v">
                <p:oleObj spid="_x0000_s35845" name="Bitmap Image" r:id="rId3" imgW="8685714" imgH="2666667" progId="Paint.Picture">
                  <p:embed/>
                </p:oleObj>
              </mc:Choice>
              <mc:Fallback>
                <p:oleObj name="Bitmap Image" r:id="rId3" imgW="8685714" imgH="2666667" progId="Paint.Picture">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98738"/>
                        <a:ext cx="8229600" cy="25273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Grp="1" noChangeArrowheads="1"/>
          </p:cNvSpPr>
          <p:nvPr>
            <p:ph type="ctrTitle" idx="4294967295"/>
          </p:nvPr>
        </p:nvSpPr>
        <p:spPr>
          <a:xfrm>
            <a:off x="695588" y="243199"/>
            <a:ext cx="8419214" cy="381000"/>
          </a:xfrm>
          <a:custGeom>
            <a:avLst/>
            <a:gdLst/>
            <a:ahLst/>
            <a:cxnLst/>
            <a:rect l="0" t="0" r="0" b="0"/>
            <a:pathLst/>
          </a:custGeom>
          <a:solidFill>
            <a:srgbClr val="00FFFF"/>
          </a:solidFill>
          <a:ln>
            <a:solidFill>
              <a:srgbClr val="000000"/>
            </a:solidFill>
            <a:round/>
          </a:ln>
        </p:spPr>
        <p:txBody>
          <a:bodyPr/>
          <a:lstStyle/>
          <a:p>
            <a:pPr>
              <a:defRPr/>
            </a:pPr>
            <a:r>
              <a:rPr lang="en-US" sz="2400" kern="0" dirty="0" smtClean="0">
                <a:solidFill>
                  <a:srgbClr val="C00000"/>
                </a:solidFill>
                <a:effectLst>
                  <a:outerShdw blurRad="38100" dist="38100" dir="2700000" algn="tl">
                    <a:srgbClr val="C0C0C0"/>
                  </a:outerShdw>
                </a:effectLst>
                <a:latin typeface="+mj-lt"/>
              </a:rPr>
              <a:t>									Chapter </a:t>
            </a:r>
            <a:r>
              <a:rPr lang="en-US" sz="2400" kern="0" dirty="0" smtClean="0">
                <a:solidFill>
                  <a:srgbClr val="C00000"/>
                </a:solidFill>
                <a:effectLst>
                  <a:outerShdw blurRad="38100" dist="38100" dir="2700000" algn="tl">
                    <a:srgbClr val="C0C0C0"/>
                  </a:outerShdw>
                </a:effectLst>
                <a:latin typeface="+mj-lt"/>
              </a:rPr>
              <a:t>5. </a:t>
            </a:r>
            <a:r>
              <a:rPr lang="en-US" sz="2400" dirty="0"/>
              <a:t>Chemical Bonding: The Covalent Bond Model</a:t>
            </a:r>
            <a:endParaRPr lang="en-US" sz="2800" kern="0" dirty="0">
              <a:solidFill>
                <a:srgbClr val="C00000"/>
              </a:solidFill>
              <a:effectLst>
                <a:outerShdw blurRad="38100" dist="38100" dir="2700000" algn="tl">
                  <a:srgbClr val="C0C0C0"/>
                </a:outerShdw>
              </a:effectLst>
            </a:endParaRPr>
          </a:p>
        </p:txBody>
      </p:sp>
      <p:sp>
        <p:nvSpPr>
          <p:cNvPr id="21507" name="AutoShape 3"/>
          <p:cNvSpPr>
            <a:spLocks noGrp="1" noChangeArrowheads="1"/>
          </p:cNvSpPr>
          <p:nvPr>
            <p:ph type="subTitle" idx="4294967295"/>
          </p:nvPr>
        </p:nvSpPr>
        <p:spPr>
          <a:xfrm>
            <a:off x="533400" y="433699"/>
            <a:ext cx="9372600" cy="8862701"/>
          </a:xfrm>
          <a:custGeom>
            <a:avLst/>
            <a:gdLst/>
            <a:ahLst/>
            <a:cxnLst/>
            <a:rect l="0" t="0" r="0" b="0"/>
            <a:pathLst/>
          </a:custGeom>
          <a:solidFill>
            <a:srgbClr val="FFFF00"/>
          </a:solidFill>
          <a:ln>
            <a:solidFill>
              <a:srgbClr val="000000"/>
            </a:solidFill>
            <a:round/>
          </a:ln>
        </p:spPr>
        <p:txBody>
          <a:bodyPr/>
          <a:lstStyle/>
          <a:p>
            <a:pPr marL="587375" indent="-587375">
              <a:buNone/>
            </a:pPr>
            <a:r>
              <a:rPr lang="en-US" sz="1800" dirty="0" smtClean="0"/>
              <a:t>5-1	The </a:t>
            </a:r>
            <a:r>
              <a:rPr lang="en-US" sz="1800" dirty="0"/>
              <a:t>Covalent Bond Model</a:t>
            </a:r>
            <a:endParaRPr lang="en-US" sz="2400" dirty="0"/>
          </a:p>
          <a:p>
            <a:pPr marL="587375" lvl="0" indent="-587375">
              <a:buNone/>
            </a:pPr>
            <a:r>
              <a:rPr lang="en-US" sz="1800" dirty="0" smtClean="0"/>
              <a:t>5-2	Lewis </a:t>
            </a:r>
            <a:r>
              <a:rPr lang="en-US" sz="1800" dirty="0"/>
              <a:t>Structures for Molecular Compounds</a:t>
            </a:r>
            <a:endParaRPr lang="en-US" sz="2400" dirty="0"/>
          </a:p>
          <a:p>
            <a:pPr marL="587375" lvl="0" indent="-587375">
              <a:buNone/>
            </a:pPr>
            <a:r>
              <a:rPr lang="en-US" sz="1800" dirty="0" smtClean="0"/>
              <a:t>5-3	Single</a:t>
            </a:r>
            <a:r>
              <a:rPr lang="en-US" sz="1800" dirty="0"/>
              <a:t>, Double, and Triple Covalent Bonds</a:t>
            </a:r>
            <a:endParaRPr lang="en-US" sz="2400" dirty="0"/>
          </a:p>
          <a:p>
            <a:pPr marL="587375" lvl="0" indent="-587375">
              <a:buNone/>
            </a:pPr>
            <a:r>
              <a:rPr lang="en-US" sz="1800" dirty="0" smtClean="0"/>
              <a:t>5-4	Valence </a:t>
            </a:r>
            <a:r>
              <a:rPr lang="en-US" sz="1800" dirty="0"/>
              <a:t>Electrons and Number of Covalent Bonds Formed</a:t>
            </a:r>
            <a:endParaRPr lang="en-US" sz="2400" dirty="0"/>
          </a:p>
          <a:p>
            <a:pPr marL="587375" lvl="0" indent="-587375">
              <a:buNone/>
            </a:pPr>
            <a:r>
              <a:rPr lang="en-US" sz="1800" dirty="0" smtClean="0"/>
              <a:t>5-5	Coordinate </a:t>
            </a:r>
            <a:r>
              <a:rPr lang="en-US" sz="1800" dirty="0"/>
              <a:t>Covalent Bonds</a:t>
            </a:r>
            <a:endParaRPr lang="en-US" sz="2400" dirty="0"/>
          </a:p>
          <a:p>
            <a:pPr marL="587375" lvl="0" indent="-587375">
              <a:buNone/>
            </a:pPr>
            <a:r>
              <a:rPr lang="en-US" sz="1800" dirty="0" smtClean="0"/>
              <a:t>5-6	Systematic </a:t>
            </a:r>
            <a:r>
              <a:rPr lang="en-US" sz="1800" dirty="0"/>
              <a:t>Procedures for Drawing Lewis Structures</a:t>
            </a:r>
            <a:endParaRPr lang="en-US" sz="2400" dirty="0"/>
          </a:p>
          <a:p>
            <a:pPr marL="587375" lvl="0" indent="-587375">
              <a:buNone/>
            </a:pPr>
            <a:r>
              <a:rPr lang="en-US" sz="1800" dirty="0" smtClean="0"/>
              <a:t>5-7	Bonding </a:t>
            </a:r>
            <a:r>
              <a:rPr lang="en-US" sz="1800" dirty="0"/>
              <a:t>in Compounds with Polyatomic Ions Present</a:t>
            </a:r>
            <a:endParaRPr lang="en-US" sz="2400" dirty="0"/>
          </a:p>
          <a:p>
            <a:pPr marL="587375" lvl="0" indent="-587375">
              <a:buNone/>
            </a:pPr>
            <a:r>
              <a:rPr lang="en-US" sz="1800" dirty="0" smtClean="0"/>
              <a:t>5-8	Molecular Geometry</a:t>
            </a:r>
            <a:endParaRPr lang="en-US" sz="2000" dirty="0"/>
          </a:p>
          <a:p>
            <a:pPr marL="1501775" lvl="4" indent="-587375">
              <a:buNone/>
            </a:pPr>
            <a:r>
              <a:rPr lang="en-US" sz="1600" dirty="0">
                <a:solidFill>
                  <a:srgbClr val="00B050"/>
                </a:solidFill>
              </a:rPr>
              <a:t>Electron </a:t>
            </a:r>
            <a:r>
              <a:rPr lang="en-US" sz="1600" dirty="0" smtClean="0">
                <a:solidFill>
                  <a:srgbClr val="00B050"/>
                </a:solidFill>
              </a:rPr>
              <a:t>Groups</a:t>
            </a:r>
          </a:p>
          <a:p>
            <a:pPr marL="1501775" lvl="4" indent="-587375">
              <a:buNone/>
            </a:pPr>
            <a:r>
              <a:rPr lang="en-US" sz="1600" dirty="0" smtClean="0">
                <a:solidFill>
                  <a:srgbClr val="00B050"/>
                </a:solidFill>
              </a:rPr>
              <a:t>Molecules </a:t>
            </a:r>
            <a:r>
              <a:rPr lang="en-US" sz="1600" dirty="0">
                <a:solidFill>
                  <a:srgbClr val="00B050"/>
                </a:solidFill>
              </a:rPr>
              <a:t>with Two VSEPR Electron Groups</a:t>
            </a:r>
            <a:endParaRPr lang="en-US" sz="2800" dirty="0">
              <a:solidFill>
                <a:srgbClr val="00B050"/>
              </a:solidFill>
            </a:endParaRPr>
          </a:p>
          <a:p>
            <a:pPr marL="1501775" lvl="4" indent="-587375">
              <a:buNone/>
            </a:pPr>
            <a:r>
              <a:rPr lang="en-US" sz="1600" dirty="0">
                <a:solidFill>
                  <a:srgbClr val="00B050"/>
                </a:solidFill>
              </a:rPr>
              <a:t>Molecules with Three VSEPR Electron Groups</a:t>
            </a:r>
            <a:endParaRPr lang="en-US" sz="2800" dirty="0">
              <a:solidFill>
                <a:srgbClr val="00B050"/>
              </a:solidFill>
            </a:endParaRPr>
          </a:p>
          <a:p>
            <a:pPr marL="1501775" lvl="4" indent="-587375">
              <a:buNone/>
            </a:pPr>
            <a:r>
              <a:rPr lang="en-US" sz="1600" dirty="0">
                <a:solidFill>
                  <a:srgbClr val="00B050"/>
                </a:solidFill>
              </a:rPr>
              <a:t>Molecules with Four VSEPR Electron Groups</a:t>
            </a:r>
            <a:endParaRPr lang="en-US" sz="2800" dirty="0">
              <a:solidFill>
                <a:srgbClr val="00B050"/>
              </a:solidFill>
            </a:endParaRPr>
          </a:p>
          <a:p>
            <a:pPr marL="1501775" lvl="4" indent="-587375">
              <a:buNone/>
            </a:pPr>
            <a:r>
              <a:rPr lang="en-US" sz="1600" dirty="0">
                <a:solidFill>
                  <a:srgbClr val="00B050"/>
                </a:solidFill>
              </a:rPr>
              <a:t>Molecules with More Than One Central Atom</a:t>
            </a:r>
            <a:endParaRPr lang="en-US" sz="2800" dirty="0">
              <a:solidFill>
                <a:srgbClr val="00B050"/>
              </a:solidFill>
            </a:endParaRPr>
          </a:p>
          <a:p>
            <a:pPr marL="587375" lvl="0" indent="-587375">
              <a:buNone/>
            </a:pPr>
            <a:r>
              <a:rPr lang="en-US" sz="2000" dirty="0" smtClean="0"/>
              <a:t>5-9</a:t>
            </a:r>
            <a:r>
              <a:rPr lang="en-US" sz="2000" dirty="0"/>
              <a:t>	</a:t>
            </a:r>
            <a:r>
              <a:rPr lang="en-US" sz="2000" dirty="0" smtClean="0"/>
              <a:t>Electronegativity</a:t>
            </a:r>
            <a:endParaRPr lang="en-US" sz="2800" dirty="0"/>
          </a:p>
          <a:p>
            <a:pPr marL="587375" lvl="0" indent="-587375">
              <a:buNone/>
            </a:pPr>
            <a:r>
              <a:rPr lang="en-US" sz="2000" dirty="0" smtClean="0"/>
              <a:t>5-10	Bond </a:t>
            </a:r>
            <a:r>
              <a:rPr lang="en-US" sz="2000" dirty="0"/>
              <a:t>Polarity</a:t>
            </a:r>
            <a:endParaRPr lang="en-US" sz="2800" dirty="0"/>
          </a:p>
          <a:p>
            <a:pPr marL="587375" lvl="1" indent="-587375">
              <a:buNone/>
            </a:pPr>
            <a:r>
              <a:rPr lang="en-US" sz="1800" dirty="0" smtClean="0"/>
              <a:t>		</a:t>
            </a:r>
            <a:r>
              <a:rPr lang="en-US" sz="1800" dirty="0" smtClean="0">
                <a:solidFill>
                  <a:srgbClr val="00B050"/>
                </a:solidFill>
              </a:rPr>
              <a:t>Bond </a:t>
            </a:r>
            <a:r>
              <a:rPr lang="en-US" sz="1800" dirty="0">
                <a:solidFill>
                  <a:srgbClr val="00B050"/>
                </a:solidFill>
              </a:rPr>
              <a:t>Polarity and Fractional Charges</a:t>
            </a:r>
            <a:endParaRPr lang="en-US" sz="2400" dirty="0">
              <a:solidFill>
                <a:srgbClr val="00B050"/>
              </a:solidFill>
            </a:endParaRPr>
          </a:p>
          <a:p>
            <a:pPr marL="587375" lvl="1" indent="-587375">
              <a:buNone/>
            </a:pPr>
            <a:r>
              <a:rPr lang="en-US" sz="1800" dirty="0" smtClean="0"/>
              <a:t>		</a:t>
            </a:r>
            <a:r>
              <a:rPr lang="en-US" sz="1800" dirty="0" smtClean="0">
                <a:solidFill>
                  <a:srgbClr val="00B050"/>
                </a:solidFill>
              </a:rPr>
              <a:t>Bond </a:t>
            </a:r>
            <a:r>
              <a:rPr lang="en-US" sz="1800" dirty="0">
                <a:solidFill>
                  <a:srgbClr val="00B050"/>
                </a:solidFill>
              </a:rPr>
              <a:t>Classification Based on Electronegativity Difference</a:t>
            </a:r>
            <a:endParaRPr lang="en-US" sz="2400" dirty="0">
              <a:solidFill>
                <a:srgbClr val="00B050"/>
              </a:solidFill>
            </a:endParaRPr>
          </a:p>
          <a:p>
            <a:pPr marL="587375" lvl="0" indent="-587375">
              <a:buNone/>
            </a:pPr>
            <a:r>
              <a:rPr lang="en-US" sz="2000" dirty="0" smtClean="0"/>
              <a:t>5-11	Molecular </a:t>
            </a:r>
            <a:r>
              <a:rPr lang="en-US" sz="2000" dirty="0"/>
              <a:t>Polarity</a:t>
            </a:r>
            <a:endParaRPr lang="en-US" sz="2800" dirty="0"/>
          </a:p>
          <a:p>
            <a:pPr marL="587375" indent="-587375">
              <a:buNone/>
            </a:pPr>
            <a:r>
              <a:rPr lang="en-US" sz="2000" dirty="0" smtClean="0"/>
              <a:t>5-12	Recognizing </a:t>
            </a:r>
            <a:r>
              <a:rPr lang="en-US" sz="2000" dirty="0"/>
              <a:t>and Naming Binary Molecular Compounds</a:t>
            </a:r>
            <a:endParaRPr lang="en-US" sz="2000" dirty="0">
              <a:effectLst>
                <a:outerShdw blurRad="38100" dist="38100" dir="2700000" algn="tl">
                  <a:srgbClr val="000000"/>
                </a:outerShdw>
              </a:effectLst>
            </a:endParaRPr>
          </a:p>
        </p:txBody>
      </p:sp>
    </p:spTree>
    <p:extLst>
      <p:ext uri="{BB962C8B-B14F-4D97-AF65-F5344CB8AC3E}">
        <p14:creationId xmlns:p14="http://schemas.microsoft.com/office/powerpoint/2010/main" val="23214806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Grp="1" noChangeAspect="1"/>
          </p:cNvGraphicFramePr>
          <p:nvPr>
            <p:ph sz="half" idx="1"/>
          </p:nvPr>
        </p:nvGraphicFramePr>
        <p:xfrm>
          <a:off x="2133600" y="1447800"/>
          <a:ext cx="5132388" cy="3292475"/>
        </p:xfrm>
        <a:graphic>
          <a:graphicData uri="http://schemas.openxmlformats.org/presentationml/2006/ole">
            <mc:AlternateContent xmlns:mc="http://schemas.openxmlformats.org/markup-compatibility/2006">
              <mc:Choice xmlns:v="urn:schemas-microsoft-com:vml" Requires="v">
                <p:oleObj spid="_x0000_s36871" name="Bitmap Image" r:id="rId4" imgW="4809524" imgH="3086531" progId="Paint.Picture">
                  <p:embed/>
                </p:oleObj>
              </mc:Choice>
              <mc:Fallback>
                <p:oleObj name="Bitmap Image" r:id="rId4" imgW="4809524" imgH="3086531"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1447800"/>
                        <a:ext cx="5132388" cy="329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6867" name="Rectangle 3"/>
          <p:cNvSpPr>
            <a:spLocks noGrp="1" noChangeArrowheads="1"/>
          </p:cNvSpPr>
          <p:nvPr>
            <p:ph type="title"/>
          </p:nvPr>
        </p:nvSpPr>
        <p:spPr/>
        <p:txBody>
          <a:bodyPr/>
          <a:lstStyle/>
          <a:p>
            <a:r>
              <a:rPr lang="en-US" altLang="en-US" sz="4000"/>
              <a:t>VSEPR theory</a:t>
            </a:r>
          </a:p>
        </p:txBody>
      </p:sp>
      <p:sp>
        <p:nvSpPr>
          <p:cNvPr id="36868" name="Rectangle 4"/>
          <p:cNvSpPr>
            <a:spLocks noGrp="1" noChangeArrowheads="1"/>
          </p:cNvSpPr>
          <p:nvPr>
            <p:ph type="body" sz="half" idx="2"/>
          </p:nvPr>
        </p:nvSpPr>
        <p:spPr>
          <a:xfrm>
            <a:off x="0" y="4343400"/>
            <a:ext cx="7772400" cy="1981200"/>
          </a:xfrm>
        </p:spPr>
        <p:txBody>
          <a:bodyPr/>
          <a:lstStyle/>
          <a:p>
            <a:r>
              <a:rPr lang="en-US" altLang="en-US" sz="2400"/>
              <a:t>There are two molecular geometries for 3 electron domains:</a:t>
            </a:r>
          </a:p>
          <a:p>
            <a:pPr lvl="1"/>
            <a:r>
              <a:rPr lang="en-US" altLang="en-US" sz="2000"/>
              <a:t>Trigonal planar, if all the electron domains are bonding</a:t>
            </a:r>
          </a:p>
          <a:p>
            <a:pPr lvl="1"/>
            <a:r>
              <a:rPr lang="en-US" altLang="en-US" sz="2000"/>
              <a:t>Angular, if one of the domains is a nonbonding pair.</a:t>
            </a:r>
          </a:p>
        </p:txBody>
      </p:sp>
      <p:sp>
        <p:nvSpPr>
          <p:cNvPr id="36869" name="Text Box 5"/>
          <p:cNvSpPr txBox="1">
            <a:spLocks noChangeArrowheads="1"/>
          </p:cNvSpPr>
          <p:nvPr/>
        </p:nvSpPr>
        <p:spPr bwMode="auto">
          <a:xfrm>
            <a:off x="457200" y="6096000"/>
            <a:ext cx="37671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ea typeface="ＭＳ Ｐゴシック" panose="020B0600070205080204" pitchFamily="34" charset="-128"/>
              </a:rPr>
              <a:t>Examples: CO</a:t>
            </a:r>
            <a:r>
              <a:rPr lang="en-US" altLang="en-US" sz="2400" baseline="-25000">
                <a:ea typeface="ＭＳ Ｐゴシック" panose="020B0600070205080204" pitchFamily="34" charset="-128"/>
              </a:rPr>
              <a:t>3</a:t>
            </a:r>
            <a:r>
              <a:rPr lang="en-US" altLang="en-US" sz="2400" baseline="30000">
                <a:ea typeface="ＭＳ Ｐゴシック" panose="020B0600070205080204" pitchFamily="34" charset="-128"/>
              </a:rPr>
              <a:t>2-</a:t>
            </a:r>
            <a:r>
              <a:rPr lang="en-US" altLang="en-US" sz="2400">
                <a:ea typeface="ＭＳ Ｐゴシック" panose="020B0600070205080204" pitchFamily="34" charset="-128"/>
              </a:rPr>
              <a:t>, O</a:t>
            </a:r>
            <a:r>
              <a:rPr lang="en-US" altLang="en-US" sz="2400" baseline="-25000">
                <a:ea typeface="ＭＳ Ｐゴシック" panose="020B0600070205080204" pitchFamily="34" charset="-128"/>
              </a:rPr>
              <a:t>3</a:t>
            </a:r>
            <a:r>
              <a:rPr lang="en-US" altLang="en-US" sz="2400">
                <a:ea typeface="ＭＳ Ｐゴシック" panose="020B0600070205080204" pitchFamily="34" charset="-128"/>
              </a:rPr>
              <a:t>, NO</a:t>
            </a:r>
            <a:r>
              <a:rPr lang="en-US" altLang="en-US" sz="2400" baseline="-25000">
                <a:ea typeface="ＭＳ Ｐゴシック" panose="020B0600070205080204" pitchFamily="34" charset="-128"/>
              </a:rPr>
              <a:t>2</a:t>
            </a:r>
            <a:r>
              <a:rPr lang="en-US" altLang="en-US" sz="2400" baseline="30000">
                <a:ea typeface="ＭＳ Ｐゴシック" panose="020B0600070205080204" pitchFamily="34" charset="-128"/>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868">
                                            <p:txEl>
                                              <p:pRg st="1" end="1"/>
                                            </p:txEl>
                                          </p:spTgt>
                                        </p:tgtEl>
                                        <p:attrNameLst>
                                          <p:attrName>style.visibility</p:attrName>
                                        </p:attrNameLst>
                                      </p:cBhvr>
                                      <p:to>
                                        <p:strVal val="visible"/>
                                      </p:to>
                                    </p:set>
                                    <p:animEffect transition="in" filter="fade">
                                      <p:cBhvr>
                                        <p:cTn id="7" dur="2000"/>
                                        <p:tgtEl>
                                          <p:spTgt spid="36868">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36868">
                                            <p:txEl>
                                              <p:pRg st="2" end="2"/>
                                            </p:txEl>
                                          </p:spTgt>
                                        </p:tgtEl>
                                        <p:attrNameLst>
                                          <p:attrName>style.visibility</p:attrName>
                                        </p:attrNameLst>
                                      </p:cBhvr>
                                      <p:to>
                                        <p:strVal val="visible"/>
                                      </p:to>
                                    </p:set>
                                    <p:animEffect transition="in" filter="fade">
                                      <p:cBhvr>
                                        <p:cTn id="11" dur="2000"/>
                                        <p:tgtEl>
                                          <p:spTgt spid="3686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chp_five_final-1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981200" y="0"/>
            <a:ext cx="5213350" cy="68580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z="4000"/>
              <a:t>Molecules with more than one central atom</a:t>
            </a:r>
          </a:p>
        </p:txBody>
      </p:sp>
      <p:sp>
        <p:nvSpPr>
          <p:cNvPr id="40963" name="Rectangle 3"/>
          <p:cNvSpPr>
            <a:spLocks noGrp="1" noChangeArrowheads="1"/>
          </p:cNvSpPr>
          <p:nvPr>
            <p:ph type="body" sz="half" idx="1"/>
          </p:nvPr>
        </p:nvSpPr>
        <p:spPr>
          <a:xfrm>
            <a:off x="457200" y="1600200"/>
            <a:ext cx="8305800" cy="4525963"/>
          </a:xfrm>
        </p:spPr>
        <p:txBody>
          <a:bodyPr/>
          <a:lstStyle/>
          <a:p>
            <a:r>
              <a:rPr lang="en-US" altLang="en-US" sz="2800"/>
              <a:t>For molecules that contain more than one central atom, a local molecular shape can be described (describing the geometry around a central atom).</a:t>
            </a:r>
          </a:p>
        </p:txBody>
      </p:sp>
      <p:pic>
        <p:nvPicPr>
          <p:cNvPr id="40964" name="Picture 4" descr="chp_five_final-1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828800" y="3276600"/>
            <a:ext cx="5638800" cy="18113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40965" name="Object 5"/>
          <p:cNvGraphicFramePr>
            <a:graphicFrameLocks noGrp="1" noChangeAspect="1"/>
          </p:cNvGraphicFramePr>
          <p:nvPr>
            <p:ph sz="quarter" idx="3"/>
          </p:nvPr>
        </p:nvGraphicFramePr>
        <p:xfrm>
          <a:off x="1905000" y="5334000"/>
          <a:ext cx="5715000" cy="600075"/>
        </p:xfrm>
        <a:graphic>
          <a:graphicData uri="http://schemas.openxmlformats.org/presentationml/2006/ole">
            <mc:AlternateContent xmlns:mc="http://schemas.openxmlformats.org/markup-compatibility/2006">
              <mc:Choice xmlns:v="urn:schemas-microsoft-com:vml" Requires="v">
                <p:oleObj spid="_x0000_s40979" name="Bitmap Image" r:id="rId4" imgW="5180952" imgH="542857" progId="Paint.Picture">
                  <p:embed/>
                </p:oleObj>
              </mc:Choice>
              <mc:Fallback>
                <p:oleObj name="Bitmap Image" r:id="rId4" imgW="5180952" imgH="542857" progId="Paint.Picture">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5334000"/>
                        <a:ext cx="57150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6" name="Text Box 6"/>
          <p:cNvSpPr txBox="1">
            <a:spLocks noChangeArrowheads="1"/>
          </p:cNvSpPr>
          <p:nvPr/>
        </p:nvSpPr>
        <p:spPr bwMode="auto">
          <a:xfrm>
            <a:off x="3200400" y="31242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angular</a:t>
            </a:r>
          </a:p>
        </p:txBody>
      </p:sp>
      <p:sp>
        <p:nvSpPr>
          <p:cNvPr id="40967" name="Text Box 7"/>
          <p:cNvSpPr txBox="1">
            <a:spLocks noChangeArrowheads="1"/>
          </p:cNvSpPr>
          <p:nvPr/>
        </p:nvSpPr>
        <p:spPr bwMode="auto">
          <a:xfrm>
            <a:off x="4953000" y="47244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angular</a:t>
            </a:r>
          </a:p>
        </p:txBody>
      </p:sp>
      <p:sp>
        <p:nvSpPr>
          <p:cNvPr id="40968" name="Text Box 8"/>
          <p:cNvSpPr txBox="1">
            <a:spLocks noChangeArrowheads="1"/>
          </p:cNvSpPr>
          <p:nvPr/>
        </p:nvSpPr>
        <p:spPr bwMode="auto">
          <a:xfrm>
            <a:off x="5791200" y="3048000"/>
            <a:ext cx="94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angular</a:t>
            </a:r>
          </a:p>
        </p:txBody>
      </p:sp>
      <p:sp>
        <p:nvSpPr>
          <p:cNvPr id="40969" name="Text Box 9"/>
          <p:cNvSpPr txBox="1">
            <a:spLocks noChangeArrowheads="1"/>
          </p:cNvSpPr>
          <p:nvPr/>
        </p:nvSpPr>
        <p:spPr bwMode="auto">
          <a:xfrm>
            <a:off x="1676400" y="32004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linear</a:t>
            </a:r>
          </a:p>
        </p:txBody>
      </p:sp>
      <p:sp>
        <p:nvSpPr>
          <p:cNvPr id="40970" name="Text Box 10"/>
          <p:cNvSpPr txBox="1">
            <a:spLocks noChangeArrowheads="1"/>
          </p:cNvSpPr>
          <p:nvPr/>
        </p:nvSpPr>
        <p:spPr bwMode="auto">
          <a:xfrm>
            <a:off x="3048000" y="48768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linear</a:t>
            </a:r>
          </a:p>
        </p:txBody>
      </p:sp>
      <p:sp>
        <p:nvSpPr>
          <p:cNvPr id="40971" name="Text Box 11"/>
          <p:cNvSpPr txBox="1">
            <a:spLocks noChangeArrowheads="1"/>
          </p:cNvSpPr>
          <p:nvPr/>
        </p:nvSpPr>
        <p:spPr bwMode="auto">
          <a:xfrm>
            <a:off x="6629400" y="4800600"/>
            <a:ext cx="742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linear</a:t>
            </a:r>
          </a:p>
        </p:txBody>
      </p:sp>
      <p:sp>
        <p:nvSpPr>
          <p:cNvPr id="40972" name="Line 12"/>
          <p:cNvSpPr>
            <a:spLocks noChangeShapeType="1"/>
          </p:cNvSpPr>
          <p:nvPr/>
        </p:nvSpPr>
        <p:spPr bwMode="auto">
          <a:xfrm>
            <a:off x="2209800" y="3505200"/>
            <a:ext cx="228600" cy="152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3" name="Line 13"/>
          <p:cNvSpPr>
            <a:spLocks noChangeShapeType="1"/>
          </p:cNvSpPr>
          <p:nvPr/>
        </p:nvSpPr>
        <p:spPr bwMode="auto">
          <a:xfrm flipH="1" flipV="1">
            <a:off x="3200400" y="4572000"/>
            <a:ext cx="1524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4" name="Line 14"/>
          <p:cNvSpPr>
            <a:spLocks noChangeShapeType="1"/>
          </p:cNvSpPr>
          <p:nvPr/>
        </p:nvSpPr>
        <p:spPr bwMode="auto">
          <a:xfrm>
            <a:off x="4038600" y="3429000"/>
            <a:ext cx="1524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5" name="Line 15"/>
          <p:cNvSpPr>
            <a:spLocks noChangeShapeType="1"/>
          </p:cNvSpPr>
          <p:nvPr/>
        </p:nvSpPr>
        <p:spPr bwMode="auto">
          <a:xfrm flipH="1" flipV="1">
            <a:off x="5029200" y="44958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6" name="Line 16"/>
          <p:cNvSpPr>
            <a:spLocks noChangeShapeType="1"/>
          </p:cNvSpPr>
          <p:nvPr/>
        </p:nvSpPr>
        <p:spPr bwMode="auto">
          <a:xfrm flipH="1">
            <a:off x="6019800" y="3352800"/>
            <a:ext cx="762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77" name="Line 17"/>
          <p:cNvSpPr>
            <a:spLocks noChangeShapeType="1"/>
          </p:cNvSpPr>
          <p:nvPr/>
        </p:nvSpPr>
        <p:spPr bwMode="auto">
          <a:xfrm flipH="1" flipV="1">
            <a:off x="6553200" y="4495800"/>
            <a:ext cx="381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t>Electronegativity</a:t>
            </a:r>
          </a:p>
        </p:txBody>
      </p:sp>
      <p:sp>
        <p:nvSpPr>
          <p:cNvPr id="41987" name="Rectangle 3"/>
          <p:cNvSpPr>
            <a:spLocks noGrp="1" noChangeArrowheads="1"/>
          </p:cNvSpPr>
          <p:nvPr>
            <p:ph type="body" sz="half" idx="1"/>
          </p:nvPr>
        </p:nvSpPr>
        <p:spPr>
          <a:xfrm>
            <a:off x="457200" y="1600200"/>
            <a:ext cx="8153400" cy="4525963"/>
          </a:xfrm>
        </p:spPr>
        <p:txBody>
          <a:bodyPr/>
          <a:lstStyle/>
          <a:p>
            <a:r>
              <a:rPr lang="en-US" altLang="en-US" sz="2000"/>
              <a:t>Atoms that are involved in bonds share electron with other atoms to obtain octet of electrons around themselves.</a:t>
            </a:r>
          </a:p>
          <a:p>
            <a:r>
              <a:rPr lang="en-US" altLang="en-US" sz="2000"/>
              <a:t>When two identical atoms share electrons to form bonds, the electrons in the bond(s) are shared equally between the two atoms (e.g. H</a:t>
            </a:r>
            <a:r>
              <a:rPr lang="en-US" altLang="en-US" sz="2000" baseline="-25000"/>
              <a:t>2</a:t>
            </a:r>
            <a:r>
              <a:rPr lang="en-US" altLang="en-US" sz="2000"/>
              <a:t>, O</a:t>
            </a:r>
            <a:r>
              <a:rPr lang="en-US" altLang="en-US" sz="2000" baseline="-25000"/>
              <a:t>2</a:t>
            </a:r>
            <a:r>
              <a:rPr lang="en-US" altLang="en-US" sz="2000"/>
              <a:t>, N</a:t>
            </a:r>
            <a:r>
              <a:rPr lang="en-US" altLang="en-US" sz="2000" baseline="-25000"/>
              <a:t>2</a:t>
            </a:r>
            <a:r>
              <a:rPr lang="en-US" altLang="en-US" sz="2000"/>
              <a:t>, and between the two carbon atoms of C</a:t>
            </a:r>
            <a:r>
              <a:rPr lang="en-US" altLang="en-US" sz="2000" baseline="-25000"/>
              <a:t>2</a:t>
            </a:r>
            <a:r>
              <a:rPr lang="en-US" altLang="en-US" sz="2000"/>
              <a:t>H</a:t>
            </a:r>
            <a:r>
              <a:rPr lang="en-US" altLang="en-US" sz="2000" baseline="-25000"/>
              <a:t>2</a:t>
            </a:r>
            <a:r>
              <a:rPr lang="en-US" altLang="en-US" sz="2000"/>
              <a:t> – see last slide).</a:t>
            </a:r>
          </a:p>
        </p:txBody>
      </p:sp>
      <p:pic>
        <p:nvPicPr>
          <p:cNvPr id="41995" name="Picture 1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4114800"/>
            <a:ext cx="5867400" cy="1612900"/>
          </a:xfrm>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Electronegativity</a:t>
            </a:r>
          </a:p>
        </p:txBody>
      </p:sp>
      <p:sp>
        <p:nvSpPr>
          <p:cNvPr id="47107" name="Rectangle 3"/>
          <p:cNvSpPr>
            <a:spLocks noGrp="1" noChangeArrowheads="1"/>
          </p:cNvSpPr>
          <p:nvPr>
            <p:ph type="body" sz="half" idx="1"/>
          </p:nvPr>
        </p:nvSpPr>
        <p:spPr>
          <a:xfrm>
            <a:off x="457200" y="1600200"/>
            <a:ext cx="8305800" cy="4525963"/>
          </a:xfrm>
        </p:spPr>
        <p:txBody>
          <a:bodyPr/>
          <a:lstStyle/>
          <a:p>
            <a:r>
              <a:rPr lang="en-US" altLang="en-US" sz="2400"/>
              <a:t>In many covalent bonds, the electron pair (or pairs, in multiple bonds) are not equally shared, as different elements have differing abilities to attract electrons </a:t>
            </a:r>
            <a:r>
              <a:rPr lang="en-US" altLang="en-US" sz="2400" u="sng"/>
              <a:t>in bonds</a:t>
            </a:r>
            <a:r>
              <a:rPr lang="en-US" altLang="en-US" sz="2400"/>
              <a:t> toward themselves.</a:t>
            </a:r>
          </a:p>
          <a:p>
            <a:r>
              <a:rPr lang="en-US" altLang="en-US" sz="2400"/>
              <a:t>The electronegativity of an element reflects how strongly an atom of that element can pull </a:t>
            </a:r>
            <a:r>
              <a:rPr lang="en-US" altLang="en-US" sz="2400" i="1"/>
              <a:t>bonding</a:t>
            </a:r>
            <a:r>
              <a:rPr lang="en-US" altLang="en-US" sz="2400"/>
              <a:t> electrons toward itself.</a:t>
            </a:r>
          </a:p>
        </p:txBody>
      </p:sp>
      <p:pic>
        <p:nvPicPr>
          <p:cNvPr id="47111" name="Picture 7"/>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914400" y="4419600"/>
            <a:ext cx="4267200" cy="1906588"/>
          </a:xfrm>
          <a:noFill/>
          <a:ln/>
        </p:spPr>
      </p:pic>
      <p:graphicFrame>
        <p:nvGraphicFramePr>
          <p:cNvPr id="47113" name="Object 9"/>
          <p:cNvGraphicFramePr>
            <a:graphicFrameLocks noGrp="1" noChangeAspect="1"/>
          </p:cNvGraphicFramePr>
          <p:nvPr>
            <p:ph sz="quarter" idx="3"/>
          </p:nvPr>
        </p:nvGraphicFramePr>
        <p:xfrm>
          <a:off x="1676400" y="6172200"/>
          <a:ext cx="676275" cy="381000"/>
        </p:xfrm>
        <a:graphic>
          <a:graphicData uri="http://schemas.openxmlformats.org/presentationml/2006/ole">
            <mc:AlternateContent xmlns:mc="http://schemas.openxmlformats.org/markup-compatibility/2006">
              <mc:Choice xmlns:v="urn:schemas-microsoft-com:vml" Requires="v">
                <p:oleObj spid="_x0000_s47124" name="Bitmap Image" r:id="rId4" imgW="676369" imgH="380852" progId="Paint.Picture">
                  <p:embed/>
                </p:oleObj>
              </mc:Choice>
              <mc:Fallback>
                <p:oleObj name="Bitmap Image" r:id="rId4" imgW="676369" imgH="380852" progId="Paint.Picture">
                  <p:embed/>
                  <p:pic>
                    <p:nvPicPr>
                      <p:cNvPr id="0"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6172200"/>
                        <a:ext cx="6762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7115" name="Object 11"/>
          <p:cNvGraphicFramePr>
            <a:graphicFrameLocks noChangeAspect="1"/>
          </p:cNvGraphicFramePr>
          <p:nvPr/>
        </p:nvGraphicFramePr>
        <p:xfrm>
          <a:off x="3733800" y="6172200"/>
          <a:ext cx="781050" cy="390525"/>
        </p:xfrm>
        <a:graphic>
          <a:graphicData uri="http://schemas.openxmlformats.org/presentationml/2006/ole">
            <mc:AlternateContent xmlns:mc="http://schemas.openxmlformats.org/markup-compatibility/2006">
              <mc:Choice xmlns:v="urn:schemas-microsoft-com:vml" Requires="v">
                <p:oleObj spid="_x0000_s47125" name="Bitmap Image" r:id="rId6" imgW="781159" imgH="390580" progId="Paint.Picture">
                  <p:embed/>
                </p:oleObj>
              </mc:Choice>
              <mc:Fallback>
                <p:oleObj name="Bitmap Image" r:id="rId6" imgW="781159" imgH="390580" progId="Paint.Picture">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6172200"/>
                        <a:ext cx="78105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16" name="Text Box 12"/>
          <p:cNvSpPr txBox="1">
            <a:spLocks noChangeArrowheads="1"/>
          </p:cNvSpPr>
          <p:nvPr/>
        </p:nvSpPr>
        <p:spPr bwMode="auto">
          <a:xfrm>
            <a:off x="5410200" y="5029200"/>
            <a:ext cx="3600450" cy="1190625"/>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Chlorine is more electronegative</a:t>
            </a:r>
          </a:p>
          <a:p>
            <a:r>
              <a:rPr lang="en-US" altLang="en-US"/>
              <a:t>than hydrogen, so the electrons</a:t>
            </a:r>
          </a:p>
          <a:p>
            <a:r>
              <a:rPr lang="en-US" altLang="en-US"/>
              <a:t>in the H-Cl bond spend more time</a:t>
            </a:r>
          </a:p>
          <a:p>
            <a:r>
              <a:rPr lang="en-US" altLang="en-US"/>
              <a:t>near Cl than H</a:t>
            </a:r>
          </a:p>
        </p:txBody>
      </p:sp>
      <p:sp>
        <p:nvSpPr>
          <p:cNvPr id="47117" name="Line 13"/>
          <p:cNvSpPr>
            <a:spLocks noChangeShapeType="1"/>
          </p:cNvSpPr>
          <p:nvPr/>
        </p:nvSpPr>
        <p:spPr bwMode="auto">
          <a:xfrm flipH="1">
            <a:off x="4572000" y="5715000"/>
            <a:ext cx="762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8" name="Text Box 14"/>
          <p:cNvSpPr txBox="1">
            <a:spLocks noChangeArrowheads="1"/>
          </p:cNvSpPr>
          <p:nvPr/>
        </p:nvSpPr>
        <p:spPr bwMode="auto">
          <a:xfrm>
            <a:off x="4648200" y="4343400"/>
            <a:ext cx="4324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This bond is called a </a:t>
            </a:r>
            <a:r>
              <a:rPr lang="en-US" altLang="en-US" u="sng">
                <a:solidFill>
                  <a:srgbClr val="0000FF"/>
                </a:solidFill>
              </a:rPr>
              <a:t>polar covalent bond</a:t>
            </a:r>
          </a:p>
        </p:txBody>
      </p:sp>
      <p:sp>
        <p:nvSpPr>
          <p:cNvPr id="47119" name="Line 15"/>
          <p:cNvSpPr>
            <a:spLocks noChangeShapeType="1"/>
          </p:cNvSpPr>
          <p:nvPr/>
        </p:nvSpPr>
        <p:spPr bwMode="auto">
          <a:xfrm flipH="1">
            <a:off x="4191000" y="4648200"/>
            <a:ext cx="6858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0" name="Text Box 16"/>
          <p:cNvSpPr txBox="1">
            <a:spLocks noChangeArrowheads="1"/>
          </p:cNvSpPr>
          <p:nvPr/>
        </p:nvSpPr>
        <p:spPr bwMode="auto">
          <a:xfrm>
            <a:off x="0" y="6491288"/>
            <a:ext cx="4121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This bond is a </a:t>
            </a:r>
            <a:r>
              <a:rPr lang="en-US" altLang="en-US" u="sng">
                <a:solidFill>
                  <a:srgbClr val="0000FF"/>
                </a:solidFill>
              </a:rPr>
              <a:t>non-polar covalent bond</a:t>
            </a:r>
          </a:p>
        </p:txBody>
      </p:sp>
      <p:sp>
        <p:nvSpPr>
          <p:cNvPr id="47121" name="Line 17"/>
          <p:cNvSpPr>
            <a:spLocks noChangeShapeType="1"/>
          </p:cNvSpPr>
          <p:nvPr/>
        </p:nvSpPr>
        <p:spPr bwMode="auto">
          <a:xfrm flipV="1">
            <a:off x="914400" y="5867400"/>
            <a:ext cx="8382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7119"/>
                                        </p:tgtEl>
                                        <p:attrNameLst>
                                          <p:attrName>style.visibility</p:attrName>
                                        </p:attrNameLst>
                                      </p:cBhvr>
                                      <p:to>
                                        <p:strVal val="visible"/>
                                      </p:to>
                                    </p:set>
                                    <p:animEffect transition="in" filter="box(in)">
                                      <p:cBhvr>
                                        <p:cTn id="7" dur="500"/>
                                        <p:tgtEl>
                                          <p:spTgt spid="47119"/>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7118"/>
                                        </p:tgtEl>
                                        <p:attrNameLst>
                                          <p:attrName>style.visibility</p:attrName>
                                        </p:attrNameLst>
                                      </p:cBhvr>
                                      <p:to>
                                        <p:strVal val="visible"/>
                                      </p:to>
                                    </p:set>
                                    <p:animEffect transition="in" filter="box(in)">
                                      <p:cBhvr>
                                        <p:cTn id="10" dur="500"/>
                                        <p:tgtEl>
                                          <p:spTgt spid="47118"/>
                                        </p:tgtEl>
                                      </p:cBhvr>
                                    </p:animEffect>
                                  </p:childTnLst>
                                </p:cTn>
                              </p:par>
                              <p:par>
                                <p:cTn id="11" presetID="4" presetClass="entr" presetSubtype="16" fill="hold" nodeType="withEffect">
                                  <p:stCondLst>
                                    <p:cond delay="0"/>
                                  </p:stCondLst>
                                  <p:childTnLst>
                                    <p:set>
                                      <p:cBhvr>
                                        <p:cTn id="12" dur="1" fill="hold">
                                          <p:stCondLst>
                                            <p:cond delay="0"/>
                                          </p:stCondLst>
                                        </p:cTn>
                                        <p:tgtEl>
                                          <p:spTgt spid="47121"/>
                                        </p:tgtEl>
                                        <p:attrNameLst>
                                          <p:attrName>style.visibility</p:attrName>
                                        </p:attrNameLst>
                                      </p:cBhvr>
                                      <p:to>
                                        <p:strVal val="visible"/>
                                      </p:to>
                                    </p:set>
                                    <p:animEffect transition="in" filter="box(in)">
                                      <p:cBhvr>
                                        <p:cTn id="13" dur="500"/>
                                        <p:tgtEl>
                                          <p:spTgt spid="4712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47120"/>
                                        </p:tgtEl>
                                        <p:attrNameLst>
                                          <p:attrName>style.visibility</p:attrName>
                                        </p:attrNameLst>
                                      </p:cBhvr>
                                      <p:to>
                                        <p:strVal val="visible"/>
                                      </p:to>
                                    </p:set>
                                    <p:animEffect transition="in" filter="box(in)">
                                      <p:cBhvr>
                                        <p:cTn id="16" dur="500"/>
                                        <p:tgtEl>
                                          <p:spTgt spid="47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8" grpId="0"/>
      <p:bldP spid="4712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Rectangle 5"/>
          <p:cNvSpPr>
            <a:spLocks noGrp="1" noChangeArrowheads="1"/>
          </p:cNvSpPr>
          <p:nvPr>
            <p:ph type="title"/>
          </p:nvPr>
        </p:nvSpPr>
        <p:spPr/>
        <p:txBody>
          <a:bodyPr/>
          <a:lstStyle/>
          <a:p>
            <a:r>
              <a:rPr lang="en-US" altLang="en-US"/>
              <a:t>Electronegativity</a:t>
            </a:r>
          </a:p>
        </p:txBody>
      </p:sp>
      <p:pic>
        <p:nvPicPr>
          <p:cNvPr id="50180" name="Picture 4" descr="chp_five_final-1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073275" y="1993900"/>
            <a:ext cx="4997450" cy="3736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228600" y="6324600"/>
            <a:ext cx="8693150" cy="366713"/>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Electronegativity increases left-to-right across a period and bottom-to-top in a group.</a:t>
            </a:r>
          </a:p>
        </p:txBody>
      </p:sp>
      <p:sp>
        <p:nvSpPr>
          <p:cNvPr id="50184" name="Line 8"/>
          <p:cNvSpPr>
            <a:spLocks noChangeShapeType="1"/>
          </p:cNvSpPr>
          <p:nvPr/>
        </p:nvSpPr>
        <p:spPr bwMode="auto">
          <a:xfrm flipV="1">
            <a:off x="1524000" y="1676400"/>
            <a:ext cx="5715000" cy="3810000"/>
          </a:xfrm>
          <a:prstGeom prst="line">
            <a:avLst/>
          </a:prstGeom>
          <a:noFill/>
          <a:ln w="254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185" name="Text Box 9"/>
          <p:cNvSpPr txBox="1">
            <a:spLocks noChangeArrowheads="1"/>
          </p:cNvSpPr>
          <p:nvPr/>
        </p:nvSpPr>
        <p:spPr bwMode="auto">
          <a:xfrm>
            <a:off x="0" y="1066800"/>
            <a:ext cx="2489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a:solidFill>
                  <a:srgbClr val="0000FF"/>
                </a:solidFill>
              </a:rPr>
              <a:t>Consistent with the idea that</a:t>
            </a:r>
          </a:p>
          <a:p>
            <a:r>
              <a:rPr lang="en-US" altLang="en-US" sz="1200">
                <a:solidFill>
                  <a:srgbClr val="0000FF"/>
                </a:solidFill>
              </a:rPr>
              <a:t>elements on the left-hand side</a:t>
            </a:r>
          </a:p>
          <a:p>
            <a:r>
              <a:rPr lang="en-US" altLang="en-US" sz="1200">
                <a:solidFill>
                  <a:srgbClr val="0000FF"/>
                </a:solidFill>
              </a:rPr>
              <a:t>of the periodic table lose electrons</a:t>
            </a:r>
          </a:p>
          <a:p>
            <a:r>
              <a:rPr lang="en-US" altLang="en-US" sz="1200">
                <a:solidFill>
                  <a:srgbClr val="0000FF"/>
                </a:solidFill>
              </a:rPr>
              <a:t>in forming ionic compounds,</a:t>
            </a:r>
          </a:p>
          <a:p>
            <a:r>
              <a:rPr lang="en-US" altLang="en-US" sz="1200">
                <a:solidFill>
                  <a:srgbClr val="0000FF"/>
                </a:solidFill>
              </a:rPr>
              <a:t>while those on the right-hand</a:t>
            </a:r>
          </a:p>
          <a:p>
            <a:r>
              <a:rPr lang="en-US" altLang="en-US" sz="1200">
                <a:solidFill>
                  <a:srgbClr val="0000FF"/>
                </a:solidFill>
              </a:rPr>
              <a:t>side gain electrons</a:t>
            </a:r>
          </a:p>
        </p:txBody>
      </p:sp>
      <p:sp>
        <p:nvSpPr>
          <p:cNvPr id="50186" name="Text Box 10"/>
          <p:cNvSpPr txBox="1">
            <a:spLocks noChangeArrowheads="1"/>
          </p:cNvSpPr>
          <p:nvPr/>
        </p:nvSpPr>
        <p:spPr bwMode="auto">
          <a:xfrm>
            <a:off x="7073900" y="2895600"/>
            <a:ext cx="2070100" cy="229235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u="sng"/>
              <a:t>Sidebar</a:t>
            </a:r>
            <a:r>
              <a:rPr lang="en-US" altLang="en-US" sz="1600"/>
              <a:t>: in a Lewis</a:t>
            </a:r>
          </a:p>
          <a:p>
            <a:r>
              <a:rPr lang="en-US" altLang="en-US" sz="1600"/>
              <a:t>structure, the central</a:t>
            </a:r>
          </a:p>
          <a:p>
            <a:r>
              <a:rPr lang="en-US" altLang="en-US" sz="1600"/>
              <a:t>atom is the least</a:t>
            </a:r>
          </a:p>
          <a:p>
            <a:r>
              <a:rPr lang="en-US" altLang="en-US" sz="1600"/>
              <a:t>electronegative atom</a:t>
            </a:r>
          </a:p>
          <a:p>
            <a:r>
              <a:rPr lang="en-US" altLang="en-US" sz="1600"/>
              <a:t>(except if the least</a:t>
            </a:r>
          </a:p>
          <a:p>
            <a:r>
              <a:rPr lang="en-US" altLang="en-US" sz="1600"/>
              <a:t>electronegative atom</a:t>
            </a:r>
          </a:p>
          <a:p>
            <a:r>
              <a:rPr lang="en-US" altLang="en-US" sz="1600"/>
              <a:t>is hydrogen)</a:t>
            </a:r>
          </a:p>
          <a:p>
            <a:r>
              <a:rPr lang="en-US" altLang="en-US" sz="1600"/>
              <a:t>…remember N</a:t>
            </a:r>
            <a:r>
              <a:rPr lang="en-US" altLang="en-US" sz="1600" baseline="-25000"/>
              <a:t>2</a:t>
            </a:r>
            <a:r>
              <a:rPr lang="en-US" altLang="en-US" sz="1600"/>
              <a:t>O on</a:t>
            </a:r>
          </a:p>
          <a:p>
            <a:r>
              <a:rPr lang="en-US" altLang="en-US" sz="1600"/>
              <a:t>slide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84"/>
                                        </p:tgtEl>
                                        <p:attrNameLst>
                                          <p:attrName>style.visibility</p:attrName>
                                        </p:attrNameLst>
                                      </p:cBhvr>
                                      <p:to>
                                        <p:strVal val="visible"/>
                                      </p:to>
                                    </p:set>
                                    <p:animEffect transition="in" filter="box(in)">
                                      <p:cBhvr>
                                        <p:cTn id="7" dur="500"/>
                                        <p:tgtEl>
                                          <p:spTgt spid="5018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0185"/>
                                        </p:tgtEl>
                                        <p:attrNameLst>
                                          <p:attrName>style.visibility</p:attrName>
                                        </p:attrNameLst>
                                      </p:cBhvr>
                                      <p:to>
                                        <p:strVal val="visible"/>
                                      </p:to>
                                    </p:set>
                                    <p:animEffect transition="in" filter="box(in)">
                                      <p:cBhvr>
                                        <p:cTn id="10" dur="500"/>
                                        <p:tgtEl>
                                          <p:spTgt spid="5018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50186"/>
                                        </p:tgtEl>
                                        <p:attrNameLst>
                                          <p:attrName>style.visibility</p:attrName>
                                        </p:attrNameLst>
                                      </p:cBhvr>
                                      <p:to>
                                        <p:strVal val="visible"/>
                                      </p:to>
                                    </p:set>
                                    <p:animEffect transition="in" filter="box(in)">
                                      <p:cBhvr>
                                        <p:cTn id="15"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5" grpId="0"/>
      <p:bldP spid="5018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Bond polarity</a:t>
            </a:r>
          </a:p>
        </p:txBody>
      </p:sp>
      <p:sp>
        <p:nvSpPr>
          <p:cNvPr id="52227" name="Rectangle 3"/>
          <p:cNvSpPr>
            <a:spLocks noGrp="1" noChangeArrowheads="1"/>
          </p:cNvSpPr>
          <p:nvPr>
            <p:ph type="body" sz="half" idx="1"/>
          </p:nvPr>
        </p:nvSpPr>
        <p:spPr>
          <a:xfrm>
            <a:off x="457200" y="1600200"/>
            <a:ext cx="8305800" cy="4525963"/>
          </a:xfrm>
        </p:spPr>
        <p:txBody>
          <a:bodyPr/>
          <a:lstStyle/>
          <a:p>
            <a:pPr>
              <a:lnSpc>
                <a:spcPct val="90000"/>
              </a:lnSpc>
            </a:pPr>
            <a:r>
              <a:rPr lang="en-US" altLang="en-US" sz="1800"/>
              <a:t>Polar covalent bonds have an unsymmetrical distribution of electrons between the two atoms involved in the bond.</a:t>
            </a:r>
          </a:p>
          <a:p>
            <a:pPr>
              <a:lnSpc>
                <a:spcPct val="90000"/>
              </a:lnSpc>
            </a:pPr>
            <a:r>
              <a:rPr lang="en-US" altLang="en-US" sz="1800"/>
              <a:t>The electrons in these bonds spend more time on one side of the bond (the side with the more electronegative atom) than the other.</a:t>
            </a:r>
          </a:p>
          <a:p>
            <a:pPr>
              <a:lnSpc>
                <a:spcPct val="90000"/>
              </a:lnSpc>
            </a:pPr>
            <a:r>
              <a:rPr lang="en-US" altLang="en-US" sz="1800"/>
              <a:t>This creates a bonding picture that looks a </a:t>
            </a:r>
            <a:r>
              <a:rPr lang="en-US" altLang="en-US" sz="1800" i="1"/>
              <a:t>bit</a:t>
            </a:r>
            <a:r>
              <a:rPr lang="en-US" altLang="en-US" sz="1800"/>
              <a:t> like an ionic bond; however, no electron transfer has happened here (electrons are still shared, just unequally).</a:t>
            </a:r>
          </a:p>
        </p:txBody>
      </p:sp>
      <p:graphicFrame>
        <p:nvGraphicFramePr>
          <p:cNvPr id="52237" name="Object 13"/>
          <p:cNvGraphicFramePr>
            <a:graphicFrameLocks noGrp="1" noChangeAspect="1"/>
          </p:cNvGraphicFramePr>
          <p:nvPr>
            <p:ph sz="quarter" idx="2"/>
          </p:nvPr>
        </p:nvGraphicFramePr>
        <p:xfrm>
          <a:off x="5334000" y="3505200"/>
          <a:ext cx="561975" cy="361950"/>
        </p:xfrm>
        <a:graphic>
          <a:graphicData uri="http://schemas.openxmlformats.org/presentationml/2006/ole">
            <mc:AlternateContent xmlns:mc="http://schemas.openxmlformats.org/markup-compatibility/2006">
              <mc:Choice xmlns:v="urn:schemas-microsoft-com:vml" Requires="v">
                <p:oleObj spid="_x0000_s52243" name="Bitmap Image" r:id="rId3" imgW="561905" imgH="361809" progId="Paint.Picture">
                  <p:embed/>
                </p:oleObj>
              </mc:Choice>
              <mc:Fallback>
                <p:oleObj name="Bitmap Image" r:id="rId3" imgW="561905" imgH="361809" progId="Paint.Picture">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505200"/>
                        <a:ext cx="561975" cy="36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2228" name="Text Box 4"/>
          <p:cNvSpPr txBox="1">
            <a:spLocks noChangeArrowheads="1"/>
          </p:cNvSpPr>
          <p:nvPr/>
        </p:nvSpPr>
        <p:spPr bwMode="auto">
          <a:xfrm>
            <a:off x="381000" y="6216650"/>
            <a:ext cx="83375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The bigger the difference in the electronegativity of the two atoms in the covalent</a:t>
            </a:r>
          </a:p>
          <a:p>
            <a:r>
              <a:rPr lang="en-US" altLang="en-US"/>
              <a:t>bond, </a:t>
            </a:r>
            <a:r>
              <a:rPr lang="en-US" altLang="en-US" u="sng"/>
              <a:t>the more polar the bond</a:t>
            </a:r>
            <a:r>
              <a:rPr lang="en-US" altLang="en-US"/>
              <a:t>.</a:t>
            </a:r>
          </a:p>
        </p:txBody>
      </p:sp>
      <p:pic>
        <p:nvPicPr>
          <p:cNvPr id="52229" name="Picture 5" descr="08_07"/>
          <p:cNvPicPr>
            <a:picLocks noChangeAspect="1" noChangeArrowheads="1"/>
          </p:cNvPicPr>
          <p:nvPr/>
        </p:nvPicPr>
        <p:blipFill>
          <a:blip r:embed="rId5">
            <a:extLst>
              <a:ext uri="{28A0092B-C50C-407E-A947-70E740481C1C}">
                <a14:useLocalDpi xmlns:a14="http://schemas.microsoft.com/office/drawing/2010/main" val="0"/>
              </a:ext>
            </a:extLst>
          </a:blip>
          <a:srcRect r="34000" b="5905"/>
          <a:stretch>
            <a:fillRect/>
          </a:stretch>
        </p:blipFill>
        <p:spPr bwMode="auto">
          <a:xfrm>
            <a:off x="2133600" y="3886200"/>
            <a:ext cx="4495800" cy="203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230" name="Text Box 6"/>
          <p:cNvSpPr txBox="1">
            <a:spLocks noChangeArrowheads="1"/>
          </p:cNvSpPr>
          <p:nvPr/>
        </p:nvSpPr>
        <p:spPr bwMode="auto">
          <a:xfrm>
            <a:off x="1905000" y="5791200"/>
            <a:ext cx="23955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ea typeface="ＭＳ Ｐゴシック" panose="020B0600070205080204" pitchFamily="34" charset="-128"/>
              </a:rPr>
              <a:t>Non-polar covalent bond</a:t>
            </a:r>
          </a:p>
        </p:txBody>
      </p:sp>
      <p:sp>
        <p:nvSpPr>
          <p:cNvPr id="52231" name="Text Box 7"/>
          <p:cNvSpPr txBox="1">
            <a:spLocks noChangeArrowheads="1"/>
          </p:cNvSpPr>
          <p:nvPr/>
        </p:nvSpPr>
        <p:spPr bwMode="auto">
          <a:xfrm>
            <a:off x="4648200" y="5791200"/>
            <a:ext cx="1978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sz="1600">
                <a:ea typeface="ＭＳ Ｐゴシック" panose="020B0600070205080204" pitchFamily="34" charset="-128"/>
              </a:rPr>
              <a:t>Polar covalent bond</a:t>
            </a:r>
          </a:p>
        </p:txBody>
      </p:sp>
      <p:sp>
        <p:nvSpPr>
          <p:cNvPr id="52232" name="Text Box 8"/>
          <p:cNvSpPr txBox="1">
            <a:spLocks noChangeArrowheads="1"/>
          </p:cNvSpPr>
          <p:nvPr/>
        </p:nvSpPr>
        <p:spPr bwMode="auto">
          <a:xfrm>
            <a:off x="2590800" y="4572000"/>
            <a:ext cx="135731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solidFill>
                  <a:schemeClr val="bg1"/>
                </a:solidFill>
                <a:ea typeface="ＭＳ Ｐゴシック" panose="020B0600070205080204" pitchFamily="34" charset="-128"/>
              </a:rPr>
              <a:t>homonuclear</a:t>
            </a:r>
          </a:p>
        </p:txBody>
      </p:sp>
      <p:sp>
        <p:nvSpPr>
          <p:cNvPr id="52233" name="Text Box 9"/>
          <p:cNvSpPr txBox="1">
            <a:spLocks noChangeArrowheads="1"/>
          </p:cNvSpPr>
          <p:nvPr/>
        </p:nvSpPr>
        <p:spPr bwMode="auto">
          <a:xfrm>
            <a:off x="4876800" y="4572000"/>
            <a:ext cx="14255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600">
                <a:solidFill>
                  <a:schemeClr val="bg1"/>
                </a:solidFill>
                <a:ea typeface="ＭＳ Ｐゴシック" panose="020B0600070205080204" pitchFamily="34" charset="-128"/>
              </a:rPr>
              <a:t>heteronuclear</a:t>
            </a:r>
          </a:p>
        </p:txBody>
      </p:sp>
      <p:graphicFrame>
        <p:nvGraphicFramePr>
          <p:cNvPr id="52239" name="Object 15"/>
          <p:cNvGraphicFramePr>
            <a:graphicFrameLocks noGrp="1" noChangeAspect="1"/>
          </p:cNvGraphicFramePr>
          <p:nvPr>
            <p:ph sz="quarter" idx="3"/>
          </p:nvPr>
        </p:nvGraphicFramePr>
        <p:xfrm>
          <a:off x="2895600" y="3581400"/>
          <a:ext cx="628650" cy="333375"/>
        </p:xfrm>
        <a:graphic>
          <a:graphicData uri="http://schemas.openxmlformats.org/presentationml/2006/ole">
            <mc:AlternateContent xmlns:mc="http://schemas.openxmlformats.org/markup-compatibility/2006">
              <mc:Choice xmlns:v="urn:schemas-microsoft-com:vml" Requires="v">
                <p:oleObj spid="_x0000_s52244" name="Bitmap Image" r:id="rId6" imgW="628571" imgH="333333" progId="Paint.Picture">
                  <p:embed/>
                </p:oleObj>
              </mc:Choice>
              <mc:Fallback>
                <p:oleObj name="Bitmap Image" r:id="rId6" imgW="628571" imgH="333333" progId="Paint.Picture">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3581400"/>
                        <a:ext cx="6286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259" name="Object 11"/>
          <p:cNvGraphicFramePr>
            <a:graphicFrameLocks noGrp="1" noChangeAspect="1"/>
          </p:cNvGraphicFramePr>
          <p:nvPr>
            <p:ph sz="quarter" idx="3"/>
          </p:nvPr>
        </p:nvGraphicFramePr>
        <p:xfrm>
          <a:off x="3886200" y="4876800"/>
          <a:ext cx="1295400" cy="704850"/>
        </p:xfrm>
        <a:graphic>
          <a:graphicData uri="http://schemas.openxmlformats.org/presentationml/2006/ole">
            <mc:AlternateContent xmlns:mc="http://schemas.openxmlformats.org/markup-compatibility/2006">
              <mc:Choice xmlns:v="urn:schemas-microsoft-com:vml" Requires="v">
                <p:oleObj spid="_x0000_s53272" name="Bitmap Image" r:id="rId3" imgW="857143" imgH="466543" progId="Paint.Picture">
                  <p:embed/>
                </p:oleObj>
              </mc:Choice>
              <mc:Fallback>
                <p:oleObj name="Bitmap Image" r:id="rId3" imgW="857143" imgH="466543" progId="Paint.Picture">
                  <p:embed/>
                  <p:pic>
                    <p:nvPicPr>
                      <p:cNvPr id="0"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4876800"/>
                        <a:ext cx="1295400"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0" name="Rectangle 2"/>
          <p:cNvSpPr>
            <a:spLocks noGrp="1" noChangeArrowheads="1"/>
          </p:cNvSpPr>
          <p:nvPr>
            <p:ph type="title"/>
          </p:nvPr>
        </p:nvSpPr>
        <p:spPr/>
        <p:txBody>
          <a:bodyPr/>
          <a:lstStyle/>
          <a:p>
            <a:r>
              <a:rPr lang="en-US" altLang="en-US"/>
              <a:t>Bond polarity</a:t>
            </a:r>
          </a:p>
        </p:txBody>
      </p:sp>
      <p:sp>
        <p:nvSpPr>
          <p:cNvPr id="53251" name="Rectangle 3"/>
          <p:cNvSpPr>
            <a:spLocks noGrp="1" noChangeArrowheads="1"/>
          </p:cNvSpPr>
          <p:nvPr>
            <p:ph type="body" sz="half" idx="1"/>
          </p:nvPr>
        </p:nvSpPr>
        <p:spPr>
          <a:xfrm>
            <a:off x="457200" y="1600200"/>
            <a:ext cx="8305800" cy="4525963"/>
          </a:xfrm>
        </p:spPr>
        <p:txBody>
          <a:bodyPr/>
          <a:lstStyle/>
          <a:p>
            <a:r>
              <a:rPr lang="en-US" altLang="en-US" sz="2800"/>
              <a:t>Polar bonds are somewhere in-between non-polar covalent bonds and ionic bonds </a:t>
            </a:r>
          </a:p>
        </p:txBody>
      </p:sp>
      <p:graphicFrame>
        <p:nvGraphicFramePr>
          <p:cNvPr id="53257" name="Object 9"/>
          <p:cNvGraphicFramePr>
            <a:graphicFrameLocks noGrp="1" noChangeAspect="1"/>
          </p:cNvGraphicFramePr>
          <p:nvPr>
            <p:ph sz="quarter" idx="2"/>
          </p:nvPr>
        </p:nvGraphicFramePr>
        <p:xfrm>
          <a:off x="1524000" y="4038600"/>
          <a:ext cx="1143000" cy="500063"/>
        </p:xfrm>
        <a:graphic>
          <a:graphicData uri="http://schemas.openxmlformats.org/presentationml/2006/ole">
            <mc:AlternateContent xmlns:mc="http://schemas.openxmlformats.org/markup-compatibility/2006">
              <mc:Choice xmlns:v="urn:schemas-microsoft-com:vml" Requires="v">
                <p:oleObj spid="_x0000_s53273" name="Bitmap Image" r:id="rId5" imgW="762106" imgH="333333" progId="Paint.Picture">
                  <p:embed/>
                </p:oleObj>
              </mc:Choice>
              <mc:Fallback>
                <p:oleObj name="Bitmap Image" r:id="rId5" imgW="762106" imgH="333333"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4038600"/>
                        <a:ext cx="1143000" cy="500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52" name="Text Box 4"/>
          <p:cNvSpPr txBox="1">
            <a:spLocks noChangeArrowheads="1"/>
          </p:cNvSpPr>
          <p:nvPr/>
        </p:nvSpPr>
        <p:spPr bwMode="auto">
          <a:xfrm>
            <a:off x="838200" y="3124200"/>
            <a:ext cx="2746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FF"/>
                </a:solidFill>
              </a:rPr>
              <a:t>Non-polar covalent</a:t>
            </a:r>
          </a:p>
        </p:txBody>
      </p:sp>
      <p:sp>
        <p:nvSpPr>
          <p:cNvPr id="53253" name="Text Box 5"/>
          <p:cNvSpPr txBox="1">
            <a:spLocks noChangeArrowheads="1"/>
          </p:cNvSpPr>
          <p:nvPr/>
        </p:nvSpPr>
        <p:spPr bwMode="auto">
          <a:xfrm>
            <a:off x="6324600" y="3048000"/>
            <a:ext cx="17446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FF"/>
                </a:solidFill>
              </a:rPr>
              <a:t>Ionic bonds</a:t>
            </a:r>
          </a:p>
        </p:txBody>
      </p:sp>
      <p:sp>
        <p:nvSpPr>
          <p:cNvPr id="53254" name="Text Box 6"/>
          <p:cNvSpPr txBox="1">
            <a:spLocks noChangeArrowheads="1"/>
          </p:cNvSpPr>
          <p:nvPr/>
        </p:nvSpPr>
        <p:spPr bwMode="auto">
          <a:xfrm>
            <a:off x="381000" y="3657600"/>
            <a:ext cx="3752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Equal sharing of electrons in bonds</a:t>
            </a:r>
          </a:p>
        </p:txBody>
      </p:sp>
      <p:sp>
        <p:nvSpPr>
          <p:cNvPr id="53255" name="Text Box 7"/>
          <p:cNvSpPr txBox="1">
            <a:spLocks noChangeArrowheads="1"/>
          </p:cNvSpPr>
          <p:nvPr/>
        </p:nvSpPr>
        <p:spPr bwMode="auto">
          <a:xfrm>
            <a:off x="5226050" y="3657600"/>
            <a:ext cx="3917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Complete transfer of electron(s) from</a:t>
            </a:r>
          </a:p>
          <a:p>
            <a:r>
              <a:rPr lang="en-US" altLang="en-US"/>
              <a:t>one atom to the other (no sharing)</a:t>
            </a:r>
          </a:p>
        </p:txBody>
      </p:sp>
      <p:sp>
        <p:nvSpPr>
          <p:cNvPr id="53256" name="Text Box 8"/>
          <p:cNvSpPr txBox="1">
            <a:spLocks noChangeArrowheads="1"/>
          </p:cNvSpPr>
          <p:nvPr/>
        </p:nvSpPr>
        <p:spPr bwMode="auto">
          <a:xfrm>
            <a:off x="3048000" y="5410200"/>
            <a:ext cx="30337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0000FF"/>
                </a:solidFill>
              </a:rPr>
              <a:t>Polar covalent bonds</a:t>
            </a:r>
          </a:p>
        </p:txBody>
      </p:sp>
      <p:graphicFrame>
        <p:nvGraphicFramePr>
          <p:cNvPr id="53261" name="Object 13"/>
          <p:cNvGraphicFramePr>
            <a:graphicFrameLocks noChangeAspect="1"/>
          </p:cNvGraphicFramePr>
          <p:nvPr/>
        </p:nvGraphicFramePr>
        <p:xfrm>
          <a:off x="6400800" y="4267200"/>
          <a:ext cx="1600200" cy="869950"/>
        </p:xfrm>
        <a:graphic>
          <a:graphicData uri="http://schemas.openxmlformats.org/presentationml/2006/ole">
            <mc:AlternateContent xmlns:mc="http://schemas.openxmlformats.org/markup-compatibility/2006">
              <mc:Choice xmlns:v="urn:schemas-microsoft-com:vml" Requires="v">
                <p:oleObj spid="_x0000_s53274" name="Bitmap Image" r:id="rId7" imgW="1190476" imgH="647619" progId="Paint.Picture">
                  <p:embed/>
                </p:oleObj>
              </mc:Choice>
              <mc:Fallback>
                <p:oleObj name="Bitmap Image" r:id="rId7" imgW="1190476" imgH="647619" progId="Paint.Picture">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0800" y="4267200"/>
                        <a:ext cx="16002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3262" name="Text Box 14"/>
          <p:cNvSpPr txBox="1">
            <a:spLocks noChangeArrowheads="1"/>
          </p:cNvSpPr>
          <p:nvPr/>
        </p:nvSpPr>
        <p:spPr bwMode="auto">
          <a:xfrm>
            <a:off x="2057400" y="5942013"/>
            <a:ext cx="51244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Unequal sharing of bonding electrons; endows</a:t>
            </a:r>
          </a:p>
          <a:p>
            <a:r>
              <a:rPr lang="en-US" altLang="en-US"/>
              <a:t>one end of bond with partial negative charge and</a:t>
            </a:r>
          </a:p>
          <a:p>
            <a:r>
              <a:rPr lang="en-US" altLang="en-US"/>
              <a:t>the other with a partial positive charge</a:t>
            </a:r>
          </a:p>
        </p:txBody>
      </p:sp>
      <p:sp>
        <p:nvSpPr>
          <p:cNvPr id="53263" name="Text Box 15"/>
          <p:cNvSpPr txBox="1">
            <a:spLocks noChangeArrowheads="1"/>
          </p:cNvSpPr>
          <p:nvPr/>
        </p:nvSpPr>
        <p:spPr bwMode="auto">
          <a:xfrm>
            <a:off x="3733800" y="4724400"/>
            <a:ext cx="42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FF0000"/>
                </a:solidFill>
                <a:latin typeface="Symbol" panose="05050102010706020507" pitchFamily="18" charset="2"/>
              </a:rPr>
              <a:t>d+</a:t>
            </a:r>
          </a:p>
        </p:txBody>
      </p:sp>
      <p:sp>
        <p:nvSpPr>
          <p:cNvPr id="53264" name="Text Box 16"/>
          <p:cNvSpPr txBox="1">
            <a:spLocks noChangeArrowheads="1"/>
          </p:cNvSpPr>
          <p:nvPr/>
        </p:nvSpPr>
        <p:spPr bwMode="auto">
          <a:xfrm>
            <a:off x="4953000" y="4724400"/>
            <a:ext cx="42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latin typeface="Symbol" panose="05050102010706020507" pitchFamily="18" charset="2"/>
              </a:rPr>
              <a:t>d-</a:t>
            </a:r>
          </a:p>
        </p:txBody>
      </p:sp>
      <p:sp>
        <p:nvSpPr>
          <p:cNvPr id="53265" name="Text Box 17"/>
          <p:cNvSpPr txBox="1">
            <a:spLocks noChangeArrowheads="1"/>
          </p:cNvSpPr>
          <p:nvPr/>
        </p:nvSpPr>
        <p:spPr bwMode="auto">
          <a:xfrm>
            <a:off x="3657600" y="4267200"/>
            <a:ext cx="1682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partial charges</a:t>
            </a:r>
          </a:p>
        </p:txBody>
      </p:sp>
      <p:sp>
        <p:nvSpPr>
          <p:cNvPr id="53267" name="Line 19"/>
          <p:cNvSpPr>
            <a:spLocks noChangeShapeType="1"/>
          </p:cNvSpPr>
          <p:nvPr/>
        </p:nvSpPr>
        <p:spPr bwMode="auto">
          <a:xfrm flipH="1">
            <a:off x="4038600" y="4572000"/>
            <a:ext cx="228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268" name="Line 20"/>
          <p:cNvSpPr>
            <a:spLocks noChangeShapeType="1"/>
          </p:cNvSpPr>
          <p:nvPr/>
        </p:nvSpPr>
        <p:spPr bwMode="auto">
          <a:xfrm>
            <a:off x="4876800" y="4572000"/>
            <a:ext cx="152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3268"/>
                                        </p:tgtEl>
                                        <p:attrNameLst>
                                          <p:attrName>style.visibility</p:attrName>
                                        </p:attrNameLst>
                                      </p:cBhvr>
                                      <p:to>
                                        <p:strVal val="visible"/>
                                      </p:to>
                                    </p:set>
                                    <p:animEffect transition="in" filter="box(in)">
                                      <p:cBhvr>
                                        <p:cTn id="7" dur="500"/>
                                        <p:tgtEl>
                                          <p:spTgt spid="53268"/>
                                        </p:tgtEl>
                                      </p:cBhvr>
                                    </p:animEffect>
                                  </p:childTnLst>
                                </p:cTn>
                              </p:par>
                              <p:par>
                                <p:cTn id="8" presetID="4" presetClass="entr" presetSubtype="16" fill="hold" nodeType="withEffect">
                                  <p:stCondLst>
                                    <p:cond delay="0"/>
                                  </p:stCondLst>
                                  <p:childTnLst>
                                    <p:set>
                                      <p:cBhvr>
                                        <p:cTn id="9" dur="1" fill="hold">
                                          <p:stCondLst>
                                            <p:cond delay="0"/>
                                          </p:stCondLst>
                                        </p:cTn>
                                        <p:tgtEl>
                                          <p:spTgt spid="53267"/>
                                        </p:tgtEl>
                                        <p:attrNameLst>
                                          <p:attrName>style.visibility</p:attrName>
                                        </p:attrNameLst>
                                      </p:cBhvr>
                                      <p:to>
                                        <p:strVal val="visible"/>
                                      </p:to>
                                    </p:set>
                                    <p:animEffect transition="in" filter="box(in)">
                                      <p:cBhvr>
                                        <p:cTn id="10" dur="500"/>
                                        <p:tgtEl>
                                          <p:spTgt spid="5326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3265"/>
                                        </p:tgtEl>
                                        <p:attrNameLst>
                                          <p:attrName>style.visibility</p:attrName>
                                        </p:attrNameLst>
                                      </p:cBhvr>
                                      <p:to>
                                        <p:strVal val="visible"/>
                                      </p:to>
                                    </p:set>
                                    <p:animEffect transition="in" filter="box(in)">
                                      <p:cBhvr>
                                        <p:cTn id="13" dur="500"/>
                                        <p:tgtEl>
                                          <p:spTgt spid="53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sz="half" idx="1"/>
          </p:nvPr>
        </p:nvSpPr>
        <p:spPr>
          <a:xfrm>
            <a:off x="457200" y="1600200"/>
            <a:ext cx="8305800" cy="4525963"/>
          </a:xfrm>
        </p:spPr>
        <p:txBody>
          <a:bodyPr/>
          <a:lstStyle/>
          <a:p>
            <a:pPr>
              <a:lnSpc>
                <a:spcPct val="90000"/>
              </a:lnSpc>
            </a:pPr>
            <a:r>
              <a:rPr lang="en-US" altLang="en-US" sz="2000"/>
              <a:t>Because the bonding electrons between H and Cl spend more time on the Cl end, that end of the bond carries a partial negative charge (and the other end a partial positive charge)</a:t>
            </a:r>
          </a:p>
          <a:p>
            <a:pPr>
              <a:lnSpc>
                <a:spcPct val="90000"/>
              </a:lnSpc>
            </a:pPr>
            <a:endParaRPr lang="en-US" altLang="en-US" sz="2000"/>
          </a:p>
          <a:p>
            <a:pPr>
              <a:lnSpc>
                <a:spcPct val="90000"/>
              </a:lnSpc>
            </a:pPr>
            <a:endParaRPr lang="en-US" altLang="en-US" sz="2000"/>
          </a:p>
          <a:p>
            <a:pPr>
              <a:lnSpc>
                <a:spcPct val="90000"/>
              </a:lnSpc>
            </a:pPr>
            <a:r>
              <a:rPr lang="en-US" altLang="en-US" sz="2000"/>
              <a:t>This can also be represented with a “crossed arrow”</a:t>
            </a:r>
          </a:p>
          <a:p>
            <a:pPr>
              <a:lnSpc>
                <a:spcPct val="90000"/>
              </a:lnSpc>
            </a:pPr>
            <a:endParaRPr lang="en-US" altLang="en-US" sz="2000"/>
          </a:p>
          <a:p>
            <a:pPr>
              <a:lnSpc>
                <a:spcPct val="90000"/>
              </a:lnSpc>
            </a:pPr>
            <a:endParaRPr lang="en-US" altLang="en-US" sz="2000"/>
          </a:p>
          <a:p>
            <a:pPr>
              <a:lnSpc>
                <a:spcPct val="90000"/>
              </a:lnSpc>
            </a:pPr>
            <a:endParaRPr lang="en-US" altLang="en-US" sz="2000"/>
          </a:p>
          <a:p>
            <a:pPr>
              <a:lnSpc>
                <a:spcPct val="90000"/>
              </a:lnSpc>
            </a:pPr>
            <a:endParaRPr lang="en-US" altLang="en-US" sz="2000"/>
          </a:p>
          <a:p>
            <a:pPr>
              <a:lnSpc>
                <a:spcPct val="90000"/>
              </a:lnSpc>
            </a:pPr>
            <a:r>
              <a:rPr lang="en-US" altLang="en-US" sz="2000"/>
              <a:t>In this notation, the arrow points toward side of the bond that carries the partial negative charge and the “+” sign is on the side that carries the partial positive charge. </a:t>
            </a:r>
          </a:p>
        </p:txBody>
      </p:sp>
      <p:pic>
        <p:nvPicPr>
          <p:cNvPr id="5632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514600"/>
            <a:ext cx="1295400" cy="704850"/>
          </a:xfrm>
          <a:prstGeom prst="rect">
            <a:avLst/>
          </a:prstGeom>
          <a:noFill/>
          <a:extLst>
            <a:ext uri="{909E8E84-426E-40DD-AFC4-6F175D3DCCD1}">
              <a14:hiddenFill xmlns:a14="http://schemas.microsoft.com/office/drawing/2010/main">
                <a:solidFill>
                  <a:srgbClr val="FFFFFF"/>
                </a:solidFill>
              </a14:hiddenFill>
            </a:ext>
          </a:extLst>
        </p:spPr>
      </p:pic>
      <p:sp>
        <p:nvSpPr>
          <p:cNvPr id="56322" name="Rectangle 2"/>
          <p:cNvSpPr>
            <a:spLocks noGrp="1" noChangeArrowheads="1"/>
          </p:cNvSpPr>
          <p:nvPr>
            <p:ph type="title"/>
          </p:nvPr>
        </p:nvSpPr>
        <p:spPr/>
        <p:txBody>
          <a:bodyPr/>
          <a:lstStyle/>
          <a:p>
            <a:r>
              <a:rPr lang="en-US" altLang="en-US"/>
              <a:t>Bond polarity</a:t>
            </a:r>
          </a:p>
        </p:txBody>
      </p:sp>
      <p:sp>
        <p:nvSpPr>
          <p:cNvPr id="56325" name="Text Box 5"/>
          <p:cNvSpPr txBox="1">
            <a:spLocks noChangeArrowheads="1"/>
          </p:cNvSpPr>
          <p:nvPr/>
        </p:nvSpPr>
        <p:spPr bwMode="auto">
          <a:xfrm>
            <a:off x="3581400" y="2438400"/>
            <a:ext cx="42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latin typeface="Symbol" panose="05050102010706020507" pitchFamily="18" charset="2"/>
              </a:rPr>
              <a:t>d+</a:t>
            </a:r>
          </a:p>
        </p:txBody>
      </p:sp>
      <p:sp>
        <p:nvSpPr>
          <p:cNvPr id="56326" name="Text Box 6"/>
          <p:cNvSpPr txBox="1">
            <a:spLocks noChangeArrowheads="1"/>
          </p:cNvSpPr>
          <p:nvPr/>
        </p:nvSpPr>
        <p:spPr bwMode="auto">
          <a:xfrm>
            <a:off x="4953000" y="2438400"/>
            <a:ext cx="4222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rgbClr val="FF0000"/>
                </a:solidFill>
                <a:latin typeface="Symbol" panose="05050102010706020507" pitchFamily="18" charset="2"/>
              </a:rPr>
              <a:t>d-</a:t>
            </a:r>
          </a:p>
        </p:txBody>
      </p:sp>
      <p:graphicFrame>
        <p:nvGraphicFramePr>
          <p:cNvPr id="56328" name="Object 8"/>
          <p:cNvGraphicFramePr>
            <a:graphicFrameLocks noGrp="1" noChangeAspect="1"/>
          </p:cNvGraphicFramePr>
          <p:nvPr>
            <p:ph sz="half" idx="2"/>
          </p:nvPr>
        </p:nvGraphicFramePr>
        <p:xfrm>
          <a:off x="3886200" y="3810000"/>
          <a:ext cx="1123950" cy="962025"/>
        </p:xfrm>
        <a:graphic>
          <a:graphicData uri="http://schemas.openxmlformats.org/presentationml/2006/ole">
            <mc:AlternateContent xmlns:mc="http://schemas.openxmlformats.org/markup-compatibility/2006">
              <mc:Choice xmlns:v="urn:schemas-microsoft-com:vml" Requires="v">
                <p:oleObj spid="_x0000_s56331" name="Bitmap Image" r:id="rId4" imgW="1123810" imgH="961905" progId="Paint.Picture">
                  <p:embed/>
                </p:oleObj>
              </mc:Choice>
              <mc:Fallback>
                <p:oleObj name="Bitmap Image" r:id="rId4" imgW="1123810" imgH="961905" progId="Paint.Picture">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3810000"/>
                        <a:ext cx="1123950" cy="96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0"/>
            <a:ext cx="8229600" cy="1143000"/>
          </a:xfrm>
        </p:spPr>
        <p:txBody>
          <a:bodyPr/>
          <a:lstStyle/>
          <a:p>
            <a:r>
              <a:rPr lang="en-US" altLang="en-US"/>
              <a:t>Bond polarity</a:t>
            </a:r>
          </a:p>
        </p:txBody>
      </p:sp>
      <p:sp>
        <p:nvSpPr>
          <p:cNvPr id="58371" name="Rectangle 3"/>
          <p:cNvSpPr>
            <a:spLocks noGrp="1" noChangeArrowheads="1"/>
          </p:cNvSpPr>
          <p:nvPr>
            <p:ph type="body" sz="half" idx="1"/>
          </p:nvPr>
        </p:nvSpPr>
        <p:spPr>
          <a:xfrm>
            <a:off x="304800" y="990600"/>
            <a:ext cx="4038600" cy="4525963"/>
          </a:xfrm>
        </p:spPr>
        <p:txBody>
          <a:bodyPr/>
          <a:lstStyle/>
          <a:p>
            <a:pPr>
              <a:lnSpc>
                <a:spcPct val="80000"/>
              </a:lnSpc>
            </a:pPr>
            <a:r>
              <a:rPr lang="en-US" altLang="en-US" sz="2000"/>
              <a:t>In some cases, bonds that have low polarity are considered to be non-polar.</a:t>
            </a:r>
          </a:p>
          <a:p>
            <a:pPr>
              <a:lnSpc>
                <a:spcPct val="80000"/>
              </a:lnSpc>
            </a:pPr>
            <a:r>
              <a:rPr lang="en-US" altLang="en-US" sz="2000"/>
              <a:t>Use the following guideline to determine whether a bond is non-polar, polar, or ionic:</a:t>
            </a:r>
          </a:p>
          <a:p>
            <a:pPr lvl="1">
              <a:lnSpc>
                <a:spcPct val="80000"/>
              </a:lnSpc>
            </a:pPr>
            <a:r>
              <a:rPr lang="en-US" altLang="en-US" sz="1600"/>
              <a:t>If the two atoms involved in a bond have an electronegativity difference of </a:t>
            </a:r>
            <a:r>
              <a:rPr lang="en-US" altLang="en-US" sz="1600">
                <a:solidFill>
                  <a:srgbClr val="0000FF"/>
                </a:solidFill>
              </a:rPr>
              <a:t>0.4 or less</a:t>
            </a:r>
            <a:r>
              <a:rPr lang="en-US" altLang="en-US" sz="1600"/>
              <a:t>, the bond is considered to be </a:t>
            </a:r>
            <a:r>
              <a:rPr lang="en-US" altLang="en-US" sz="1600">
                <a:solidFill>
                  <a:srgbClr val="0000FF"/>
                </a:solidFill>
              </a:rPr>
              <a:t>non-polar covalent</a:t>
            </a:r>
            <a:r>
              <a:rPr lang="en-US" altLang="en-US" sz="1600"/>
              <a:t>.</a:t>
            </a:r>
          </a:p>
          <a:p>
            <a:pPr lvl="1">
              <a:lnSpc>
                <a:spcPct val="80000"/>
              </a:lnSpc>
            </a:pPr>
            <a:r>
              <a:rPr lang="en-US" altLang="en-US" sz="1600"/>
              <a:t>If the electronegativity difference for the two atoms of a bond is </a:t>
            </a:r>
            <a:r>
              <a:rPr lang="en-US" altLang="en-US" sz="1600">
                <a:solidFill>
                  <a:srgbClr val="0000FF"/>
                </a:solidFill>
              </a:rPr>
              <a:t>between 0.4 and 1.5</a:t>
            </a:r>
            <a:r>
              <a:rPr lang="en-US" altLang="en-US" sz="1600"/>
              <a:t>, it is considered to be a </a:t>
            </a:r>
            <a:r>
              <a:rPr lang="en-US" altLang="en-US" sz="1600">
                <a:solidFill>
                  <a:srgbClr val="0000FF"/>
                </a:solidFill>
              </a:rPr>
              <a:t>polar covalent</a:t>
            </a:r>
            <a:r>
              <a:rPr lang="en-US" altLang="en-US" sz="1600"/>
              <a:t> bond.</a:t>
            </a:r>
          </a:p>
          <a:p>
            <a:pPr lvl="1">
              <a:lnSpc>
                <a:spcPct val="80000"/>
              </a:lnSpc>
            </a:pPr>
            <a:r>
              <a:rPr lang="en-US" altLang="en-US" sz="1600"/>
              <a:t>Bonds that have an electronegativity difference of </a:t>
            </a:r>
            <a:r>
              <a:rPr lang="en-US" altLang="en-US" sz="1600">
                <a:solidFill>
                  <a:srgbClr val="0000FF"/>
                </a:solidFill>
              </a:rPr>
              <a:t>greater than 2.0 are ionic</a:t>
            </a:r>
            <a:r>
              <a:rPr lang="en-US" altLang="en-US" sz="1600"/>
              <a:t>.</a:t>
            </a:r>
          </a:p>
          <a:p>
            <a:pPr lvl="1">
              <a:lnSpc>
                <a:spcPct val="80000"/>
              </a:lnSpc>
            </a:pPr>
            <a:r>
              <a:rPr lang="en-US" altLang="en-US" sz="1600"/>
              <a:t>If the electronegativity difference for a bond lies </a:t>
            </a:r>
            <a:r>
              <a:rPr lang="en-US" altLang="en-US" sz="1600">
                <a:solidFill>
                  <a:srgbClr val="0000FF"/>
                </a:solidFill>
              </a:rPr>
              <a:t>in the 1.5-2.0 range</a:t>
            </a:r>
            <a:r>
              <a:rPr lang="en-US" altLang="en-US" sz="1600"/>
              <a:t>, it is considered to be </a:t>
            </a:r>
            <a:r>
              <a:rPr lang="en-US" altLang="en-US" sz="1600">
                <a:solidFill>
                  <a:srgbClr val="0000FF"/>
                </a:solidFill>
              </a:rPr>
              <a:t>ionic if it involves a metal and non-metal</a:t>
            </a:r>
            <a:r>
              <a:rPr lang="en-US" altLang="en-US" sz="1600"/>
              <a:t>.  It is considered to be </a:t>
            </a:r>
            <a:r>
              <a:rPr lang="en-US" altLang="en-US" sz="1600">
                <a:solidFill>
                  <a:srgbClr val="0000FF"/>
                </a:solidFill>
              </a:rPr>
              <a:t>polar covalent if two non-metals are involved</a:t>
            </a:r>
          </a:p>
        </p:txBody>
      </p:sp>
      <p:pic>
        <p:nvPicPr>
          <p:cNvPr id="58372" name="Picture 4" descr="chp_five_final-14"/>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343400" y="1600200"/>
            <a:ext cx="4648200" cy="3475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4" name="Text Box 6"/>
          <p:cNvSpPr txBox="1">
            <a:spLocks noChangeArrowheads="1"/>
          </p:cNvSpPr>
          <p:nvPr/>
        </p:nvSpPr>
        <p:spPr bwMode="auto">
          <a:xfrm>
            <a:off x="5867400" y="5181600"/>
            <a:ext cx="76835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H-H</a:t>
            </a:r>
          </a:p>
          <a:p>
            <a:r>
              <a:rPr lang="en-US" altLang="en-US"/>
              <a:t>C-H</a:t>
            </a:r>
          </a:p>
          <a:p>
            <a:r>
              <a:rPr lang="en-US" altLang="en-US"/>
              <a:t>H-Cl</a:t>
            </a:r>
          </a:p>
          <a:p>
            <a:r>
              <a:rPr lang="en-US" altLang="en-US"/>
              <a:t>H-F</a:t>
            </a:r>
          </a:p>
          <a:p>
            <a:r>
              <a:rPr lang="en-US" altLang="en-US"/>
              <a:t>Na-Cl</a:t>
            </a:r>
          </a:p>
        </p:txBody>
      </p:sp>
      <p:sp>
        <p:nvSpPr>
          <p:cNvPr id="58375" name="Text Box 7"/>
          <p:cNvSpPr txBox="1">
            <a:spLocks noChangeArrowheads="1"/>
          </p:cNvSpPr>
          <p:nvPr/>
        </p:nvSpPr>
        <p:spPr bwMode="auto">
          <a:xfrm>
            <a:off x="6784975" y="5159375"/>
            <a:ext cx="206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non-polar covalent</a:t>
            </a:r>
          </a:p>
        </p:txBody>
      </p:sp>
      <p:sp>
        <p:nvSpPr>
          <p:cNvPr id="58376" name="Text Box 8"/>
          <p:cNvSpPr txBox="1">
            <a:spLocks noChangeArrowheads="1"/>
          </p:cNvSpPr>
          <p:nvPr/>
        </p:nvSpPr>
        <p:spPr bwMode="auto">
          <a:xfrm>
            <a:off x="6792913" y="5430838"/>
            <a:ext cx="2063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non-polar covalent</a:t>
            </a:r>
          </a:p>
        </p:txBody>
      </p:sp>
      <p:sp>
        <p:nvSpPr>
          <p:cNvPr id="58377" name="Text Box 9"/>
          <p:cNvSpPr txBox="1">
            <a:spLocks noChangeArrowheads="1"/>
          </p:cNvSpPr>
          <p:nvPr/>
        </p:nvSpPr>
        <p:spPr bwMode="auto">
          <a:xfrm>
            <a:off x="6797675" y="56975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polar covalent</a:t>
            </a:r>
          </a:p>
        </p:txBody>
      </p:sp>
      <p:sp>
        <p:nvSpPr>
          <p:cNvPr id="58378" name="Text Box 10"/>
          <p:cNvSpPr txBox="1">
            <a:spLocks noChangeArrowheads="1"/>
          </p:cNvSpPr>
          <p:nvPr/>
        </p:nvSpPr>
        <p:spPr bwMode="auto">
          <a:xfrm>
            <a:off x="6804025" y="6002338"/>
            <a:ext cx="1606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polar covalent</a:t>
            </a:r>
          </a:p>
        </p:txBody>
      </p:sp>
      <p:sp>
        <p:nvSpPr>
          <p:cNvPr id="58379" name="Text Box 11"/>
          <p:cNvSpPr txBox="1">
            <a:spLocks noChangeArrowheads="1"/>
          </p:cNvSpPr>
          <p:nvPr/>
        </p:nvSpPr>
        <p:spPr bwMode="auto">
          <a:xfrm>
            <a:off x="6810375" y="62785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ionic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8375"/>
                                        </p:tgtEl>
                                        <p:attrNameLst>
                                          <p:attrName>style.visibility</p:attrName>
                                        </p:attrNameLst>
                                      </p:cBhvr>
                                      <p:to>
                                        <p:strVal val="visible"/>
                                      </p:to>
                                    </p:set>
                                    <p:animEffect transition="in" filter="box(in)">
                                      <p:cBhvr>
                                        <p:cTn id="7" dur="500"/>
                                        <p:tgtEl>
                                          <p:spTgt spid="583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8376"/>
                                        </p:tgtEl>
                                        <p:attrNameLst>
                                          <p:attrName>style.visibility</p:attrName>
                                        </p:attrNameLst>
                                      </p:cBhvr>
                                      <p:to>
                                        <p:strVal val="visible"/>
                                      </p:to>
                                    </p:set>
                                    <p:animEffect transition="in" filter="blinds(horizontal)">
                                      <p:cBhvr>
                                        <p:cTn id="12" dur="500"/>
                                        <p:tgtEl>
                                          <p:spTgt spid="583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8377"/>
                                        </p:tgtEl>
                                        <p:attrNameLst>
                                          <p:attrName>style.visibility</p:attrName>
                                        </p:attrNameLst>
                                      </p:cBhvr>
                                      <p:to>
                                        <p:strVal val="visible"/>
                                      </p:to>
                                    </p:set>
                                    <p:anim calcmode="lin" valueType="num">
                                      <p:cBhvr additive="base">
                                        <p:cTn id="17" dur="500" fill="hold"/>
                                        <p:tgtEl>
                                          <p:spTgt spid="58377"/>
                                        </p:tgtEl>
                                        <p:attrNameLst>
                                          <p:attrName>ppt_x</p:attrName>
                                        </p:attrNameLst>
                                      </p:cBhvr>
                                      <p:tavLst>
                                        <p:tav tm="0">
                                          <p:val>
                                            <p:strVal val="#ppt_x"/>
                                          </p:val>
                                        </p:tav>
                                        <p:tav tm="100000">
                                          <p:val>
                                            <p:strVal val="#ppt_x"/>
                                          </p:val>
                                        </p:tav>
                                      </p:tavLst>
                                    </p:anim>
                                    <p:anim calcmode="lin" valueType="num">
                                      <p:cBhvr additive="base">
                                        <p:cTn id="18" dur="500" fill="hold"/>
                                        <p:tgtEl>
                                          <p:spTgt spid="58377"/>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8378"/>
                                        </p:tgtEl>
                                        <p:attrNameLst>
                                          <p:attrName>style.visibility</p:attrName>
                                        </p:attrNameLst>
                                      </p:cBhvr>
                                      <p:to>
                                        <p:strVal val="visible"/>
                                      </p:to>
                                    </p:set>
                                    <p:anim calcmode="lin" valueType="num">
                                      <p:cBhvr additive="base">
                                        <p:cTn id="23" dur="500" fill="hold"/>
                                        <p:tgtEl>
                                          <p:spTgt spid="58378"/>
                                        </p:tgtEl>
                                        <p:attrNameLst>
                                          <p:attrName>ppt_x</p:attrName>
                                        </p:attrNameLst>
                                      </p:cBhvr>
                                      <p:tavLst>
                                        <p:tav tm="0">
                                          <p:val>
                                            <p:strVal val="#ppt_x"/>
                                          </p:val>
                                        </p:tav>
                                        <p:tav tm="100000">
                                          <p:val>
                                            <p:strVal val="#ppt_x"/>
                                          </p:val>
                                        </p:tav>
                                      </p:tavLst>
                                    </p:anim>
                                    <p:anim calcmode="lin" valueType="num">
                                      <p:cBhvr additive="base">
                                        <p:cTn id="24" dur="500" fill="hold"/>
                                        <p:tgtEl>
                                          <p:spTgt spid="58378"/>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8" presetClass="emph" presetSubtype="0" fill="hold" grpId="1" nodeType="clickEffect">
                                  <p:stCondLst>
                                    <p:cond delay="0"/>
                                  </p:stCondLst>
                                  <p:childTnLst>
                                    <p:animRot by="21600000">
                                      <p:cBhvr>
                                        <p:cTn id="28" dur="2000" fill="hold"/>
                                        <p:tgtEl>
                                          <p:spTgt spid="58378"/>
                                        </p:tgtEl>
                                        <p:attrNameLst>
                                          <p:attrName>r</p:attrName>
                                        </p:attrNameLst>
                                      </p:cBhvr>
                                    </p:animRo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58379"/>
                                        </p:tgtEl>
                                        <p:attrNameLst>
                                          <p:attrName>style.visibility</p:attrName>
                                        </p:attrNameLst>
                                      </p:cBhvr>
                                      <p:to>
                                        <p:strVal val="visible"/>
                                      </p:to>
                                    </p:set>
                                    <p:animEffect transition="in" filter="box(in)">
                                      <p:cBhvr>
                                        <p:cTn id="33" dur="500"/>
                                        <p:tgtEl>
                                          <p:spTgt spid="58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5" grpId="0"/>
      <p:bldP spid="58376" grpId="0"/>
      <p:bldP spid="58377" grpId="0"/>
      <p:bldP spid="58378" grpId="0"/>
      <p:bldP spid="58378" grpId="1"/>
      <p:bldP spid="5837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a:t>The covalent bond model</a:t>
            </a:r>
          </a:p>
        </p:txBody>
      </p:sp>
      <p:sp>
        <p:nvSpPr>
          <p:cNvPr id="3075" name="Rectangle 3"/>
          <p:cNvSpPr>
            <a:spLocks noGrp="1" noChangeArrowheads="1"/>
          </p:cNvSpPr>
          <p:nvPr>
            <p:ph type="body" sz="half" idx="1"/>
          </p:nvPr>
        </p:nvSpPr>
        <p:spPr>
          <a:xfrm>
            <a:off x="457200" y="1600200"/>
            <a:ext cx="8229600" cy="4525963"/>
          </a:xfrm>
        </p:spPr>
        <p:txBody>
          <a:bodyPr/>
          <a:lstStyle/>
          <a:p>
            <a:r>
              <a:rPr lang="en-US" altLang="en-US" sz="2800"/>
              <a:t>Covalent bonds result from the sharing of electrons between atoms.  These electron pairs (bonds) act like a glue to hold atoms together.</a:t>
            </a:r>
          </a:p>
        </p:txBody>
      </p:sp>
      <p:pic>
        <p:nvPicPr>
          <p:cNvPr id="3076" name="Picture 4" descr="chp_five_final-2"/>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524000" y="3124200"/>
            <a:ext cx="6172200" cy="2635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8" name="Text Box 6"/>
          <p:cNvSpPr txBox="1">
            <a:spLocks noChangeArrowheads="1"/>
          </p:cNvSpPr>
          <p:nvPr/>
        </p:nvSpPr>
        <p:spPr bwMode="auto">
          <a:xfrm>
            <a:off x="152400" y="6019800"/>
            <a:ext cx="50228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Covalent bonds result between hydrogen atoms</a:t>
            </a:r>
          </a:p>
          <a:p>
            <a:r>
              <a:rPr lang="en-US" altLang="en-US"/>
              <a:t>when the 1s orbitals of two atoms overlap</a:t>
            </a:r>
          </a:p>
        </p:txBody>
      </p:sp>
      <p:graphicFrame>
        <p:nvGraphicFramePr>
          <p:cNvPr id="3079" name="Object 7"/>
          <p:cNvGraphicFramePr>
            <a:graphicFrameLocks noGrp="1" noChangeAspect="1"/>
          </p:cNvGraphicFramePr>
          <p:nvPr>
            <p:ph sz="quarter" idx="3"/>
          </p:nvPr>
        </p:nvGraphicFramePr>
        <p:xfrm>
          <a:off x="6324600" y="5943600"/>
          <a:ext cx="2419350" cy="571500"/>
        </p:xfrm>
        <a:graphic>
          <a:graphicData uri="http://schemas.openxmlformats.org/presentationml/2006/ole">
            <mc:AlternateContent xmlns:mc="http://schemas.openxmlformats.org/markup-compatibility/2006">
              <mc:Choice xmlns:v="urn:schemas-microsoft-com:vml" Requires="v">
                <p:oleObj spid="_x0000_s3083" name="Bitmap Image" r:id="rId4" imgW="2419048" imgH="571731" progId="Paint.Picture">
                  <p:embed/>
                </p:oleObj>
              </mc:Choice>
              <mc:Fallback>
                <p:oleObj name="Bitmap Image" r:id="rId4" imgW="2419048" imgH="571731" progId="Paint.Picture">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5943600"/>
                        <a:ext cx="24193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Text Box 9"/>
          <p:cNvSpPr txBox="1">
            <a:spLocks noChangeArrowheads="1"/>
          </p:cNvSpPr>
          <p:nvPr/>
        </p:nvSpPr>
        <p:spPr bwMode="auto">
          <a:xfrm>
            <a:off x="6629400" y="6491288"/>
            <a:ext cx="1885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in Lewis notation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Molecular polarity</a:t>
            </a:r>
          </a:p>
        </p:txBody>
      </p:sp>
      <p:sp>
        <p:nvSpPr>
          <p:cNvPr id="59395" name="Rectangle 3"/>
          <p:cNvSpPr>
            <a:spLocks noGrp="1" noChangeArrowheads="1"/>
          </p:cNvSpPr>
          <p:nvPr>
            <p:ph type="body" sz="half" idx="1"/>
          </p:nvPr>
        </p:nvSpPr>
        <p:spPr>
          <a:xfrm>
            <a:off x="457200" y="1600200"/>
            <a:ext cx="8305800" cy="4525963"/>
          </a:xfrm>
        </p:spPr>
        <p:txBody>
          <a:bodyPr/>
          <a:lstStyle/>
          <a:p>
            <a:pPr>
              <a:lnSpc>
                <a:spcPct val="90000"/>
              </a:lnSpc>
            </a:pPr>
            <a:r>
              <a:rPr lang="en-US" altLang="en-US" sz="2400"/>
              <a:t>Entire molecules can have unequal distributions of electronic charge.  In these cases, the molecule is said to be polar.</a:t>
            </a:r>
          </a:p>
          <a:p>
            <a:pPr>
              <a:lnSpc>
                <a:spcPct val="90000"/>
              </a:lnSpc>
            </a:pPr>
            <a:r>
              <a:rPr lang="en-US" altLang="en-US" sz="2400"/>
              <a:t>An easy-to-see case for this is in a H-F molecule.  The bond is polar and there is only one bond in the molecule.  Thus the entire molecule is polar.</a:t>
            </a:r>
          </a:p>
          <a:p>
            <a:pPr>
              <a:lnSpc>
                <a:spcPct val="90000"/>
              </a:lnSpc>
            </a:pPr>
            <a:r>
              <a:rPr lang="en-US" altLang="en-US" sz="2400"/>
              <a:t>Molecules may be polar as a result of a combination of</a:t>
            </a:r>
          </a:p>
          <a:p>
            <a:pPr lvl="1">
              <a:lnSpc>
                <a:spcPct val="90000"/>
              </a:lnSpc>
            </a:pPr>
            <a:r>
              <a:rPr lang="en-US" altLang="en-US" sz="2000"/>
              <a:t>their molecular geometry</a:t>
            </a:r>
          </a:p>
          <a:p>
            <a:pPr lvl="1">
              <a:lnSpc>
                <a:spcPct val="90000"/>
              </a:lnSpc>
            </a:pPr>
            <a:r>
              <a:rPr lang="en-US" altLang="en-US" sz="2000"/>
              <a:t>the presence of polar bonds in the molecule</a:t>
            </a:r>
          </a:p>
        </p:txBody>
      </p:sp>
      <p:pic>
        <p:nvPicPr>
          <p:cNvPr id="59401" name="Picture 9" descr="08_0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r="34000" b="5905"/>
          <a:stretch>
            <a:fillRect/>
          </a:stretch>
        </p:blipFill>
        <p:spPr>
          <a:xfrm>
            <a:off x="6019800" y="5334000"/>
            <a:ext cx="2819400" cy="12827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0" y="0"/>
            <a:ext cx="9144000" cy="1143000"/>
          </a:xfrm>
        </p:spPr>
        <p:txBody>
          <a:bodyPr/>
          <a:lstStyle/>
          <a:p>
            <a:r>
              <a:rPr lang="en-US" altLang="en-US"/>
              <a:t>Molecular polarity</a:t>
            </a:r>
          </a:p>
        </p:txBody>
      </p:sp>
      <p:sp>
        <p:nvSpPr>
          <p:cNvPr id="62467" name="Rectangle 3"/>
          <p:cNvSpPr>
            <a:spLocks noGrp="1" noChangeArrowheads="1"/>
          </p:cNvSpPr>
          <p:nvPr>
            <p:ph type="body" sz="half" idx="1"/>
          </p:nvPr>
        </p:nvSpPr>
        <p:spPr>
          <a:xfrm>
            <a:off x="457200" y="3200400"/>
            <a:ext cx="4343400" cy="3429000"/>
          </a:xfrm>
        </p:spPr>
        <p:txBody>
          <a:bodyPr/>
          <a:lstStyle/>
          <a:p>
            <a:pPr>
              <a:buFontTx/>
              <a:buNone/>
            </a:pPr>
            <a:endParaRPr lang="en-US" altLang="en-US" sz="2800"/>
          </a:p>
          <a:p>
            <a:r>
              <a:rPr lang="en-US" altLang="en-US" sz="2800"/>
              <a:t>Just because a molecule possesses polar bonds does not mean the molecule </a:t>
            </a:r>
            <a:r>
              <a:rPr lang="en-US" altLang="en-US" sz="2800" i="1"/>
              <a:t>as a whole</a:t>
            </a:r>
            <a:r>
              <a:rPr lang="en-US" altLang="en-US" sz="2800"/>
              <a:t> will be polar.</a:t>
            </a:r>
          </a:p>
        </p:txBody>
      </p:sp>
      <p:pic>
        <p:nvPicPr>
          <p:cNvPr id="62468" name="Picture 4" descr="09_11a"/>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b="3720"/>
          <a:stretch>
            <a:fillRect/>
          </a:stretch>
        </p:blipFill>
        <p:spPr>
          <a:xfrm>
            <a:off x="5257800" y="1828800"/>
            <a:ext cx="2681288" cy="4513263"/>
          </a:xfrm>
        </p:spPr>
      </p:pic>
      <p:pic>
        <p:nvPicPr>
          <p:cNvPr id="62469" name="Picture 5" descr="08_07"/>
          <p:cNvPicPr>
            <a:picLocks noChangeAspect="1" noChangeArrowheads="1"/>
          </p:cNvPicPr>
          <p:nvPr/>
        </p:nvPicPr>
        <p:blipFill>
          <a:blip r:embed="rId4" cstate="print">
            <a:extLst>
              <a:ext uri="{28A0092B-C50C-407E-A947-70E740481C1C}">
                <a14:useLocalDpi xmlns:a14="http://schemas.microsoft.com/office/drawing/2010/main" val="0"/>
              </a:ext>
            </a:extLst>
          </a:blip>
          <a:srcRect r="34000" b="5905"/>
          <a:stretch>
            <a:fillRect/>
          </a:stretch>
        </p:blipFill>
        <p:spPr bwMode="auto">
          <a:xfrm>
            <a:off x="762000" y="1752600"/>
            <a:ext cx="3581400" cy="162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2470" name="Text Box 6"/>
          <p:cNvSpPr txBox="1">
            <a:spLocks noChangeArrowheads="1"/>
          </p:cNvSpPr>
          <p:nvPr/>
        </p:nvSpPr>
        <p:spPr bwMode="auto">
          <a:xfrm>
            <a:off x="1066800" y="1219200"/>
            <a:ext cx="1149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ea typeface="ＭＳ Ｐゴシック" panose="020B0600070205080204" pitchFamily="34" charset="-128"/>
              </a:rPr>
              <a:t>non-polar</a:t>
            </a:r>
          </a:p>
          <a:p>
            <a:pPr algn="ctr" eaLnBrk="0" hangingPunct="0"/>
            <a:r>
              <a:rPr lang="en-US" altLang="en-US">
                <a:ea typeface="ＭＳ Ｐゴシック" panose="020B0600070205080204" pitchFamily="34" charset="-128"/>
              </a:rPr>
              <a:t>covalent</a:t>
            </a:r>
          </a:p>
        </p:txBody>
      </p:sp>
      <p:sp>
        <p:nvSpPr>
          <p:cNvPr id="62471" name="Text Box 7"/>
          <p:cNvSpPr txBox="1">
            <a:spLocks noChangeArrowheads="1"/>
          </p:cNvSpPr>
          <p:nvPr/>
        </p:nvSpPr>
        <p:spPr bwMode="auto">
          <a:xfrm>
            <a:off x="3048000" y="1219200"/>
            <a:ext cx="1035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ea typeface="ＭＳ Ｐゴシック" panose="020B0600070205080204" pitchFamily="34" charset="-128"/>
              </a:rPr>
              <a:t>polar</a:t>
            </a:r>
          </a:p>
          <a:p>
            <a:pPr algn="ctr" eaLnBrk="0" hangingPunct="0"/>
            <a:r>
              <a:rPr lang="en-US" altLang="en-US">
                <a:ea typeface="ＭＳ Ｐゴシック" panose="020B0600070205080204" pitchFamily="34" charset="-128"/>
              </a:rPr>
              <a:t>covalent</a:t>
            </a:r>
          </a:p>
        </p:txBody>
      </p:sp>
      <p:sp>
        <p:nvSpPr>
          <p:cNvPr id="62472" name="Text Box 8"/>
          <p:cNvSpPr txBox="1">
            <a:spLocks noChangeArrowheads="1"/>
          </p:cNvSpPr>
          <p:nvPr/>
        </p:nvSpPr>
        <p:spPr bwMode="auto">
          <a:xfrm>
            <a:off x="2667000" y="1676400"/>
            <a:ext cx="51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Symbol" panose="05050102010706020507" pitchFamily="18" charset="2"/>
                <a:ea typeface="ＭＳ Ｐゴシック" panose="020B0600070205080204" pitchFamily="34" charset="-128"/>
              </a:rPr>
              <a:t>d</a:t>
            </a:r>
            <a:r>
              <a:rPr lang="en-US" altLang="en-US" sz="2400">
                <a:ea typeface="ＭＳ Ｐゴシック" panose="020B0600070205080204" pitchFamily="34" charset="-128"/>
              </a:rPr>
              <a:t>+</a:t>
            </a:r>
          </a:p>
        </p:txBody>
      </p:sp>
      <p:sp>
        <p:nvSpPr>
          <p:cNvPr id="62473" name="Text Box 9"/>
          <p:cNvSpPr txBox="1">
            <a:spLocks noChangeArrowheads="1"/>
          </p:cNvSpPr>
          <p:nvPr/>
        </p:nvSpPr>
        <p:spPr bwMode="auto">
          <a:xfrm>
            <a:off x="4038600" y="1676400"/>
            <a:ext cx="50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Symbol" panose="05050102010706020507" pitchFamily="18" charset="2"/>
                <a:ea typeface="ＭＳ Ｐゴシック" panose="020B0600070205080204" pitchFamily="34" charset="-128"/>
              </a:rPr>
              <a:t>d-</a:t>
            </a:r>
            <a:endParaRPr lang="en-US" altLang="en-US" sz="2400">
              <a:ea typeface="ＭＳ Ｐゴシック" panose="020B0600070205080204" pitchFamily="34" charset="-128"/>
            </a:endParaRPr>
          </a:p>
        </p:txBody>
      </p:sp>
      <p:sp>
        <p:nvSpPr>
          <p:cNvPr id="62474" name="Text Box 10"/>
          <p:cNvSpPr txBox="1">
            <a:spLocks noChangeArrowheads="1"/>
          </p:cNvSpPr>
          <p:nvPr/>
        </p:nvSpPr>
        <p:spPr bwMode="auto">
          <a:xfrm>
            <a:off x="5257800" y="1295400"/>
            <a:ext cx="996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en-US">
                <a:ea typeface="ＭＳ Ｐゴシック" panose="020B0600070205080204" pitchFamily="34" charset="-128"/>
              </a:rPr>
              <a:t>“partial”</a:t>
            </a:r>
          </a:p>
          <a:p>
            <a:pPr algn="ctr" eaLnBrk="0" hangingPunct="0"/>
            <a:r>
              <a:rPr lang="en-US" altLang="en-US">
                <a:ea typeface="ＭＳ Ｐゴシック" panose="020B0600070205080204" pitchFamily="34" charset="-128"/>
              </a:rPr>
              <a:t>charges</a:t>
            </a:r>
          </a:p>
        </p:txBody>
      </p:sp>
      <p:sp>
        <p:nvSpPr>
          <p:cNvPr id="62475" name="Line 11"/>
          <p:cNvSpPr>
            <a:spLocks noChangeShapeType="1"/>
          </p:cNvSpPr>
          <p:nvPr/>
        </p:nvSpPr>
        <p:spPr bwMode="auto">
          <a:xfrm flipH="1">
            <a:off x="4495800" y="1600200"/>
            <a:ext cx="838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6" name="Text Box 12"/>
          <p:cNvSpPr txBox="1">
            <a:spLocks noChangeArrowheads="1"/>
          </p:cNvSpPr>
          <p:nvPr/>
        </p:nvSpPr>
        <p:spPr bwMode="auto">
          <a:xfrm>
            <a:off x="7696200" y="2286000"/>
            <a:ext cx="50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Symbol" panose="05050102010706020507" pitchFamily="18" charset="2"/>
                <a:ea typeface="ＭＳ Ｐゴシック" panose="020B0600070205080204" pitchFamily="34" charset="-128"/>
              </a:rPr>
              <a:t>d-</a:t>
            </a:r>
            <a:endParaRPr lang="en-US" altLang="en-US" sz="2400">
              <a:ea typeface="ＭＳ Ｐゴシック" panose="020B0600070205080204" pitchFamily="34" charset="-128"/>
            </a:endParaRPr>
          </a:p>
        </p:txBody>
      </p:sp>
      <p:sp>
        <p:nvSpPr>
          <p:cNvPr id="62477" name="Text Box 13"/>
          <p:cNvSpPr txBox="1">
            <a:spLocks noChangeArrowheads="1"/>
          </p:cNvSpPr>
          <p:nvPr/>
        </p:nvSpPr>
        <p:spPr bwMode="auto">
          <a:xfrm>
            <a:off x="4953000" y="2286000"/>
            <a:ext cx="50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Symbol" panose="05050102010706020507" pitchFamily="18" charset="2"/>
                <a:ea typeface="ＭＳ Ｐゴシック" panose="020B0600070205080204" pitchFamily="34" charset="-128"/>
              </a:rPr>
              <a:t>d-</a:t>
            </a:r>
            <a:endParaRPr lang="en-US" altLang="en-US" sz="2400">
              <a:ea typeface="ＭＳ Ｐゴシック" panose="020B0600070205080204" pitchFamily="34" charset="-128"/>
            </a:endParaRPr>
          </a:p>
        </p:txBody>
      </p:sp>
      <p:sp>
        <p:nvSpPr>
          <p:cNvPr id="62478" name="Text Box 14"/>
          <p:cNvSpPr txBox="1">
            <a:spLocks noChangeArrowheads="1"/>
          </p:cNvSpPr>
          <p:nvPr/>
        </p:nvSpPr>
        <p:spPr bwMode="auto">
          <a:xfrm>
            <a:off x="6400800" y="2286000"/>
            <a:ext cx="512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400">
                <a:latin typeface="Symbol" panose="05050102010706020507" pitchFamily="18" charset="2"/>
                <a:ea typeface="ＭＳ Ｐゴシック" panose="020B0600070205080204" pitchFamily="34" charset="-128"/>
              </a:rPr>
              <a:t>d</a:t>
            </a:r>
            <a:r>
              <a:rPr lang="en-US" altLang="en-US" sz="2400">
                <a:ea typeface="ＭＳ Ｐゴシック" panose="020B0600070205080204" pitchFamily="34" charset="-128"/>
              </a:rPr>
              <a:t>+</a:t>
            </a:r>
          </a:p>
        </p:txBody>
      </p:sp>
      <p:sp>
        <p:nvSpPr>
          <p:cNvPr id="62479" name="Rectangle 15"/>
          <p:cNvSpPr>
            <a:spLocks noChangeArrowheads="1"/>
          </p:cNvSpPr>
          <p:nvPr/>
        </p:nvSpPr>
        <p:spPr bwMode="auto">
          <a:xfrm>
            <a:off x="7772400" y="5638800"/>
            <a:ext cx="1371600" cy="1219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80" name="Rectangle 16"/>
          <p:cNvSpPr>
            <a:spLocks noChangeArrowheads="1"/>
          </p:cNvSpPr>
          <p:nvPr/>
        </p:nvSpPr>
        <p:spPr bwMode="auto">
          <a:xfrm>
            <a:off x="4876800" y="3581400"/>
            <a:ext cx="3352800" cy="5334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2467">
                                            <p:txEl>
                                              <p:pRg st="1" end="1"/>
                                            </p:txEl>
                                          </p:spTgt>
                                        </p:tgtEl>
                                        <p:attrNameLst>
                                          <p:attrName>style.visibility</p:attrName>
                                        </p:attrNameLst>
                                      </p:cBhvr>
                                      <p:to>
                                        <p:strVal val="visible"/>
                                      </p:to>
                                    </p:set>
                                    <p:animEffect transition="in" filter="fade">
                                      <p:cBhvr>
                                        <p:cTn id="7" dur="2000"/>
                                        <p:tgtEl>
                                          <p:spTgt spid="62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Rectangle 11"/>
          <p:cNvSpPr>
            <a:spLocks noGrp="1" noChangeArrowheads="1"/>
          </p:cNvSpPr>
          <p:nvPr>
            <p:ph type="title"/>
          </p:nvPr>
        </p:nvSpPr>
        <p:spPr/>
        <p:txBody>
          <a:bodyPr/>
          <a:lstStyle/>
          <a:p>
            <a:r>
              <a:rPr lang="en-US" altLang="en-US"/>
              <a:t>Molecular polarity</a:t>
            </a:r>
          </a:p>
        </p:txBody>
      </p:sp>
      <p:sp>
        <p:nvSpPr>
          <p:cNvPr id="64525" name="Rectangle 13"/>
          <p:cNvSpPr>
            <a:spLocks noGrp="1" noChangeArrowheads="1"/>
          </p:cNvSpPr>
          <p:nvPr>
            <p:ph type="body" idx="1"/>
          </p:nvPr>
        </p:nvSpPr>
        <p:spPr>
          <a:xfrm>
            <a:off x="457200" y="1600200"/>
            <a:ext cx="5334000" cy="4525963"/>
          </a:xfrm>
        </p:spPr>
        <p:txBody>
          <a:bodyPr/>
          <a:lstStyle/>
          <a:p>
            <a:pPr>
              <a:lnSpc>
                <a:spcPct val="90000"/>
              </a:lnSpc>
            </a:pPr>
            <a:r>
              <a:rPr lang="en-US" altLang="en-US" sz="2800"/>
              <a:t>Unlike CO</a:t>
            </a:r>
            <a:r>
              <a:rPr lang="en-US" altLang="en-US" sz="2800" baseline="-25000"/>
              <a:t>2</a:t>
            </a:r>
            <a:r>
              <a:rPr lang="en-US" altLang="en-US" sz="2800"/>
              <a:t> (triatomic, linear, and symmetric), H</a:t>
            </a:r>
            <a:r>
              <a:rPr lang="en-US" altLang="en-US" sz="2800" baseline="-25000"/>
              <a:t>2</a:t>
            </a:r>
            <a:r>
              <a:rPr lang="en-US" altLang="en-US" sz="2800"/>
              <a:t>O is not linear (angular), and so the direction of its polar bonds describes an H</a:t>
            </a:r>
            <a:r>
              <a:rPr lang="en-US" altLang="en-US" sz="2800" baseline="-25000"/>
              <a:t>2</a:t>
            </a:r>
            <a:r>
              <a:rPr lang="en-US" altLang="en-US" sz="2800"/>
              <a:t>O molecule that has a partial negative charge on the oxygen side, and a partial positive charge on the hydrogen side.</a:t>
            </a:r>
          </a:p>
          <a:p>
            <a:pPr>
              <a:lnSpc>
                <a:spcPct val="90000"/>
              </a:lnSpc>
            </a:pPr>
            <a:r>
              <a:rPr lang="en-US" altLang="en-US" sz="2800"/>
              <a:t>For HCN, it is easier to see why the molecule is polar</a:t>
            </a:r>
          </a:p>
        </p:txBody>
      </p:sp>
      <p:graphicFrame>
        <p:nvGraphicFramePr>
          <p:cNvPr id="64516" name="Object 4"/>
          <p:cNvGraphicFramePr>
            <a:graphicFrameLocks noGrp="1" noChangeAspect="1"/>
          </p:cNvGraphicFramePr>
          <p:nvPr>
            <p:ph sz="half" idx="4294967295"/>
          </p:nvPr>
        </p:nvGraphicFramePr>
        <p:xfrm>
          <a:off x="6553200" y="1828800"/>
          <a:ext cx="1676400" cy="1108075"/>
        </p:xfrm>
        <a:graphic>
          <a:graphicData uri="http://schemas.openxmlformats.org/presentationml/2006/ole">
            <mc:AlternateContent xmlns:mc="http://schemas.openxmlformats.org/markup-compatibility/2006">
              <mc:Choice xmlns:v="urn:schemas-microsoft-com:vml" Requires="v">
                <p:oleObj spid="_x0000_s64529" name="Bitmap Image" r:id="rId3" imgW="1066667" imgH="704948" progId="Paint.Picture">
                  <p:embed/>
                </p:oleObj>
              </mc:Choice>
              <mc:Fallback>
                <p:oleObj name="Bitmap Image" r:id="rId3" imgW="1066667" imgH="7049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828800"/>
                        <a:ext cx="1676400" cy="11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19" name="Object 7"/>
          <p:cNvGraphicFramePr>
            <a:graphicFrameLocks noGrp="1" noChangeAspect="1"/>
          </p:cNvGraphicFramePr>
          <p:nvPr>
            <p:ph sz="quarter" idx="4294967295"/>
          </p:nvPr>
        </p:nvGraphicFramePr>
        <p:xfrm>
          <a:off x="6553200" y="3505200"/>
          <a:ext cx="1828800" cy="1074738"/>
        </p:xfrm>
        <a:graphic>
          <a:graphicData uri="http://schemas.openxmlformats.org/presentationml/2006/ole">
            <mc:AlternateContent xmlns:mc="http://schemas.openxmlformats.org/markup-compatibility/2006">
              <mc:Choice xmlns:v="urn:schemas-microsoft-com:vml" Requires="v">
                <p:oleObj spid="_x0000_s64530" name="Bitmap Image" r:id="rId5" imgW="1133633" imgH="666667" progId="Paint.Picture">
                  <p:embed/>
                </p:oleObj>
              </mc:Choice>
              <mc:Fallback>
                <p:oleObj name="Bitmap Image" r:id="rId5" imgW="1133633" imgH="666667"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505200"/>
                        <a:ext cx="1828800"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4522" name="Object 10"/>
          <p:cNvGraphicFramePr>
            <a:graphicFrameLocks noGrp="1" noChangeAspect="1"/>
          </p:cNvGraphicFramePr>
          <p:nvPr>
            <p:ph sz="quarter" idx="4294967295"/>
          </p:nvPr>
        </p:nvGraphicFramePr>
        <p:xfrm>
          <a:off x="6705600" y="5257800"/>
          <a:ext cx="1676400" cy="714375"/>
        </p:xfrm>
        <a:graphic>
          <a:graphicData uri="http://schemas.openxmlformats.org/presentationml/2006/ole">
            <mc:AlternateContent xmlns:mc="http://schemas.openxmlformats.org/markup-compatibility/2006">
              <mc:Choice xmlns:v="urn:schemas-microsoft-com:vml" Requires="v">
                <p:oleObj spid="_x0000_s64531" name="Bitmap Image" r:id="rId7" imgW="1028844" imgH="438095" progId="Paint.Picture">
                  <p:embed/>
                </p:oleObj>
              </mc:Choice>
              <mc:Fallback>
                <p:oleObj name="Bitmap Image" r:id="rId7" imgW="1028844" imgH="438095" progId="Paint.Picture">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5257800"/>
                        <a:ext cx="1676400" cy="714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a:t>Molecular polarity</a:t>
            </a:r>
          </a:p>
        </p:txBody>
      </p:sp>
      <p:sp>
        <p:nvSpPr>
          <p:cNvPr id="69635" name="Rectangle 3"/>
          <p:cNvSpPr>
            <a:spLocks noGrp="1" noChangeArrowheads="1"/>
          </p:cNvSpPr>
          <p:nvPr>
            <p:ph type="body" sz="half" idx="1"/>
          </p:nvPr>
        </p:nvSpPr>
        <p:spPr>
          <a:xfrm>
            <a:off x="457200" y="1600200"/>
            <a:ext cx="8153400" cy="4525963"/>
          </a:xfrm>
        </p:spPr>
        <p:txBody>
          <a:bodyPr/>
          <a:lstStyle/>
          <a:p>
            <a:r>
              <a:rPr lang="en-US" altLang="en-US" sz="2800"/>
              <a:t>For more complicated molecules (e.g. CH</a:t>
            </a:r>
            <a:r>
              <a:rPr lang="en-US" altLang="en-US" sz="2800" baseline="-25000"/>
              <a:t>4</a:t>
            </a:r>
            <a:r>
              <a:rPr lang="en-US" altLang="en-US" sz="2800"/>
              <a:t>, CH</a:t>
            </a:r>
            <a:r>
              <a:rPr lang="en-US" altLang="en-US" sz="2800" baseline="-25000"/>
              <a:t>3</a:t>
            </a:r>
            <a:r>
              <a:rPr lang="en-US" altLang="en-US" sz="2800"/>
              <a:t>Cl), the symmetry of the molecule needs to be considered to predict whether the molecule is polar or not.</a:t>
            </a:r>
          </a:p>
        </p:txBody>
      </p:sp>
      <p:pic>
        <p:nvPicPr>
          <p:cNvPr id="69636" name="Picture 4" descr="chp_five_final-17"/>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a:xfrm>
            <a:off x="2514600" y="3352800"/>
            <a:ext cx="4038600" cy="31130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ltLang="en-US" sz="4000"/>
              <a:t>Naming binary molecular compounds</a:t>
            </a:r>
          </a:p>
        </p:txBody>
      </p:sp>
      <p:sp>
        <p:nvSpPr>
          <p:cNvPr id="71683" name="Rectangle 3"/>
          <p:cNvSpPr>
            <a:spLocks noGrp="1" noChangeArrowheads="1"/>
          </p:cNvSpPr>
          <p:nvPr>
            <p:ph type="body" idx="1"/>
          </p:nvPr>
        </p:nvSpPr>
        <p:spPr/>
        <p:txBody>
          <a:bodyPr/>
          <a:lstStyle/>
          <a:p>
            <a:pPr>
              <a:lnSpc>
                <a:spcPct val="80000"/>
              </a:lnSpc>
            </a:pPr>
            <a:r>
              <a:rPr lang="en-US" altLang="en-US" sz="2400"/>
              <a:t>Binary molecular compounds contain only two non-metallic elements.</a:t>
            </a:r>
          </a:p>
          <a:p>
            <a:pPr>
              <a:lnSpc>
                <a:spcPct val="80000"/>
              </a:lnSpc>
            </a:pPr>
            <a:r>
              <a:rPr lang="en-US" altLang="en-US" sz="2400"/>
              <a:t>In naming binary molecular compounds, the non-metal of lower electronegativity is presented first, followed by the non-metal having the higher electronegativity.  The non-metal’s name is suffixed as it was for binary ionic compounds (“-ide”).</a:t>
            </a:r>
          </a:p>
          <a:p>
            <a:pPr lvl="1">
              <a:lnSpc>
                <a:spcPct val="80000"/>
              </a:lnSpc>
            </a:pPr>
            <a:r>
              <a:rPr lang="en-US" altLang="en-US" sz="2000"/>
              <a:t>HF: hydrogen fluoride</a:t>
            </a:r>
          </a:p>
          <a:p>
            <a:pPr>
              <a:lnSpc>
                <a:spcPct val="80000"/>
              </a:lnSpc>
            </a:pPr>
            <a:r>
              <a:rPr lang="en-US" altLang="en-US" sz="2400"/>
              <a:t>For compounds with more than one atom of an element, prefixes are used to indicate the numbers of these atoms*:</a:t>
            </a:r>
          </a:p>
          <a:p>
            <a:pPr lvl="1">
              <a:lnSpc>
                <a:spcPct val="80000"/>
              </a:lnSpc>
            </a:pPr>
            <a:r>
              <a:rPr lang="en-US" altLang="en-US" sz="2000"/>
              <a:t>N</a:t>
            </a:r>
            <a:r>
              <a:rPr lang="en-US" altLang="en-US" sz="2000" baseline="-25000"/>
              <a:t>2</a:t>
            </a:r>
            <a:r>
              <a:rPr lang="en-US" altLang="en-US" sz="2000"/>
              <a:t>O</a:t>
            </a:r>
            <a:r>
              <a:rPr lang="en-US" altLang="en-US" sz="2000" baseline="-25000"/>
              <a:t>4</a:t>
            </a:r>
            <a:r>
              <a:rPr lang="en-US" altLang="en-US" sz="2000"/>
              <a:t>: dinitrogen tetroxide</a:t>
            </a:r>
          </a:p>
          <a:p>
            <a:pPr lvl="1">
              <a:lnSpc>
                <a:spcPct val="80000"/>
              </a:lnSpc>
            </a:pPr>
            <a:r>
              <a:rPr lang="en-US" altLang="en-US" sz="2000"/>
              <a:t>NO</a:t>
            </a:r>
            <a:r>
              <a:rPr lang="en-US" altLang="en-US" sz="2000" baseline="-25000"/>
              <a:t>2</a:t>
            </a:r>
            <a:r>
              <a:rPr lang="en-US" altLang="en-US" sz="2000"/>
              <a:t>: nitrogen dioxide</a:t>
            </a:r>
          </a:p>
          <a:p>
            <a:pPr>
              <a:lnSpc>
                <a:spcPct val="80000"/>
              </a:lnSpc>
            </a:pPr>
            <a:endParaRPr lang="en-US" altLang="en-US" sz="2400"/>
          </a:p>
        </p:txBody>
      </p:sp>
      <p:sp>
        <p:nvSpPr>
          <p:cNvPr id="71684" name="Text Box 4"/>
          <p:cNvSpPr txBox="1">
            <a:spLocks noChangeArrowheads="1"/>
          </p:cNvSpPr>
          <p:nvPr/>
        </p:nvSpPr>
        <p:spPr bwMode="auto">
          <a:xfrm>
            <a:off x="1066800" y="5943600"/>
            <a:ext cx="72326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Exception: if the first element is hydrogen , then the prefix is not used.</a:t>
            </a:r>
          </a:p>
          <a:p>
            <a:r>
              <a:rPr lang="en-US" altLang="en-US"/>
              <a:t>Example, H</a:t>
            </a:r>
            <a:r>
              <a:rPr lang="en-US" altLang="en-US" baseline="-25000"/>
              <a:t>2</a:t>
            </a:r>
            <a:r>
              <a:rPr lang="en-US" altLang="en-US"/>
              <a:t>S is just “hydrogen sulfide”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sz="3200"/>
              <a:t>Lewis structures for molecular compounds</a:t>
            </a:r>
          </a:p>
        </p:txBody>
      </p:sp>
      <p:graphicFrame>
        <p:nvGraphicFramePr>
          <p:cNvPr id="6148" name="Object 4"/>
          <p:cNvGraphicFramePr>
            <a:graphicFrameLocks noGrp="1" noChangeAspect="1"/>
          </p:cNvGraphicFramePr>
          <p:nvPr>
            <p:ph sz="half" idx="1"/>
          </p:nvPr>
        </p:nvGraphicFramePr>
        <p:xfrm>
          <a:off x="2209800" y="1600200"/>
          <a:ext cx="4814888" cy="3011488"/>
        </p:xfrm>
        <a:graphic>
          <a:graphicData uri="http://schemas.openxmlformats.org/presentationml/2006/ole">
            <mc:AlternateContent xmlns:mc="http://schemas.openxmlformats.org/markup-compatibility/2006">
              <mc:Choice xmlns:v="urn:schemas-microsoft-com:vml" Requires="v">
                <p:oleObj spid="_x0000_s6157" name="Bitmap Image" r:id="rId3" imgW="2390476" imgH="1495634" progId="Paint.Picture">
                  <p:embed/>
                </p:oleObj>
              </mc:Choice>
              <mc:Fallback>
                <p:oleObj name="Bitmap Image" r:id="rId3" imgW="2390476" imgH="1495634"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00200"/>
                        <a:ext cx="4814888" cy="3011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51" name="Object 7"/>
          <p:cNvGraphicFramePr>
            <a:graphicFrameLocks noGrp="1" noChangeAspect="1"/>
          </p:cNvGraphicFramePr>
          <p:nvPr>
            <p:ph sz="half" idx="2"/>
          </p:nvPr>
        </p:nvGraphicFramePr>
        <p:xfrm>
          <a:off x="1524000" y="5334000"/>
          <a:ext cx="6019800" cy="1023938"/>
        </p:xfrm>
        <a:graphic>
          <a:graphicData uri="http://schemas.openxmlformats.org/presentationml/2006/ole">
            <mc:AlternateContent xmlns:mc="http://schemas.openxmlformats.org/markup-compatibility/2006">
              <mc:Choice xmlns:v="urn:schemas-microsoft-com:vml" Requires="v">
                <p:oleObj spid="_x0000_s6158" name="Bitmap Image" r:id="rId5" imgW="3247619" imgH="552527" progId="Paint.Picture">
                  <p:embed/>
                </p:oleObj>
              </mc:Choice>
              <mc:Fallback>
                <p:oleObj name="Bitmap Image" r:id="rId5" imgW="3247619" imgH="552527" progId="Paint.Picture">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5334000"/>
                        <a:ext cx="6019800"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3" name="Text Box 9"/>
          <p:cNvSpPr txBox="1">
            <a:spLocks noChangeArrowheads="1"/>
          </p:cNvSpPr>
          <p:nvPr/>
        </p:nvSpPr>
        <p:spPr bwMode="auto">
          <a:xfrm>
            <a:off x="457200" y="5105400"/>
            <a:ext cx="82169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0000FF"/>
                </a:solidFill>
              </a:rPr>
              <a:t>Usually, we represent shared electron pairs with lines (1 line = 1 covalent bond)</a:t>
            </a:r>
          </a:p>
        </p:txBody>
      </p:sp>
      <p:sp>
        <p:nvSpPr>
          <p:cNvPr id="6154" name="Text Box 10"/>
          <p:cNvSpPr txBox="1">
            <a:spLocks noChangeArrowheads="1"/>
          </p:cNvSpPr>
          <p:nvPr/>
        </p:nvSpPr>
        <p:spPr bwMode="auto">
          <a:xfrm>
            <a:off x="1371600" y="6216650"/>
            <a:ext cx="6381750" cy="64135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When counting electrons around an atom in Lewis structures,</a:t>
            </a:r>
          </a:p>
          <a:p>
            <a:r>
              <a:rPr lang="en-US" altLang="en-US"/>
              <a:t>each covalent bond counts as 2 electrons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3"/>
                                        </p:tgtEl>
                                        <p:attrNameLst>
                                          <p:attrName>style.visibility</p:attrName>
                                        </p:attrNameLst>
                                      </p:cBhvr>
                                      <p:to>
                                        <p:strVal val="visible"/>
                                      </p:to>
                                    </p:set>
                                    <p:animEffect transition="in" filter="box(in)">
                                      <p:cBhvr>
                                        <p:cTn id="7" dur="500"/>
                                        <p:tgtEl>
                                          <p:spTgt spid="6153"/>
                                        </p:tgtEl>
                                      </p:cBhvr>
                                    </p:animEffect>
                                  </p:childTnLst>
                                </p:cTn>
                              </p:par>
                              <p:par>
                                <p:cTn id="8" presetID="4" presetClass="entr" presetSubtype="16" fill="hold" nodeType="withEffect">
                                  <p:stCondLst>
                                    <p:cond delay="0"/>
                                  </p:stCondLst>
                                  <p:childTnLst>
                                    <p:set>
                                      <p:cBhvr>
                                        <p:cTn id="9" dur="1" fill="hold">
                                          <p:stCondLst>
                                            <p:cond delay="0"/>
                                          </p:stCondLst>
                                        </p:cTn>
                                        <p:tgtEl>
                                          <p:spTgt spid="6151"/>
                                        </p:tgtEl>
                                        <p:attrNameLst>
                                          <p:attrName>style.visibility</p:attrName>
                                        </p:attrNameLst>
                                      </p:cBhvr>
                                      <p:to>
                                        <p:strVal val="visible"/>
                                      </p:to>
                                    </p:set>
                                    <p:animEffect transition="in" filter="box(in)">
                                      <p:cBhvr>
                                        <p:cTn id="10" dur="500"/>
                                        <p:tgtEl>
                                          <p:spTgt spid="615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6154"/>
                                        </p:tgtEl>
                                        <p:attrNameLst>
                                          <p:attrName>style.visibility</p:attrName>
                                        </p:attrNameLst>
                                      </p:cBhvr>
                                      <p:to>
                                        <p:strVal val="visible"/>
                                      </p:to>
                                    </p:set>
                                    <p:animEffect transition="in" filter="box(in)">
                                      <p:cBhvr>
                                        <p:cTn id="15"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p:bldP spid="615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z="3200"/>
              <a:t>Lewis structures for molecular compounds</a:t>
            </a:r>
          </a:p>
        </p:txBody>
      </p:sp>
      <p:sp>
        <p:nvSpPr>
          <p:cNvPr id="9223" name="Text Box 7"/>
          <p:cNvSpPr txBox="1">
            <a:spLocks noChangeArrowheads="1"/>
          </p:cNvSpPr>
          <p:nvPr/>
        </p:nvSpPr>
        <p:spPr bwMode="auto">
          <a:xfrm>
            <a:off x="914400" y="3429000"/>
            <a:ext cx="7575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Electrons that aren’t involved in bonds are called “</a:t>
            </a:r>
            <a:r>
              <a:rPr lang="en-US" altLang="en-US" u="sng"/>
              <a:t>non-bonding electrons</a:t>
            </a:r>
            <a:r>
              <a:rPr lang="en-US" altLang="en-US"/>
              <a:t>”</a:t>
            </a:r>
          </a:p>
          <a:p>
            <a:r>
              <a:rPr lang="en-US" altLang="en-US"/>
              <a:t>(labeled in red in the above diagrams)</a:t>
            </a:r>
          </a:p>
        </p:txBody>
      </p:sp>
      <p:graphicFrame>
        <p:nvGraphicFramePr>
          <p:cNvPr id="9225" name="Object 9"/>
          <p:cNvGraphicFramePr>
            <a:graphicFrameLocks noGrp="1" noChangeAspect="1"/>
          </p:cNvGraphicFramePr>
          <p:nvPr>
            <p:ph idx="1"/>
          </p:nvPr>
        </p:nvGraphicFramePr>
        <p:xfrm>
          <a:off x="1524000" y="2362200"/>
          <a:ext cx="6019800" cy="944563"/>
        </p:xfrm>
        <a:graphic>
          <a:graphicData uri="http://schemas.openxmlformats.org/presentationml/2006/ole">
            <mc:AlternateContent xmlns:mc="http://schemas.openxmlformats.org/markup-compatibility/2006">
              <mc:Choice xmlns:v="urn:schemas-microsoft-com:vml" Requires="v">
                <p:oleObj spid="_x0000_s9228" name="Bitmap Image" r:id="rId3" imgW="2610214" imgH="409632" progId="Paint.Picture">
                  <p:embed/>
                </p:oleObj>
              </mc:Choice>
              <mc:Fallback>
                <p:oleObj name="Bitmap Image" r:id="rId3" imgW="2610214" imgH="409632" progId="Paint.Picture">
                  <p:embed/>
                  <p:pic>
                    <p:nvPicPr>
                      <p:cNvPr id="0"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362200"/>
                        <a:ext cx="6019800" cy="944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92" name="Object 28"/>
          <p:cNvGraphicFramePr>
            <a:graphicFrameLocks noGrp="1" noChangeAspect="1"/>
          </p:cNvGraphicFramePr>
          <p:nvPr>
            <p:ph sz="quarter" idx="4"/>
          </p:nvPr>
        </p:nvGraphicFramePr>
        <p:xfrm>
          <a:off x="4953000" y="4419600"/>
          <a:ext cx="1352550" cy="1352550"/>
        </p:xfrm>
        <a:graphic>
          <a:graphicData uri="http://schemas.openxmlformats.org/presentationml/2006/ole">
            <mc:AlternateContent xmlns:mc="http://schemas.openxmlformats.org/markup-compatibility/2006">
              <mc:Choice xmlns:v="urn:schemas-microsoft-com:vml" Requires="v">
                <p:oleObj spid="_x0000_s11301" name="Bitmap Image" r:id="rId3" imgW="1352381" imgH="1352381" progId="Paint.Picture">
                  <p:embed/>
                </p:oleObj>
              </mc:Choice>
              <mc:Fallback>
                <p:oleObj name="Bitmap Image" r:id="rId3" imgW="1352381" imgH="1352381" progId="Paint.Picture">
                  <p:embed/>
                  <p:pic>
                    <p:nvPicPr>
                      <p:cNvPr id="0" name="Object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419600"/>
                        <a:ext cx="1352550" cy="135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6" name="Rectangle 2"/>
          <p:cNvSpPr>
            <a:spLocks noGrp="1" noChangeArrowheads="1"/>
          </p:cNvSpPr>
          <p:nvPr>
            <p:ph type="title" sz="quarter"/>
          </p:nvPr>
        </p:nvSpPr>
        <p:spPr/>
        <p:txBody>
          <a:bodyPr/>
          <a:lstStyle/>
          <a:p>
            <a:r>
              <a:rPr lang="en-US" altLang="en-US" sz="3200"/>
              <a:t>Lewis structures for molecular compounds</a:t>
            </a:r>
          </a:p>
        </p:txBody>
      </p:sp>
      <p:pic>
        <p:nvPicPr>
          <p:cNvPr id="11268" name="Picture 4" descr="chp_five_final-4"/>
          <p:cNvPicPr>
            <a:picLocks noGrp="1" noChangeAspect="1" noChangeArrowheads="1"/>
          </p:cNvPicPr>
          <p:nvPr>
            <p:ph sz="quarter" idx="1"/>
          </p:nvPr>
        </p:nvPicPr>
        <p:blipFill>
          <a:blip r:embed="rId5">
            <a:extLst>
              <a:ext uri="{28A0092B-C50C-407E-A947-70E740481C1C}">
                <a14:useLocalDpi xmlns:a14="http://schemas.microsoft.com/office/drawing/2010/main" val="0"/>
              </a:ext>
            </a:extLst>
          </a:blip>
          <a:srcRect/>
          <a:stretch>
            <a:fillRect/>
          </a:stretch>
        </p:blipFill>
        <p:spPr>
          <a:xfrm>
            <a:off x="358775" y="1600200"/>
            <a:ext cx="4065588" cy="4800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270" name="Object 6"/>
          <p:cNvGraphicFramePr>
            <a:graphicFrameLocks noGrp="1" noChangeAspect="1"/>
          </p:cNvGraphicFramePr>
          <p:nvPr>
            <p:ph sz="quarter" idx="2"/>
          </p:nvPr>
        </p:nvGraphicFramePr>
        <p:xfrm>
          <a:off x="4953000" y="1981200"/>
          <a:ext cx="3019425" cy="704850"/>
        </p:xfrm>
        <a:graphic>
          <a:graphicData uri="http://schemas.openxmlformats.org/presentationml/2006/ole">
            <mc:AlternateContent xmlns:mc="http://schemas.openxmlformats.org/markup-compatibility/2006">
              <mc:Choice xmlns:v="urn:schemas-microsoft-com:vml" Requires="v">
                <p:oleObj spid="_x0000_s11302" name="Bitmap Image" r:id="rId6" imgW="3019048" imgH="704948" progId="Paint.Picture">
                  <p:embed/>
                </p:oleObj>
              </mc:Choice>
              <mc:Fallback>
                <p:oleObj name="Bitmap Image" r:id="rId6" imgW="3019048" imgH="704948" progId="Paint.Picture">
                  <p:embed/>
                  <p:pic>
                    <p:nvPicPr>
                      <p:cNvPr id="0"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1981200"/>
                        <a:ext cx="3019425" cy="70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88" name="Object 24"/>
          <p:cNvGraphicFramePr>
            <a:graphicFrameLocks noGrp="1" noChangeAspect="1"/>
          </p:cNvGraphicFramePr>
          <p:nvPr>
            <p:ph sz="quarter" idx="3"/>
          </p:nvPr>
        </p:nvGraphicFramePr>
        <p:xfrm>
          <a:off x="4800600" y="3048000"/>
          <a:ext cx="1638300" cy="1095375"/>
        </p:xfrm>
        <a:graphic>
          <a:graphicData uri="http://schemas.openxmlformats.org/presentationml/2006/ole">
            <mc:AlternateContent xmlns:mc="http://schemas.openxmlformats.org/markup-compatibility/2006">
              <mc:Choice xmlns:v="urn:schemas-microsoft-com:vml" Requires="v">
                <p:oleObj spid="_x0000_s11303" name="Bitmap Image" r:id="rId8" imgW="1638529" imgH="1095528" progId="Paint.Picture">
                  <p:embed/>
                </p:oleObj>
              </mc:Choice>
              <mc:Fallback>
                <p:oleObj name="Bitmap Image" r:id="rId8" imgW="1638529" imgH="1095528" progId="Paint.Picture">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00600" y="3048000"/>
                        <a:ext cx="16383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9" name="Oval 15"/>
          <p:cNvSpPr>
            <a:spLocks noChangeArrowheads="1"/>
          </p:cNvSpPr>
          <p:nvPr/>
        </p:nvSpPr>
        <p:spPr bwMode="auto">
          <a:xfrm>
            <a:off x="5167313" y="4997450"/>
            <a:ext cx="381000" cy="152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0" name="Oval 16"/>
          <p:cNvSpPr>
            <a:spLocks noChangeArrowheads="1"/>
          </p:cNvSpPr>
          <p:nvPr/>
        </p:nvSpPr>
        <p:spPr bwMode="auto">
          <a:xfrm>
            <a:off x="5114925" y="3311525"/>
            <a:ext cx="381000" cy="152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1" name="Oval 17"/>
          <p:cNvSpPr>
            <a:spLocks noChangeArrowheads="1"/>
          </p:cNvSpPr>
          <p:nvPr/>
        </p:nvSpPr>
        <p:spPr bwMode="auto">
          <a:xfrm>
            <a:off x="5692775" y="5002213"/>
            <a:ext cx="381000" cy="152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2" name="Oval 18"/>
          <p:cNvSpPr>
            <a:spLocks noChangeArrowheads="1"/>
          </p:cNvSpPr>
          <p:nvPr/>
        </p:nvSpPr>
        <p:spPr bwMode="auto">
          <a:xfrm>
            <a:off x="5670550" y="3294063"/>
            <a:ext cx="439738" cy="174625"/>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3" name="Oval 19"/>
          <p:cNvSpPr>
            <a:spLocks noChangeArrowheads="1"/>
          </p:cNvSpPr>
          <p:nvPr/>
        </p:nvSpPr>
        <p:spPr bwMode="auto">
          <a:xfrm>
            <a:off x="5526088" y="3470275"/>
            <a:ext cx="1524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4" name="Oval 20"/>
          <p:cNvSpPr>
            <a:spLocks noChangeArrowheads="1"/>
          </p:cNvSpPr>
          <p:nvPr/>
        </p:nvSpPr>
        <p:spPr bwMode="auto">
          <a:xfrm>
            <a:off x="5576888" y="5154613"/>
            <a:ext cx="1524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5" name="Oval 21"/>
          <p:cNvSpPr>
            <a:spLocks noChangeArrowheads="1"/>
          </p:cNvSpPr>
          <p:nvPr/>
        </p:nvSpPr>
        <p:spPr bwMode="auto">
          <a:xfrm>
            <a:off x="5562600" y="4648200"/>
            <a:ext cx="152400" cy="3810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11290" name="Object 26"/>
          <p:cNvGraphicFramePr>
            <a:graphicFrameLocks noChangeAspect="1"/>
          </p:cNvGraphicFramePr>
          <p:nvPr/>
        </p:nvGraphicFramePr>
        <p:xfrm>
          <a:off x="6705600" y="3048000"/>
          <a:ext cx="1876425" cy="733425"/>
        </p:xfrm>
        <a:graphic>
          <a:graphicData uri="http://schemas.openxmlformats.org/presentationml/2006/ole">
            <mc:AlternateContent xmlns:mc="http://schemas.openxmlformats.org/markup-compatibility/2006">
              <mc:Choice xmlns:v="urn:schemas-microsoft-com:vml" Requires="v">
                <p:oleObj spid="_x0000_s11304" name="Bitmap Image" r:id="rId10" imgW="1876190" imgH="733333" progId="Paint.Picture">
                  <p:embed/>
                </p:oleObj>
              </mc:Choice>
              <mc:Fallback>
                <p:oleObj name="Bitmap Image" r:id="rId10" imgW="1876190" imgH="733333" progId="Paint.Picture">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5600" y="3048000"/>
                        <a:ext cx="1876425"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94" name="Object 30"/>
          <p:cNvGraphicFramePr>
            <a:graphicFrameLocks noChangeAspect="1"/>
          </p:cNvGraphicFramePr>
          <p:nvPr/>
        </p:nvGraphicFramePr>
        <p:xfrm>
          <a:off x="6477000" y="4648200"/>
          <a:ext cx="1771650" cy="1000125"/>
        </p:xfrm>
        <a:graphic>
          <a:graphicData uri="http://schemas.openxmlformats.org/presentationml/2006/ole">
            <mc:AlternateContent xmlns:mc="http://schemas.openxmlformats.org/markup-compatibility/2006">
              <mc:Choice xmlns:v="urn:schemas-microsoft-com:vml" Requires="v">
                <p:oleObj spid="_x0000_s11305" name="Bitmap Image" r:id="rId12" imgW="1771429" imgH="1000000" progId="Paint.Picture">
                  <p:embed/>
                </p:oleObj>
              </mc:Choice>
              <mc:Fallback>
                <p:oleObj name="Bitmap Image" r:id="rId12" imgW="1771429" imgH="1000000" progId="Paint.Picture">
                  <p:embed/>
                  <p:pic>
                    <p:nvPicPr>
                      <p:cNvPr id="0" name="Object 3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77000" y="4648200"/>
                        <a:ext cx="177165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95" name="Text Box 31"/>
          <p:cNvSpPr txBox="1">
            <a:spLocks noChangeArrowheads="1"/>
          </p:cNvSpPr>
          <p:nvPr/>
        </p:nvSpPr>
        <p:spPr bwMode="auto">
          <a:xfrm>
            <a:off x="6643688" y="1143000"/>
            <a:ext cx="2500312" cy="825500"/>
          </a:xfrm>
          <a:prstGeom prst="rect">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Lewis structures are not</a:t>
            </a:r>
          </a:p>
          <a:p>
            <a:r>
              <a:rPr lang="en-US" altLang="en-US" sz="1600"/>
              <a:t>meant to convey anything</a:t>
            </a:r>
          </a:p>
          <a:p>
            <a:r>
              <a:rPr lang="en-US" altLang="en-US" sz="1600"/>
              <a:t>about shape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1282"/>
                                        </p:tgtEl>
                                        <p:attrNameLst>
                                          <p:attrName>style.visibility</p:attrName>
                                        </p:attrNameLst>
                                      </p:cBhvr>
                                      <p:to>
                                        <p:strVal val="visible"/>
                                      </p:to>
                                    </p:set>
                                    <p:animEffect transition="in" filter="box(in)">
                                      <p:cBhvr>
                                        <p:cTn id="7" dur="500"/>
                                        <p:tgtEl>
                                          <p:spTgt spid="11282"/>
                                        </p:tgtEl>
                                      </p:cBhvr>
                                    </p:animEffect>
                                  </p:childTnLst>
                                </p:cTn>
                              </p:par>
                              <p:par>
                                <p:cTn id="8" presetID="4" presetClass="entr" presetSubtype="16" fill="hold" nodeType="withEffect">
                                  <p:stCondLst>
                                    <p:cond delay="0"/>
                                  </p:stCondLst>
                                  <p:childTnLst>
                                    <p:set>
                                      <p:cBhvr>
                                        <p:cTn id="9" dur="1" fill="hold">
                                          <p:stCondLst>
                                            <p:cond delay="0"/>
                                          </p:stCondLst>
                                        </p:cTn>
                                        <p:tgtEl>
                                          <p:spTgt spid="11280"/>
                                        </p:tgtEl>
                                        <p:attrNameLst>
                                          <p:attrName>style.visibility</p:attrName>
                                        </p:attrNameLst>
                                      </p:cBhvr>
                                      <p:to>
                                        <p:strVal val="visible"/>
                                      </p:to>
                                    </p:set>
                                    <p:animEffect transition="in" filter="box(in)">
                                      <p:cBhvr>
                                        <p:cTn id="10" dur="500"/>
                                        <p:tgtEl>
                                          <p:spTgt spid="11280"/>
                                        </p:tgtEl>
                                      </p:cBhvr>
                                    </p:animEffect>
                                  </p:childTnLst>
                                </p:cTn>
                              </p:par>
                              <p:par>
                                <p:cTn id="11" presetID="4" presetClass="entr" presetSubtype="16" fill="hold" nodeType="withEffect">
                                  <p:stCondLst>
                                    <p:cond delay="0"/>
                                  </p:stCondLst>
                                  <p:childTnLst>
                                    <p:set>
                                      <p:cBhvr>
                                        <p:cTn id="12" dur="1" fill="hold">
                                          <p:stCondLst>
                                            <p:cond delay="0"/>
                                          </p:stCondLst>
                                        </p:cTn>
                                        <p:tgtEl>
                                          <p:spTgt spid="11283"/>
                                        </p:tgtEl>
                                        <p:attrNameLst>
                                          <p:attrName>style.visibility</p:attrName>
                                        </p:attrNameLst>
                                      </p:cBhvr>
                                      <p:to>
                                        <p:strVal val="visible"/>
                                      </p:to>
                                    </p:set>
                                    <p:animEffect transition="in" filter="box(in)">
                                      <p:cBhvr>
                                        <p:cTn id="13" dur="500"/>
                                        <p:tgtEl>
                                          <p:spTgt spid="11283"/>
                                        </p:tgtEl>
                                      </p:cBhvr>
                                    </p:animEffect>
                                  </p:childTnLst>
                                </p:cTn>
                              </p:par>
                              <p:par>
                                <p:cTn id="14" presetID="4" presetClass="entr" presetSubtype="16" fill="hold" nodeType="withEffect">
                                  <p:stCondLst>
                                    <p:cond delay="0"/>
                                  </p:stCondLst>
                                  <p:childTnLst>
                                    <p:set>
                                      <p:cBhvr>
                                        <p:cTn id="15" dur="1" fill="hold">
                                          <p:stCondLst>
                                            <p:cond delay="0"/>
                                          </p:stCondLst>
                                        </p:cTn>
                                        <p:tgtEl>
                                          <p:spTgt spid="11290"/>
                                        </p:tgtEl>
                                        <p:attrNameLst>
                                          <p:attrName>style.visibility</p:attrName>
                                        </p:attrNameLst>
                                      </p:cBhvr>
                                      <p:to>
                                        <p:strVal val="visible"/>
                                      </p:to>
                                    </p:set>
                                    <p:animEffect transition="in" filter="box(in)">
                                      <p:cBhvr>
                                        <p:cTn id="16" dur="500"/>
                                        <p:tgtEl>
                                          <p:spTgt spid="1129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nodeType="clickEffect">
                                  <p:stCondLst>
                                    <p:cond delay="0"/>
                                  </p:stCondLst>
                                  <p:childTnLst>
                                    <p:set>
                                      <p:cBhvr>
                                        <p:cTn id="20" dur="1" fill="hold">
                                          <p:stCondLst>
                                            <p:cond delay="0"/>
                                          </p:stCondLst>
                                        </p:cTn>
                                        <p:tgtEl>
                                          <p:spTgt spid="11279"/>
                                        </p:tgtEl>
                                        <p:attrNameLst>
                                          <p:attrName>style.visibility</p:attrName>
                                        </p:attrNameLst>
                                      </p:cBhvr>
                                      <p:to>
                                        <p:strVal val="visible"/>
                                      </p:to>
                                    </p:set>
                                    <p:animEffect transition="in" filter="box(in)">
                                      <p:cBhvr>
                                        <p:cTn id="21" dur="500"/>
                                        <p:tgtEl>
                                          <p:spTgt spid="11279"/>
                                        </p:tgtEl>
                                      </p:cBhvr>
                                    </p:animEffect>
                                  </p:childTnLst>
                                </p:cTn>
                              </p:par>
                              <p:par>
                                <p:cTn id="22" presetID="4" presetClass="entr" presetSubtype="16" fill="hold" nodeType="withEffect">
                                  <p:stCondLst>
                                    <p:cond delay="0"/>
                                  </p:stCondLst>
                                  <p:childTnLst>
                                    <p:set>
                                      <p:cBhvr>
                                        <p:cTn id="23" dur="1" fill="hold">
                                          <p:stCondLst>
                                            <p:cond delay="0"/>
                                          </p:stCondLst>
                                        </p:cTn>
                                        <p:tgtEl>
                                          <p:spTgt spid="11285"/>
                                        </p:tgtEl>
                                        <p:attrNameLst>
                                          <p:attrName>style.visibility</p:attrName>
                                        </p:attrNameLst>
                                      </p:cBhvr>
                                      <p:to>
                                        <p:strVal val="visible"/>
                                      </p:to>
                                    </p:set>
                                    <p:animEffect transition="in" filter="box(in)">
                                      <p:cBhvr>
                                        <p:cTn id="24" dur="500"/>
                                        <p:tgtEl>
                                          <p:spTgt spid="11285"/>
                                        </p:tgtEl>
                                      </p:cBhvr>
                                    </p:animEffect>
                                  </p:childTnLst>
                                </p:cTn>
                              </p:par>
                              <p:par>
                                <p:cTn id="25" presetID="4" presetClass="entr" presetSubtype="16" fill="hold" nodeType="with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ox(in)">
                                      <p:cBhvr>
                                        <p:cTn id="27" dur="500"/>
                                        <p:tgtEl>
                                          <p:spTgt spid="11281"/>
                                        </p:tgtEl>
                                      </p:cBhvr>
                                    </p:animEffect>
                                  </p:childTnLst>
                                </p:cTn>
                              </p:par>
                              <p:par>
                                <p:cTn id="28" presetID="4" presetClass="entr" presetSubtype="16" fill="hold" nodeType="withEffect">
                                  <p:stCondLst>
                                    <p:cond delay="0"/>
                                  </p:stCondLst>
                                  <p:childTnLst>
                                    <p:set>
                                      <p:cBhvr>
                                        <p:cTn id="29" dur="1" fill="hold">
                                          <p:stCondLst>
                                            <p:cond delay="0"/>
                                          </p:stCondLst>
                                        </p:cTn>
                                        <p:tgtEl>
                                          <p:spTgt spid="11284"/>
                                        </p:tgtEl>
                                        <p:attrNameLst>
                                          <p:attrName>style.visibility</p:attrName>
                                        </p:attrNameLst>
                                      </p:cBhvr>
                                      <p:to>
                                        <p:strVal val="visible"/>
                                      </p:to>
                                    </p:set>
                                    <p:animEffect transition="in" filter="box(in)">
                                      <p:cBhvr>
                                        <p:cTn id="30" dur="500"/>
                                        <p:tgtEl>
                                          <p:spTgt spid="11284"/>
                                        </p:tgtEl>
                                      </p:cBhvr>
                                    </p:animEffect>
                                  </p:childTnLst>
                                </p:cTn>
                              </p:par>
                              <p:par>
                                <p:cTn id="31" presetID="4" presetClass="entr" presetSubtype="16" fill="hold" nodeType="withEffect">
                                  <p:stCondLst>
                                    <p:cond delay="0"/>
                                  </p:stCondLst>
                                  <p:childTnLst>
                                    <p:set>
                                      <p:cBhvr>
                                        <p:cTn id="32" dur="1" fill="hold">
                                          <p:stCondLst>
                                            <p:cond delay="0"/>
                                          </p:stCondLst>
                                        </p:cTn>
                                        <p:tgtEl>
                                          <p:spTgt spid="11294"/>
                                        </p:tgtEl>
                                        <p:attrNameLst>
                                          <p:attrName>style.visibility</p:attrName>
                                        </p:attrNameLst>
                                      </p:cBhvr>
                                      <p:to>
                                        <p:strVal val="visible"/>
                                      </p:to>
                                    </p:set>
                                    <p:animEffect transition="in" filter="box(in)">
                                      <p:cBhvr>
                                        <p:cTn id="33" dur="500"/>
                                        <p:tgtEl>
                                          <p:spTgt spid="112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1295"/>
                                        </p:tgtEl>
                                        <p:attrNameLst>
                                          <p:attrName>style.visibility</p:attrName>
                                        </p:attrNameLst>
                                      </p:cBhvr>
                                      <p:to>
                                        <p:strVal val="visible"/>
                                      </p:to>
                                    </p:set>
                                    <p:animEffect transition="in" filter="box(in)">
                                      <p:cBhvr>
                                        <p:cTn id="38" dur="500"/>
                                        <p:tgtEl>
                                          <p:spTgt spid="11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z="2800"/>
              <a:t>Single, double, and triple covalent bonds</a:t>
            </a:r>
          </a:p>
        </p:txBody>
      </p:sp>
      <p:sp>
        <p:nvSpPr>
          <p:cNvPr id="16387" name="Rectangle 3"/>
          <p:cNvSpPr>
            <a:spLocks noGrp="1" noChangeArrowheads="1"/>
          </p:cNvSpPr>
          <p:nvPr>
            <p:ph type="body" sz="half" idx="1"/>
          </p:nvPr>
        </p:nvSpPr>
        <p:spPr>
          <a:xfrm>
            <a:off x="457200" y="1600200"/>
            <a:ext cx="8382000" cy="4525963"/>
          </a:xfrm>
        </p:spPr>
        <p:txBody>
          <a:bodyPr/>
          <a:lstStyle/>
          <a:p>
            <a:r>
              <a:rPr lang="en-US" altLang="en-US" sz="1800"/>
              <a:t>In single bonds, atoms share a pair of electrons; the electron pair that is shared exists in the space between the two atoms’ nuclei.</a:t>
            </a:r>
          </a:p>
          <a:p>
            <a:r>
              <a:rPr lang="en-US" altLang="en-US" sz="1800"/>
              <a:t>In certain cases, atoms must share </a:t>
            </a:r>
            <a:r>
              <a:rPr lang="en-US" altLang="en-US" sz="1800" i="1"/>
              <a:t>more</a:t>
            </a:r>
            <a:r>
              <a:rPr lang="en-US" altLang="en-US" sz="1800"/>
              <a:t> than just a pair of electrons to explain the bonding between them.  For example, in O</a:t>
            </a:r>
            <a:r>
              <a:rPr lang="en-US" altLang="en-US" sz="1800" baseline="-25000"/>
              <a:t>2</a:t>
            </a:r>
            <a:r>
              <a:rPr lang="en-US" altLang="en-US" sz="1800"/>
              <a:t>, sharing just one pair leaves each oxygen atom with only 7 electrons around it…but sharing another pair gives each of them 8 electrons.</a:t>
            </a:r>
          </a:p>
        </p:txBody>
      </p:sp>
      <p:graphicFrame>
        <p:nvGraphicFramePr>
          <p:cNvPr id="16392" name="Object 8"/>
          <p:cNvGraphicFramePr>
            <a:graphicFrameLocks noChangeAspect="1"/>
          </p:cNvGraphicFramePr>
          <p:nvPr/>
        </p:nvGraphicFramePr>
        <p:xfrm>
          <a:off x="4267200" y="3886200"/>
          <a:ext cx="1971675" cy="744538"/>
        </p:xfrm>
        <a:graphic>
          <a:graphicData uri="http://schemas.openxmlformats.org/presentationml/2006/ole">
            <mc:AlternateContent xmlns:mc="http://schemas.openxmlformats.org/markup-compatibility/2006">
              <mc:Choice xmlns:v="urn:schemas-microsoft-com:vml" Requires="v">
                <p:oleObj spid="_x0000_s16411" name="Bitmap Image" r:id="rId3" imgW="1590897" imgH="600159" progId="Paint.Picture">
                  <p:embed/>
                </p:oleObj>
              </mc:Choice>
              <mc:Fallback>
                <p:oleObj name="Bitmap Image" r:id="rId3" imgW="1590897" imgH="600159" progId="Paint.Picture">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3886200"/>
                        <a:ext cx="1971675"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3" name="Object 9"/>
          <p:cNvGraphicFramePr>
            <a:graphicFrameLocks noChangeAspect="1"/>
          </p:cNvGraphicFramePr>
          <p:nvPr/>
        </p:nvGraphicFramePr>
        <p:xfrm>
          <a:off x="4114800" y="5181600"/>
          <a:ext cx="2400300" cy="627063"/>
        </p:xfrm>
        <a:graphic>
          <a:graphicData uri="http://schemas.openxmlformats.org/presentationml/2006/ole">
            <mc:AlternateContent xmlns:mc="http://schemas.openxmlformats.org/markup-compatibility/2006">
              <mc:Choice xmlns:v="urn:schemas-microsoft-com:vml" Requires="v">
                <p:oleObj spid="_x0000_s16412" name="Bitmap Image" r:id="rId5" imgW="1714739" imgH="447856" progId="Paint.Picture">
                  <p:embed/>
                </p:oleObj>
              </mc:Choice>
              <mc:Fallback>
                <p:oleObj name="Bitmap Image" r:id="rId5" imgW="1714739" imgH="447856" progId="Paint.Picture">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5181600"/>
                        <a:ext cx="2400300" cy="62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7" name="Object 13"/>
          <p:cNvGraphicFramePr>
            <a:graphicFrameLocks noGrp="1" noChangeAspect="1"/>
          </p:cNvGraphicFramePr>
          <p:nvPr>
            <p:ph sz="quarter" idx="3"/>
          </p:nvPr>
        </p:nvGraphicFramePr>
        <p:xfrm>
          <a:off x="2971800" y="5181600"/>
          <a:ext cx="1143000" cy="508000"/>
        </p:xfrm>
        <a:graphic>
          <a:graphicData uri="http://schemas.openxmlformats.org/presentationml/2006/ole">
            <mc:AlternateContent xmlns:mc="http://schemas.openxmlformats.org/markup-compatibility/2006">
              <mc:Choice xmlns:v="urn:schemas-microsoft-com:vml" Requires="v">
                <p:oleObj spid="_x0000_s16413" name="Bitmap Image" r:id="rId7" imgW="857143" imgH="380852" progId="Paint.Picture">
                  <p:embed/>
                </p:oleObj>
              </mc:Choice>
              <mc:Fallback>
                <p:oleObj name="Bitmap Image" r:id="rId7" imgW="857143" imgH="380852" progId="Paint.Picture">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5181600"/>
                        <a:ext cx="1143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9" name="Object 15"/>
          <p:cNvGraphicFramePr>
            <a:graphicFrameLocks noChangeAspect="1"/>
          </p:cNvGraphicFramePr>
          <p:nvPr/>
        </p:nvGraphicFramePr>
        <p:xfrm>
          <a:off x="2971800" y="3995738"/>
          <a:ext cx="1143000" cy="508000"/>
        </p:xfrm>
        <a:graphic>
          <a:graphicData uri="http://schemas.openxmlformats.org/presentationml/2006/ole">
            <mc:AlternateContent xmlns:mc="http://schemas.openxmlformats.org/markup-compatibility/2006">
              <mc:Choice xmlns:v="urn:schemas-microsoft-com:vml" Requires="v">
                <p:oleObj spid="_x0000_s16414" name="Bitmap Image" r:id="rId9" imgW="857143" imgH="380852" progId="Paint.Picture">
                  <p:embed/>
                </p:oleObj>
              </mc:Choice>
              <mc:Fallback>
                <p:oleObj name="Bitmap Image" r:id="rId9" imgW="857143" imgH="380852" progId="Paint.Picture">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995738"/>
                        <a:ext cx="1143000"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402" name="Oval 18"/>
          <p:cNvSpPr>
            <a:spLocks noChangeArrowheads="1"/>
          </p:cNvSpPr>
          <p:nvPr/>
        </p:nvSpPr>
        <p:spPr bwMode="auto">
          <a:xfrm>
            <a:off x="3168650" y="5141913"/>
            <a:ext cx="762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3" name="Oval 19"/>
          <p:cNvSpPr>
            <a:spLocks noChangeArrowheads="1"/>
          </p:cNvSpPr>
          <p:nvPr/>
        </p:nvSpPr>
        <p:spPr bwMode="auto">
          <a:xfrm>
            <a:off x="3178175" y="3984625"/>
            <a:ext cx="762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4" name="Oval 20"/>
          <p:cNvSpPr>
            <a:spLocks noChangeArrowheads="1"/>
          </p:cNvSpPr>
          <p:nvPr/>
        </p:nvSpPr>
        <p:spPr bwMode="auto">
          <a:xfrm>
            <a:off x="3189288" y="5483225"/>
            <a:ext cx="762000" cy="2286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405" name="Text Box 21"/>
          <p:cNvSpPr txBox="1">
            <a:spLocks noChangeArrowheads="1"/>
          </p:cNvSpPr>
          <p:nvPr/>
        </p:nvSpPr>
        <p:spPr bwMode="auto">
          <a:xfrm>
            <a:off x="5165725" y="6132513"/>
            <a:ext cx="3930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This is called a double covalent bond</a:t>
            </a:r>
          </a:p>
        </p:txBody>
      </p:sp>
      <p:sp>
        <p:nvSpPr>
          <p:cNvPr id="16406" name="Line 22"/>
          <p:cNvSpPr>
            <a:spLocks noChangeShapeType="1"/>
          </p:cNvSpPr>
          <p:nvPr/>
        </p:nvSpPr>
        <p:spPr bwMode="auto">
          <a:xfrm flipH="1" flipV="1">
            <a:off x="5715000" y="5562600"/>
            <a:ext cx="304800" cy="609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6403"/>
                                        </p:tgtEl>
                                        <p:attrNameLst>
                                          <p:attrName>style.visibility</p:attrName>
                                        </p:attrNameLst>
                                      </p:cBhvr>
                                      <p:to>
                                        <p:strVal val="visible"/>
                                      </p:to>
                                    </p:set>
                                    <p:animEffect transition="in" filter="box(in)">
                                      <p:cBhvr>
                                        <p:cTn id="7" dur="500"/>
                                        <p:tgtEl>
                                          <p:spTgt spid="16403"/>
                                        </p:tgtEl>
                                      </p:cBhvr>
                                    </p:animEffect>
                                  </p:childTnLst>
                                </p:cTn>
                              </p:par>
                              <p:par>
                                <p:cTn id="8" presetID="4" presetClass="entr" presetSubtype="16" fill="hold" nodeType="withEffect">
                                  <p:stCondLst>
                                    <p:cond delay="0"/>
                                  </p:stCondLst>
                                  <p:childTnLst>
                                    <p:set>
                                      <p:cBhvr>
                                        <p:cTn id="9" dur="1" fill="hold">
                                          <p:stCondLst>
                                            <p:cond delay="0"/>
                                          </p:stCondLst>
                                        </p:cTn>
                                        <p:tgtEl>
                                          <p:spTgt spid="16392"/>
                                        </p:tgtEl>
                                        <p:attrNameLst>
                                          <p:attrName>style.visibility</p:attrName>
                                        </p:attrNameLst>
                                      </p:cBhvr>
                                      <p:to>
                                        <p:strVal val="visible"/>
                                      </p:to>
                                    </p:set>
                                    <p:animEffect transition="in" filter="box(in)">
                                      <p:cBhvr>
                                        <p:cTn id="10" dur="500"/>
                                        <p:tgtEl>
                                          <p:spTgt spid="1639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6402"/>
                                        </p:tgtEl>
                                        <p:attrNameLst>
                                          <p:attrName>style.visibility</p:attrName>
                                        </p:attrNameLst>
                                      </p:cBhvr>
                                      <p:to>
                                        <p:strVal val="visible"/>
                                      </p:to>
                                    </p:set>
                                    <p:animEffect transition="in" filter="box(in)">
                                      <p:cBhvr>
                                        <p:cTn id="15" dur="500"/>
                                        <p:tgtEl>
                                          <p:spTgt spid="16402"/>
                                        </p:tgtEl>
                                      </p:cBhvr>
                                    </p:animEffect>
                                  </p:childTnLst>
                                </p:cTn>
                              </p:par>
                              <p:par>
                                <p:cTn id="16" presetID="4" presetClass="entr" presetSubtype="16" fill="hold" nodeType="withEffect">
                                  <p:stCondLst>
                                    <p:cond delay="0"/>
                                  </p:stCondLst>
                                  <p:childTnLst>
                                    <p:set>
                                      <p:cBhvr>
                                        <p:cTn id="17" dur="1" fill="hold">
                                          <p:stCondLst>
                                            <p:cond delay="0"/>
                                          </p:stCondLst>
                                        </p:cTn>
                                        <p:tgtEl>
                                          <p:spTgt spid="16404"/>
                                        </p:tgtEl>
                                        <p:attrNameLst>
                                          <p:attrName>style.visibility</p:attrName>
                                        </p:attrNameLst>
                                      </p:cBhvr>
                                      <p:to>
                                        <p:strVal val="visible"/>
                                      </p:to>
                                    </p:set>
                                    <p:animEffect transition="in" filter="box(in)">
                                      <p:cBhvr>
                                        <p:cTn id="18" dur="500"/>
                                        <p:tgtEl>
                                          <p:spTgt spid="16404"/>
                                        </p:tgtEl>
                                      </p:cBhvr>
                                    </p:animEffect>
                                  </p:childTnLst>
                                </p:cTn>
                              </p:par>
                              <p:par>
                                <p:cTn id="19" presetID="4" presetClass="entr" presetSubtype="16" fill="hold" nodeType="withEffect">
                                  <p:stCondLst>
                                    <p:cond delay="0"/>
                                  </p:stCondLst>
                                  <p:childTnLst>
                                    <p:set>
                                      <p:cBhvr>
                                        <p:cTn id="20" dur="1" fill="hold">
                                          <p:stCondLst>
                                            <p:cond delay="0"/>
                                          </p:stCondLst>
                                        </p:cTn>
                                        <p:tgtEl>
                                          <p:spTgt spid="16393"/>
                                        </p:tgtEl>
                                        <p:attrNameLst>
                                          <p:attrName>style.visibility</p:attrName>
                                        </p:attrNameLst>
                                      </p:cBhvr>
                                      <p:to>
                                        <p:strVal val="visible"/>
                                      </p:to>
                                    </p:set>
                                    <p:animEffect transition="in" filter="box(in)">
                                      <p:cBhvr>
                                        <p:cTn id="21" dur="500"/>
                                        <p:tgtEl>
                                          <p:spTgt spid="1639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6406"/>
                                        </p:tgtEl>
                                        <p:attrNameLst>
                                          <p:attrName>style.visibility</p:attrName>
                                        </p:attrNameLst>
                                      </p:cBhvr>
                                      <p:to>
                                        <p:strVal val="visible"/>
                                      </p:to>
                                    </p:set>
                                    <p:animEffect transition="in" filter="box(in)">
                                      <p:cBhvr>
                                        <p:cTn id="26" dur="500"/>
                                        <p:tgtEl>
                                          <p:spTgt spid="16406"/>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6405"/>
                                        </p:tgtEl>
                                        <p:attrNameLst>
                                          <p:attrName>style.visibility</p:attrName>
                                        </p:attrNameLst>
                                      </p:cBhvr>
                                      <p:to>
                                        <p:strVal val="visible"/>
                                      </p:to>
                                    </p:set>
                                    <p:animEffect transition="in" filter="box(in)">
                                      <p:cBhvr>
                                        <p:cTn id="29" dur="500"/>
                                        <p:tgtEl>
                                          <p:spTgt spid="16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z="3200"/>
              <a:t>Single, double, and triple covalent bonds</a:t>
            </a:r>
          </a:p>
        </p:txBody>
      </p:sp>
      <p:sp>
        <p:nvSpPr>
          <p:cNvPr id="19459" name="Rectangle 3"/>
          <p:cNvSpPr>
            <a:spLocks noGrp="1" noChangeArrowheads="1"/>
          </p:cNvSpPr>
          <p:nvPr>
            <p:ph type="body" sz="half" idx="1"/>
          </p:nvPr>
        </p:nvSpPr>
        <p:spPr>
          <a:xfrm>
            <a:off x="457200" y="1600200"/>
            <a:ext cx="8229600" cy="4525963"/>
          </a:xfrm>
        </p:spPr>
        <p:txBody>
          <a:bodyPr/>
          <a:lstStyle/>
          <a:p>
            <a:r>
              <a:rPr lang="en-US" altLang="en-US" sz="2800"/>
              <a:t>Another example is N</a:t>
            </a:r>
            <a:r>
              <a:rPr lang="en-US" altLang="en-US" sz="2800" baseline="-25000"/>
              <a:t>2</a:t>
            </a:r>
            <a:r>
              <a:rPr lang="en-US" altLang="en-US" sz="2800"/>
              <a:t> (nitrogen).  In this case, two N atoms need to share three pairs of electrons for each N atom to gain an octet.</a:t>
            </a:r>
          </a:p>
        </p:txBody>
      </p:sp>
      <p:graphicFrame>
        <p:nvGraphicFramePr>
          <p:cNvPr id="19460" name="Object 4"/>
          <p:cNvGraphicFramePr>
            <a:graphicFrameLocks noGrp="1" noChangeAspect="1"/>
          </p:cNvGraphicFramePr>
          <p:nvPr>
            <p:ph sz="half" idx="2"/>
          </p:nvPr>
        </p:nvGraphicFramePr>
        <p:xfrm>
          <a:off x="2667000" y="3657600"/>
          <a:ext cx="4038600" cy="752475"/>
        </p:xfrm>
        <a:graphic>
          <a:graphicData uri="http://schemas.openxmlformats.org/presentationml/2006/ole">
            <mc:AlternateContent xmlns:mc="http://schemas.openxmlformats.org/markup-compatibility/2006">
              <mc:Choice xmlns:v="urn:schemas-microsoft-com:vml" Requires="v">
                <p:oleObj spid="_x0000_s19465" name="Bitmap Image" r:id="rId3" imgW="2247619" imgH="419048" progId="Paint.Picture">
                  <p:embed/>
                </p:oleObj>
              </mc:Choice>
              <mc:Fallback>
                <p:oleObj name="Bitmap Image" r:id="rId3" imgW="2247619" imgH="419048"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657600"/>
                        <a:ext cx="4038600"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462" name="Text Box 6"/>
          <p:cNvSpPr txBox="1">
            <a:spLocks noChangeArrowheads="1"/>
          </p:cNvSpPr>
          <p:nvPr/>
        </p:nvSpPr>
        <p:spPr bwMode="auto">
          <a:xfrm>
            <a:off x="5775325" y="4837113"/>
            <a:ext cx="1466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A triple bond</a:t>
            </a:r>
          </a:p>
        </p:txBody>
      </p:sp>
      <p:sp>
        <p:nvSpPr>
          <p:cNvPr id="19463" name="Line 7"/>
          <p:cNvSpPr>
            <a:spLocks noChangeShapeType="1"/>
          </p:cNvSpPr>
          <p:nvPr/>
        </p:nvSpPr>
        <p:spPr bwMode="auto">
          <a:xfrm flipH="1" flipV="1">
            <a:off x="6096000" y="4191000"/>
            <a:ext cx="30480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z="2800"/>
              <a:t>Valence electrons and the number of covalent bonds formed</a:t>
            </a:r>
          </a:p>
        </p:txBody>
      </p:sp>
      <p:sp>
        <p:nvSpPr>
          <p:cNvPr id="21507" name="Rectangle 3"/>
          <p:cNvSpPr>
            <a:spLocks noGrp="1" noChangeArrowheads="1"/>
          </p:cNvSpPr>
          <p:nvPr>
            <p:ph type="body" sz="half" idx="1"/>
          </p:nvPr>
        </p:nvSpPr>
        <p:spPr>
          <a:xfrm>
            <a:off x="457200" y="1600200"/>
            <a:ext cx="8229600" cy="4525963"/>
          </a:xfrm>
        </p:spPr>
        <p:txBody>
          <a:bodyPr/>
          <a:lstStyle/>
          <a:p>
            <a:r>
              <a:rPr lang="en-US" altLang="en-US" sz="2400"/>
              <a:t>To predict how many bonds an atom will form to obtain an octet, consider the number of valence electrons it possesses.</a:t>
            </a:r>
          </a:p>
        </p:txBody>
      </p:sp>
      <p:graphicFrame>
        <p:nvGraphicFramePr>
          <p:cNvPr id="21508" name="Object 4"/>
          <p:cNvGraphicFramePr>
            <a:graphicFrameLocks noGrp="1" noChangeAspect="1"/>
          </p:cNvGraphicFramePr>
          <p:nvPr>
            <p:ph sz="half" idx="2"/>
          </p:nvPr>
        </p:nvGraphicFramePr>
        <p:xfrm>
          <a:off x="2362200" y="3124200"/>
          <a:ext cx="4495800" cy="3232150"/>
        </p:xfrm>
        <a:graphic>
          <a:graphicData uri="http://schemas.openxmlformats.org/presentationml/2006/ole">
            <mc:AlternateContent xmlns:mc="http://schemas.openxmlformats.org/markup-compatibility/2006">
              <mc:Choice xmlns:v="urn:schemas-microsoft-com:vml" Requires="v">
                <p:oleObj spid="_x0000_s21514" name="Bitmap Image" r:id="rId3" imgW="3657143" imgH="2629267" progId="Paint.Picture">
                  <p:embed/>
                </p:oleObj>
              </mc:Choice>
              <mc:Fallback>
                <p:oleObj name="Bitmap Image" r:id="rId3" imgW="3657143" imgH="2629267" progId="Paint.Picture">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124200"/>
                        <a:ext cx="4495800" cy="323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10" name="Text Box 6"/>
          <p:cNvSpPr txBox="1">
            <a:spLocks noChangeArrowheads="1"/>
          </p:cNvSpPr>
          <p:nvPr/>
        </p:nvSpPr>
        <p:spPr bwMode="auto">
          <a:xfrm>
            <a:off x="0" y="3276600"/>
            <a:ext cx="2867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Oxygen: group 6A; needs</a:t>
            </a:r>
          </a:p>
          <a:p>
            <a:r>
              <a:rPr lang="en-US" altLang="en-US" sz="1600"/>
              <a:t>to form two bonds to get octet</a:t>
            </a:r>
          </a:p>
        </p:txBody>
      </p:sp>
      <p:sp>
        <p:nvSpPr>
          <p:cNvPr id="21511" name="Text Box 7"/>
          <p:cNvSpPr txBox="1">
            <a:spLocks noChangeArrowheads="1"/>
          </p:cNvSpPr>
          <p:nvPr/>
        </p:nvSpPr>
        <p:spPr bwMode="auto">
          <a:xfrm>
            <a:off x="0" y="4419600"/>
            <a:ext cx="3014663"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Nitrogen: group 5A; needs</a:t>
            </a:r>
          </a:p>
          <a:p>
            <a:r>
              <a:rPr lang="en-US" altLang="en-US" sz="1600"/>
              <a:t>to form three bonds to get octet</a:t>
            </a:r>
          </a:p>
        </p:txBody>
      </p:sp>
      <p:sp>
        <p:nvSpPr>
          <p:cNvPr id="21512" name="Text Box 8"/>
          <p:cNvSpPr txBox="1">
            <a:spLocks noChangeArrowheads="1"/>
          </p:cNvSpPr>
          <p:nvPr/>
        </p:nvSpPr>
        <p:spPr bwMode="auto">
          <a:xfrm>
            <a:off x="3276600" y="6276975"/>
            <a:ext cx="29019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600"/>
              <a:t>Carbon: group 4A; needs</a:t>
            </a:r>
          </a:p>
          <a:p>
            <a:r>
              <a:rPr lang="en-US" altLang="en-US" sz="1600"/>
              <a:t>to form four bonds to get octet</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2210</Words>
  <Application>Microsoft Office PowerPoint</Application>
  <PresentationFormat>On-screen Show (4:3)</PresentationFormat>
  <Paragraphs>250</Paragraphs>
  <Slides>34</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0" baseType="lpstr">
      <vt:lpstr>ＭＳ Ｐゴシック</vt:lpstr>
      <vt:lpstr>Arial</vt:lpstr>
      <vt:lpstr>Symbol</vt:lpstr>
      <vt:lpstr>Times New Roman</vt:lpstr>
      <vt:lpstr>Default Design</vt:lpstr>
      <vt:lpstr>Bitmap Image</vt:lpstr>
      <vt:lpstr>Chemistry 120 Fall 2016</vt:lpstr>
      <vt:lpstr>         Chapter 5. Chemical Bonding: The Covalent Bond Model</vt:lpstr>
      <vt:lpstr>The covalent bond model</vt:lpstr>
      <vt:lpstr>Lewis structures for molecular compounds</vt:lpstr>
      <vt:lpstr>Lewis structures for molecular compounds</vt:lpstr>
      <vt:lpstr>Lewis structures for molecular compounds</vt:lpstr>
      <vt:lpstr>Single, double, and triple covalent bonds</vt:lpstr>
      <vt:lpstr>Single, double, and triple covalent bonds</vt:lpstr>
      <vt:lpstr>Valence electrons and the number of covalent bonds formed</vt:lpstr>
      <vt:lpstr>PowerPoint Presentation</vt:lpstr>
      <vt:lpstr>Coordinate covalent bonds</vt:lpstr>
      <vt:lpstr>Systematic rules for drawing Lewis structures</vt:lpstr>
      <vt:lpstr>Systematic rules for drawing Lewis structures</vt:lpstr>
      <vt:lpstr>Bonding in polyatomic ions and ionic compounds containing polyatomic ions</vt:lpstr>
      <vt:lpstr>VSEPR theory</vt:lpstr>
      <vt:lpstr>VSEPR theory</vt:lpstr>
      <vt:lpstr>VSEPR theory</vt:lpstr>
      <vt:lpstr>VSEPR theory</vt:lpstr>
      <vt:lpstr>VSEPR theory</vt:lpstr>
      <vt:lpstr>VSEPR theory</vt:lpstr>
      <vt:lpstr>PowerPoint Presentation</vt:lpstr>
      <vt:lpstr>Molecules with more than one central atom</vt:lpstr>
      <vt:lpstr>Electronegativity</vt:lpstr>
      <vt:lpstr>Electronegativity</vt:lpstr>
      <vt:lpstr>Electronegativity</vt:lpstr>
      <vt:lpstr>Bond polarity</vt:lpstr>
      <vt:lpstr>Bond polarity</vt:lpstr>
      <vt:lpstr>Bond polarity</vt:lpstr>
      <vt:lpstr>Bond polarity</vt:lpstr>
      <vt:lpstr>Molecular polarity</vt:lpstr>
      <vt:lpstr>Molecular polarity</vt:lpstr>
      <vt:lpstr>Molecular polarity</vt:lpstr>
      <vt:lpstr>Molecular polarity</vt:lpstr>
      <vt:lpstr>Naming binary molecular compounds</vt:lpstr>
    </vt:vector>
  </TitlesOfParts>
  <Company>St. Francis Xavier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bjmaclea</dc:creator>
  <cp:lastModifiedBy>Dr.Upali</cp:lastModifiedBy>
  <cp:revision>74</cp:revision>
  <dcterms:created xsi:type="dcterms:W3CDTF">2011-09-28T16:25:02Z</dcterms:created>
  <dcterms:modified xsi:type="dcterms:W3CDTF">2016-09-12T14:15:43Z</dcterms:modified>
</cp:coreProperties>
</file>