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88" r:id="rId3"/>
    <p:sldId id="256" r:id="rId4"/>
    <p:sldId id="257" r:id="rId5"/>
    <p:sldId id="258" r:id="rId6"/>
    <p:sldId id="259" r:id="rId7"/>
    <p:sldId id="260" r:id="rId8"/>
    <p:sldId id="261" r:id="rId9"/>
    <p:sldId id="274" r:id="rId10"/>
    <p:sldId id="262" r:id="rId11"/>
    <p:sldId id="263" r:id="rId12"/>
    <p:sldId id="264" r:id="rId13"/>
    <p:sldId id="265" r:id="rId14"/>
    <p:sldId id="267" r:id="rId15"/>
    <p:sldId id="266" r:id="rId16"/>
    <p:sldId id="269" r:id="rId17"/>
    <p:sldId id="270" r:id="rId18"/>
    <p:sldId id="271" r:id="rId19"/>
    <p:sldId id="277" r:id="rId20"/>
    <p:sldId id="279" r:id="rId21"/>
    <p:sldId id="272" r:id="rId22"/>
    <p:sldId id="273" r:id="rId23"/>
    <p:sldId id="268" r:id="rId24"/>
    <p:sldId id="275" r:id="rId25"/>
    <p:sldId id="276" r:id="rId26"/>
    <p:sldId id="278"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406" autoAdjust="0"/>
  </p:normalViewPr>
  <p:slideViewPr>
    <p:cSldViewPr>
      <p:cViewPr varScale="1">
        <p:scale>
          <a:sx n="111" d="100"/>
          <a:sy n="111" d="100"/>
        </p:scale>
        <p:origin x="154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FA7983F-B892-4B10-810B-2126698BC61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5398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93456C-6640-43C9-86E6-2FA265EA3A2A}" type="slidenum">
              <a:rPr lang="en-US" altLang="en-US"/>
              <a:pPr/>
              <a:t>‹#›</a:t>
            </a:fld>
            <a:endParaRPr lang="en-US" altLang="en-US"/>
          </a:p>
        </p:txBody>
      </p:sp>
    </p:spTree>
    <p:extLst>
      <p:ext uri="{BB962C8B-B14F-4D97-AF65-F5344CB8AC3E}">
        <p14:creationId xmlns:p14="http://schemas.microsoft.com/office/powerpoint/2010/main" val="152150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367620-0CAD-4CE7-AF00-8B2920727432}" type="slidenum">
              <a:rPr lang="en-US" altLang="en-US"/>
              <a:pPr/>
              <a:t>‹#›</a:t>
            </a:fld>
            <a:endParaRPr lang="en-US" altLang="en-US"/>
          </a:p>
        </p:txBody>
      </p:sp>
    </p:spTree>
    <p:extLst>
      <p:ext uri="{BB962C8B-B14F-4D97-AF65-F5344CB8AC3E}">
        <p14:creationId xmlns:p14="http://schemas.microsoft.com/office/powerpoint/2010/main" val="48008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7FC48D-7D27-4ECA-BDC6-DAEB9719CB5E}" type="slidenum">
              <a:rPr lang="en-US" altLang="en-US"/>
              <a:pPr/>
              <a:t>‹#›</a:t>
            </a:fld>
            <a:endParaRPr lang="en-US" altLang="en-US"/>
          </a:p>
        </p:txBody>
      </p:sp>
    </p:spTree>
    <p:extLst>
      <p:ext uri="{BB962C8B-B14F-4D97-AF65-F5344CB8AC3E}">
        <p14:creationId xmlns:p14="http://schemas.microsoft.com/office/powerpoint/2010/main" val="97820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6F1EE2-BAAC-45BB-B3AB-65DF1DCDE8DB}" type="slidenum">
              <a:rPr lang="en-US" altLang="en-US"/>
              <a:pPr/>
              <a:t>‹#›</a:t>
            </a:fld>
            <a:endParaRPr lang="en-US" altLang="en-US"/>
          </a:p>
        </p:txBody>
      </p:sp>
    </p:spTree>
    <p:extLst>
      <p:ext uri="{BB962C8B-B14F-4D97-AF65-F5344CB8AC3E}">
        <p14:creationId xmlns:p14="http://schemas.microsoft.com/office/powerpoint/2010/main" val="318935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05B6C79-7D50-4E51-9BEC-FD0F63252CD4}" type="slidenum">
              <a:rPr lang="en-US" altLang="en-US"/>
              <a:pPr/>
              <a:t>‹#›</a:t>
            </a:fld>
            <a:endParaRPr lang="en-US" altLang="en-US"/>
          </a:p>
        </p:txBody>
      </p:sp>
    </p:spTree>
    <p:extLst>
      <p:ext uri="{BB962C8B-B14F-4D97-AF65-F5344CB8AC3E}">
        <p14:creationId xmlns:p14="http://schemas.microsoft.com/office/powerpoint/2010/main" val="33542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16C41F7-C785-4510-83EE-1B62934D7350}" type="slidenum">
              <a:rPr lang="en-US" altLang="en-US"/>
              <a:pPr/>
              <a:t>‹#›</a:t>
            </a:fld>
            <a:endParaRPr lang="en-US" altLang="en-US"/>
          </a:p>
        </p:txBody>
      </p:sp>
    </p:spTree>
    <p:extLst>
      <p:ext uri="{BB962C8B-B14F-4D97-AF65-F5344CB8AC3E}">
        <p14:creationId xmlns:p14="http://schemas.microsoft.com/office/powerpoint/2010/main" val="290596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B0659E-9B94-4E0F-89DD-82BBBA01A787}" type="slidenum">
              <a:rPr lang="en-US" altLang="en-US"/>
              <a:pPr/>
              <a:t>‹#›</a:t>
            </a:fld>
            <a:endParaRPr lang="en-US" altLang="en-US"/>
          </a:p>
        </p:txBody>
      </p:sp>
    </p:spTree>
    <p:extLst>
      <p:ext uri="{BB962C8B-B14F-4D97-AF65-F5344CB8AC3E}">
        <p14:creationId xmlns:p14="http://schemas.microsoft.com/office/powerpoint/2010/main" val="19008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4A1BEAC-AE55-4EC2-AAAF-5B8D578EEC1E}" type="slidenum">
              <a:rPr lang="en-US" altLang="en-US"/>
              <a:pPr/>
              <a:t>‹#›</a:t>
            </a:fld>
            <a:endParaRPr lang="en-US" altLang="en-US"/>
          </a:p>
        </p:txBody>
      </p:sp>
    </p:spTree>
    <p:extLst>
      <p:ext uri="{BB962C8B-B14F-4D97-AF65-F5344CB8AC3E}">
        <p14:creationId xmlns:p14="http://schemas.microsoft.com/office/powerpoint/2010/main" val="271241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FD0D891-9852-4AAB-9AF4-51A357F1D0FA}" type="slidenum">
              <a:rPr lang="en-US" altLang="en-US"/>
              <a:pPr/>
              <a:t>‹#›</a:t>
            </a:fld>
            <a:endParaRPr lang="en-US" altLang="en-US"/>
          </a:p>
        </p:txBody>
      </p:sp>
    </p:spTree>
    <p:extLst>
      <p:ext uri="{BB962C8B-B14F-4D97-AF65-F5344CB8AC3E}">
        <p14:creationId xmlns:p14="http://schemas.microsoft.com/office/powerpoint/2010/main" val="210411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F4C6A23-2330-445C-993C-286C6BC6CFC0}" type="slidenum">
              <a:rPr lang="en-US" altLang="en-US"/>
              <a:pPr/>
              <a:t>‹#›</a:t>
            </a:fld>
            <a:endParaRPr lang="en-US" altLang="en-US"/>
          </a:p>
        </p:txBody>
      </p:sp>
    </p:spTree>
    <p:extLst>
      <p:ext uri="{BB962C8B-B14F-4D97-AF65-F5344CB8AC3E}">
        <p14:creationId xmlns:p14="http://schemas.microsoft.com/office/powerpoint/2010/main" val="106586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4BC0712-AAAB-4643-8D32-96C331D5C1B6}" type="slidenum">
              <a:rPr lang="en-US" altLang="en-US"/>
              <a:pPr/>
              <a:t>‹#›</a:t>
            </a:fld>
            <a:endParaRPr lang="en-US" altLang="en-US"/>
          </a:p>
        </p:txBody>
      </p:sp>
    </p:spTree>
    <p:extLst>
      <p:ext uri="{BB962C8B-B14F-4D97-AF65-F5344CB8AC3E}">
        <p14:creationId xmlns:p14="http://schemas.microsoft.com/office/powerpoint/2010/main" val="338687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E524A9-2166-4497-A84F-304D31D4AD7E}" type="slidenum">
              <a:rPr lang="en-US" altLang="en-US"/>
              <a:pPr/>
              <a:t>‹#›</a:t>
            </a:fld>
            <a:endParaRPr lang="en-US" altLang="en-US"/>
          </a:p>
        </p:txBody>
      </p:sp>
    </p:spTree>
    <p:extLst>
      <p:ext uri="{BB962C8B-B14F-4D97-AF65-F5344CB8AC3E}">
        <p14:creationId xmlns:p14="http://schemas.microsoft.com/office/powerpoint/2010/main" val="196632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1D10D77-DB3A-4DD1-925C-F434A235EA2F}" type="slidenum">
              <a:rPr lang="en-US" altLang="en-US"/>
              <a:pPr/>
              <a:t>‹#›</a:t>
            </a:fld>
            <a:endParaRPr lang="en-US" altLang="en-US"/>
          </a:p>
        </p:txBody>
      </p:sp>
    </p:spTree>
    <p:extLst>
      <p:ext uri="{BB962C8B-B14F-4D97-AF65-F5344CB8AC3E}">
        <p14:creationId xmlns:p14="http://schemas.microsoft.com/office/powerpoint/2010/main" val="332772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111DB3-B883-4F13-AC61-A9BAB15F81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19100" y="1148815"/>
            <a:ext cx="8915400" cy="3048000"/>
          </a:xfrm>
          <a:prstGeom prst="rect">
            <a:avLst/>
          </a:prstGeom>
          <a:noFill/>
          <a:ln w="9525">
            <a:noFill/>
            <a:miter lim="800000"/>
            <a:headEnd/>
            <a:tailEnd/>
          </a:ln>
        </p:spPr>
        <p:txBody>
          <a:bodyPr lIns="92075" tIns="46037" rIns="92075" bIns="46037"/>
          <a:lstStyle/>
          <a:p>
            <a:pPr eaLnBrk="0" fontAlgn="base" hangingPunct="0">
              <a:spcBef>
                <a:spcPct val="50000"/>
              </a:spcBef>
              <a:spcAft>
                <a:spcPct val="0"/>
              </a:spcAft>
            </a:pPr>
            <a:r>
              <a:rPr lang="en-US" sz="2800" b="0" i="0" baseline="0" dirty="0">
                <a:solidFill>
                  <a:schemeClr val="tx2"/>
                </a:solidFill>
                <a:latin typeface="Arial" pitchFamily="34" charset="0"/>
                <a:cs typeface="Arial" pitchFamily="34" charset="0"/>
              </a:rPr>
              <a:t>Instructor: Dr. </a:t>
            </a:r>
            <a:r>
              <a:rPr lang="en-US" sz="2800" b="0" i="0" baseline="0" dirty="0" err="1">
                <a:solidFill>
                  <a:schemeClr val="tx2"/>
                </a:solidFill>
                <a:latin typeface="Arial" pitchFamily="34" charset="0"/>
                <a:cs typeface="Arial" pitchFamily="34" charset="0"/>
              </a:rPr>
              <a:t>Upali</a:t>
            </a:r>
            <a:r>
              <a:rPr lang="en-US" sz="2800" b="0" i="0" baseline="0" dirty="0">
                <a:solidFill>
                  <a:schemeClr val="tx2"/>
                </a:solidFill>
                <a:latin typeface="Arial" pitchFamily="34" charset="0"/>
                <a:cs typeface="Arial" pitchFamily="34" charset="0"/>
              </a:rPr>
              <a:t> </a:t>
            </a:r>
            <a:r>
              <a:rPr lang="en-US" sz="2800" b="0" i="0" baseline="0" dirty="0" err="1">
                <a:solidFill>
                  <a:schemeClr val="tx2"/>
                </a:solidFill>
                <a:latin typeface="Arial" pitchFamily="34" charset="0"/>
                <a:cs typeface="Arial" pitchFamily="34" charset="0"/>
              </a:rPr>
              <a:t>Siriwardane</a:t>
            </a:r>
            <a:endParaRPr lang="en-US" sz="2400" b="0" i="0" baseline="0" dirty="0">
              <a:solidFill>
                <a:schemeClr val="tx2"/>
              </a:solidFill>
              <a:latin typeface="Arial" pitchFamily="34" charset="0"/>
              <a:cs typeface="Arial" pitchFamily="34" charset="0"/>
            </a:endParaRPr>
          </a:p>
          <a:p>
            <a:pPr marL="342900" indent="-342900" eaLnBrk="0" fontAlgn="base" hangingPunct="0">
              <a:spcBef>
                <a:spcPct val="20000"/>
              </a:spcBef>
              <a:spcAft>
                <a:spcPct val="0"/>
              </a:spcAft>
            </a:pPr>
            <a:r>
              <a:rPr lang="en-US" sz="2400" i="0" baseline="0" dirty="0">
                <a:solidFill>
                  <a:srgbClr val="C00000"/>
                </a:solidFill>
                <a:latin typeface="Arial" pitchFamily="34" charset="0"/>
                <a:cs typeface="Arial" pitchFamily="34" charset="0"/>
              </a:rPr>
              <a:t>e-mail</a:t>
            </a:r>
            <a:r>
              <a:rPr lang="en-US" sz="2400" b="0" i="0" baseline="0" dirty="0">
                <a:solidFill>
                  <a:schemeClr val="accent2"/>
                </a:solidFill>
                <a:latin typeface="Arial" pitchFamily="34" charset="0"/>
                <a:cs typeface="Arial" pitchFamily="34" charset="0"/>
              </a:rPr>
              <a:t>: </a:t>
            </a:r>
            <a:r>
              <a:rPr lang="en-US" sz="2400" b="0" i="0" baseline="0" dirty="0" smtClean="0">
                <a:solidFill>
                  <a:schemeClr val="accent2"/>
                </a:solidFill>
                <a:latin typeface="Arial" pitchFamily="34" charset="0"/>
                <a:cs typeface="Arial" pitchFamily="34" charset="0"/>
              </a:rPr>
              <a:t>upali@latech.edu</a:t>
            </a:r>
            <a:endParaRPr lang="en-US" sz="2400" b="0" i="0" baseline="0" dirty="0">
              <a:solidFill>
                <a:schemeClr val="accent2"/>
              </a:solidFill>
              <a:latin typeface="Arial" pitchFamily="34" charset="0"/>
              <a:cs typeface="Arial" pitchFamily="34" charset="0"/>
            </a:endParaRPr>
          </a:p>
          <a:p>
            <a:pPr marL="342900" indent="-342900" eaLnBrk="0" fontAlgn="base" hangingPunct="0">
              <a:lnSpc>
                <a:spcPct val="70000"/>
              </a:lnSpc>
              <a:spcBef>
                <a:spcPct val="20000"/>
              </a:spcBef>
              <a:spcAft>
                <a:spcPct val="0"/>
              </a:spcAft>
            </a:pPr>
            <a:r>
              <a:rPr lang="en-US" sz="2400" i="0" baseline="0" dirty="0">
                <a:solidFill>
                  <a:srgbClr val="C00000"/>
                </a:solidFill>
                <a:latin typeface="Arial" pitchFamily="34" charset="0"/>
                <a:cs typeface="Arial" pitchFamily="34" charset="0"/>
              </a:rPr>
              <a:t>Office</a:t>
            </a:r>
            <a:r>
              <a:rPr lang="en-US" sz="2400" b="0" i="0" baseline="0" dirty="0">
                <a:solidFill>
                  <a:schemeClr val="accent2"/>
                </a:solidFill>
                <a:latin typeface="Arial" pitchFamily="34" charset="0"/>
                <a:cs typeface="Arial" pitchFamily="34" charset="0"/>
              </a:rPr>
              <a:t>:  CTH 311 </a:t>
            </a:r>
            <a:endParaRPr lang="en-US" sz="2400" b="0" i="0" baseline="0" dirty="0" smtClean="0">
              <a:solidFill>
                <a:schemeClr val="accent2"/>
              </a:solidFill>
              <a:latin typeface="Arial" pitchFamily="34" charset="0"/>
              <a:cs typeface="Arial" pitchFamily="34" charset="0"/>
            </a:endParaRPr>
          </a:p>
          <a:p>
            <a:pPr indent="-342900" eaLnBrk="0" fontAlgn="base" hangingPunct="0">
              <a:lnSpc>
                <a:spcPct val="70000"/>
              </a:lnSpc>
              <a:spcBef>
                <a:spcPct val="20000"/>
              </a:spcBef>
              <a:spcAft>
                <a:spcPct val="0"/>
              </a:spcAft>
            </a:pPr>
            <a:r>
              <a:rPr lang="en-US" sz="2400" i="0" baseline="0" dirty="0" smtClean="0">
                <a:solidFill>
                  <a:srgbClr val="C00000"/>
                </a:solidFill>
                <a:latin typeface="Arial" pitchFamily="34" charset="0"/>
                <a:cs typeface="Arial" pitchFamily="34" charset="0"/>
              </a:rPr>
              <a:t>Phone</a:t>
            </a:r>
            <a:r>
              <a:rPr lang="en-US" sz="2400" b="0" i="0" baseline="0" dirty="0" smtClean="0">
                <a:solidFill>
                  <a:schemeClr val="accent2"/>
                </a:solidFill>
                <a:latin typeface="Arial" pitchFamily="34" charset="0"/>
                <a:cs typeface="Arial" pitchFamily="34" charset="0"/>
              </a:rPr>
              <a:t> </a:t>
            </a:r>
            <a:r>
              <a:rPr lang="en-US" sz="2400" b="0" i="0" baseline="0" dirty="0">
                <a:solidFill>
                  <a:schemeClr val="accent2"/>
                </a:solidFill>
                <a:latin typeface="Arial" pitchFamily="34" charset="0"/>
                <a:cs typeface="Arial" pitchFamily="34" charset="0"/>
              </a:rPr>
              <a:t>257-4941</a:t>
            </a: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Office Hours</a:t>
            </a:r>
            <a:r>
              <a:rPr lang="en-US" sz="2400" b="0" i="0" baseline="0" dirty="0">
                <a:latin typeface="Arial" pitchFamily="34" charset="0"/>
                <a:cs typeface="Arial" pitchFamily="34" charset="0"/>
              </a:rPr>
              <a:t>: </a:t>
            </a:r>
            <a:r>
              <a:rPr lang="en-US" sz="2400" b="0" i="0" baseline="0" dirty="0" smtClean="0">
                <a:latin typeface="Arial" pitchFamily="34" charset="0"/>
                <a:cs typeface="Arial" pitchFamily="34" charset="0"/>
              </a:rPr>
              <a:t>M,W,F  9:30-11:30 </a:t>
            </a:r>
            <a:r>
              <a:rPr lang="en-US" sz="2400" b="0" i="0" baseline="0" dirty="0">
                <a:latin typeface="Arial" pitchFamily="34" charset="0"/>
                <a:cs typeface="Arial" pitchFamily="34" charset="0"/>
              </a:rPr>
              <a:t>am </a:t>
            </a:r>
            <a:r>
              <a:rPr lang="en-US" sz="2400" b="0" i="0" baseline="0" dirty="0" smtClean="0">
                <a:latin typeface="Arial" pitchFamily="34" charset="0"/>
                <a:cs typeface="Arial" pitchFamily="34" charset="0"/>
              </a:rPr>
              <a:t>T,R 8:00-10:00 am or </a:t>
            </a:r>
            <a:r>
              <a:rPr lang="en-US" sz="2400" b="0" i="0" baseline="0" dirty="0">
                <a:latin typeface="Arial" pitchFamily="34" charset="0"/>
                <a:cs typeface="Arial" pitchFamily="34" charset="0"/>
              </a:rPr>
              <a:t>by </a:t>
            </a:r>
            <a:r>
              <a:rPr lang="en-US" sz="2400" b="0" i="0" baseline="0" dirty="0" smtClean="0">
                <a:latin typeface="Arial" pitchFamily="34" charset="0"/>
                <a:cs typeface="Arial" pitchFamily="34" charset="0"/>
              </a:rPr>
              <a:t>appointment; </a:t>
            </a:r>
            <a:endParaRPr lang="en-US" sz="2400" b="0" i="0" baseline="0" dirty="0">
              <a:latin typeface="Arial" pitchFamily="34" charset="0"/>
              <a:cs typeface="Arial" pitchFamily="34" charset="0"/>
            </a:endParaRP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Test Dates</a:t>
            </a:r>
            <a:r>
              <a:rPr lang="en-US" b="0" i="0" baseline="0" dirty="0" smtClean="0">
                <a:solidFill>
                  <a:srgbClr val="000000"/>
                </a:solidFill>
                <a:latin typeface="Arial" pitchFamily="34" charset="0"/>
                <a:cs typeface="Arial" pitchFamily="34" charset="0"/>
              </a:rPr>
              <a:t>:</a:t>
            </a:r>
            <a:endParaRPr lang="en-US" sz="2300" b="1" i="1" baseline="-25000" dirty="0">
              <a:solidFill>
                <a:schemeClr val="accent2"/>
              </a:solidFill>
              <a:latin typeface="Times New Roman" pitchFamily="18" charset="0"/>
            </a:endParaRPr>
          </a:p>
        </p:txBody>
      </p:sp>
      <p:sp>
        <p:nvSpPr>
          <p:cNvPr id="20483" name="Rectangle 3"/>
          <p:cNvSpPr>
            <a:spLocks noGrp="1" noChangeArrowheads="1"/>
          </p:cNvSpPr>
          <p:nvPr>
            <p:ph type="title" idx="4294967295"/>
          </p:nvPr>
        </p:nvSpPr>
        <p:spPr>
          <a:xfrm>
            <a:off x="838200" y="0"/>
            <a:ext cx="7772400" cy="1143000"/>
          </a:xfrm>
        </p:spPr>
        <p:txBody>
          <a:bodyPr/>
          <a:lstStyle/>
          <a:p>
            <a:pPr>
              <a:defRPr/>
            </a:pPr>
            <a:r>
              <a:rPr lang="en-US" kern="0" dirty="0">
                <a:solidFill>
                  <a:srgbClr val="C00000"/>
                </a:solidFill>
                <a:effectLst>
                  <a:outerShdw blurRad="38100" dist="38100" dir="2700000" algn="tl">
                    <a:srgbClr val="C0C0C0"/>
                  </a:outerShdw>
                </a:effectLst>
                <a:latin typeface="+mj-lt"/>
              </a:rPr>
              <a:t>Chemistry </a:t>
            </a:r>
            <a:r>
              <a:rPr lang="en-US" kern="0" dirty="0" smtClean="0">
                <a:solidFill>
                  <a:srgbClr val="C00000"/>
                </a:solidFill>
                <a:effectLst>
                  <a:outerShdw blurRad="38100" dist="38100" dir="2700000" algn="tl">
                    <a:srgbClr val="C0C0C0"/>
                  </a:outerShdw>
                </a:effectLst>
                <a:latin typeface="+mj-lt"/>
              </a:rPr>
              <a:t>120 Fall 2016</a:t>
            </a:r>
            <a:endParaRPr lang="en-US" kern="0" dirty="0">
              <a:solidFill>
                <a:srgbClr val="C00000"/>
              </a:solidFill>
              <a:effectLst>
                <a:outerShdw blurRad="38100" dist="38100" dir="2700000" algn="tl">
                  <a:srgbClr val="C0C0C0"/>
                </a:outerShdw>
              </a:effectLst>
              <a:latin typeface="+mj-lt"/>
            </a:endParaRPr>
          </a:p>
        </p:txBody>
      </p:sp>
      <p:sp>
        <p:nvSpPr>
          <p:cNvPr id="4" name="Rectangle 4"/>
          <p:cNvSpPr>
            <a:spLocks noChangeArrowheads="1"/>
          </p:cNvSpPr>
          <p:nvPr/>
        </p:nvSpPr>
        <p:spPr bwMode="auto">
          <a:xfrm>
            <a:off x="419100" y="3927366"/>
            <a:ext cx="8686800" cy="2308966"/>
          </a:xfrm>
          <a:prstGeom prst="rect">
            <a:avLst/>
          </a:prstGeom>
          <a:noFill/>
          <a:ln w="9525">
            <a:noFill/>
            <a:miter lim="800000"/>
            <a:headEnd/>
            <a:tailEnd/>
          </a:ln>
          <a:effectLst/>
        </p:spPr>
        <p:txBody>
          <a:bodyPr wrap="square" lIns="92075" tIns="46038" rIns="92075" bIns="46038">
            <a:spAutoFit/>
          </a:bodyPr>
          <a:lstStyle/>
          <a:p>
            <a:r>
              <a:rPr lang="en-US" sz="2400" dirty="0">
                <a:solidFill>
                  <a:srgbClr val="C00000"/>
                </a:solidFill>
                <a:cs typeface="Arial" pitchFamily="34" charset="0"/>
              </a:rPr>
              <a:t>September 23</a:t>
            </a:r>
            <a:r>
              <a:rPr lang="en-US" sz="2400" b="1" dirty="0">
                <a:solidFill>
                  <a:srgbClr val="000000"/>
                </a:solidFill>
                <a:cs typeface="Arial" pitchFamily="34" charset="0"/>
              </a:rPr>
              <a:t>,  2016 (Test 1):  Chapter  1,2 &amp;3 </a:t>
            </a:r>
          </a:p>
          <a:p>
            <a:r>
              <a:rPr lang="en-US" sz="2400" dirty="0">
                <a:solidFill>
                  <a:srgbClr val="C00000"/>
                </a:solidFill>
                <a:cs typeface="Arial" pitchFamily="34" charset="0"/>
              </a:rPr>
              <a:t>October 13</a:t>
            </a:r>
            <a:r>
              <a:rPr lang="en-US" sz="2400" b="1" dirty="0">
                <a:solidFill>
                  <a:srgbClr val="C00000"/>
                </a:solidFill>
                <a:cs typeface="Arial" pitchFamily="34" charset="0"/>
              </a:rPr>
              <a:t>,</a:t>
            </a:r>
            <a:r>
              <a:rPr lang="en-US" sz="2400" b="1" dirty="0">
                <a:solidFill>
                  <a:srgbClr val="000000"/>
                </a:solidFill>
                <a:cs typeface="Arial" pitchFamily="34" charset="0"/>
              </a:rPr>
              <a:t>       2016 (Test 2): Chapter  4 &amp; 5 </a:t>
            </a:r>
          </a:p>
          <a:p>
            <a:r>
              <a:rPr lang="en-US" sz="2400" dirty="0">
                <a:solidFill>
                  <a:srgbClr val="C00000"/>
                </a:solidFill>
                <a:cs typeface="Arial" pitchFamily="34" charset="0"/>
              </a:rPr>
              <a:t>October 31,</a:t>
            </a:r>
            <a:r>
              <a:rPr lang="en-US" sz="2400" dirty="0">
                <a:solidFill>
                  <a:srgbClr val="000000"/>
                </a:solidFill>
                <a:cs typeface="Arial" pitchFamily="34" charset="0"/>
              </a:rPr>
              <a:t>       </a:t>
            </a:r>
            <a:r>
              <a:rPr lang="en-US" sz="2400" b="1" dirty="0">
                <a:solidFill>
                  <a:srgbClr val="000000"/>
                </a:solidFill>
                <a:cs typeface="Arial" pitchFamily="34" charset="0"/>
              </a:rPr>
              <a:t>2016 (Test 3): Chapter  6, 7 &amp; 8</a:t>
            </a:r>
          </a:p>
          <a:p>
            <a:r>
              <a:rPr lang="en-US" sz="2400" dirty="0">
                <a:solidFill>
                  <a:srgbClr val="C00000"/>
                </a:solidFill>
                <a:cs typeface="Arial" pitchFamily="34" charset="0"/>
              </a:rPr>
              <a:t>November 15,</a:t>
            </a:r>
            <a:r>
              <a:rPr lang="en-US" sz="2400" dirty="0">
                <a:solidFill>
                  <a:srgbClr val="000000"/>
                </a:solidFill>
                <a:cs typeface="Arial" pitchFamily="34" charset="0"/>
              </a:rPr>
              <a:t>   </a:t>
            </a:r>
            <a:r>
              <a:rPr lang="en-US" sz="2400" b="1" dirty="0">
                <a:solidFill>
                  <a:srgbClr val="000000"/>
                </a:solidFill>
                <a:cs typeface="Arial" pitchFamily="34" charset="0"/>
              </a:rPr>
              <a:t>2016 (Test 4): Chapter  9, 10 &amp; 11</a:t>
            </a:r>
          </a:p>
          <a:p>
            <a:r>
              <a:rPr lang="en-US" sz="2400" dirty="0">
                <a:solidFill>
                  <a:srgbClr val="C00000"/>
                </a:solidFill>
                <a:cs typeface="Arial" pitchFamily="34" charset="0"/>
              </a:rPr>
              <a:t>November 17</a:t>
            </a:r>
            <a:r>
              <a:rPr lang="en-US" sz="2400" b="1" dirty="0">
                <a:solidFill>
                  <a:srgbClr val="C00000"/>
                </a:solidFill>
                <a:cs typeface="Arial" pitchFamily="34" charset="0"/>
              </a:rPr>
              <a:t>,</a:t>
            </a:r>
            <a:r>
              <a:rPr lang="en-US" sz="2400" b="1" dirty="0">
                <a:solidFill>
                  <a:srgbClr val="000000"/>
                </a:solidFill>
                <a:cs typeface="Arial" pitchFamily="34" charset="0"/>
              </a:rPr>
              <a:t>   2016  (Make-up test) comprehensive: </a:t>
            </a:r>
          </a:p>
          <a:p>
            <a:r>
              <a:rPr lang="en-US" sz="2400" dirty="0">
                <a:solidFill>
                  <a:srgbClr val="000000"/>
                </a:solidFill>
                <a:cs typeface="Arial" pitchFamily="34" charset="0"/>
              </a:rPr>
              <a:t>                           </a:t>
            </a:r>
            <a:r>
              <a:rPr lang="en-US" sz="2400" b="1" dirty="0">
                <a:solidFill>
                  <a:srgbClr val="000000"/>
                </a:solidFill>
                <a:cs typeface="Arial" pitchFamily="34" charset="0"/>
              </a:rPr>
              <a:t>Chapters 1-11</a:t>
            </a:r>
          </a:p>
        </p:txBody>
      </p:sp>
    </p:spTree>
    <p:extLst>
      <p:ext uri="{BB962C8B-B14F-4D97-AF65-F5344CB8AC3E}">
        <p14:creationId xmlns:p14="http://schemas.microsoft.com/office/powerpoint/2010/main" val="20822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hp_four_final-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33600" y="4219575"/>
            <a:ext cx="5105400" cy="263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p:cNvSpPr>
            <a:spLocks noGrp="1" noChangeArrowheads="1"/>
          </p:cNvSpPr>
          <p:nvPr>
            <p:ph type="title"/>
          </p:nvPr>
        </p:nvSpPr>
        <p:spPr/>
        <p:txBody>
          <a:bodyPr/>
          <a:lstStyle/>
          <a:p>
            <a:r>
              <a:rPr lang="en-US" altLang="en-US"/>
              <a:t>Lewis symbols</a:t>
            </a:r>
          </a:p>
        </p:txBody>
      </p:sp>
      <p:sp>
        <p:nvSpPr>
          <p:cNvPr id="8195" name="Rectangle 3"/>
          <p:cNvSpPr>
            <a:spLocks noGrp="1" noChangeArrowheads="1"/>
          </p:cNvSpPr>
          <p:nvPr>
            <p:ph type="body" sz="half" idx="1"/>
          </p:nvPr>
        </p:nvSpPr>
        <p:spPr>
          <a:xfrm>
            <a:off x="457200" y="1295400"/>
            <a:ext cx="8153400" cy="4525963"/>
          </a:xfrm>
        </p:spPr>
        <p:txBody>
          <a:bodyPr/>
          <a:lstStyle/>
          <a:p>
            <a:r>
              <a:rPr lang="en-US" altLang="en-US" sz="2800"/>
              <a:t>A shorthand notation for representing an element and its valence electrons was proposed by G.N. Lewis: Lewis symbols.</a:t>
            </a:r>
          </a:p>
          <a:p>
            <a:r>
              <a:rPr lang="en-US" altLang="en-US" sz="2800"/>
              <a:t>A Lewis symbol consists of an elemental symbol surrounded by the element’s valence electrons.  The valence electrons are represented by dots (1 dot = 1 e</a:t>
            </a:r>
            <a:r>
              <a:rPr lang="en-US" altLang="en-US" sz="2800" baseline="30000"/>
              <a:t>-</a:t>
            </a:r>
            <a:r>
              <a:rPr lang="en-US" altLang="en-US" sz="2800"/>
              <a:t>).</a:t>
            </a:r>
          </a:p>
          <a:p>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hp_four_final-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514600" y="4770438"/>
            <a:ext cx="4038600" cy="2087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Rectangle 2"/>
          <p:cNvSpPr>
            <a:spLocks noGrp="1" noChangeArrowheads="1"/>
          </p:cNvSpPr>
          <p:nvPr>
            <p:ph type="title"/>
          </p:nvPr>
        </p:nvSpPr>
        <p:spPr>
          <a:xfrm>
            <a:off x="457200" y="0"/>
            <a:ext cx="8229600" cy="1143000"/>
          </a:xfrm>
        </p:spPr>
        <p:txBody>
          <a:bodyPr/>
          <a:lstStyle/>
          <a:p>
            <a:r>
              <a:rPr lang="en-US" altLang="en-US"/>
              <a:t>Lewis symbols</a:t>
            </a:r>
          </a:p>
        </p:txBody>
      </p:sp>
      <p:sp>
        <p:nvSpPr>
          <p:cNvPr id="9219" name="Rectangle 3"/>
          <p:cNvSpPr>
            <a:spLocks noGrp="1" noChangeArrowheads="1"/>
          </p:cNvSpPr>
          <p:nvPr>
            <p:ph type="body" sz="half" idx="1"/>
          </p:nvPr>
        </p:nvSpPr>
        <p:spPr>
          <a:xfrm>
            <a:off x="304800" y="990600"/>
            <a:ext cx="8534400" cy="4525963"/>
          </a:xfrm>
        </p:spPr>
        <p:txBody>
          <a:bodyPr/>
          <a:lstStyle/>
          <a:p>
            <a:r>
              <a:rPr lang="en-US" altLang="en-US" sz="2400"/>
              <a:t>In this system, the element’s symbol is surrounded by dots (same number of dots as the valence electrons for that element) in a north-south-east-west fashion (see page 85-86).</a:t>
            </a:r>
          </a:p>
          <a:p>
            <a:pPr lvl="1"/>
            <a:r>
              <a:rPr lang="en-US" altLang="en-US" sz="1800"/>
              <a:t>Elements of the same group (from representative elements) have the same number of valence electrons (e.g. Li, Na, K each have one valence electron) – look at figure 4.1</a:t>
            </a:r>
          </a:p>
          <a:p>
            <a:pPr lvl="1"/>
            <a:r>
              <a:rPr lang="en-US" altLang="en-US" sz="1800"/>
              <a:t>The number of valence electrons for a representative element is that element’s group number.</a:t>
            </a:r>
          </a:p>
          <a:p>
            <a:pPr lvl="1"/>
            <a:r>
              <a:rPr lang="en-US" altLang="en-US" sz="1800"/>
              <a:t>The maximum number of valence electrons for any element is 8.  Noble gases (Group VIII) each possess 8 valence electrons; helium (He) is an exception – it only possesses 2 valence electrons.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altLang="en-US"/>
              <a:t>Drawing Lewis symbols</a:t>
            </a:r>
          </a:p>
        </p:txBody>
      </p:sp>
      <p:sp>
        <p:nvSpPr>
          <p:cNvPr id="10243" name="Rectangle 3"/>
          <p:cNvSpPr>
            <a:spLocks noGrp="1" noChangeArrowheads="1"/>
          </p:cNvSpPr>
          <p:nvPr>
            <p:ph type="body" sz="half" idx="1"/>
          </p:nvPr>
        </p:nvSpPr>
        <p:spPr>
          <a:xfrm>
            <a:off x="457200" y="990600"/>
            <a:ext cx="8229600" cy="4525963"/>
          </a:xfrm>
        </p:spPr>
        <p:txBody>
          <a:bodyPr/>
          <a:lstStyle/>
          <a:p>
            <a:pPr>
              <a:lnSpc>
                <a:spcPct val="90000"/>
              </a:lnSpc>
            </a:pPr>
            <a:r>
              <a:rPr lang="en-US" altLang="en-US" sz="2800"/>
              <a:t>Draw Lewis symbols for each of the following elements:</a:t>
            </a:r>
          </a:p>
          <a:p>
            <a:pPr lvl="1">
              <a:lnSpc>
                <a:spcPct val="90000"/>
              </a:lnSpc>
            </a:pPr>
            <a:r>
              <a:rPr lang="en-US" altLang="en-US" sz="1800"/>
              <a:t>Need to find the element in the periodic table</a:t>
            </a:r>
          </a:p>
          <a:p>
            <a:pPr lvl="1">
              <a:lnSpc>
                <a:spcPct val="90000"/>
              </a:lnSpc>
            </a:pPr>
            <a:r>
              <a:rPr lang="en-US" altLang="en-US" sz="1800"/>
              <a:t>Need to find the element’s group number</a:t>
            </a:r>
          </a:p>
          <a:p>
            <a:pPr lvl="1">
              <a:lnSpc>
                <a:spcPct val="90000"/>
              </a:lnSpc>
            </a:pPr>
            <a:r>
              <a:rPr lang="en-US" altLang="en-US" sz="1800"/>
              <a:t>Draw the symbol with the same number of dots around it as the element’s valence electrons</a:t>
            </a:r>
          </a:p>
          <a:p>
            <a:pPr lvl="1">
              <a:lnSpc>
                <a:spcPct val="90000"/>
              </a:lnSpc>
            </a:pPr>
            <a:endParaRPr lang="en-US" altLang="en-US" sz="1800"/>
          </a:p>
          <a:p>
            <a:pPr lvl="1">
              <a:lnSpc>
                <a:spcPct val="90000"/>
              </a:lnSpc>
            </a:pPr>
            <a:r>
              <a:rPr lang="en-US" altLang="en-US" sz="1800"/>
              <a:t>Phosphorus</a:t>
            </a:r>
          </a:p>
          <a:p>
            <a:pPr lvl="1">
              <a:lnSpc>
                <a:spcPct val="90000"/>
              </a:lnSpc>
            </a:pPr>
            <a:r>
              <a:rPr lang="en-US" altLang="en-US" sz="1800"/>
              <a:t>Calcium</a:t>
            </a:r>
          </a:p>
          <a:p>
            <a:pPr lvl="1">
              <a:lnSpc>
                <a:spcPct val="90000"/>
              </a:lnSpc>
            </a:pPr>
            <a:r>
              <a:rPr lang="en-US" altLang="en-US" sz="1800"/>
              <a:t>Lead</a:t>
            </a:r>
          </a:p>
          <a:p>
            <a:pPr lvl="1">
              <a:lnSpc>
                <a:spcPct val="90000"/>
              </a:lnSpc>
            </a:pPr>
            <a:r>
              <a:rPr lang="en-US" altLang="en-US" sz="1800"/>
              <a:t>Iodine</a:t>
            </a:r>
          </a:p>
          <a:p>
            <a:pPr lvl="1">
              <a:lnSpc>
                <a:spcPct val="90000"/>
              </a:lnSpc>
            </a:pPr>
            <a:r>
              <a:rPr lang="en-US" altLang="en-US" sz="1800"/>
              <a:t>Argon</a:t>
            </a:r>
          </a:p>
        </p:txBody>
      </p:sp>
      <p:pic>
        <p:nvPicPr>
          <p:cNvPr id="10244" name="Picture 4" descr="02_1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b="3618"/>
          <a:stretch>
            <a:fillRect/>
          </a:stretch>
        </p:blipFill>
        <p:spPr>
          <a:xfrm>
            <a:off x="3124200" y="3074988"/>
            <a:ext cx="5410200" cy="3500437"/>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r>
              <a:rPr lang="en-US" altLang="en-US"/>
              <a:t>The octet rule</a:t>
            </a:r>
          </a:p>
        </p:txBody>
      </p:sp>
      <p:sp>
        <p:nvSpPr>
          <p:cNvPr id="11267" name="Rectangle 3"/>
          <p:cNvSpPr>
            <a:spLocks noGrp="1" noChangeArrowheads="1"/>
          </p:cNvSpPr>
          <p:nvPr>
            <p:ph type="body" idx="1"/>
          </p:nvPr>
        </p:nvSpPr>
        <p:spPr>
          <a:xfrm>
            <a:off x="457200" y="1143000"/>
            <a:ext cx="8229600" cy="4525963"/>
          </a:xfrm>
        </p:spPr>
        <p:txBody>
          <a:bodyPr/>
          <a:lstStyle/>
          <a:p>
            <a:pPr marL="660400" indent="-660400">
              <a:lnSpc>
                <a:spcPct val="90000"/>
              </a:lnSpc>
            </a:pPr>
            <a:r>
              <a:rPr lang="en-US" altLang="en-US" sz="2800"/>
              <a:t>Certain arrangements of electrons are more stable than others.  For example, the noble gases are very stable elements (each having eight valence electrons).</a:t>
            </a:r>
          </a:p>
          <a:p>
            <a:pPr marL="660400" indent="-660400">
              <a:lnSpc>
                <a:spcPct val="90000"/>
              </a:lnSpc>
            </a:pPr>
            <a:r>
              <a:rPr lang="en-US" altLang="en-US" sz="2800"/>
              <a:t>When atoms participate in chemical reactions, they tend to do so in ways that will give them </a:t>
            </a:r>
            <a:r>
              <a:rPr lang="en-US" altLang="en-US" sz="2800" u="sng"/>
              <a:t>eight valence electrons</a:t>
            </a:r>
            <a:r>
              <a:rPr lang="en-US" altLang="en-US" sz="2800" u="sng">
                <a:solidFill>
                  <a:srgbClr val="FF0000"/>
                </a:solidFill>
              </a:rPr>
              <a:t>*</a:t>
            </a:r>
            <a:r>
              <a:rPr lang="en-US" altLang="en-US" sz="2800"/>
              <a:t> (the “</a:t>
            </a:r>
            <a:r>
              <a:rPr lang="en-US" altLang="en-US" sz="2800">
                <a:solidFill>
                  <a:srgbClr val="0033CC"/>
                </a:solidFill>
              </a:rPr>
              <a:t>octet rule</a:t>
            </a:r>
            <a:r>
              <a:rPr lang="en-US" altLang="en-US" sz="2800"/>
              <a:t>”).  They can do this either by:</a:t>
            </a:r>
          </a:p>
          <a:p>
            <a:pPr marL="1035050" lvl="1" indent="-577850">
              <a:lnSpc>
                <a:spcPct val="90000"/>
              </a:lnSpc>
              <a:buFontTx/>
              <a:buAutoNum type="romanLcPeriod"/>
            </a:pPr>
            <a:r>
              <a:rPr lang="en-US" altLang="en-US" sz="2400"/>
              <a:t>sharing electrons with other atoms, or</a:t>
            </a:r>
          </a:p>
          <a:p>
            <a:pPr marL="1035050" lvl="1" indent="-577850">
              <a:lnSpc>
                <a:spcPct val="90000"/>
              </a:lnSpc>
              <a:buFontTx/>
              <a:buAutoNum type="romanLcPeriod"/>
            </a:pPr>
            <a:r>
              <a:rPr lang="en-US" altLang="en-US" sz="2400"/>
              <a:t>by giving away electrons to other atoms/taking electrons from other atoms</a:t>
            </a:r>
          </a:p>
        </p:txBody>
      </p:sp>
      <p:sp>
        <p:nvSpPr>
          <p:cNvPr id="11268" name="Text Box 4"/>
          <p:cNvSpPr txBox="1">
            <a:spLocks noChangeArrowheads="1"/>
          </p:cNvSpPr>
          <p:nvPr/>
        </p:nvSpPr>
        <p:spPr bwMode="auto">
          <a:xfrm>
            <a:off x="85725" y="6446838"/>
            <a:ext cx="90360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t>
            </a:r>
            <a:r>
              <a:rPr lang="en-US" altLang="en-US" sz="1800"/>
              <a:t>Again, the exception is helium, which is very stable and has only two valence electrons</a:t>
            </a:r>
          </a:p>
        </p:txBody>
      </p:sp>
      <p:sp>
        <p:nvSpPr>
          <p:cNvPr id="11270" name="Text Box 6"/>
          <p:cNvSpPr txBox="1">
            <a:spLocks noChangeArrowheads="1"/>
          </p:cNvSpPr>
          <p:nvPr/>
        </p:nvSpPr>
        <p:spPr bwMode="auto">
          <a:xfrm>
            <a:off x="1676400" y="5638800"/>
            <a:ext cx="58102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Eight valence electrons corresponds to completely filled</a:t>
            </a:r>
          </a:p>
          <a:p>
            <a:r>
              <a:rPr lang="en-US" altLang="en-US" sz="1800"/>
              <a:t>s and p subshells in the highest electron shell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ionic bond model</a:t>
            </a:r>
          </a:p>
        </p:txBody>
      </p:sp>
      <p:sp>
        <p:nvSpPr>
          <p:cNvPr id="13315" name="Rectangle 3"/>
          <p:cNvSpPr>
            <a:spLocks noGrp="1" noChangeArrowheads="1"/>
          </p:cNvSpPr>
          <p:nvPr>
            <p:ph type="body" idx="1"/>
          </p:nvPr>
        </p:nvSpPr>
        <p:spPr>
          <a:xfrm>
            <a:off x="304800" y="1600200"/>
            <a:ext cx="8610600" cy="4525963"/>
          </a:xfrm>
        </p:spPr>
        <p:txBody>
          <a:bodyPr/>
          <a:lstStyle/>
          <a:p>
            <a:pPr>
              <a:lnSpc>
                <a:spcPct val="90000"/>
              </a:lnSpc>
            </a:pPr>
            <a:r>
              <a:rPr lang="en-US" altLang="en-US" sz="2800"/>
              <a:t>Ions are atoms that have lost or gained electrons, producing charged species</a:t>
            </a:r>
          </a:p>
          <a:p>
            <a:pPr>
              <a:lnSpc>
                <a:spcPct val="90000"/>
              </a:lnSpc>
            </a:pPr>
            <a:r>
              <a:rPr lang="en-US" altLang="en-US" sz="2800"/>
              <a:t>Remember, atoms are neutral because they have the same numbers of protons (+) and electrons (-); ions have different numbers of protons and electrons (and so they are charged).</a:t>
            </a:r>
          </a:p>
          <a:p>
            <a:pPr>
              <a:lnSpc>
                <a:spcPct val="90000"/>
              </a:lnSpc>
            </a:pPr>
            <a:r>
              <a:rPr lang="en-US" altLang="en-US" sz="2800"/>
              <a:t>For example a chlorine ion has 17 protons and 18 electrons (so net charge of -1)</a:t>
            </a:r>
          </a:p>
          <a:p>
            <a:pPr>
              <a:lnSpc>
                <a:spcPct val="90000"/>
              </a:lnSpc>
            </a:pPr>
            <a:r>
              <a:rPr lang="en-US" altLang="en-US" sz="2800"/>
              <a:t>A sodium ion has 11 protons and only 10 electrons (net charge of +1)</a:t>
            </a:r>
          </a:p>
        </p:txBody>
      </p:sp>
      <p:sp>
        <p:nvSpPr>
          <p:cNvPr id="13316" name="Text Box 4"/>
          <p:cNvSpPr txBox="1">
            <a:spLocks noChangeArrowheads="1"/>
          </p:cNvSpPr>
          <p:nvPr/>
        </p:nvSpPr>
        <p:spPr bwMode="auto">
          <a:xfrm>
            <a:off x="6248400" y="4495800"/>
            <a:ext cx="541338"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Cl</a:t>
            </a:r>
            <a:r>
              <a:rPr lang="en-US" altLang="en-US" sz="2400" baseline="30000">
                <a:solidFill>
                  <a:srgbClr val="FF0000"/>
                </a:solidFill>
              </a:rPr>
              <a:t>-</a:t>
            </a:r>
          </a:p>
        </p:txBody>
      </p:sp>
      <p:sp>
        <p:nvSpPr>
          <p:cNvPr id="13317" name="Text Box 5"/>
          <p:cNvSpPr txBox="1">
            <a:spLocks noChangeArrowheads="1"/>
          </p:cNvSpPr>
          <p:nvPr/>
        </p:nvSpPr>
        <p:spPr bwMode="auto">
          <a:xfrm>
            <a:off x="5334000" y="5334000"/>
            <a:ext cx="693738"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33CC"/>
                </a:solidFill>
              </a:rPr>
              <a:t>Na</a:t>
            </a:r>
            <a:r>
              <a:rPr lang="en-US" altLang="en-US" sz="2400" baseline="30000">
                <a:solidFill>
                  <a:srgbClr val="0033CC"/>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 ionic bond model</a:t>
            </a:r>
          </a:p>
        </p:txBody>
      </p:sp>
      <p:sp>
        <p:nvSpPr>
          <p:cNvPr id="12291" name="Rectangle 3"/>
          <p:cNvSpPr>
            <a:spLocks noGrp="1" noChangeArrowheads="1"/>
          </p:cNvSpPr>
          <p:nvPr>
            <p:ph type="body" idx="1"/>
          </p:nvPr>
        </p:nvSpPr>
        <p:spPr/>
        <p:txBody>
          <a:bodyPr/>
          <a:lstStyle/>
          <a:p>
            <a:r>
              <a:rPr lang="en-US" altLang="en-US"/>
              <a:t>So you can calculate an ion’s charge by summing the charges of the protons and electrons.</a:t>
            </a:r>
          </a:p>
          <a:p>
            <a:r>
              <a:rPr lang="en-US" altLang="en-US"/>
              <a:t>In cases where ions carry multiple charges:</a:t>
            </a:r>
          </a:p>
        </p:txBody>
      </p:sp>
      <p:sp>
        <p:nvSpPr>
          <p:cNvPr id="12292" name="Text Box 4"/>
          <p:cNvSpPr txBox="1">
            <a:spLocks noChangeArrowheads="1"/>
          </p:cNvSpPr>
          <p:nvPr/>
        </p:nvSpPr>
        <p:spPr bwMode="auto">
          <a:xfrm>
            <a:off x="2819400" y="4495800"/>
            <a:ext cx="36337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Mg</a:t>
            </a:r>
            <a:r>
              <a:rPr lang="en-US" altLang="en-US" sz="1800" baseline="30000"/>
              <a:t>2+</a:t>
            </a:r>
            <a:r>
              <a:rPr lang="en-US" altLang="en-US" sz="1800"/>
              <a:t>: 12 protons and 10 electrons</a:t>
            </a:r>
          </a:p>
          <a:p>
            <a:r>
              <a:rPr lang="en-US" altLang="en-US" sz="1800"/>
              <a:t>Al</a:t>
            </a:r>
            <a:r>
              <a:rPr lang="en-US" altLang="en-US" sz="1800" baseline="30000"/>
              <a:t>3+</a:t>
            </a:r>
            <a:r>
              <a:rPr lang="en-US" altLang="en-US" sz="1800"/>
              <a:t>: 13 protons and 10 electrons</a:t>
            </a:r>
          </a:p>
          <a:p>
            <a:r>
              <a:rPr lang="en-US" altLang="en-US" sz="1800"/>
              <a:t>S</a:t>
            </a:r>
            <a:r>
              <a:rPr lang="en-US" altLang="en-US" sz="1800" baseline="30000"/>
              <a:t>2-</a:t>
            </a:r>
            <a:r>
              <a:rPr lang="en-US" altLang="en-US" sz="1800"/>
              <a:t>: 16 protons and 18 electrons</a:t>
            </a:r>
          </a:p>
          <a:p>
            <a:r>
              <a:rPr lang="en-US" altLang="en-US" sz="1800"/>
              <a:t>N</a:t>
            </a:r>
            <a:r>
              <a:rPr lang="en-US" altLang="en-US" sz="1800" baseline="30000"/>
              <a:t>3-</a:t>
            </a:r>
            <a:r>
              <a:rPr lang="en-US" altLang="en-US" sz="1800"/>
              <a:t>: 7 protons and 10 electrons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hp_three_final-5x"/>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676400" y="2727325"/>
            <a:ext cx="59436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noGrp="1" noChangeArrowheads="1"/>
          </p:cNvSpPr>
          <p:nvPr>
            <p:ph type="title"/>
          </p:nvPr>
        </p:nvSpPr>
        <p:spPr>
          <a:xfrm>
            <a:off x="457200" y="0"/>
            <a:ext cx="8229600" cy="1143000"/>
          </a:xfrm>
        </p:spPr>
        <p:txBody>
          <a:bodyPr/>
          <a:lstStyle/>
          <a:p>
            <a:r>
              <a:rPr lang="en-US" altLang="en-US" sz="4000"/>
              <a:t>The sign and magnitude of ionic charge</a:t>
            </a:r>
          </a:p>
        </p:txBody>
      </p:sp>
      <p:sp>
        <p:nvSpPr>
          <p:cNvPr id="17411" name="Rectangle 3"/>
          <p:cNvSpPr>
            <a:spLocks noGrp="1" noChangeArrowheads="1"/>
          </p:cNvSpPr>
          <p:nvPr>
            <p:ph type="body" sz="half" idx="1"/>
          </p:nvPr>
        </p:nvSpPr>
        <p:spPr>
          <a:xfrm>
            <a:off x="457200" y="1295400"/>
            <a:ext cx="8382000" cy="4525963"/>
          </a:xfrm>
        </p:spPr>
        <p:txBody>
          <a:bodyPr/>
          <a:lstStyle/>
          <a:p>
            <a:r>
              <a:rPr lang="en-US" altLang="en-US" sz="2000"/>
              <a:t>In using the octet rule to predict the nature of an ion, the periodic table is useful.</a:t>
            </a:r>
          </a:p>
          <a:p>
            <a:r>
              <a:rPr lang="en-US" altLang="en-US" sz="2000" i="1"/>
              <a:t>When ionic compounds are formed</a:t>
            </a:r>
            <a:r>
              <a:rPr lang="en-US" altLang="en-US" sz="2000"/>
              <a:t>, atoms will tend to gain or lose electrons until they possess the same number of electrons as the nearest-neighbor noble gas.</a:t>
            </a:r>
          </a:p>
          <a:p>
            <a:r>
              <a:rPr lang="en-US" altLang="en-US" sz="2000"/>
              <a:t>Example: for sodium, Na, losing 1 e</a:t>
            </a:r>
            <a:r>
              <a:rPr lang="en-US" altLang="en-US" sz="2000" baseline="30000"/>
              <a:t>-</a:t>
            </a:r>
            <a:r>
              <a:rPr lang="en-US" altLang="en-US" sz="2000"/>
              <a:t> makes a Na</a:t>
            </a:r>
            <a:r>
              <a:rPr lang="en-US" altLang="en-US" sz="2000" baseline="30000"/>
              <a:t>+</a:t>
            </a:r>
            <a:r>
              <a:rPr lang="en-US" altLang="en-US" sz="2000"/>
              <a:t> ion</a:t>
            </a:r>
          </a:p>
        </p:txBody>
      </p:sp>
      <p:sp>
        <p:nvSpPr>
          <p:cNvPr id="17414" name="Text Box 6"/>
          <p:cNvSpPr txBox="1">
            <a:spLocks noChangeArrowheads="1"/>
          </p:cNvSpPr>
          <p:nvPr/>
        </p:nvSpPr>
        <p:spPr bwMode="auto">
          <a:xfrm>
            <a:off x="457200" y="43434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Na</a:t>
            </a:r>
          </a:p>
        </p:txBody>
      </p:sp>
      <p:sp>
        <p:nvSpPr>
          <p:cNvPr id="17415" name="Line 7"/>
          <p:cNvSpPr>
            <a:spLocks noChangeShapeType="1"/>
          </p:cNvSpPr>
          <p:nvPr/>
        </p:nvSpPr>
        <p:spPr bwMode="auto">
          <a:xfrm flipV="1">
            <a:off x="838200" y="4343400"/>
            <a:ext cx="1371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Rectangle 8"/>
          <p:cNvSpPr>
            <a:spLocks noChangeArrowheads="1"/>
          </p:cNvSpPr>
          <p:nvPr/>
        </p:nvSpPr>
        <p:spPr bwMode="auto">
          <a:xfrm>
            <a:off x="7086600" y="3352800"/>
            <a:ext cx="381000" cy="22860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Line 9"/>
          <p:cNvSpPr>
            <a:spLocks noChangeShapeType="1"/>
          </p:cNvSpPr>
          <p:nvPr/>
        </p:nvSpPr>
        <p:spPr bwMode="auto">
          <a:xfrm flipH="1">
            <a:off x="7467600" y="4114800"/>
            <a:ext cx="3810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Text Box 10"/>
          <p:cNvSpPr txBox="1">
            <a:spLocks noChangeArrowheads="1"/>
          </p:cNvSpPr>
          <p:nvPr/>
        </p:nvSpPr>
        <p:spPr bwMode="auto">
          <a:xfrm>
            <a:off x="7832725" y="3694113"/>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solidFill>
                  <a:srgbClr val="FF0000"/>
                </a:solidFill>
              </a:rPr>
              <a:t>noble</a:t>
            </a:r>
          </a:p>
          <a:p>
            <a:pPr algn="ctr"/>
            <a:r>
              <a:rPr lang="en-US" altLang="en-US" sz="1800">
                <a:solidFill>
                  <a:srgbClr val="FF0000"/>
                </a:solidFill>
              </a:rPr>
              <a:t>gases</a:t>
            </a:r>
          </a:p>
        </p:txBody>
      </p:sp>
      <p:sp>
        <p:nvSpPr>
          <p:cNvPr id="17419" name="Text Box 11"/>
          <p:cNvSpPr txBox="1">
            <a:spLocks noChangeArrowheads="1"/>
          </p:cNvSpPr>
          <p:nvPr/>
        </p:nvSpPr>
        <p:spPr bwMode="auto">
          <a:xfrm>
            <a:off x="0" y="4810125"/>
            <a:ext cx="1905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33CC"/>
                </a:solidFill>
              </a:rPr>
              <a:t>If a sodium atom</a:t>
            </a:r>
          </a:p>
          <a:p>
            <a:r>
              <a:rPr lang="en-US" altLang="en-US">
                <a:solidFill>
                  <a:srgbClr val="0033CC"/>
                </a:solidFill>
              </a:rPr>
              <a:t>were to lose one</a:t>
            </a:r>
          </a:p>
          <a:p>
            <a:r>
              <a:rPr lang="en-US" altLang="en-US">
                <a:solidFill>
                  <a:srgbClr val="0033CC"/>
                </a:solidFill>
              </a:rPr>
              <a:t>electron, it would</a:t>
            </a:r>
          </a:p>
          <a:p>
            <a:r>
              <a:rPr lang="en-US" altLang="en-US">
                <a:solidFill>
                  <a:srgbClr val="0033CC"/>
                </a:solidFill>
              </a:rPr>
              <a:t>have the same</a:t>
            </a:r>
          </a:p>
          <a:p>
            <a:r>
              <a:rPr lang="en-US" altLang="en-US">
                <a:solidFill>
                  <a:srgbClr val="0033CC"/>
                </a:solidFill>
              </a:rPr>
              <a:t>number of electrons</a:t>
            </a:r>
          </a:p>
          <a:p>
            <a:r>
              <a:rPr lang="en-US" altLang="en-US">
                <a:solidFill>
                  <a:srgbClr val="0033CC"/>
                </a:solidFill>
              </a:rPr>
              <a:t>as neon (Ne) a </a:t>
            </a:r>
          </a:p>
          <a:p>
            <a:r>
              <a:rPr lang="en-US" altLang="en-US">
                <a:solidFill>
                  <a:srgbClr val="0033CC"/>
                </a:solidFill>
              </a:rPr>
              <a:t>noble gas</a:t>
            </a:r>
          </a:p>
        </p:txBody>
      </p:sp>
      <p:sp>
        <p:nvSpPr>
          <p:cNvPr id="17420" name="Text Box 12"/>
          <p:cNvSpPr txBox="1">
            <a:spLocks noChangeArrowheads="1"/>
          </p:cNvSpPr>
          <p:nvPr/>
        </p:nvSpPr>
        <p:spPr bwMode="auto">
          <a:xfrm>
            <a:off x="-92075" y="3541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altLang="en-US" sz="4000"/>
              <a:t>The sign and magnitude of ionic charge</a:t>
            </a:r>
          </a:p>
        </p:txBody>
      </p:sp>
      <p:sp>
        <p:nvSpPr>
          <p:cNvPr id="19459" name="Rectangle 3"/>
          <p:cNvSpPr>
            <a:spLocks noGrp="1" noChangeArrowheads="1"/>
          </p:cNvSpPr>
          <p:nvPr>
            <p:ph type="body" sz="half" idx="1"/>
          </p:nvPr>
        </p:nvSpPr>
        <p:spPr>
          <a:xfrm>
            <a:off x="457200" y="1295400"/>
            <a:ext cx="8305800" cy="4525963"/>
          </a:xfrm>
        </p:spPr>
        <p:txBody>
          <a:bodyPr/>
          <a:lstStyle/>
          <a:p>
            <a:r>
              <a:rPr lang="en-US" altLang="en-US" sz="2000"/>
              <a:t>When a chlorine molecule reacts with sodium to form an ionic compound (NaCl), it picks up an electron (and is tranformed to a chloride ion, Cl</a:t>
            </a:r>
            <a:r>
              <a:rPr lang="en-US" altLang="en-US" sz="2000" baseline="30000"/>
              <a:t>-</a:t>
            </a:r>
            <a:r>
              <a:rPr lang="en-US" altLang="en-US" sz="2000"/>
              <a:t>).</a:t>
            </a:r>
          </a:p>
          <a:p>
            <a:r>
              <a:rPr lang="en-US" altLang="en-US" sz="2000"/>
              <a:t>Chlorine’s nearest-neighbor noble gas is argon (Ar).</a:t>
            </a:r>
          </a:p>
        </p:txBody>
      </p:sp>
      <p:pic>
        <p:nvPicPr>
          <p:cNvPr id="19460" name="Picture 4" descr="chp_three_final-5x"/>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676400" y="2727325"/>
            <a:ext cx="59436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Oval 6"/>
          <p:cNvSpPr>
            <a:spLocks noChangeArrowheads="1"/>
          </p:cNvSpPr>
          <p:nvPr/>
        </p:nvSpPr>
        <p:spPr bwMode="auto">
          <a:xfrm>
            <a:off x="6781800" y="4038600"/>
            <a:ext cx="457200" cy="457200"/>
          </a:xfrm>
          <a:prstGeom prst="ellipse">
            <a:avLst/>
          </a:prstGeom>
          <a:noFill/>
          <a:ln w="190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Line 8"/>
          <p:cNvSpPr>
            <a:spLocks noChangeShapeType="1"/>
          </p:cNvSpPr>
          <p:nvPr/>
        </p:nvSpPr>
        <p:spPr bwMode="auto">
          <a:xfrm>
            <a:off x="6324600" y="3276600"/>
            <a:ext cx="685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Text Box 9"/>
          <p:cNvSpPr txBox="1">
            <a:spLocks noChangeArrowheads="1"/>
          </p:cNvSpPr>
          <p:nvPr/>
        </p:nvSpPr>
        <p:spPr bwMode="auto">
          <a:xfrm>
            <a:off x="6019800" y="29718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Cl</a:t>
            </a:r>
          </a:p>
        </p:txBody>
      </p:sp>
      <p:sp>
        <p:nvSpPr>
          <p:cNvPr id="19466" name="Rectangle 10"/>
          <p:cNvSpPr>
            <a:spLocks noChangeArrowheads="1"/>
          </p:cNvSpPr>
          <p:nvPr/>
        </p:nvSpPr>
        <p:spPr bwMode="auto">
          <a:xfrm>
            <a:off x="7086600" y="3352800"/>
            <a:ext cx="381000" cy="22860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Line 11"/>
          <p:cNvSpPr>
            <a:spLocks noChangeShapeType="1"/>
          </p:cNvSpPr>
          <p:nvPr/>
        </p:nvSpPr>
        <p:spPr bwMode="auto">
          <a:xfrm flipH="1">
            <a:off x="7467600" y="4114800"/>
            <a:ext cx="3810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Text Box 12"/>
          <p:cNvSpPr txBox="1">
            <a:spLocks noChangeArrowheads="1"/>
          </p:cNvSpPr>
          <p:nvPr/>
        </p:nvSpPr>
        <p:spPr bwMode="auto">
          <a:xfrm>
            <a:off x="7832725" y="3694113"/>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solidFill>
                  <a:srgbClr val="FF0000"/>
                </a:solidFill>
              </a:rPr>
              <a:t>noble</a:t>
            </a:r>
          </a:p>
          <a:p>
            <a:pPr algn="ctr"/>
            <a:r>
              <a:rPr lang="en-US" altLang="en-US" sz="1800">
                <a:solidFill>
                  <a:srgbClr val="FF0000"/>
                </a:solidFill>
              </a:rPr>
              <a:t>gases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a:t>The sign and magnitude of ionic charge</a:t>
            </a:r>
          </a:p>
        </p:txBody>
      </p:sp>
      <p:sp>
        <p:nvSpPr>
          <p:cNvPr id="21507" name="Rectangle 3"/>
          <p:cNvSpPr>
            <a:spLocks noGrp="1" noChangeArrowheads="1"/>
          </p:cNvSpPr>
          <p:nvPr>
            <p:ph type="body" idx="1"/>
          </p:nvPr>
        </p:nvSpPr>
        <p:spPr/>
        <p:txBody>
          <a:bodyPr/>
          <a:lstStyle/>
          <a:p>
            <a:pPr>
              <a:lnSpc>
                <a:spcPct val="80000"/>
              </a:lnSpc>
            </a:pPr>
            <a:r>
              <a:rPr lang="en-US" altLang="en-US" sz="2800"/>
              <a:t>When ionic compounds are formed, they are </a:t>
            </a:r>
            <a:r>
              <a:rPr lang="en-US" altLang="en-US" sz="2800" u="sng"/>
              <a:t>usually</a:t>
            </a:r>
            <a:r>
              <a:rPr lang="en-US" altLang="en-US" sz="2800"/>
              <a:t> formed from reactions that involve metals and non-metals.</a:t>
            </a:r>
          </a:p>
          <a:p>
            <a:pPr lvl="1">
              <a:lnSpc>
                <a:spcPct val="80000"/>
              </a:lnSpc>
            </a:pPr>
            <a:r>
              <a:rPr lang="en-US" altLang="en-US" sz="2400" b="1"/>
              <a:t>Metals</a:t>
            </a:r>
            <a:r>
              <a:rPr lang="en-US" altLang="en-US" sz="2400"/>
              <a:t> from groups 1A, 2A, and 3 A </a:t>
            </a:r>
            <a:r>
              <a:rPr lang="en-US" altLang="en-US" sz="2400" b="1"/>
              <a:t>tend to lose</a:t>
            </a:r>
            <a:r>
              <a:rPr lang="en-US" altLang="en-US" sz="2400"/>
              <a:t> 1, 2, and 3 </a:t>
            </a:r>
            <a:r>
              <a:rPr lang="en-US" altLang="en-US" sz="2400" b="1"/>
              <a:t>electron(s)</a:t>
            </a:r>
            <a:r>
              <a:rPr lang="en-US" altLang="en-US" sz="2400"/>
              <a:t>, respectively, to get the same number as the nearest-neighbor noble gas (forming ions of +1, +2, and +3 charge).</a:t>
            </a:r>
          </a:p>
          <a:p>
            <a:pPr lvl="1">
              <a:lnSpc>
                <a:spcPct val="80000"/>
              </a:lnSpc>
            </a:pPr>
            <a:r>
              <a:rPr lang="en-US" altLang="en-US" sz="2400" b="1"/>
              <a:t>Non-metals</a:t>
            </a:r>
            <a:r>
              <a:rPr lang="en-US" altLang="en-US" sz="2400"/>
              <a:t> from groups 5A, 6A, and 7A </a:t>
            </a:r>
            <a:r>
              <a:rPr lang="en-US" altLang="en-US" sz="2400" b="1"/>
              <a:t>tend to gain</a:t>
            </a:r>
            <a:r>
              <a:rPr lang="en-US" altLang="en-US" sz="2400"/>
              <a:t> 3, 2, and 1 </a:t>
            </a:r>
            <a:r>
              <a:rPr lang="en-US" altLang="en-US" sz="2400" b="1"/>
              <a:t>electron(s)</a:t>
            </a:r>
            <a:r>
              <a:rPr lang="en-US" altLang="en-US" sz="2400"/>
              <a:t> to get the same number as the nearest-neighbor noble gas, forming ions that have -3, -2, and -1, respectively.</a:t>
            </a:r>
          </a:p>
          <a:p>
            <a:pPr lvl="1">
              <a:lnSpc>
                <a:spcPct val="80000"/>
              </a:lnSpc>
            </a:pPr>
            <a:r>
              <a:rPr lang="en-US" altLang="en-US" sz="2400"/>
              <a:t>Elements from goup 4A tend to form covalent bonds (see next chapter).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lstStyle/>
          <a:p>
            <a:r>
              <a:rPr lang="en-US" altLang="en-US" sz="4000"/>
              <a:t>The sign and magnitude of ionic charge</a:t>
            </a:r>
          </a:p>
        </p:txBody>
      </p:sp>
      <p:pic>
        <p:nvPicPr>
          <p:cNvPr id="41988" name="Picture 4" descr="02_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446"/>
          <a:stretch>
            <a:fillRect/>
          </a:stretch>
        </p:blipFill>
        <p:spPr>
          <a:xfrm>
            <a:off x="457200" y="2236788"/>
            <a:ext cx="8229600" cy="32512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37214" y="609600"/>
            <a:ext cx="9144000" cy="381000"/>
          </a:xfrm>
          <a:custGeom>
            <a:avLst/>
            <a:gdLst/>
            <a:ahLst/>
            <a:cxnLst/>
            <a:rect l="0" t="0" r="0" b="0"/>
            <a:pathLst/>
          </a:custGeom>
          <a:solidFill>
            <a:srgbClr val="00FFFF"/>
          </a:solidFill>
          <a:ln>
            <a:solidFill>
              <a:srgbClr val="000000"/>
            </a:solidFill>
            <a:round/>
          </a:ln>
        </p:spPr>
        <p:txBody>
          <a:bodyPr/>
          <a:lstStyle/>
          <a:p>
            <a:pPr>
              <a:defRPr/>
            </a:pPr>
            <a:r>
              <a:rPr lang="en-US" sz="2400" kern="0" dirty="0" smtClean="0">
                <a:solidFill>
                  <a:srgbClr val="C00000"/>
                </a:solidFill>
                <a:effectLst>
                  <a:outerShdw blurRad="38100" dist="38100" dir="2700000" algn="tl">
                    <a:srgbClr val="C0C0C0"/>
                  </a:outerShdw>
                </a:effectLst>
                <a:latin typeface="+mj-lt"/>
              </a:rPr>
              <a:t>										Chapter 4. </a:t>
            </a:r>
            <a:r>
              <a:rPr lang="en-US" sz="2400" dirty="0">
                <a:solidFill>
                  <a:srgbClr val="C00000"/>
                </a:solidFill>
              </a:rPr>
              <a:t>Chemical Bonding: The Ionic Bond Model</a:t>
            </a:r>
            <a:endParaRPr lang="en-US" sz="2400" kern="0" dirty="0">
              <a:solidFill>
                <a:srgbClr val="C00000"/>
              </a:solidFill>
              <a:effectLst>
                <a:outerShdw blurRad="38100" dist="38100" dir="2700000" algn="tl">
                  <a:srgbClr val="C0C0C0"/>
                </a:outerShdw>
              </a:effectLst>
            </a:endParaRPr>
          </a:p>
        </p:txBody>
      </p:sp>
      <p:sp>
        <p:nvSpPr>
          <p:cNvPr id="21507" name="AutoShape 3"/>
          <p:cNvSpPr>
            <a:spLocks noGrp="1" noChangeArrowheads="1"/>
          </p:cNvSpPr>
          <p:nvPr>
            <p:ph type="subTitle" idx="4294967295"/>
          </p:nvPr>
        </p:nvSpPr>
        <p:spPr>
          <a:xfrm>
            <a:off x="-609600" y="1219200"/>
            <a:ext cx="8991600" cy="5410200"/>
          </a:xfrm>
          <a:custGeom>
            <a:avLst/>
            <a:gdLst/>
            <a:ahLst/>
            <a:cxnLst/>
            <a:rect l="0" t="0" r="0" b="0"/>
            <a:pathLst/>
          </a:custGeom>
          <a:solidFill>
            <a:srgbClr val="FFFF00"/>
          </a:solidFill>
          <a:ln>
            <a:solidFill>
              <a:srgbClr val="000000"/>
            </a:solidFill>
            <a:round/>
          </a:ln>
        </p:spPr>
        <p:txBody>
          <a:bodyPr/>
          <a:lstStyle/>
          <a:p>
            <a:pPr marL="0" indent="0">
              <a:buNone/>
            </a:pPr>
            <a:r>
              <a:rPr lang="en-US" sz="2000" dirty="0" smtClean="0">
                <a:solidFill>
                  <a:srgbClr val="008000"/>
                </a:solidFill>
                <a:effectLst/>
              </a:rPr>
              <a:t>	</a:t>
            </a:r>
            <a:r>
              <a:rPr lang="en-US" sz="2000" dirty="0" smtClean="0">
                <a:effectLst/>
              </a:rPr>
              <a:t>4-1	Chemical </a:t>
            </a:r>
            <a:r>
              <a:rPr lang="en-US" sz="2000" dirty="0" smtClean="0">
                <a:effectLst/>
              </a:rPr>
              <a:t>Bonds</a:t>
            </a:r>
          </a:p>
          <a:p>
            <a:pPr marL="0" indent="0">
              <a:buNone/>
            </a:pPr>
            <a:r>
              <a:rPr lang="en-US" sz="2000" dirty="0" smtClean="0">
                <a:effectLst/>
              </a:rPr>
              <a:t>	</a:t>
            </a:r>
            <a:r>
              <a:rPr lang="en-US" sz="2000" dirty="0" smtClean="0">
                <a:effectLst/>
              </a:rPr>
              <a:t>4-2	Valence </a:t>
            </a:r>
            <a:r>
              <a:rPr lang="en-US" sz="2000" dirty="0" smtClean="0">
                <a:effectLst/>
              </a:rPr>
              <a:t>Electrons and Lewis Symbols</a:t>
            </a:r>
          </a:p>
          <a:p>
            <a:pPr marL="0" indent="0">
              <a:buNone/>
            </a:pPr>
            <a:r>
              <a:rPr lang="en-US" sz="2000" dirty="0" smtClean="0">
                <a:effectLst/>
              </a:rPr>
              <a:t>	</a:t>
            </a:r>
            <a:r>
              <a:rPr lang="en-US" sz="2000" dirty="0" smtClean="0">
                <a:effectLst/>
              </a:rPr>
              <a:t>4-3	The </a:t>
            </a:r>
            <a:r>
              <a:rPr lang="en-US" sz="2000" dirty="0" smtClean="0">
                <a:effectLst/>
              </a:rPr>
              <a:t>Octet Rule</a:t>
            </a:r>
          </a:p>
          <a:p>
            <a:pPr marL="0" indent="0">
              <a:buNone/>
            </a:pPr>
            <a:r>
              <a:rPr lang="en-US" sz="2000" dirty="0" smtClean="0">
                <a:effectLst/>
              </a:rPr>
              <a:t>	</a:t>
            </a:r>
            <a:r>
              <a:rPr lang="en-US" sz="2000" dirty="0" smtClean="0">
                <a:effectLst/>
              </a:rPr>
              <a:t>4-4	The </a:t>
            </a:r>
            <a:r>
              <a:rPr lang="en-US" sz="2000" dirty="0" smtClean="0">
                <a:effectLst/>
              </a:rPr>
              <a:t>Ionic Bond Model</a:t>
            </a:r>
          </a:p>
          <a:p>
            <a:pPr marL="0" indent="0">
              <a:buNone/>
            </a:pPr>
            <a:r>
              <a:rPr lang="en-US" sz="2000" dirty="0" smtClean="0">
                <a:effectLst/>
              </a:rPr>
              <a:t>	</a:t>
            </a:r>
            <a:r>
              <a:rPr lang="en-US" sz="2000" dirty="0" smtClean="0">
                <a:effectLst/>
              </a:rPr>
              <a:t>4-5	The </a:t>
            </a:r>
            <a:r>
              <a:rPr lang="en-US" sz="2000" dirty="0" smtClean="0">
                <a:effectLst/>
              </a:rPr>
              <a:t>Sign and Magnitude of Ionic </a:t>
            </a:r>
            <a:r>
              <a:rPr lang="en-US" sz="2000" dirty="0" smtClean="0">
                <a:effectLst/>
              </a:rPr>
              <a:t>Charge Isoelectronic </a:t>
            </a:r>
            <a:r>
              <a:rPr lang="en-US" sz="2000" dirty="0" smtClean="0">
                <a:effectLst/>
              </a:rPr>
              <a:t>Species</a:t>
            </a:r>
          </a:p>
          <a:p>
            <a:pPr marL="0" indent="0">
              <a:buNone/>
            </a:pPr>
            <a:r>
              <a:rPr lang="en-US" sz="2000" dirty="0" smtClean="0">
                <a:effectLst/>
              </a:rPr>
              <a:t>	</a:t>
            </a:r>
            <a:r>
              <a:rPr lang="en-US" sz="2000" dirty="0" smtClean="0">
                <a:effectLst/>
              </a:rPr>
              <a:t>4-6	Lewis </a:t>
            </a:r>
            <a:r>
              <a:rPr lang="en-US" sz="2000" dirty="0" smtClean="0">
                <a:effectLst/>
              </a:rPr>
              <a:t>Structures for Ionic Compounds</a:t>
            </a:r>
          </a:p>
          <a:p>
            <a:pPr marL="0" indent="0">
              <a:buNone/>
            </a:pPr>
            <a:r>
              <a:rPr lang="en-US" sz="2000" dirty="0" smtClean="0">
                <a:effectLst/>
              </a:rPr>
              <a:t>	</a:t>
            </a:r>
            <a:r>
              <a:rPr lang="en-US" sz="2000" dirty="0" smtClean="0">
                <a:effectLst/>
              </a:rPr>
              <a:t>4-7	Chemical </a:t>
            </a:r>
            <a:r>
              <a:rPr lang="en-US" sz="2000" dirty="0" smtClean="0">
                <a:effectLst/>
              </a:rPr>
              <a:t>Formulas for Ionic Compounds</a:t>
            </a:r>
          </a:p>
          <a:p>
            <a:pPr marL="0" indent="0">
              <a:buNone/>
            </a:pPr>
            <a:r>
              <a:rPr lang="en-US" sz="2000" dirty="0" smtClean="0">
                <a:effectLst/>
              </a:rPr>
              <a:t>	</a:t>
            </a:r>
            <a:r>
              <a:rPr lang="en-US" sz="2000" dirty="0" smtClean="0">
                <a:effectLst/>
              </a:rPr>
              <a:t>4-8	The </a:t>
            </a:r>
            <a:r>
              <a:rPr lang="en-US" sz="2000" dirty="0" smtClean="0">
                <a:effectLst/>
              </a:rPr>
              <a:t>Structure of Ionic Compounds</a:t>
            </a:r>
          </a:p>
          <a:p>
            <a:pPr marL="0" indent="0">
              <a:buNone/>
            </a:pPr>
            <a:r>
              <a:rPr lang="en-US" sz="2000" dirty="0" smtClean="0">
                <a:effectLst/>
              </a:rPr>
              <a:t>	</a:t>
            </a:r>
            <a:r>
              <a:rPr lang="en-US" sz="2000" dirty="0" smtClean="0">
                <a:effectLst/>
              </a:rPr>
              <a:t>4-9	Recognizing </a:t>
            </a:r>
            <a:r>
              <a:rPr lang="en-US" sz="2000" dirty="0" smtClean="0">
                <a:effectLst/>
              </a:rPr>
              <a:t>and Naming Binary Ionic Compounds</a:t>
            </a:r>
          </a:p>
          <a:p>
            <a:pPr marL="0" indent="0">
              <a:buNone/>
            </a:pPr>
            <a:r>
              <a:rPr lang="en-US" sz="2000" dirty="0" smtClean="0">
                <a:effectLst/>
              </a:rPr>
              <a:t>	</a:t>
            </a:r>
            <a:r>
              <a:rPr lang="en-US" sz="2000" dirty="0" smtClean="0">
                <a:effectLst/>
              </a:rPr>
              <a:t>4-10	Polyatomic </a:t>
            </a:r>
            <a:r>
              <a:rPr lang="en-US" sz="2000" dirty="0" smtClean="0">
                <a:effectLst/>
              </a:rPr>
              <a:t>Ions</a:t>
            </a:r>
          </a:p>
          <a:p>
            <a:pPr marL="0" indent="0">
              <a:buNone/>
            </a:pPr>
            <a:r>
              <a:rPr lang="en-US" sz="2000" dirty="0" smtClean="0">
                <a:effectLst/>
              </a:rPr>
              <a:t>	</a:t>
            </a:r>
            <a:r>
              <a:rPr lang="en-US" sz="2000" dirty="0" smtClean="0">
                <a:effectLst/>
              </a:rPr>
              <a:t>4-11	Chemical </a:t>
            </a:r>
            <a:r>
              <a:rPr lang="en-US" sz="2000" dirty="0" smtClean="0">
                <a:effectLst/>
              </a:rPr>
              <a:t>Formulas and Names for Ionic Compounds</a:t>
            </a:r>
          </a:p>
          <a:p>
            <a:pPr marL="0" indent="0">
              <a:buNone/>
            </a:pPr>
            <a:r>
              <a:rPr lang="en-US" sz="2000" dirty="0"/>
              <a:t> </a:t>
            </a:r>
            <a:r>
              <a:rPr lang="en-US" sz="2000" dirty="0" smtClean="0"/>
              <a:t>         </a:t>
            </a:r>
            <a:r>
              <a:rPr lang="en-US" sz="2000" dirty="0" smtClean="0">
                <a:effectLst/>
              </a:rPr>
              <a:t> </a:t>
            </a:r>
            <a:r>
              <a:rPr lang="en-US" sz="2000" dirty="0" smtClean="0">
                <a:effectLst/>
              </a:rPr>
              <a:t>         	Containing </a:t>
            </a:r>
            <a:r>
              <a:rPr lang="en-US" sz="2000" dirty="0" smtClean="0">
                <a:effectLst/>
              </a:rPr>
              <a:t>Polyatomic Ions</a:t>
            </a:r>
          </a:p>
          <a:p>
            <a:pPr marL="0" indent="0">
              <a:lnSpc>
                <a:spcPct val="90000"/>
              </a:lnSpc>
              <a:buNone/>
            </a:pP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47462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4000"/>
              <a:t>Writing electron configurations of ions and shorthand notation</a:t>
            </a:r>
          </a:p>
        </p:txBody>
      </p:sp>
      <p:sp>
        <p:nvSpPr>
          <p:cNvPr id="45059" name="Rectangle 3"/>
          <p:cNvSpPr>
            <a:spLocks noGrp="1" noChangeArrowheads="1"/>
          </p:cNvSpPr>
          <p:nvPr>
            <p:ph type="body" idx="1"/>
          </p:nvPr>
        </p:nvSpPr>
        <p:spPr>
          <a:xfrm>
            <a:off x="457200" y="1447800"/>
            <a:ext cx="8229600" cy="4525963"/>
          </a:xfrm>
        </p:spPr>
        <p:txBody>
          <a:bodyPr/>
          <a:lstStyle/>
          <a:p>
            <a:r>
              <a:rPr lang="en-US" altLang="en-US" sz="2400"/>
              <a:t>You can use the periodic table to abbreviate an electron configuration for an element or ion, by using a noble gas to account for part of that electron configuration</a:t>
            </a:r>
          </a:p>
          <a:p>
            <a:r>
              <a:rPr lang="en-US" altLang="en-US" sz="2400"/>
              <a:t>Example: sodium (Na) is </a:t>
            </a:r>
            <a:r>
              <a:rPr lang="en-US" altLang="en-US" sz="2400">
                <a:solidFill>
                  <a:srgbClr val="FF0000"/>
                </a:solidFill>
              </a:rPr>
              <a:t>1s</a:t>
            </a:r>
            <a:r>
              <a:rPr lang="en-US" altLang="en-US" sz="2400" baseline="30000">
                <a:solidFill>
                  <a:srgbClr val="FF0000"/>
                </a:solidFill>
              </a:rPr>
              <a:t>2</a:t>
            </a:r>
            <a:r>
              <a:rPr lang="en-US" altLang="en-US" sz="2400">
                <a:solidFill>
                  <a:srgbClr val="FF0000"/>
                </a:solidFill>
              </a:rPr>
              <a:t>2s</a:t>
            </a:r>
            <a:r>
              <a:rPr lang="en-US" altLang="en-US" sz="2400" baseline="30000">
                <a:solidFill>
                  <a:srgbClr val="FF0000"/>
                </a:solidFill>
              </a:rPr>
              <a:t>2</a:t>
            </a:r>
            <a:r>
              <a:rPr lang="en-US" altLang="en-US" sz="2400">
                <a:solidFill>
                  <a:srgbClr val="FF0000"/>
                </a:solidFill>
              </a:rPr>
              <a:t>2p</a:t>
            </a:r>
            <a:r>
              <a:rPr lang="en-US" altLang="en-US" sz="2400" baseline="30000">
                <a:solidFill>
                  <a:srgbClr val="FF0000"/>
                </a:solidFill>
              </a:rPr>
              <a:t>6</a:t>
            </a:r>
            <a:r>
              <a:rPr lang="en-US" altLang="en-US" sz="2400"/>
              <a:t>3s</a:t>
            </a:r>
            <a:r>
              <a:rPr lang="en-US" altLang="en-US" sz="2400" baseline="30000"/>
              <a:t>1</a:t>
            </a:r>
            <a:r>
              <a:rPr lang="en-US" altLang="en-US" sz="2400"/>
              <a:t>, or just </a:t>
            </a:r>
            <a:r>
              <a:rPr lang="en-US" altLang="en-US" sz="2400">
                <a:solidFill>
                  <a:srgbClr val="FF0000"/>
                </a:solidFill>
              </a:rPr>
              <a:t>[Ne]</a:t>
            </a:r>
            <a:r>
              <a:rPr lang="en-US" altLang="en-US" sz="2400"/>
              <a:t>3s</a:t>
            </a:r>
            <a:r>
              <a:rPr lang="en-US" altLang="en-US" sz="2400" baseline="30000"/>
              <a:t>1</a:t>
            </a:r>
            <a:endParaRPr lang="en-US" altLang="en-US" sz="2400"/>
          </a:p>
          <a:p>
            <a:r>
              <a:rPr lang="en-US" altLang="en-US" sz="2400"/>
              <a:t>For an ion, like Na</a:t>
            </a:r>
            <a:r>
              <a:rPr lang="en-US" altLang="en-US" sz="2400" baseline="30000"/>
              <a:t>+</a:t>
            </a:r>
            <a:r>
              <a:rPr lang="en-US" altLang="en-US" sz="2400"/>
              <a:t>, it would be 1s</a:t>
            </a:r>
            <a:r>
              <a:rPr lang="en-US" altLang="en-US" sz="2400" baseline="30000"/>
              <a:t>2</a:t>
            </a:r>
            <a:r>
              <a:rPr lang="en-US" altLang="en-US" sz="2400"/>
              <a:t>2s</a:t>
            </a:r>
            <a:r>
              <a:rPr lang="en-US" altLang="en-US" sz="2400" baseline="30000"/>
              <a:t>2</a:t>
            </a:r>
            <a:r>
              <a:rPr lang="en-US" altLang="en-US" sz="2400"/>
              <a:t>2p</a:t>
            </a:r>
            <a:r>
              <a:rPr lang="en-US" altLang="en-US" sz="2400" baseline="30000"/>
              <a:t>6</a:t>
            </a:r>
            <a:r>
              <a:rPr lang="en-US" altLang="en-US" sz="2400"/>
              <a:t> or just [Ne]</a:t>
            </a:r>
            <a:endParaRPr lang="en-US" altLang="en-US" sz="2400" baseline="30000"/>
          </a:p>
        </p:txBody>
      </p:sp>
      <p:pic>
        <p:nvPicPr>
          <p:cNvPr id="45060" name="Picture 4" descr="chp_three_final-5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575050"/>
            <a:ext cx="4724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8"/>
          <p:cNvSpPr txBox="1">
            <a:spLocks noChangeArrowheads="1"/>
          </p:cNvSpPr>
          <p:nvPr/>
        </p:nvSpPr>
        <p:spPr bwMode="auto">
          <a:xfrm>
            <a:off x="365125" y="3998913"/>
            <a:ext cx="2586038"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For Cl: 1s</a:t>
            </a:r>
            <a:r>
              <a:rPr lang="en-US" altLang="en-US" sz="1800" baseline="30000"/>
              <a:t>2</a:t>
            </a:r>
            <a:r>
              <a:rPr lang="en-US" altLang="en-US" sz="1800"/>
              <a:t>2s</a:t>
            </a:r>
            <a:r>
              <a:rPr lang="en-US" altLang="en-US" sz="1800" baseline="30000"/>
              <a:t>2</a:t>
            </a:r>
            <a:r>
              <a:rPr lang="en-US" altLang="en-US" sz="1800"/>
              <a:t>2p</a:t>
            </a:r>
            <a:r>
              <a:rPr lang="en-US" altLang="en-US" sz="1800" baseline="30000"/>
              <a:t>6</a:t>
            </a:r>
            <a:r>
              <a:rPr lang="en-US" altLang="en-US" sz="1800"/>
              <a:t>3s</a:t>
            </a:r>
            <a:r>
              <a:rPr lang="en-US" altLang="en-US" sz="1800" baseline="30000"/>
              <a:t>2</a:t>
            </a:r>
            <a:r>
              <a:rPr lang="en-US" altLang="en-US" sz="1800"/>
              <a:t>3p</a:t>
            </a:r>
            <a:r>
              <a:rPr lang="en-US" altLang="en-US" sz="1800" baseline="30000"/>
              <a:t>5</a:t>
            </a:r>
          </a:p>
          <a:p>
            <a:pPr algn="ctr"/>
            <a:r>
              <a:rPr lang="en-US" altLang="en-US" sz="1800" u="sng"/>
              <a:t>or</a:t>
            </a:r>
          </a:p>
          <a:p>
            <a:pPr algn="ctr"/>
            <a:r>
              <a:rPr lang="en-US" altLang="en-US" sz="1800"/>
              <a:t>[Ne]3s</a:t>
            </a:r>
            <a:r>
              <a:rPr lang="en-US" altLang="en-US" sz="1800" baseline="30000"/>
              <a:t>2</a:t>
            </a:r>
            <a:r>
              <a:rPr lang="en-US" altLang="en-US" sz="1800"/>
              <a:t>3p</a:t>
            </a:r>
            <a:r>
              <a:rPr lang="en-US" altLang="en-US" sz="1800" baseline="30000"/>
              <a:t>5</a:t>
            </a:r>
          </a:p>
          <a:p>
            <a:pPr algn="ctr"/>
            <a:endParaRPr lang="en-US" altLang="en-US" sz="1800" baseline="30000"/>
          </a:p>
          <a:p>
            <a:pPr algn="ctr"/>
            <a:endParaRPr lang="en-US" altLang="en-US" sz="1800" baseline="30000"/>
          </a:p>
          <a:p>
            <a:pPr algn="ctr"/>
            <a:endParaRPr lang="en-US" altLang="en-US" sz="1800" baseline="30000"/>
          </a:p>
          <a:p>
            <a:pPr algn="ctr"/>
            <a:r>
              <a:rPr lang="en-US" altLang="en-US" sz="1800"/>
              <a:t>O</a:t>
            </a:r>
            <a:r>
              <a:rPr lang="en-US" altLang="en-US" sz="1800" baseline="30000"/>
              <a:t>2-</a:t>
            </a:r>
            <a:r>
              <a:rPr lang="en-US" altLang="en-US" sz="1800"/>
              <a:t>: 1s</a:t>
            </a:r>
            <a:r>
              <a:rPr lang="en-US" altLang="en-US" sz="1800" baseline="30000"/>
              <a:t>2</a:t>
            </a:r>
            <a:r>
              <a:rPr lang="en-US" altLang="en-US" sz="1800"/>
              <a:t>2s</a:t>
            </a:r>
            <a:r>
              <a:rPr lang="en-US" altLang="en-US" sz="1800" baseline="30000"/>
              <a:t>2</a:t>
            </a:r>
            <a:r>
              <a:rPr lang="en-US" altLang="en-US" sz="1800"/>
              <a:t>2p</a:t>
            </a:r>
            <a:r>
              <a:rPr lang="en-US" altLang="en-US" sz="1800" baseline="30000"/>
              <a:t>6</a:t>
            </a:r>
          </a:p>
          <a:p>
            <a:pPr algn="ctr"/>
            <a:r>
              <a:rPr lang="en-US" altLang="en-US" sz="1800"/>
              <a:t>Or</a:t>
            </a:r>
          </a:p>
          <a:p>
            <a:pPr algn="ctr"/>
            <a:r>
              <a:rPr lang="en-US" altLang="en-US" sz="1800"/>
              <a:t>[Ne]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Isoelectronic species</a:t>
            </a:r>
          </a:p>
        </p:txBody>
      </p:sp>
      <p:sp>
        <p:nvSpPr>
          <p:cNvPr id="22531" name="Rectangle 3"/>
          <p:cNvSpPr>
            <a:spLocks noGrp="1" noChangeArrowheads="1"/>
          </p:cNvSpPr>
          <p:nvPr>
            <p:ph type="body" sz="half" idx="1"/>
          </p:nvPr>
        </p:nvSpPr>
        <p:spPr>
          <a:xfrm>
            <a:off x="457200" y="1600200"/>
            <a:ext cx="8229600" cy="4525963"/>
          </a:xfrm>
        </p:spPr>
        <p:txBody>
          <a:bodyPr/>
          <a:lstStyle/>
          <a:p>
            <a:r>
              <a:rPr lang="en-US" altLang="en-US" sz="2800"/>
              <a:t>Isoelectronic is a term that means </a:t>
            </a:r>
            <a:r>
              <a:rPr lang="en-US" altLang="en-US" sz="2800" i="1"/>
              <a:t>having the same number and configuration of electrons.</a:t>
            </a:r>
          </a:p>
          <a:p>
            <a:r>
              <a:rPr lang="en-US" altLang="en-US" sz="2800"/>
              <a:t>For example: O</a:t>
            </a:r>
            <a:r>
              <a:rPr lang="en-US" altLang="en-US" sz="2800" baseline="30000"/>
              <a:t>2-</a:t>
            </a:r>
            <a:r>
              <a:rPr lang="en-US" altLang="en-US" sz="2800"/>
              <a:t>, F</a:t>
            </a:r>
            <a:r>
              <a:rPr lang="en-US" altLang="en-US" sz="2800" baseline="30000"/>
              <a:t>-</a:t>
            </a:r>
            <a:r>
              <a:rPr lang="en-US" altLang="en-US" sz="2800"/>
              <a:t>, Ne, and Na</a:t>
            </a:r>
            <a:r>
              <a:rPr lang="en-US" altLang="en-US" sz="2800" baseline="30000"/>
              <a:t>+</a:t>
            </a:r>
            <a:r>
              <a:rPr lang="en-US" altLang="en-US" sz="2800"/>
              <a:t>:</a:t>
            </a:r>
          </a:p>
          <a:p>
            <a:endParaRPr lang="en-US" altLang="en-US" sz="2800" baseline="30000"/>
          </a:p>
        </p:txBody>
      </p:sp>
      <p:graphicFrame>
        <p:nvGraphicFramePr>
          <p:cNvPr id="22582" name="Group 54"/>
          <p:cNvGraphicFramePr>
            <a:graphicFrameLocks noGrp="1"/>
          </p:cNvGraphicFramePr>
          <p:nvPr>
            <p:ph sz="half" idx="2"/>
          </p:nvPr>
        </p:nvGraphicFramePr>
        <p:xfrm>
          <a:off x="685800" y="4038600"/>
          <a:ext cx="7772400" cy="2633028"/>
        </p:xfrm>
        <a:graphic>
          <a:graphicData uri="http://schemas.openxmlformats.org/drawingml/2006/table">
            <a:tbl>
              <a:tblPr/>
              <a:tblGrid>
                <a:gridCol w="1555750">
                  <a:extLst>
                    <a:ext uri="{9D8B030D-6E8A-4147-A177-3AD203B41FA5}">
                      <a16:colId xmlns:a16="http://schemas.microsoft.com/office/drawing/2014/main" val="1160381166"/>
                    </a:ext>
                  </a:extLst>
                </a:gridCol>
                <a:gridCol w="1554163">
                  <a:extLst>
                    <a:ext uri="{9D8B030D-6E8A-4147-A177-3AD203B41FA5}">
                      <a16:colId xmlns:a16="http://schemas.microsoft.com/office/drawing/2014/main" val="1019194132"/>
                    </a:ext>
                  </a:extLst>
                </a:gridCol>
                <a:gridCol w="1552575">
                  <a:extLst>
                    <a:ext uri="{9D8B030D-6E8A-4147-A177-3AD203B41FA5}">
                      <a16:colId xmlns:a16="http://schemas.microsoft.com/office/drawing/2014/main" val="400133735"/>
                    </a:ext>
                  </a:extLst>
                </a:gridCol>
                <a:gridCol w="1554162">
                  <a:extLst>
                    <a:ext uri="{9D8B030D-6E8A-4147-A177-3AD203B41FA5}">
                      <a16:colId xmlns:a16="http://schemas.microsoft.com/office/drawing/2014/main" val="3339708943"/>
                    </a:ext>
                  </a:extLst>
                </a:gridCol>
                <a:gridCol w="1555750">
                  <a:extLst>
                    <a:ext uri="{9D8B030D-6E8A-4147-A177-3AD203B41FA5}">
                      <a16:colId xmlns:a16="http://schemas.microsoft.com/office/drawing/2014/main" val="372025834"/>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electrons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charge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3907242"/>
                  </a:ext>
                </a:extLst>
              </a:tr>
              <a:tr h="466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O</a:t>
                      </a:r>
                      <a:r>
                        <a:rPr kumimoji="0" lang="en-US" altLang="en-US" sz="2800" b="0" i="0" u="none" strike="noStrike" cap="none" normalizeH="0" baseline="30000" smtClean="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3418875"/>
                  </a:ext>
                </a:extLst>
              </a:tr>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F</a:t>
                      </a:r>
                      <a:r>
                        <a:rPr kumimoji="0" lang="en-US" altLang="en-US" sz="2800" b="0" i="0" u="none" strike="noStrike" cap="none" normalizeH="0" baseline="3000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5776110"/>
                  </a:ext>
                </a:extLst>
              </a:tr>
              <a:tr h="560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7826898"/>
                  </a:ext>
                </a:extLst>
              </a:tr>
              <a:tr h="493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Na</a:t>
                      </a:r>
                      <a:r>
                        <a:rPr kumimoji="0" lang="en-US" altLang="en-US" sz="2800" b="0" i="0" u="none" strike="noStrike" cap="none" normalizeH="0" baseline="3000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7151844"/>
                  </a:ext>
                </a:extLst>
              </a:tr>
            </a:tbl>
          </a:graphicData>
        </a:graphic>
      </p:graphicFrame>
      <p:sp>
        <p:nvSpPr>
          <p:cNvPr id="22583" name="Text Box 55"/>
          <p:cNvSpPr txBox="1">
            <a:spLocks noChangeArrowheads="1"/>
          </p:cNvSpPr>
          <p:nvPr/>
        </p:nvSpPr>
        <p:spPr bwMode="auto">
          <a:xfrm>
            <a:off x="1524000" y="3200400"/>
            <a:ext cx="59626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All of these species have the same electron configuration</a:t>
            </a:r>
          </a:p>
          <a:p>
            <a:pPr algn="ctr"/>
            <a:r>
              <a:rPr lang="en-US" altLang="en-US" sz="1800">
                <a:solidFill>
                  <a:srgbClr val="0033CC"/>
                </a:solidFill>
              </a:rPr>
              <a:t>1s</a:t>
            </a:r>
            <a:r>
              <a:rPr lang="en-US" altLang="en-US" sz="1800" baseline="30000">
                <a:solidFill>
                  <a:srgbClr val="0033CC"/>
                </a:solidFill>
              </a:rPr>
              <a:t>2</a:t>
            </a:r>
            <a:r>
              <a:rPr lang="en-US" altLang="en-US" sz="1800">
                <a:solidFill>
                  <a:srgbClr val="0033CC"/>
                </a:solidFill>
              </a:rPr>
              <a:t>2s</a:t>
            </a:r>
            <a:r>
              <a:rPr lang="en-US" altLang="en-US" sz="1800" baseline="30000">
                <a:solidFill>
                  <a:srgbClr val="0033CC"/>
                </a:solidFill>
              </a:rPr>
              <a:t>2</a:t>
            </a:r>
            <a:r>
              <a:rPr lang="en-US" altLang="en-US" sz="1800">
                <a:solidFill>
                  <a:srgbClr val="0033CC"/>
                </a:solidFill>
              </a:rPr>
              <a:t>2p</a:t>
            </a:r>
            <a:r>
              <a:rPr lang="en-US" altLang="en-US" sz="1800" baseline="30000">
                <a:solidFill>
                  <a:srgbClr val="0033CC"/>
                </a:solidFill>
              </a:rPr>
              <a:t>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Lewis structures for ionic compounds</a:t>
            </a:r>
          </a:p>
        </p:txBody>
      </p:sp>
      <p:sp>
        <p:nvSpPr>
          <p:cNvPr id="24579" name="Rectangle 3"/>
          <p:cNvSpPr>
            <a:spLocks noGrp="1" noChangeArrowheads="1"/>
          </p:cNvSpPr>
          <p:nvPr>
            <p:ph type="body" sz="half" idx="1"/>
          </p:nvPr>
        </p:nvSpPr>
        <p:spPr>
          <a:xfrm>
            <a:off x="457200" y="1600200"/>
            <a:ext cx="8305800" cy="4525963"/>
          </a:xfrm>
        </p:spPr>
        <p:txBody>
          <a:bodyPr/>
          <a:lstStyle/>
          <a:p>
            <a:r>
              <a:rPr lang="en-US" altLang="en-US" sz="2800"/>
              <a:t>When ionic compounds are formed, one atom (or group of atoms) loses an electron and the other atom (or group of atoms) takes them.  This can be represented by Lewis structures:</a:t>
            </a:r>
          </a:p>
          <a:p>
            <a:endParaRPr lang="en-US" altLang="en-US" sz="2800"/>
          </a:p>
        </p:txBody>
      </p:sp>
      <p:graphicFrame>
        <p:nvGraphicFramePr>
          <p:cNvPr id="24593" name="Object 17"/>
          <p:cNvGraphicFramePr>
            <a:graphicFrameLocks noGrp="1" noChangeAspect="1"/>
          </p:cNvGraphicFramePr>
          <p:nvPr>
            <p:ph sz="half" idx="2"/>
          </p:nvPr>
        </p:nvGraphicFramePr>
        <p:xfrm>
          <a:off x="2514600" y="3886200"/>
          <a:ext cx="4038600" cy="787400"/>
        </p:xfrm>
        <a:graphic>
          <a:graphicData uri="http://schemas.openxmlformats.org/presentationml/2006/ole">
            <mc:AlternateContent xmlns:mc="http://schemas.openxmlformats.org/markup-compatibility/2006">
              <mc:Choice xmlns:v="urn:schemas-microsoft-com:vml" Requires="v">
                <p:oleObj spid="_x0000_s24599" name="Bitmap Image" r:id="rId3" imgW="4686954" imgH="914286" progId="Paint.Picture">
                  <p:embed/>
                </p:oleObj>
              </mc:Choice>
              <mc:Fallback>
                <p:oleObj name="Bitmap Image" r:id="rId3" imgW="4686954" imgH="914286" progId="Paint.Picture">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886200"/>
                        <a:ext cx="4038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94" name="Text Box 18"/>
          <p:cNvSpPr txBox="1">
            <a:spLocks noChangeArrowheads="1"/>
          </p:cNvSpPr>
          <p:nvPr/>
        </p:nvSpPr>
        <p:spPr bwMode="auto">
          <a:xfrm>
            <a:off x="4343400" y="5105400"/>
            <a:ext cx="3268663" cy="8255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Should enclose the Lewis symbol</a:t>
            </a:r>
          </a:p>
          <a:p>
            <a:r>
              <a:rPr lang="en-US" altLang="en-US"/>
              <a:t>for an ion in square brackets, with</a:t>
            </a:r>
          </a:p>
          <a:p>
            <a:r>
              <a:rPr lang="en-US" altLang="en-US"/>
              <a:t>charge indicated to the upper right</a:t>
            </a:r>
          </a:p>
        </p:txBody>
      </p:sp>
      <p:sp>
        <p:nvSpPr>
          <p:cNvPr id="24595" name="Line 19"/>
          <p:cNvSpPr>
            <a:spLocks noChangeShapeType="1"/>
          </p:cNvSpPr>
          <p:nvPr/>
        </p:nvSpPr>
        <p:spPr bwMode="auto">
          <a:xfrm flipH="1" flipV="1">
            <a:off x="5791200" y="45720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box(in)">
                                      <p:cBhvr>
                                        <p:cTn id="7" dur="500"/>
                                        <p:tgtEl>
                                          <p:spTgt spid="24594"/>
                                        </p:tgtEl>
                                      </p:cBhvr>
                                    </p:animEffect>
                                  </p:childTnLst>
                                </p:cTn>
                              </p:par>
                              <p:par>
                                <p:cTn id="8" presetID="4" presetClass="entr" presetSubtype="16" fill="hold" nodeType="withEffect">
                                  <p:stCondLst>
                                    <p:cond delay="0"/>
                                  </p:stCondLst>
                                  <p:childTnLst>
                                    <p:set>
                                      <p:cBhvr>
                                        <p:cTn id="9" dur="1" fill="hold">
                                          <p:stCondLst>
                                            <p:cond delay="0"/>
                                          </p:stCondLst>
                                        </p:cTn>
                                        <p:tgtEl>
                                          <p:spTgt spid="24595"/>
                                        </p:tgtEl>
                                        <p:attrNameLst>
                                          <p:attrName>style.visibility</p:attrName>
                                        </p:attrNameLst>
                                      </p:cBhvr>
                                      <p:to>
                                        <p:strVal val="visible"/>
                                      </p:to>
                                    </p:set>
                                    <p:animEffect transition="in" filter="box(in)">
                                      <p:cBhvr>
                                        <p:cTn id="10" dur="5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000"/>
              <a:t>Lewis structures for ionic compounds</a:t>
            </a:r>
          </a:p>
        </p:txBody>
      </p:sp>
      <p:pic>
        <p:nvPicPr>
          <p:cNvPr id="15365" name="Picture 5" descr="chp_four_final-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447800"/>
            <a:ext cx="8153400" cy="5297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5370" name="Object 10"/>
          <p:cNvGraphicFramePr>
            <a:graphicFrameLocks noGrp="1" noChangeAspect="1"/>
          </p:cNvGraphicFramePr>
          <p:nvPr>
            <p:ph sz="half" idx="2"/>
          </p:nvPr>
        </p:nvGraphicFramePr>
        <p:xfrm>
          <a:off x="4724400" y="1600200"/>
          <a:ext cx="4038600" cy="787400"/>
        </p:xfrm>
        <a:graphic>
          <a:graphicData uri="http://schemas.openxmlformats.org/presentationml/2006/ole">
            <mc:AlternateContent xmlns:mc="http://schemas.openxmlformats.org/markup-compatibility/2006">
              <mc:Choice xmlns:v="urn:schemas-microsoft-com:vml" Requires="v">
                <p:oleObj spid="_x0000_s15374" name="Bitmap Image" r:id="rId4" imgW="4686954" imgH="914286" progId="Paint.Picture">
                  <p:embed/>
                </p:oleObj>
              </mc:Choice>
              <mc:Fallback>
                <p:oleObj name="Bitmap Image" r:id="rId4" imgW="4686954" imgH="914286"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00200"/>
                        <a:ext cx="4038600" cy="78740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4000"/>
              <a:t>Lewis structures for ionic compounds</a:t>
            </a:r>
          </a:p>
        </p:txBody>
      </p:sp>
      <p:graphicFrame>
        <p:nvGraphicFramePr>
          <p:cNvPr id="37892" name="Object 4"/>
          <p:cNvGraphicFramePr>
            <a:graphicFrameLocks noGrp="1" noChangeAspect="1"/>
          </p:cNvGraphicFramePr>
          <p:nvPr>
            <p:ph idx="1"/>
          </p:nvPr>
        </p:nvGraphicFramePr>
        <p:xfrm>
          <a:off x="1600200" y="2133600"/>
          <a:ext cx="5619750" cy="1752600"/>
        </p:xfrm>
        <a:graphic>
          <a:graphicData uri="http://schemas.openxmlformats.org/presentationml/2006/ole">
            <mc:AlternateContent xmlns:mc="http://schemas.openxmlformats.org/markup-compatibility/2006">
              <mc:Choice xmlns:v="urn:schemas-microsoft-com:vml" Requires="v">
                <p:oleObj spid="_x0000_s37901" name="Bitmap Image" r:id="rId3" imgW="5619048" imgH="1752381" progId="Paint.Picture">
                  <p:embed/>
                </p:oleObj>
              </mc:Choice>
              <mc:Fallback>
                <p:oleObj name="Bitmap Image" r:id="rId3" imgW="5619048" imgH="175238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56197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Text Box 6"/>
          <p:cNvSpPr txBox="1">
            <a:spLocks noChangeArrowheads="1"/>
          </p:cNvSpPr>
          <p:nvPr/>
        </p:nvSpPr>
        <p:spPr bwMode="auto">
          <a:xfrm>
            <a:off x="304800" y="1828800"/>
            <a:ext cx="200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Calcium is group 2A</a:t>
            </a:r>
          </a:p>
        </p:txBody>
      </p:sp>
      <p:sp>
        <p:nvSpPr>
          <p:cNvPr id="37895" name="Line 7"/>
          <p:cNvSpPr>
            <a:spLocks noChangeShapeType="1"/>
          </p:cNvSpPr>
          <p:nvPr/>
        </p:nvSpPr>
        <p:spPr bwMode="auto">
          <a:xfrm>
            <a:off x="1600200" y="2209800"/>
            <a:ext cx="304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Text Box 8"/>
          <p:cNvSpPr txBox="1">
            <a:spLocks noChangeArrowheads="1"/>
          </p:cNvSpPr>
          <p:nvPr/>
        </p:nvSpPr>
        <p:spPr bwMode="auto">
          <a:xfrm>
            <a:off x="2590800" y="4572000"/>
            <a:ext cx="2022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Chlorine is group 7A</a:t>
            </a:r>
          </a:p>
        </p:txBody>
      </p:sp>
      <p:sp>
        <p:nvSpPr>
          <p:cNvPr id="37897" name="Line 9"/>
          <p:cNvSpPr>
            <a:spLocks noChangeShapeType="1"/>
          </p:cNvSpPr>
          <p:nvPr/>
        </p:nvSpPr>
        <p:spPr bwMode="auto">
          <a:xfrm flipH="1" flipV="1">
            <a:off x="3124200" y="373380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ox(in)">
                                      <p:cBhvr>
                                        <p:cTn id="7" dur="500"/>
                                        <p:tgtEl>
                                          <p:spTgt spid="37894"/>
                                        </p:tgtEl>
                                      </p:cBhvr>
                                    </p:animEffect>
                                  </p:childTnLst>
                                </p:cTn>
                              </p:par>
                              <p:par>
                                <p:cTn id="8" presetID="4" presetClass="entr" presetSubtype="16" fill="hold" nodeType="withEffect">
                                  <p:stCondLst>
                                    <p:cond delay="0"/>
                                  </p:stCondLst>
                                  <p:childTnLst>
                                    <p:set>
                                      <p:cBhvr>
                                        <p:cTn id="9" dur="1" fill="hold">
                                          <p:stCondLst>
                                            <p:cond delay="0"/>
                                          </p:stCondLst>
                                        </p:cTn>
                                        <p:tgtEl>
                                          <p:spTgt spid="37895"/>
                                        </p:tgtEl>
                                        <p:attrNameLst>
                                          <p:attrName>style.visibility</p:attrName>
                                        </p:attrNameLst>
                                      </p:cBhvr>
                                      <p:to>
                                        <p:strVal val="visible"/>
                                      </p:to>
                                    </p:set>
                                    <p:animEffect transition="in" filter="box(in)">
                                      <p:cBhvr>
                                        <p:cTn id="10" dur="500"/>
                                        <p:tgtEl>
                                          <p:spTgt spid="37895"/>
                                        </p:tgtEl>
                                      </p:cBhvr>
                                    </p:animEffect>
                                  </p:childTnLst>
                                </p:cTn>
                              </p:par>
                              <p:par>
                                <p:cTn id="11" presetID="4" presetClass="entr" presetSubtype="16" fill="hold" nodeType="withEffect">
                                  <p:stCondLst>
                                    <p:cond delay="0"/>
                                  </p:stCondLst>
                                  <p:childTnLst>
                                    <p:set>
                                      <p:cBhvr>
                                        <p:cTn id="12" dur="1" fill="hold">
                                          <p:stCondLst>
                                            <p:cond delay="0"/>
                                          </p:stCondLst>
                                        </p:cTn>
                                        <p:tgtEl>
                                          <p:spTgt spid="37897"/>
                                        </p:tgtEl>
                                        <p:attrNameLst>
                                          <p:attrName>style.visibility</p:attrName>
                                        </p:attrNameLst>
                                      </p:cBhvr>
                                      <p:to>
                                        <p:strVal val="visible"/>
                                      </p:to>
                                    </p:set>
                                    <p:animEffect transition="in" filter="box(in)">
                                      <p:cBhvr>
                                        <p:cTn id="13" dur="500"/>
                                        <p:tgtEl>
                                          <p:spTgt spid="3789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7896"/>
                                        </p:tgtEl>
                                        <p:attrNameLst>
                                          <p:attrName>style.visibility</p:attrName>
                                        </p:attrNameLst>
                                      </p:cBhvr>
                                      <p:to>
                                        <p:strVal val="visible"/>
                                      </p:to>
                                    </p:set>
                                    <p:animEffect transition="in" filter="box(in)">
                                      <p:cBhvr>
                                        <p:cTn id="16"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r>
              <a:rPr lang="en-US" altLang="en-US" sz="4000"/>
              <a:t>Chemical formulas for ionic compounds</a:t>
            </a:r>
          </a:p>
        </p:txBody>
      </p:sp>
      <p:sp>
        <p:nvSpPr>
          <p:cNvPr id="40964" name="Rectangle 4"/>
          <p:cNvSpPr>
            <a:spLocks noChangeArrowheads="1"/>
          </p:cNvSpPr>
          <p:nvPr/>
        </p:nvSpPr>
        <p:spPr bwMode="auto">
          <a:xfrm>
            <a:off x="609600" y="2514600"/>
            <a:ext cx="7772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1800"/>
              <a:t>Because formulas for compound are neutral (e.g. NaCl (Na</a:t>
            </a:r>
            <a:r>
              <a:rPr lang="en-US" altLang="en-US" sz="1800" baseline="30000"/>
              <a:t>+</a:t>
            </a:r>
            <a:r>
              <a:rPr lang="en-US" altLang="en-US" sz="1800"/>
              <a:t>Cl</a:t>
            </a:r>
            <a:r>
              <a:rPr lang="en-US" altLang="en-US" sz="1800" baseline="30000"/>
              <a:t>-</a:t>
            </a:r>
            <a:r>
              <a:rPr lang="en-US" altLang="en-US" sz="1800"/>
              <a:t>) overall has no charge), one can determine the formula of a compound this way:</a:t>
            </a:r>
          </a:p>
          <a:p>
            <a:pPr lvl="1"/>
            <a:r>
              <a:rPr lang="en-US" altLang="en-US" sz="1800"/>
              <a:t>The charge on the positive ion becomes the subscript on the negative ion.</a:t>
            </a:r>
          </a:p>
          <a:p>
            <a:pPr lvl="1"/>
            <a:r>
              <a:rPr lang="en-US" altLang="en-US" sz="1800"/>
              <a:t>The charge on the negative ion becomes the subscript on the positive ion.</a:t>
            </a:r>
          </a:p>
          <a:p>
            <a:pPr lvl="1"/>
            <a:r>
              <a:rPr lang="en-US" altLang="en-US" sz="1800"/>
              <a:t>If these subscripts are not in the lowest whole-number ratio, divide them by the greatest common factor.</a:t>
            </a:r>
          </a:p>
        </p:txBody>
      </p:sp>
      <p:pic>
        <p:nvPicPr>
          <p:cNvPr id="40965" name="Picture 5" descr="Criss-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724400" cy="118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6" name="Text Box 6"/>
          <p:cNvSpPr txBox="1">
            <a:spLocks noChangeArrowheads="1"/>
          </p:cNvSpPr>
          <p:nvPr/>
        </p:nvSpPr>
        <p:spPr bwMode="auto">
          <a:xfrm>
            <a:off x="6553200" y="1066800"/>
            <a:ext cx="2033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033CF3"/>
                </a:solidFill>
                <a:ea typeface="ＭＳ Ｐゴシック" panose="020B0600070205080204" pitchFamily="34" charset="-128"/>
              </a:rPr>
              <a:t>3(+2) </a:t>
            </a:r>
            <a:r>
              <a:rPr lang="en-US" altLang="en-US" sz="2000">
                <a:ea typeface="ＭＳ Ｐゴシック" panose="020B0600070205080204" pitchFamily="34" charset="-128"/>
              </a:rPr>
              <a:t>+</a:t>
            </a:r>
            <a:r>
              <a:rPr lang="en-US" altLang="en-US" sz="2000">
                <a:solidFill>
                  <a:srgbClr val="033CF3"/>
                </a:solidFill>
                <a:ea typeface="ＭＳ Ｐゴシック" panose="020B0600070205080204" pitchFamily="34" charset="-128"/>
              </a:rPr>
              <a:t> </a:t>
            </a:r>
            <a:r>
              <a:rPr lang="en-US" altLang="en-US" sz="2000">
                <a:solidFill>
                  <a:srgbClr val="C82E32"/>
                </a:solidFill>
                <a:ea typeface="ＭＳ Ｐゴシック" panose="020B0600070205080204" pitchFamily="34" charset="-128"/>
              </a:rPr>
              <a:t>2(-3)</a:t>
            </a:r>
            <a:r>
              <a:rPr lang="en-US" altLang="en-US" sz="2000">
                <a:solidFill>
                  <a:srgbClr val="033CF3"/>
                </a:solidFill>
                <a:ea typeface="ＭＳ Ｐゴシック" panose="020B0600070205080204" pitchFamily="34" charset="-128"/>
              </a:rPr>
              <a:t> </a:t>
            </a:r>
            <a:r>
              <a:rPr lang="en-US" altLang="en-US" sz="2000">
                <a:ea typeface="ＭＳ Ｐゴシック" panose="020B0600070205080204" pitchFamily="34" charset="-128"/>
              </a:rPr>
              <a:t>= 0</a:t>
            </a:r>
          </a:p>
        </p:txBody>
      </p:sp>
      <p:sp>
        <p:nvSpPr>
          <p:cNvPr id="40967" name="Text Box 7"/>
          <p:cNvSpPr txBox="1">
            <a:spLocks noChangeArrowheads="1"/>
          </p:cNvSpPr>
          <p:nvPr/>
        </p:nvSpPr>
        <p:spPr bwMode="auto">
          <a:xfrm>
            <a:off x="1600200" y="5486400"/>
            <a:ext cx="5975350" cy="11906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u="sng"/>
              <a:t>Hints:</a:t>
            </a:r>
          </a:p>
          <a:p>
            <a:r>
              <a:rPr lang="en-US" altLang="en-US" sz="1800"/>
              <a:t>- Symbol for the positive ion is always written first</a:t>
            </a:r>
          </a:p>
          <a:p>
            <a:r>
              <a:rPr lang="en-US" altLang="en-US" sz="1800"/>
              <a:t>- Charges are not shown in the formula for the compound</a:t>
            </a:r>
          </a:p>
          <a:p>
            <a:r>
              <a:rPr lang="en-US" altLang="en-US" sz="1800"/>
              <a:t>- Subscripts give the combining ratios for the 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4000"/>
              <a:t>The structure of ionic compounds</a:t>
            </a:r>
          </a:p>
        </p:txBody>
      </p:sp>
      <p:sp>
        <p:nvSpPr>
          <p:cNvPr id="44035" name="Rectangle 3"/>
          <p:cNvSpPr>
            <a:spLocks noGrp="1" noChangeArrowheads="1"/>
          </p:cNvSpPr>
          <p:nvPr>
            <p:ph type="body" sz="half" idx="1"/>
          </p:nvPr>
        </p:nvSpPr>
        <p:spPr>
          <a:xfrm>
            <a:off x="457200" y="1600200"/>
            <a:ext cx="5410200" cy="4525963"/>
          </a:xfrm>
        </p:spPr>
        <p:txBody>
          <a:bodyPr/>
          <a:lstStyle/>
          <a:p>
            <a:r>
              <a:rPr lang="en-US" altLang="en-US" sz="2000"/>
              <a:t>In an ionic compound, ions are surrounded by ions of opposite charge in a lattice structure</a:t>
            </a:r>
          </a:p>
          <a:p>
            <a:r>
              <a:rPr lang="en-US" altLang="en-US" sz="2000"/>
              <a:t>The smallest part of that lattice that expresses the chemical formula of the ionic compound is called the </a:t>
            </a:r>
            <a:r>
              <a:rPr lang="en-US" altLang="en-US" sz="2000">
                <a:solidFill>
                  <a:srgbClr val="0033CC"/>
                </a:solidFill>
              </a:rPr>
              <a:t>formula unit</a:t>
            </a:r>
            <a:r>
              <a:rPr lang="en-US" altLang="en-US" sz="2000"/>
              <a:t>.</a:t>
            </a:r>
          </a:p>
        </p:txBody>
      </p:sp>
      <p:pic>
        <p:nvPicPr>
          <p:cNvPr id="44036" name="Picture 4" descr="chp_four_final-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57200" y="3903663"/>
            <a:ext cx="3276600" cy="295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8" name="Picture 6" descr="chp_four_final-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3968750"/>
            <a:ext cx="4171950" cy="256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0" name="Picture 8" descr="chp_four_final-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600200"/>
            <a:ext cx="3124200" cy="261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a:t>Recognizing and naming binary ionic compounds</a:t>
            </a:r>
          </a:p>
        </p:txBody>
      </p:sp>
      <p:sp>
        <p:nvSpPr>
          <p:cNvPr id="48131" name="Rectangle 3"/>
          <p:cNvSpPr>
            <a:spLocks noGrp="1" noChangeArrowheads="1"/>
          </p:cNvSpPr>
          <p:nvPr>
            <p:ph type="body" idx="1"/>
          </p:nvPr>
        </p:nvSpPr>
        <p:spPr/>
        <p:txBody>
          <a:bodyPr/>
          <a:lstStyle/>
          <a:p>
            <a:pPr>
              <a:lnSpc>
                <a:spcPct val="90000"/>
              </a:lnSpc>
            </a:pPr>
            <a:r>
              <a:rPr lang="en-US" altLang="en-US" sz="2800">
                <a:solidFill>
                  <a:srgbClr val="0033CC"/>
                </a:solidFill>
              </a:rPr>
              <a:t>Binary compounds</a:t>
            </a:r>
            <a:r>
              <a:rPr lang="en-US" altLang="en-US" sz="2800"/>
              <a:t> possess only two elements in their formulas (e.g. NaCl, NH</a:t>
            </a:r>
            <a:r>
              <a:rPr lang="en-US" altLang="en-US" sz="2800" baseline="-25000"/>
              <a:t>3</a:t>
            </a:r>
            <a:r>
              <a:rPr lang="en-US" altLang="en-US" sz="2800"/>
              <a:t>, P</a:t>
            </a:r>
            <a:r>
              <a:rPr lang="en-US" altLang="en-US" sz="2800" baseline="-25000"/>
              <a:t>2</a:t>
            </a:r>
            <a:r>
              <a:rPr lang="en-US" altLang="en-US" sz="2800"/>
              <a:t>O</a:t>
            </a:r>
            <a:r>
              <a:rPr lang="en-US" altLang="en-US" sz="2800" baseline="-25000"/>
              <a:t>5</a:t>
            </a:r>
            <a:r>
              <a:rPr lang="en-US" altLang="en-US" sz="2800"/>
              <a:t>)</a:t>
            </a:r>
          </a:p>
          <a:p>
            <a:pPr>
              <a:lnSpc>
                <a:spcPct val="90000"/>
              </a:lnSpc>
            </a:pPr>
            <a:r>
              <a:rPr lang="en-US" altLang="en-US" sz="2800"/>
              <a:t>In </a:t>
            </a:r>
            <a:r>
              <a:rPr lang="en-US" altLang="en-US" sz="2800" i="1"/>
              <a:t>binary ionic compounds</a:t>
            </a:r>
            <a:r>
              <a:rPr lang="en-US" altLang="en-US" sz="2800"/>
              <a:t>, one element is a metal and the other is a non-metal (e.g. MgCl</a:t>
            </a:r>
            <a:r>
              <a:rPr lang="en-US" altLang="en-US" sz="2800" baseline="-25000"/>
              <a:t>2</a:t>
            </a:r>
            <a:r>
              <a:rPr lang="en-US" altLang="en-US" sz="2800"/>
              <a:t>, Fe</a:t>
            </a:r>
            <a:r>
              <a:rPr lang="en-US" altLang="en-US" sz="2800" baseline="-25000"/>
              <a:t>2</a:t>
            </a:r>
            <a:r>
              <a:rPr lang="en-US" altLang="en-US" sz="2800"/>
              <a:t>O</a:t>
            </a:r>
            <a:r>
              <a:rPr lang="en-US" altLang="en-US" sz="2800" baseline="-25000"/>
              <a:t>3</a:t>
            </a:r>
            <a:r>
              <a:rPr lang="en-US" altLang="en-US" sz="2800"/>
              <a:t>)</a:t>
            </a:r>
          </a:p>
          <a:p>
            <a:pPr>
              <a:lnSpc>
                <a:spcPct val="90000"/>
              </a:lnSpc>
            </a:pPr>
            <a:r>
              <a:rPr lang="en-US" altLang="en-US" sz="2800"/>
              <a:t>In naming binary ionic compounds, the metal’s name is given first, followed by the non metal part.  The non-metals name is presented as a stem (first part of the element’s name) with the suffix –”ide”</a:t>
            </a:r>
          </a:p>
        </p:txBody>
      </p:sp>
      <p:sp>
        <p:nvSpPr>
          <p:cNvPr id="48132" name="Text Box 4"/>
          <p:cNvSpPr txBox="1">
            <a:spLocks noChangeArrowheads="1"/>
          </p:cNvSpPr>
          <p:nvPr/>
        </p:nvSpPr>
        <p:spPr bwMode="auto">
          <a:xfrm>
            <a:off x="3276600" y="5562600"/>
            <a:ext cx="2689225" cy="10064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NaCl: sodium chloride</a:t>
            </a:r>
          </a:p>
          <a:p>
            <a:r>
              <a:rPr lang="en-US" altLang="en-US" sz="2000"/>
              <a:t>K</a:t>
            </a:r>
            <a:r>
              <a:rPr lang="en-US" altLang="en-US" sz="2000" baseline="-25000"/>
              <a:t>3</a:t>
            </a:r>
            <a:r>
              <a:rPr lang="en-US" altLang="en-US" sz="2000"/>
              <a:t>N: potassium nitride</a:t>
            </a:r>
          </a:p>
          <a:p>
            <a:r>
              <a:rPr lang="en-US" altLang="en-US" sz="2000"/>
              <a:t>K</a:t>
            </a:r>
            <a:r>
              <a:rPr lang="en-US" altLang="en-US" sz="2000" baseline="-25000"/>
              <a:t>2</a:t>
            </a:r>
            <a:r>
              <a:rPr lang="en-US" altLang="en-US" sz="2000"/>
              <a:t>O: potassium oxide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4000"/>
              <a:t>Recognizing and naming binary ionic compounds</a:t>
            </a:r>
          </a:p>
        </p:txBody>
      </p:sp>
      <p:sp>
        <p:nvSpPr>
          <p:cNvPr id="49155" name="Rectangle 3"/>
          <p:cNvSpPr>
            <a:spLocks noGrp="1" noChangeArrowheads="1"/>
          </p:cNvSpPr>
          <p:nvPr>
            <p:ph type="body" idx="1"/>
          </p:nvPr>
        </p:nvSpPr>
        <p:spPr/>
        <p:txBody>
          <a:bodyPr/>
          <a:lstStyle/>
          <a:p>
            <a:pPr>
              <a:lnSpc>
                <a:spcPct val="90000"/>
              </a:lnSpc>
            </a:pPr>
            <a:r>
              <a:rPr lang="en-US" altLang="en-US"/>
              <a:t>For binary ionic compounds involving transition metals, the charge of the transition metal is indicated with Roman numerals in brackets.</a:t>
            </a:r>
          </a:p>
          <a:p>
            <a:pPr>
              <a:lnSpc>
                <a:spcPct val="90000"/>
              </a:lnSpc>
            </a:pPr>
            <a:r>
              <a:rPr lang="en-US" altLang="en-US"/>
              <a:t>Examples:</a:t>
            </a:r>
          </a:p>
          <a:p>
            <a:pPr lvl="1">
              <a:lnSpc>
                <a:spcPct val="90000"/>
              </a:lnSpc>
            </a:pPr>
            <a:r>
              <a:rPr lang="en-US" altLang="en-US"/>
              <a:t>AuCl</a:t>
            </a:r>
            <a:r>
              <a:rPr lang="en-US" altLang="en-US" baseline="-25000"/>
              <a:t>3</a:t>
            </a:r>
            <a:r>
              <a:rPr lang="en-US" altLang="en-US"/>
              <a:t>: gold(III) chloride</a:t>
            </a:r>
          </a:p>
          <a:p>
            <a:pPr lvl="1">
              <a:lnSpc>
                <a:spcPct val="90000"/>
              </a:lnSpc>
            </a:pPr>
            <a:r>
              <a:rPr lang="en-US" altLang="en-US"/>
              <a:t>AuCl: gold(I) chloride</a:t>
            </a:r>
          </a:p>
          <a:p>
            <a:pPr lvl="1">
              <a:lnSpc>
                <a:spcPct val="90000"/>
              </a:lnSpc>
            </a:pPr>
            <a:r>
              <a:rPr lang="en-US" altLang="en-US"/>
              <a:t>FeBr</a:t>
            </a:r>
            <a:r>
              <a:rPr lang="en-US" altLang="en-US" baseline="-25000"/>
              <a:t>2</a:t>
            </a:r>
            <a:r>
              <a:rPr lang="en-US" altLang="en-US"/>
              <a:t>: iron(II) bromide</a:t>
            </a:r>
          </a:p>
          <a:p>
            <a:pPr lvl="1">
              <a:lnSpc>
                <a:spcPct val="90000"/>
              </a:lnSpc>
            </a:pPr>
            <a:r>
              <a:rPr lang="en-US" altLang="en-US"/>
              <a:t>Cu</a:t>
            </a:r>
            <a:r>
              <a:rPr lang="en-US" altLang="en-US" baseline="-25000"/>
              <a:t>2</a:t>
            </a:r>
            <a:r>
              <a:rPr lang="en-US" altLang="en-US"/>
              <a:t>S: copper(I) sulfide</a:t>
            </a:r>
          </a:p>
          <a:p>
            <a:pPr lvl="1">
              <a:lnSpc>
                <a:spcPct val="90000"/>
              </a:lnSpc>
            </a:pPr>
            <a:endParaRPr lang="en-US" altLang="en-US"/>
          </a:p>
        </p:txBody>
      </p:sp>
      <p:sp>
        <p:nvSpPr>
          <p:cNvPr id="49157" name="Text Box 5"/>
          <p:cNvSpPr txBox="1">
            <a:spLocks noChangeArrowheads="1"/>
          </p:cNvSpPr>
          <p:nvPr/>
        </p:nvSpPr>
        <p:spPr bwMode="auto">
          <a:xfrm>
            <a:off x="5386388" y="4495800"/>
            <a:ext cx="3757612" cy="8255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charge of the metal in these</a:t>
            </a:r>
          </a:p>
          <a:p>
            <a:r>
              <a:rPr lang="en-US" altLang="en-US"/>
              <a:t>cases can be determined from the</a:t>
            </a:r>
          </a:p>
          <a:p>
            <a:r>
              <a:rPr lang="en-US" altLang="en-US"/>
              <a:t>charge that must exist on the non-metal</a:t>
            </a:r>
          </a:p>
        </p:txBody>
      </p:sp>
      <p:sp>
        <p:nvSpPr>
          <p:cNvPr id="49158" name="AutoShape 6"/>
          <p:cNvSpPr>
            <a:spLocks/>
          </p:cNvSpPr>
          <p:nvPr/>
        </p:nvSpPr>
        <p:spPr bwMode="auto">
          <a:xfrm>
            <a:off x="4953000" y="4191000"/>
            <a:ext cx="228600" cy="1524000"/>
          </a:xfrm>
          <a:prstGeom prst="rightBrace">
            <a:avLst>
              <a:gd name="adj1" fmla="val 55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9" name="Text Box 7"/>
          <p:cNvSpPr txBox="1">
            <a:spLocks noChangeArrowheads="1"/>
          </p:cNvSpPr>
          <p:nvPr/>
        </p:nvSpPr>
        <p:spPr bwMode="auto">
          <a:xfrm>
            <a:off x="0" y="6032500"/>
            <a:ext cx="37782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33CC"/>
                </a:solidFill>
              </a:rPr>
              <a:t>2(charge on Cu) + charge on sulfide = 0</a:t>
            </a:r>
          </a:p>
          <a:p>
            <a:r>
              <a:rPr lang="en-US" altLang="en-US">
                <a:solidFill>
                  <a:srgbClr val="0033CC"/>
                </a:solidFill>
              </a:rPr>
              <a:t>2(charge on each Cu) + -2 = 0</a:t>
            </a:r>
          </a:p>
          <a:p>
            <a:r>
              <a:rPr lang="en-US" altLang="en-US">
                <a:solidFill>
                  <a:srgbClr val="0033CC"/>
                </a:solidFill>
              </a:rPr>
              <a:t>charge on each Cu = +1</a:t>
            </a:r>
          </a:p>
        </p:txBody>
      </p:sp>
      <p:sp>
        <p:nvSpPr>
          <p:cNvPr id="49160" name="Line 8"/>
          <p:cNvSpPr>
            <a:spLocks noChangeShapeType="1"/>
          </p:cNvSpPr>
          <p:nvPr/>
        </p:nvSpPr>
        <p:spPr bwMode="auto">
          <a:xfrm flipV="1">
            <a:off x="1295400" y="57912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box(in)">
                                      <p:cBhvr>
                                        <p:cTn id="7" dur="500"/>
                                        <p:tgtEl>
                                          <p:spTgt spid="49159"/>
                                        </p:tgtEl>
                                      </p:cBhvr>
                                    </p:animEffect>
                                  </p:childTnLst>
                                </p:cTn>
                              </p:par>
                              <p:par>
                                <p:cTn id="8" presetID="4" presetClass="entr" presetSubtype="16" fill="hold" nodeType="withEffect">
                                  <p:stCondLst>
                                    <p:cond delay="0"/>
                                  </p:stCondLst>
                                  <p:childTnLst>
                                    <p:set>
                                      <p:cBhvr>
                                        <p:cTn id="9" dur="1" fill="hold">
                                          <p:stCondLst>
                                            <p:cond delay="0"/>
                                          </p:stCondLst>
                                        </p:cTn>
                                        <p:tgtEl>
                                          <p:spTgt spid="49160"/>
                                        </p:tgtEl>
                                        <p:attrNameLst>
                                          <p:attrName>style.visibility</p:attrName>
                                        </p:attrNameLst>
                                      </p:cBhvr>
                                      <p:to>
                                        <p:strVal val="visible"/>
                                      </p:to>
                                    </p:set>
                                    <p:animEffect transition="in" filter="box(in)">
                                      <p:cBhvr>
                                        <p:cTn id="10"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Polyatomic ions</a:t>
            </a:r>
          </a:p>
        </p:txBody>
      </p:sp>
      <p:sp>
        <p:nvSpPr>
          <p:cNvPr id="50179" name="Rectangle 3"/>
          <p:cNvSpPr>
            <a:spLocks noGrp="1" noChangeArrowheads="1"/>
          </p:cNvSpPr>
          <p:nvPr>
            <p:ph type="body" idx="1"/>
          </p:nvPr>
        </p:nvSpPr>
        <p:spPr/>
        <p:txBody>
          <a:bodyPr/>
          <a:lstStyle/>
          <a:p>
            <a:pPr>
              <a:lnSpc>
                <a:spcPct val="90000"/>
              </a:lnSpc>
            </a:pPr>
            <a:r>
              <a:rPr lang="en-US" altLang="en-US" sz="2400">
                <a:solidFill>
                  <a:srgbClr val="0033CC"/>
                </a:solidFill>
              </a:rPr>
              <a:t>Monatomic ions</a:t>
            </a:r>
            <a:r>
              <a:rPr lang="en-US" altLang="en-US" sz="2400"/>
              <a:t> are ions that are derived from single atoms, by loss or gain of electrons.</a:t>
            </a:r>
          </a:p>
          <a:p>
            <a:pPr>
              <a:lnSpc>
                <a:spcPct val="90000"/>
              </a:lnSpc>
            </a:pPr>
            <a:r>
              <a:rPr lang="en-US" altLang="en-US" sz="2400">
                <a:solidFill>
                  <a:srgbClr val="0033CC"/>
                </a:solidFill>
              </a:rPr>
              <a:t>Polyatomic ions</a:t>
            </a:r>
            <a:r>
              <a:rPr lang="en-US" altLang="en-US" sz="2400"/>
              <a:t> are groups of atoms that carry a charge overall, as a group.  These atoms are held together (as a polyatomic ion) through covalent bonds.</a:t>
            </a:r>
          </a:p>
          <a:p>
            <a:pPr>
              <a:lnSpc>
                <a:spcPct val="90000"/>
              </a:lnSpc>
            </a:pPr>
            <a:r>
              <a:rPr lang="en-US" altLang="en-US" sz="2400"/>
              <a:t>Examples:</a:t>
            </a:r>
          </a:p>
          <a:p>
            <a:pPr lvl="1">
              <a:lnSpc>
                <a:spcPct val="90000"/>
              </a:lnSpc>
            </a:pPr>
            <a:r>
              <a:rPr lang="en-US" altLang="en-US" sz="2000"/>
              <a:t>Sulfate: SO</a:t>
            </a:r>
            <a:r>
              <a:rPr lang="en-US" altLang="en-US" sz="2000" baseline="-25000"/>
              <a:t>4</a:t>
            </a:r>
            <a:r>
              <a:rPr lang="en-US" altLang="en-US" sz="2000" baseline="30000"/>
              <a:t>2-</a:t>
            </a:r>
          </a:p>
          <a:p>
            <a:pPr lvl="1">
              <a:lnSpc>
                <a:spcPct val="90000"/>
              </a:lnSpc>
            </a:pPr>
            <a:r>
              <a:rPr lang="en-US" altLang="en-US" sz="2000"/>
              <a:t>Carbonate: CO</a:t>
            </a:r>
            <a:r>
              <a:rPr lang="en-US" altLang="en-US" sz="2000" baseline="-25000"/>
              <a:t>3</a:t>
            </a:r>
            <a:r>
              <a:rPr lang="en-US" altLang="en-US" sz="2000" baseline="30000"/>
              <a:t>2-</a:t>
            </a:r>
          </a:p>
          <a:p>
            <a:pPr lvl="1">
              <a:lnSpc>
                <a:spcPct val="90000"/>
              </a:lnSpc>
            </a:pPr>
            <a:r>
              <a:rPr lang="en-US" altLang="en-US" sz="2000"/>
              <a:t>Acetate: C</a:t>
            </a:r>
            <a:r>
              <a:rPr lang="en-US" altLang="en-US" sz="2000" baseline="-25000"/>
              <a:t>2</a:t>
            </a:r>
            <a:r>
              <a:rPr lang="en-US" altLang="en-US" sz="2000"/>
              <a:t>H</a:t>
            </a:r>
            <a:r>
              <a:rPr lang="en-US" altLang="en-US" sz="2000" baseline="-25000"/>
              <a:t>3</a:t>
            </a:r>
            <a:r>
              <a:rPr lang="en-US" altLang="en-US" sz="2000"/>
              <a:t>O</a:t>
            </a:r>
            <a:r>
              <a:rPr lang="en-US" altLang="en-US" sz="2000" baseline="-25000"/>
              <a:t>2</a:t>
            </a:r>
            <a:r>
              <a:rPr lang="en-US" altLang="en-US" sz="2000" baseline="30000"/>
              <a:t>-</a:t>
            </a:r>
            <a:endParaRPr lang="en-US" altLang="en-US" sz="2000"/>
          </a:p>
          <a:p>
            <a:pPr lvl="1">
              <a:lnSpc>
                <a:spcPct val="90000"/>
              </a:lnSpc>
            </a:pPr>
            <a:r>
              <a:rPr lang="en-US" altLang="en-US" sz="2000"/>
              <a:t>Hydroxide: OH</a:t>
            </a:r>
            <a:r>
              <a:rPr lang="en-US" altLang="en-US" sz="2000" baseline="30000"/>
              <a:t>-</a:t>
            </a:r>
          </a:p>
          <a:p>
            <a:pPr lvl="1">
              <a:lnSpc>
                <a:spcPct val="90000"/>
              </a:lnSpc>
            </a:pPr>
            <a:r>
              <a:rPr lang="en-US" altLang="en-US" sz="2000"/>
              <a:t>Ammonium: NH</a:t>
            </a:r>
            <a:r>
              <a:rPr lang="en-US" altLang="en-US" sz="2000" baseline="-25000"/>
              <a:t>4</a:t>
            </a:r>
            <a:r>
              <a:rPr lang="en-US" altLang="en-US" sz="2000" baseline="30000"/>
              <a:t>+</a:t>
            </a:r>
          </a:p>
          <a:p>
            <a:pPr lvl="1">
              <a:lnSpc>
                <a:spcPct val="90000"/>
              </a:lnSpc>
            </a:pPr>
            <a:r>
              <a:rPr lang="en-US" altLang="en-US" sz="2000"/>
              <a:t>Hydronium: H</a:t>
            </a:r>
            <a:r>
              <a:rPr lang="en-US" altLang="en-US" sz="2000" baseline="-25000"/>
              <a:t>3</a:t>
            </a:r>
            <a:r>
              <a:rPr lang="en-US" altLang="en-US" sz="2000"/>
              <a:t>O</a:t>
            </a:r>
            <a:r>
              <a:rPr lang="en-US" altLang="en-US" sz="2000" baseline="30000"/>
              <a:t>+</a:t>
            </a:r>
          </a:p>
          <a:p>
            <a:pPr lvl="1">
              <a:lnSpc>
                <a:spcPct val="90000"/>
              </a:lnSpc>
            </a:pPr>
            <a:endParaRPr lang="en-US" altLang="en-US" sz="2000"/>
          </a:p>
          <a:p>
            <a:pPr>
              <a:lnSpc>
                <a:spcPct val="90000"/>
              </a:lnSpc>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a:t>Chapter 4</a:t>
            </a:r>
          </a:p>
        </p:txBody>
      </p:sp>
      <p:sp>
        <p:nvSpPr>
          <p:cNvPr id="2051" name="Rectangle 3"/>
          <p:cNvSpPr>
            <a:spLocks noGrp="1" noChangeArrowheads="1"/>
          </p:cNvSpPr>
          <p:nvPr>
            <p:ph type="subTitle" idx="1"/>
          </p:nvPr>
        </p:nvSpPr>
        <p:spPr>
          <a:xfrm>
            <a:off x="1371600" y="3886200"/>
            <a:ext cx="6400800" cy="1752600"/>
          </a:xfrm>
        </p:spPr>
        <p:txBody>
          <a:bodyPr/>
          <a:lstStyle/>
          <a:p>
            <a:r>
              <a:rPr lang="en-US" altLang="en-US" sz="3200"/>
              <a:t>Chemical Bonding: the Ionic Bond Model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chp_four_final-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92088"/>
            <a:ext cx="7239000" cy="6665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7" name="Rectangle 7"/>
          <p:cNvSpPr>
            <a:spLocks noChangeArrowheads="1"/>
          </p:cNvSpPr>
          <p:nvPr/>
        </p:nvSpPr>
        <p:spPr bwMode="auto">
          <a:xfrm>
            <a:off x="3733800" y="1600200"/>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3733800" y="1143000"/>
            <a:ext cx="26670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Rectangle 9"/>
          <p:cNvSpPr>
            <a:spLocks noChangeArrowheads="1"/>
          </p:cNvSpPr>
          <p:nvPr/>
        </p:nvSpPr>
        <p:spPr bwMode="auto">
          <a:xfrm>
            <a:off x="3733800" y="762000"/>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Rectangle 10"/>
          <p:cNvSpPr>
            <a:spLocks noChangeArrowheads="1"/>
          </p:cNvSpPr>
          <p:nvPr/>
        </p:nvSpPr>
        <p:spPr bwMode="auto">
          <a:xfrm>
            <a:off x="3733800" y="2667000"/>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3733800" y="3505200"/>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3722688" y="4397375"/>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3722688" y="4625975"/>
            <a:ext cx="25908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3733800" y="5410200"/>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Rectangle 15"/>
          <p:cNvSpPr>
            <a:spLocks noChangeArrowheads="1"/>
          </p:cNvSpPr>
          <p:nvPr/>
        </p:nvSpPr>
        <p:spPr bwMode="auto">
          <a:xfrm>
            <a:off x="3733800" y="5638800"/>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Rectangle 18"/>
          <p:cNvSpPr>
            <a:spLocks noChangeArrowheads="1"/>
          </p:cNvSpPr>
          <p:nvPr/>
        </p:nvSpPr>
        <p:spPr bwMode="auto">
          <a:xfrm>
            <a:off x="3722688" y="4168775"/>
            <a:ext cx="25146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box(in)">
                                      <p:cBhvr>
                                        <p:cTn id="7" dur="500"/>
                                        <p:tgtEl>
                                          <p:spTgt spid="51209"/>
                                        </p:tgtEl>
                                      </p:cBhvr>
                                    </p:animEffect>
                                  </p:childTnLst>
                                </p:cTn>
                              </p:par>
                              <p:par>
                                <p:cTn id="8" presetID="4" presetClass="entr" presetSubtype="16" fill="hold" nodeType="withEffect">
                                  <p:stCondLst>
                                    <p:cond delay="0"/>
                                  </p:stCondLst>
                                  <p:childTnLst>
                                    <p:set>
                                      <p:cBhvr>
                                        <p:cTn id="9" dur="1" fill="hold">
                                          <p:stCondLst>
                                            <p:cond delay="0"/>
                                          </p:stCondLst>
                                        </p:cTn>
                                        <p:tgtEl>
                                          <p:spTgt spid="51208"/>
                                        </p:tgtEl>
                                        <p:attrNameLst>
                                          <p:attrName>style.visibility</p:attrName>
                                        </p:attrNameLst>
                                      </p:cBhvr>
                                      <p:to>
                                        <p:strVal val="visible"/>
                                      </p:to>
                                    </p:set>
                                    <p:animEffect transition="in" filter="box(in)">
                                      <p:cBhvr>
                                        <p:cTn id="10" dur="500"/>
                                        <p:tgtEl>
                                          <p:spTgt spid="51208"/>
                                        </p:tgtEl>
                                      </p:cBhvr>
                                    </p:animEffect>
                                  </p:childTnLst>
                                </p:cTn>
                              </p:par>
                              <p:par>
                                <p:cTn id="11" presetID="4" presetClass="entr" presetSubtype="16" fill="hold" nodeType="withEffect">
                                  <p:stCondLst>
                                    <p:cond delay="0"/>
                                  </p:stCondLst>
                                  <p:childTnLst>
                                    <p:set>
                                      <p:cBhvr>
                                        <p:cTn id="12" dur="1" fill="hold">
                                          <p:stCondLst>
                                            <p:cond delay="0"/>
                                          </p:stCondLst>
                                        </p:cTn>
                                        <p:tgtEl>
                                          <p:spTgt spid="51207"/>
                                        </p:tgtEl>
                                        <p:attrNameLst>
                                          <p:attrName>style.visibility</p:attrName>
                                        </p:attrNameLst>
                                      </p:cBhvr>
                                      <p:to>
                                        <p:strVal val="visible"/>
                                      </p:to>
                                    </p:set>
                                    <p:animEffect transition="in" filter="box(in)">
                                      <p:cBhvr>
                                        <p:cTn id="13" dur="500"/>
                                        <p:tgtEl>
                                          <p:spTgt spid="51207"/>
                                        </p:tgtEl>
                                      </p:cBhvr>
                                    </p:animEffect>
                                  </p:childTnLst>
                                </p:cTn>
                              </p:par>
                              <p:par>
                                <p:cTn id="14" presetID="4" presetClass="entr" presetSubtype="16" fill="hold" nodeType="withEffect">
                                  <p:stCondLst>
                                    <p:cond delay="0"/>
                                  </p:stCondLst>
                                  <p:childTnLst>
                                    <p:set>
                                      <p:cBhvr>
                                        <p:cTn id="15" dur="1" fill="hold">
                                          <p:stCondLst>
                                            <p:cond delay="0"/>
                                          </p:stCondLst>
                                        </p:cTn>
                                        <p:tgtEl>
                                          <p:spTgt spid="51210"/>
                                        </p:tgtEl>
                                        <p:attrNameLst>
                                          <p:attrName>style.visibility</p:attrName>
                                        </p:attrNameLst>
                                      </p:cBhvr>
                                      <p:to>
                                        <p:strVal val="visible"/>
                                      </p:to>
                                    </p:set>
                                    <p:animEffect transition="in" filter="box(in)">
                                      <p:cBhvr>
                                        <p:cTn id="16" dur="500"/>
                                        <p:tgtEl>
                                          <p:spTgt spid="51210"/>
                                        </p:tgtEl>
                                      </p:cBhvr>
                                    </p:animEffect>
                                  </p:childTnLst>
                                </p:cTn>
                              </p:par>
                              <p:par>
                                <p:cTn id="17" presetID="4" presetClass="entr" presetSubtype="16" fill="hold" nodeType="withEffect">
                                  <p:stCondLst>
                                    <p:cond delay="0"/>
                                  </p:stCondLst>
                                  <p:childTnLst>
                                    <p:set>
                                      <p:cBhvr>
                                        <p:cTn id="18" dur="1" fill="hold">
                                          <p:stCondLst>
                                            <p:cond delay="0"/>
                                          </p:stCondLst>
                                        </p:cTn>
                                        <p:tgtEl>
                                          <p:spTgt spid="51211"/>
                                        </p:tgtEl>
                                        <p:attrNameLst>
                                          <p:attrName>style.visibility</p:attrName>
                                        </p:attrNameLst>
                                      </p:cBhvr>
                                      <p:to>
                                        <p:strVal val="visible"/>
                                      </p:to>
                                    </p:set>
                                    <p:animEffect transition="in" filter="box(in)">
                                      <p:cBhvr>
                                        <p:cTn id="19" dur="500"/>
                                        <p:tgtEl>
                                          <p:spTgt spid="51211"/>
                                        </p:tgtEl>
                                      </p:cBhvr>
                                    </p:animEffect>
                                  </p:childTnLst>
                                </p:cTn>
                              </p:par>
                              <p:par>
                                <p:cTn id="20" presetID="4" presetClass="entr" presetSubtype="16" fill="hold" nodeType="with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box(in)">
                                      <p:cBhvr>
                                        <p:cTn id="22" dur="500"/>
                                        <p:tgtEl>
                                          <p:spTgt spid="51212"/>
                                        </p:tgtEl>
                                      </p:cBhvr>
                                    </p:animEffect>
                                  </p:childTnLst>
                                </p:cTn>
                              </p:par>
                              <p:par>
                                <p:cTn id="23" presetID="4" presetClass="entr" presetSubtype="16" fill="hold" nodeType="withEffect">
                                  <p:stCondLst>
                                    <p:cond delay="0"/>
                                  </p:stCondLst>
                                  <p:childTnLst>
                                    <p:set>
                                      <p:cBhvr>
                                        <p:cTn id="24" dur="1" fill="hold">
                                          <p:stCondLst>
                                            <p:cond delay="0"/>
                                          </p:stCondLst>
                                        </p:cTn>
                                        <p:tgtEl>
                                          <p:spTgt spid="51213"/>
                                        </p:tgtEl>
                                        <p:attrNameLst>
                                          <p:attrName>style.visibility</p:attrName>
                                        </p:attrNameLst>
                                      </p:cBhvr>
                                      <p:to>
                                        <p:strVal val="visible"/>
                                      </p:to>
                                    </p:set>
                                    <p:animEffect transition="in" filter="box(in)">
                                      <p:cBhvr>
                                        <p:cTn id="25" dur="500"/>
                                        <p:tgtEl>
                                          <p:spTgt spid="51213"/>
                                        </p:tgtEl>
                                      </p:cBhvr>
                                    </p:animEffect>
                                  </p:childTnLst>
                                </p:cTn>
                              </p:par>
                              <p:par>
                                <p:cTn id="26" presetID="4" presetClass="entr" presetSubtype="16" fill="hold" nodeType="withEffect">
                                  <p:stCondLst>
                                    <p:cond delay="0"/>
                                  </p:stCondLst>
                                  <p:childTnLst>
                                    <p:set>
                                      <p:cBhvr>
                                        <p:cTn id="27" dur="1" fill="hold">
                                          <p:stCondLst>
                                            <p:cond delay="0"/>
                                          </p:stCondLst>
                                        </p:cTn>
                                        <p:tgtEl>
                                          <p:spTgt spid="51214"/>
                                        </p:tgtEl>
                                        <p:attrNameLst>
                                          <p:attrName>style.visibility</p:attrName>
                                        </p:attrNameLst>
                                      </p:cBhvr>
                                      <p:to>
                                        <p:strVal val="visible"/>
                                      </p:to>
                                    </p:set>
                                    <p:animEffect transition="in" filter="box(in)">
                                      <p:cBhvr>
                                        <p:cTn id="28" dur="500"/>
                                        <p:tgtEl>
                                          <p:spTgt spid="51214"/>
                                        </p:tgtEl>
                                      </p:cBhvr>
                                    </p:animEffect>
                                  </p:childTnLst>
                                </p:cTn>
                              </p:par>
                              <p:par>
                                <p:cTn id="29" presetID="4" presetClass="entr" presetSubtype="16" fill="hold" nodeType="withEffect">
                                  <p:stCondLst>
                                    <p:cond delay="0"/>
                                  </p:stCondLst>
                                  <p:childTnLst>
                                    <p:set>
                                      <p:cBhvr>
                                        <p:cTn id="30" dur="1" fill="hold">
                                          <p:stCondLst>
                                            <p:cond delay="0"/>
                                          </p:stCondLst>
                                        </p:cTn>
                                        <p:tgtEl>
                                          <p:spTgt spid="51215"/>
                                        </p:tgtEl>
                                        <p:attrNameLst>
                                          <p:attrName>style.visibility</p:attrName>
                                        </p:attrNameLst>
                                      </p:cBhvr>
                                      <p:to>
                                        <p:strVal val="visible"/>
                                      </p:to>
                                    </p:set>
                                    <p:animEffect transition="in" filter="box(in)">
                                      <p:cBhvr>
                                        <p:cTn id="31" dur="500"/>
                                        <p:tgtEl>
                                          <p:spTgt spid="51215"/>
                                        </p:tgtEl>
                                      </p:cBhvr>
                                    </p:animEffect>
                                  </p:childTnLst>
                                </p:cTn>
                              </p:par>
                              <p:par>
                                <p:cTn id="32" presetID="4" presetClass="entr" presetSubtype="16" fill="hold" nodeType="withEffect">
                                  <p:stCondLst>
                                    <p:cond delay="0"/>
                                  </p:stCondLst>
                                  <p:childTnLst>
                                    <p:set>
                                      <p:cBhvr>
                                        <p:cTn id="33" dur="1" fill="hold">
                                          <p:stCondLst>
                                            <p:cond delay="0"/>
                                          </p:stCondLst>
                                        </p:cTn>
                                        <p:tgtEl>
                                          <p:spTgt spid="51218"/>
                                        </p:tgtEl>
                                        <p:attrNameLst>
                                          <p:attrName>style.visibility</p:attrName>
                                        </p:attrNameLst>
                                      </p:cBhvr>
                                      <p:to>
                                        <p:strVal val="visible"/>
                                      </p:to>
                                    </p:set>
                                    <p:animEffect transition="in" filter="box(in)">
                                      <p:cBhvr>
                                        <p:cTn id="34" dur="500"/>
                                        <p:tgtEl>
                                          <p:spTgt spid="51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r>
              <a:rPr lang="en-US" altLang="en-US" sz="2400"/>
              <a:t>Chemical formulas for ionic compounds containing polyatomic ions</a:t>
            </a:r>
          </a:p>
        </p:txBody>
      </p:sp>
      <p:sp>
        <p:nvSpPr>
          <p:cNvPr id="53251" name="Rectangle 3"/>
          <p:cNvSpPr>
            <a:spLocks noGrp="1" noChangeArrowheads="1"/>
          </p:cNvSpPr>
          <p:nvPr>
            <p:ph type="body" idx="1"/>
          </p:nvPr>
        </p:nvSpPr>
        <p:spPr>
          <a:xfrm>
            <a:off x="457200" y="1219200"/>
            <a:ext cx="8229600" cy="4525963"/>
          </a:xfrm>
        </p:spPr>
        <p:txBody>
          <a:bodyPr/>
          <a:lstStyle/>
          <a:p>
            <a:r>
              <a:rPr lang="en-US" altLang="en-US" sz="2800"/>
              <a:t>Two situations not previously encountered in naming come up when polyatomic ions are involved:</a:t>
            </a:r>
          </a:p>
          <a:p>
            <a:pPr lvl="1"/>
            <a:r>
              <a:rPr lang="en-US" altLang="en-US" sz="2400"/>
              <a:t>When more than one polyatmoic ion of a given type is present in a formula, the ion is surrounded with brackets.  The subscript, which indicates how many of these ions are present, is placed outside the brackets. Example: ammonium oxide: (NH</a:t>
            </a:r>
            <a:r>
              <a:rPr lang="en-US" altLang="en-US" sz="2400" baseline="-25000"/>
              <a:t>4</a:t>
            </a:r>
            <a:r>
              <a:rPr lang="en-US" altLang="en-US" sz="2400"/>
              <a:t>)</a:t>
            </a:r>
            <a:r>
              <a:rPr lang="en-US" altLang="en-US" sz="2400" baseline="-25000"/>
              <a:t>2</a:t>
            </a:r>
            <a:r>
              <a:rPr lang="en-US" altLang="en-US" sz="2400"/>
              <a:t>O</a:t>
            </a:r>
          </a:p>
          <a:p>
            <a:pPr lvl="1"/>
            <a:r>
              <a:rPr lang="en-US" altLang="en-US" sz="2400"/>
              <a:t>The same elemental symbol may appear more than once in a formula, when polyatomic ions are involved.  For example, ammonium nitrate: </a:t>
            </a:r>
            <a:r>
              <a:rPr lang="en-US" altLang="en-US" sz="2400">
                <a:solidFill>
                  <a:srgbClr val="0033CC"/>
                </a:solidFill>
              </a:rPr>
              <a:t>N</a:t>
            </a:r>
            <a:r>
              <a:rPr lang="en-US" altLang="en-US" sz="2400"/>
              <a:t>H</a:t>
            </a:r>
            <a:r>
              <a:rPr lang="en-US" altLang="en-US" sz="2400" baseline="-25000"/>
              <a:t>4</a:t>
            </a:r>
            <a:r>
              <a:rPr lang="en-US" altLang="en-US" sz="2400">
                <a:solidFill>
                  <a:srgbClr val="0033CC"/>
                </a:solidFill>
              </a:rPr>
              <a:t>N</a:t>
            </a:r>
            <a:r>
              <a:rPr lang="en-US" altLang="en-US" sz="2400"/>
              <a:t>O</a:t>
            </a:r>
            <a:r>
              <a:rPr lang="en-US" altLang="en-US" sz="2400" baseline="-25000"/>
              <a:t>3</a:t>
            </a:r>
          </a:p>
        </p:txBody>
      </p:sp>
      <p:sp>
        <p:nvSpPr>
          <p:cNvPr id="53252" name="Text Box 4"/>
          <p:cNvSpPr txBox="1">
            <a:spLocks noChangeArrowheads="1"/>
          </p:cNvSpPr>
          <p:nvPr/>
        </p:nvSpPr>
        <p:spPr bwMode="auto">
          <a:xfrm>
            <a:off x="1143000" y="5943600"/>
            <a:ext cx="6891338" cy="5810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Convention: the positive polyatomic ion is treated like a metal ion (positive)</a:t>
            </a:r>
          </a:p>
          <a:p>
            <a:r>
              <a:rPr lang="en-US" altLang="en-US"/>
              <a:t>in naming – it appears first, before the negative ion’s name.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4000"/>
              <a:t>Give formulas for the following ionic compounds</a:t>
            </a:r>
          </a:p>
        </p:txBody>
      </p:sp>
      <p:sp>
        <p:nvSpPr>
          <p:cNvPr id="54275" name="Rectangle 3"/>
          <p:cNvSpPr>
            <a:spLocks noGrp="1" noChangeArrowheads="1"/>
          </p:cNvSpPr>
          <p:nvPr>
            <p:ph type="body" idx="1"/>
          </p:nvPr>
        </p:nvSpPr>
        <p:spPr/>
        <p:txBody>
          <a:bodyPr/>
          <a:lstStyle/>
          <a:p>
            <a:r>
              <a:rPr lang="en-US" altLang="en-US"/>
              <a:t>Ammonium fluoride</a:t>
            </a:r>
          </a:p>
          <a:p>
            <a:r>
              <a:rPr lang="en-US" altLang="en-US"/>
              <a:t>Nickel(II) acetate</a:t>
            </a:r>
          </a:p>
          <a:p>
            <a:r>
              <a:rPr lang="en-US" altLang="en-US"/>
              <a:t>Iron(III) oxide</a:t>
            </a:r>
          </a:p>
          <a:p>
            <a:r>
              <a:rPr lang="en-US" altLang="en-US"/>
              <a:t>Sodium phosphate</a:t>
            </a:r>
          </a:p>
          <a:p>
            <a:endParaRPr lang="en-US" altLang="en-US"/>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Chemical Bonds</a:t>
            </a:r>
          </a:p>
        </p:txBody>
      </p:sp>
      <p:sp>
        <p:nvSpPr>
          <p:cNvPr id="3075" name="Rectangle 3"/>
          <p:cNvSpPr>
            <a:spLocks noGrp="1" noChangeArrowheads="1"/>
          </p:cNvSpPr>
          <p:nvPr>
            <p:ph type="body" sz="half" idx="1"/>
          </p:nvPr>
        </p:nvSpPr>
        <p:spPr>
          <a:xfrm>
            <a:off x="457200" y="1600200"/>
            <a:ext cx="8382000" cy="4525963"/>
          </a:xfrm>
        </p:spPr>
        <p:txBody>
          <a:bodyPr/>
          <a:lstStyle/>
          <a:p>
            <a:pPr>
              <a:lnSpc>
                <a:spcPct val="90000"/>
              </a:lnSpc>
            </a:pPr>
            <a:r>
              <a:rPr lang="en-US" altLang="en-US" sz="2000"/>
              <a:t>Atoms in chemical compounds are held together with </a:t>
            </a:r>
            <a:r>
              <a:rPr lang="en-US" altLang="en-US" sz="2000">
                <a:solidFill>
                  <a:srgbClr val="0033CC"/>
                </a:solidFill>
              </a:rPr>
              <a:t>bonds</a:t>
            </a:r>
            <a:r>
              <a:rPr lang="en-US" altLang="en-US" sz="2000"/>
              <a:t>.  The type of bond that does this depends on the type of compound.</a:t>
            </a:r>
          </a:p>
          <a:p>
            <a:pPr>
              <a:lnSpc>
                <a:spcPct val="90000"/>
              </a:lnSpc>
            </a:pPr>
            <a:r>
              <a:rPr lang="en-US" altLang="en-US" sz="2000"/>
              <a:t>Two general types of compounds:</a:t>
            </a:r>
          </a:p>
          <a:p>
            <a:pPr lvl="1">
              <a:lnSpc>
                <a:spcPct val="90000"/>
              </a:lnSpc>
            </a:pPr>
            <a:r>
              <a:rPr lang="en-US" altLang="en-US" sz="1800">
                <a:solidFill>
                  <a:schemeClr val="accent2"/>
                </a:solidFill>
              </a:rPr>
              <a:t>Ionic</a:t>
            </a:r>
            <a:r>
              <a:rPr lang="en-US" altLang="en-US" sz="1800"/>
              <a:t> – tend to exist as solids which have high melting points.  Good conductors in the molten (liquid) state.</a:t>
            </a:r>
          </a:p>
          <a:p>
            <a:pPr lvl="1">
              <a:lnSpc>
                <a:spcPct val="90000"/>
              </a:lnSpc>
            </a:pPr>
            <a:r>
              <a:rPr lang="en-US" altLang="en-US" sz="1800">
                <a:solidFill>
                  <a:schemeClr val="accent2"/>
                </a:solidFill>
              </a:rPr>
              <a:t>Molecular</a:t>
            </a:r>
            <a:r>
              <a:rPr lang="en-US" altLang="en-US" sz="1800"/>
              <a:t> – tend to exist as solids, liquids, and gases.  Melting points are low relative to ionic compounds and they are not conductive in the molten state.</a:t>
            </a:r>
          </a:p>
          <a:p>
            <a:pPr>
              <a:lnSpc>
                <a:spcPct val="90000"/>
              </a:lnSpc>
            </a:pPr>
            <a:r>
              <a:rPr lang="en-US" altLang="en-US" sz="2000"/>
              <a:t>Molecular compounds (e.g. H</a:t>
            </a:r>
            <a:r>
              <a:rPr lang="en-US" altLang="en-US" sz="2000" baseline="-25000"/>
              <a:t>2</a:t>
            </a:r>
            <a:r>
              <a:rPr lang="en-US" altLang="en-US" sz="2000"/>
              <a:t>O, C</a:t>
            </a:r>
            <a:r>
              <a:rPr lang="en-US" altLang="en-US" sz="2000" baseline="-25000"/>
              <a:t>6</a:t>
            </a:r>
            <a:r>
              <a:rPr lang="en-US" altLang="en-US" sz="2000"/>
              <a:t>H</a:t>
            </a:r>
            <a:r>
              <a:rPr lang="en-US" altLang="en-US" sz="2000" baseline="-25000"/>
              <a:t>12</a:t>
            </a:r>
            <a:r>
              <a:rPr lang="en-US" altLang="en-US" sz="2000"/>
              <a:t>O</a:t>
            </a:r>
            <a:r>
              <a:rPr lang="en-US" altLang="en-US" sz="2000" baseline="-25000"/>
              <a:t>6</a:t>
            </a:r>
            <a:r>
              <a:rPr lang="en-US" altLang="en-US" sz="2000"/>
              <a:t>, CH</a:t>
            </a:r>
            <a:r>
              <a:rPr lang="en-US" altLang="en-US" sz="2000" baseline="-25000"/>
              <a:t>3</a:t>
            </a:r>
            <a:r>
              <a:rPr lang="en-US" altLang="en-US" sz="2000"/>
              <a:t>OH) are found as distinct molecules, while ionic compounds (e.g. NaCl, KNO</a:t>
            </a:r>
            <a:r>
              <a:rPr lang="en-US" altLang="en-US" sz="2000" baseline="-25000"/>
              <a:t>3</a:t>
            </a:r>
            <a:r>
              <a:rPr lang="en-US" altLang="en-US" sz="2000"/>
              <a:t>, etc.) are found as parts of very large arrays of ions.</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81600"/>
            <a:ext cx="1919288"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08_0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15000" y="5029200"/>
            <a:ext cx="1517650" cy="160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5" name="Text Box 13"/>
          <p:cNvSpPr txBox="1">
            <a:spLocks noChangeArrowheads="1"/>
          </p:cNvSpPr>
          <p:nvPr/>
        </p:nvSpPr>
        <p:spPr bwMode="auto">
          <a:xfrm>
            <a:off x="2743200" y="6324600"/>
            <a:ext cx="611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CO</a:t>
            </a:r>
            <a:r>
              <a:rPr lang="en-US" altLang="en-US" sz="1800" baseline="-25000"/>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a:lnSpc>
                <a:spcPct val="80000"/>
              </a:lnSpc>
            </a:pPr>
            <a:r>
              <a:rPr lang="en-US" altLang="en-US" sz="2200"/>
              <a:t>A </a:t>
            </a:r>
            <a:r>
              <a:rPr lang="en-US" altLang="en-US" sz="2200">
                <a:solidFill>
                  <a:srgbClr val="0033CC"/>
                </a:solidFill>
              </a:rPr>
              <a:t>chemical bond</a:t>
            </a:r>
            <a:r>
              <a:rPr lang="en-US" altLang="en-US" sz="2200"/>
              <a:t> is an attractive force that holds two or more atoms together in a more complex unit.</a:t>
            </a:r>
          </a:p>
          <a:p>
            <a:pPr>
              <a:lnSpc>
                <a:spcPct val="80000"/>
              </a:lnSpc>
            </a:pPr>
            <a:r>
              <a:rPr lang="en-US" altLang="en-US" sz="2200"/>
              <a:t>Chemical bonds result from interactions between the electrons of neighboring atoms that combine to make these larger structures.</a:t>
            </a:r>
          </a:p>
          <a:p>
            <a:pPr>
              <a:lnSpc>
                <a:spcPct val="80000"/>
              </a:lnSpc>
            </a:pPr>
            <a:r>
              <a:rPr lang="en-US" altLang="en-US" sz="2200"/>
              <a:t>In an  ionic compound, </a:t>
            </a:r>
            <a:r>
              <a:rPr lang="en-US" altLang="en-US" sz="2200">
                <a:solidFill>
                  <a:srgbClr val="0033CC"/>
                </a:solidFill>
              </a:rPr>
              <a:t>ionic bonds</a:t>
            </a:r>
            <a:r>
              <a:rPr lang="en-US" altLang="en-US" sz="2200"/>
              <a:t> are present, in which ions of opposite sign charges are attracted to each other.</a:t>
            </a:r>
          </a:p>
          <a:p>
            <a:pPr>
              <a:lnSpc>
                <a:spcPct val="80000"/>
              </a:lnSpc>
            </a:pPr>
            <a:r>
              <a:rPr lang="en-US" altLang="en-US" sz="2200"/>
              <a:t>In molecular compounds, electrons are shared between atoms (usually this sharing is not equal) in </a:t>
            </a:r>
            <a:r>
              <a:rPr lang="en-US" altLang="en-US" sz="2200">
                <a:solidFill>
                  <a:srgbClr val="0033CC"/>
                </a:solidFill>
              </a:rPr>
              <a:t>covalent bonds</a:t>
            </a:r>
            <a:r>
              <a:rPr lang="en-US" altLang="en-US" sz="2200"/>
              <a:t>.</a:t>
            </a:r>
          </a:p>
        </p:txBody>
      </p:sp>
      <p:sp>
        <p:nvSpPr>
          <p:cNvPr id="4100" name="Rectangle 4"/>
          <p:cNvSpPr>
            <a:spLocks noGrp="1" noChangeArrowheads="1"/>
          </p:cNvSpPr>
          <p:nvPr>
            <p:ph type="title"/>
          </p:nvPr>
        </p:nvSpPr>
        <p:spPr>
          <a:noFill/>
          <a:ln/>
        </p:spPr>
        <p:txBody>
          <a:bodyPr/>
          <a:lstStyle/>
          <a:p>
            <a:r>
              <a:rPr lang="en-US" altLang="en-US"/>
              <a:t>Chemical Bonds</a:t>
            </a:r>
          </a:p>
        </p:txBody>
      </p:sp>
      <p:sp>
        <p:nvSpPr>
          <p:cNvPr id="4101" name="Rectangle 5"/>
          <p:cNvSpPr>
            <a:spLocks noChangeArrowheads="1"/>
          </p:cNvSpPr>
          <p:nvPr/>
        </p:nvSpPr>
        <p:spPr bwMode="auto">
          <a:xfrm>
            <a:off x="7848600" y="5562600"/>
            <a:ext cx="12954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2" name="Picture 6" descr="untitle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95800"/>
            <a:ext cx="272415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1s orb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67200"/>
            <a:ext cx="2152650" cy="21478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1s orb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475" y="4297363"/>
            <a:ext cx="2152650" cy="2147887"/>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98525" y="6278563"/>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ea typeface="ＭＳ Ｐゴシック" panose="020B0600070205080204" pitchFamily="34" charset="-128"/>
              </a:rPr>
              <a:t>H</a:t>
            </a:r>
          </a:p>
        </p:txBody>
      </p:sp>
      <p:sp>
        <p:nvSpPr>
          <p:cNvPr id="4106" name="Text Box 10"/>
          <p:cNvSpPr txBox="1">
            <a:spLocks noChangeArrowheads="1"/>
          </p:cNvSpPr>
          <p:nvPr/>
        </p:nvSpPr>
        <p:spPr bwMode="auto">
          <a:xfrm>
            <a:off x="3017838" y="6202363"/>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ea typeface="ＭＳ Ｐゴシック" panose="020B0600070205080204" pitchFamily="34" charset="-128"/>
              </a:rPr>
              <a:t>H</a:t>
            </a:r>
          </a:p>
        </p:txBody>
      </p:sp>
      <p:sp>
        <p:nvSpPr>
          <p:cNvPr id="4107" name="Text Box 11"/>
          <p:cNvSpPr txBox="1">
            <a:spLocks noChangeArrowheads="1"/>
          </p:cNvSpPr>
          <p:nvPr/>
        </p:nvSpPr>
        <p:spPr bwMode="auto">
          <a:xfrm>
            <a:off x="6781800" y="6172200"/>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ea typeface="ＭＳ Ｐゴシック" panose="020B0600070205080204" pitchFamily="34" charset="-128"/>
              </a:rPr>
              <a:t>H-H</a:t>
            </a:r>
            <a:endParaRPr lang="en-US" altLang="en-US" sz="2400" baseline="-25000">
              <a:ea typeface="ＭＳ Ｐゴシック" panose="020B0600070205080204" pitchFamily="34" charset="-128"/>
            </a:endParaRPr>
          </a:p>
        </p:txBody>
      </p:sp>
      <p:sp>
        <p:nvSpPr>
          <p:cNvPr id="4108" name="Text Box 12"/>
          <p:cNvSpPr txBox="1">
            <a:spLocks noChangeArrowheads="1"/>
          </p:cNvSpPr>
          <p:nvPr/>
        </p:nvSpPr>
        <p:spPr bwMode="auto">
          <a:xfrm>
            <a:off x="1935163" y="6245225"/>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ea typeface="ＭＳ Ｐゴシック" panose="020B0600070205080204" pitchFamily="34" charset="-128"/>
              </a:rPr>
              <a:t>+</a:t>
            </a:r>
          </a:p>
        </p:txBody>
      </p:sp>
      <p:sp>
        <p:nvSpPr>
          <p:cNvPr id="4109" name="Line 13"/>
          <p:cNvSpPr>
            <a:spLocks noChangeShapeType="1"/>
          </p:cNvSpPr>
          <p:nvPr/>
        </p:nvSpPr>
        <p:spPr bwMode="auto">
          <a:xfrm>
            <a:off x="4465638" y="5362575"/>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par>
                                <p:cTn id="8" presetID="3" presetClass="entr" presetSubtype="10"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blinds(horizontal)">
                                      <p:cBhvr>
                                        <p:cTn id="10" dur="500"/>
                                        <p:tgtEl>
                                          <p:spTgt spid="41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blinds(horizontal)">
                                      <p:cBhvr>
                                        <p:cTn id="13" dur="500"/>
                                        <p:tgtEl>
                                          <p:spTgt spid="410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blinds(horizontal)">
                                      <p:cBhvr>
                                        <p:cTn id="16" dur="500"/>
                                        <p:tgtEl>
                                          <p:spTgt spid="410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105"/>
                                        </p:tgtEl>
                                        <p:attrNameLst>
                                          <p:attrName>style.visibility</p:attrName>
                                        </p:attrNameLst>
                                      </p:cBhvr>
                                      <p:to>
                                        <p:strVal val="visible"/>
                                      </p:to>
                                    </p:set>
                                    <p:animEffect transition="in" filter="blinds(horizontal)">
                                      <p:cBhvr>
                                        <p:cTn id="19" dur="500"/>
                                        <p:tgtEl>
                                          <p:spTgt spid="41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109"/>
                                        </p:tgtEl>
                                        <p:attrNameLst>
                                          <p:attrName>style.visibility</p:attrName>
                                        </p:attrNameLst>
                                      </p:cBhvr>
                                      <p:to>
                                        <p:strVal val="visible"/>
                                      </p:to>
                                    </p:set>
                                    <p:animEffect transition="in" filter="blinds(horizontal)">
                                      <p:cBhvr>
                                        <p:cTn id="24" dur="500"/>
                                        <p:tgtEl>
                                          <p:spTgt spid="4109"/>
                                        </p:tgtEl>
                                      </p:cBhvr>
                                    </p:animEffect>
                                  </p:childTnLst>
                                </p:cTn>
                              </p:par>
                              <p:par>
                                <p:cTn id="25" presetID="3" presetClass="entr" presetSubtype="10" fill="hold" nodeType="with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blinds(horizontal)">
                                      <p:cBhvr>
                                        <p:cTn id="27" dur="500"/>
                                        <p:tgtEl>
                                          <p:spTgt spid="410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107"/>
                                        </p:tgtEl>
                                        <p:attrNameLst>
                                          <p:attrName>style.visibility</p:attrName>
                                        </p:attrNameLst>
                                      </p:cBhvr>
                                      <p:to>
                                        <p:strVal val="visible"/>
                                      </p:to>
                                    </p:set>
                                    <p:animEffect transition="in" filter="blinds(horizontal)">
                                      <p:cBhvr>
                                        <p:cTn id="30"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7" grpId="0"/>
      <p:bldP spid="4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660400" indent="-660400">
              <a:lnSpc>
                <a:spcPct val="90000"/>
              </a:lnSpc>
            </a:pPr>
            <a:r>
              <a:rPr lang="en-US" altLang="en-US"/>
              <a:t>Two background concepts are important here, in understanding why bonds form between atoms as elements react:</a:t>
            </a:r>
          </a:p>
          <a:p>
            <a:pPr marL="1035050" lvl="1" indent="-577850">
              <a:lnSpc>
                <a:spcPct val="90000"/>
              </a:lnSpc>
              <a:buFontTx/>
              <a:buAutoNum type="romanLcPeriod"/>
            </a:pPr>
            <a:r>
              <a:rPr lang="en-US" altLang="en-US"/>
              <a:t>Only some of the electrons on atoms are involved in chemical reactions.  These electrons are the highest energy ones (called </a:t>
            </a:r>
            <a:r>
              <a:rPr lang="en-US" altLang="en-US">
                <a:solidFill>
                  <a:srgbClr val="0033CC"/>
                </a:solidFill>
              </a:rPr>
              <a:t>valence electrons</a:t>
            </a:r>
            <a:r>
              <a:rPr lang="en-US" altLang="en-US"/>
              <a:t>)</a:t>
            </a:r>
          </a:p>
          <a:p>
            <a:pPr marL="1035050" lvl="1" indent="-577850">
              <a:lnSpc>
                <a:spcPct val="90000"/>
              </a:lnSpc>
              <a:buFontTx/>
              <a:buAutoNum type="romanLcPeriod"/>
            </a:pPr>
            <a:r>
              <a:rPr lang="en-US" altLang="en-US"/>
              <a:t>Certain arrangements of electrons around atoms are more stable (and thus preferred), as explained by the octet rule</a:t>
            </a:r>
          </a:p>
        </p:txBody>
      </p:sp>
      <p:sp>
        <p:nvSpPr>
          <p:cNvPr id="5124" name="Rectangle 4"/>
          <p:cNvSpPr>
            <a:spLocks noGrp="1" noChangeArrowheads="1"/>
          </p:cNvSpPr>
          <p:nvPr>
            <p:ph type="title"/>
          </p:nvPr>
        </p:nvSpPr>
        <p:spPr>
          <a:noFill/>
          <a:ln/>
        </p:spPr>
        <p:txBody>
          <a:bodyPr/>
          <a:lstStyle/>
          <a:p>
            <a:r>
              <a:rPr lang="en-US" altLang="en-US"/>
              <a:t>Chemical Bonds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4000"/>
              <a:t>Valence electrons and Lewis symbols</a:t>
            </a:r>
          </a:p>
        </p:txBody>
      </p:sp>
      <p:sp>
        <p:nvSpPr>
          <p:cNvPr id="6147" name="Rectangle 3"/>
          <p:cNvSpPr>
            <a:spLocks noGrp="1" noChangeArrowheads="1"/>
          </p:cNvSpPr>
          <p:nvPr>
            <p:ph type="body" idx="1"/>
          </p:nvPr>
        </p:nvSpPr>
        <p:spPr/>
        <p:txBody>
          <a:bodyPr/>
          <a:lstStyle/>
          <a:p>
            <a:r>
              <a:rPr lang="en-US" altLang="en-US"/>
              <a:t>Valence electrons are the electrons that form bonds in chemical reactions.  They are the electrons from an atom’s highest energy (highest numbered) electron shell.</a:t>
            </a:r>
          </a:p>
          <a:p>
            <a:r>
              <a:rPr lang="en-US" altLang="en-US"/>
              <a:t>For example, for chlorine (Z = 17):</a:t>
            </a:r>
          </a:p>
          <a:p>
            <a:endParaRPr lang="en-US" altLang="en-US"/>
          </a:p>
        </p:txBody>
      </p:sp>
      <p:sp>
        <p:nvSpPr>
          <p:cNvPr id="6148" name="Text Box 4"/>
          <p:cNvSpPr txBox="1">
            <a:spLocks noChangeArrowheads="1"/>
          </p:cNvSpPr>
          <p:nvPr/>
        </p:nvSpPr>
        <p:spPr bwMode="auto">
          <a:xfrm>
            <a:off x="3124200" y="4800600"/>
            <a:ext cx="285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Cl: 1s</a:t>
            </a:r>
            <a:r>
              <a:rPr lang="en-US" altLang="en-US" sz="2400" baseline="30000"/>
              <a:t>2</a:t>
            </a:r>
            <a:r>
              <a:rPr lang="en-US" altLang="en-US" sz="2400"/>
              <a:t>2s</a:t>
            </a:r>
            <a:r>
              <a:rPr lang="en-US" altLang="en-US" sz="2400" baseline="30000"/>
              <a:t>2</a:t>
            </a:r>
            <a:r>
              <a:rPr lang="en-US" altLang="en-US" sz="2400"/>
              <a:t>2p</a:t>
            </a:r>
            <a:r>
              <a:rPr lang="en-US" altLang="en-US" sz="2400" baseline="30000"/>
              <a:t>6</a:t>
            </a:r>
            <a:r>
              <a:rPr lang="en-US" altLang="en-US" sz="2400">
                <a:solidFill>
                  <a:srgbClr val="FF0000"/>
                </a:solidFill>
              </a:rPr>
              <a:t>3</a:t>
            </a:r>
            <a:r>
              <a:rPr lang="en-US" altLang="en-US" sz="2400"/>
              <a:t>s</a:t>
            </a:r>
            <a:r>
              <a:rPr lang="en-US" altLang="en-US" sz="2400" baseline="30000"/>
              <a:t>2</a:t>
            </a:r>
            <a:r>
              <a:rPr lang="en-US" altLang="en-US" sz="2400">
                <a:solidFill>
                  <a:srgbClr val="FF0000"/>
                </a:solidFill>
              </a:rPr>
              <a:t>3</a:t>
            </a:r>
            <a:r>
              <a:rPr lang="en-US" altLang="en-US" sz="2400"/>
              <a:t>p</a:t>
            </a:r>
            <a:r>
              <a:rPr lang="en-US" altLang="en-US" sz="2400" baseline="30000"/>
              <a:t>5</a:t>
            </a:r>
          </a:p>
        </p:txBody>
      </p:sp>
      <p:sp>
        <p:nvSpPr>
          <p:cNvPr id="6149" name="Rectangle 5"/>
          <p:cNvSpPr>
            <a:spLocks noChangeArrowheads="1"/>
          </p:cNvSpPr>
          <p:nvPr/>
        </p:nvSpPr>
        <p:spPr bwMode="auto">
          <a:xfrm>
            <a:off x="4964113" y="4756150"/>
            <a:ext cx="990600" cy="533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Text Box 6"/>
          <p:cNvSpPr txBox="1">
            <a:spLocks noChangeArrowheads="1"/>
          </p:cNvSpPr>
          <p:nvPr/>
        </p:nvSpPr>
        <p:spPr bwMode="auto">
          <a:xfrm>
            <a:off x="1447800" y="579120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These are from shell #1</a:t>
            </a:r>
          </a:p>
        </p:txBody>
      </p:sp>
      <p:sp>
        <p:nvSpPr>
          <p:cNvPr id="6151" name="Line 7"/>
          <p:cNvSpPr>
            <a:spLocks noChangeShapeType="1"/>
          </p:cNvSpPr>
          <p:nvPr/>
        </p:nvSpPr>
        <p:spPr bwMode="auto">
          <a:xfrm flipV="1">
            <a:off x="3429000" y="52578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Text Box 8"/>
          <p:cNvSpPr txBox="1">
            <a:spLocks noChangeArrowheads="1"/>
          </p:cNvSpPr>
          <p:nvPr/>
        </p:nvSpPr>
        <p:spPr bwMode="auto">
          <a:xfrm>
            <a:off x="3124200" y="624840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These are from shell #2</a:t>
            </a:r>
          </a:p>
        </p:txBody>
      </p:sp>
      <p:sp>
        <p:nvSpPr>
          <p:cNvPr id="6153" name="Line 9"/>
          <p:cNvSpPr>
            <a:spLocks noChangeShapeType="1"/>
          </p:cNvSpPr>
          <p:nvPr/>
        </p:nvSpPr>
        <p:spPr bwMode="auto">
          <a:xfrm flipV="1">
            <a:off x="4419600" y="5257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Text Box 10"/>
          <p:cNvSpPr txBox="1">
            <a:spLocks noChangeArrowheads="1"/>
          </p:cNvSpPr>
          <p:nvPr/>
        </p:nvSpPr>
        <p:spPr bwMode="auto">
          <a:xfrm>
            <a:off x="5867400" y="556260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These are from shell #</a:t>
            </a:r>
            <a:r>
              <a:rPr lang="en-US" altLang="en-US" sz="1800">
                <a:solidFill>
                  <a:srgbClr val="FF0000"/>
                </a:solidFill>
              </a:rPr>
              <a:t>3</a:t>
            </a:r>
          </a:p>
        </p:txBody>
      </p:sp>
      <p:sp>
        <p:nvSpPr>
          <p:cNvPr id="6156" name="Line 12"/>
          <p:cNvSpPr>
            <a:spLocks noChangeShapeType="1"/>
          </p:cNvSpPr>
          <p:nvPr/>
        </p:nvSpPr>
        <p:spPr bwMode="auto">
          <a:xfrm flipH="1" flipV="1">
            <a:off x="5486400" y="53340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Text Box 13"/>
          <p:cNvSpPr txBox="1">
            <a:spLocks noChangeArrowheads="1"/>
          </p:cNvSpPr>
          <p:nvPr/>
        </p:nvSpPr>
        <p:spPr bwMode="auto">
          <a:xfrm>
            <a:off x="5715000" y="58674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(call this the </a:t>
            </a:r>
            <a:r>
              <a:rPr lang="en-US" altLang="en-US" sz="1800">
                <a:solidFill>
                  <a:srgbClr val="FF0000"/>
                </a:solidFill>
              </a:rPr>
              <a:t>valence shell</a:t>
            </a:r>
            <a:r>
              <a:rPr lang="en-US" altLang="en-US" sz="18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a:t>Valence electrons and Lewis symbols</a:t>
            </a:r>
          </a:p>
        </p:txBody>
      </p:sp>
      <p:sp>
        <p:nvSpPr>
          <p:cNvPr id="7171" name="Rectangle 3"/>
          <p:cNvSpPr>
            <a:spLocks noGrp="1" noChangeArrowheads="1"/>
          </p:cNvSpPr>
          <p:nvPr>
            <p:ph type="body" idx="1"/>
          </p:nvPr>
        </p:nvSpPr>
        <p:spPr/>
        <p:txBody>
          <a:bodyPr/>
          <a:lstStyle/>
          <a:p>
            <a:r>
              <a:rPr lang="en-US" altLang="en-US"/>
              <a:t>For chlorine (a group 7A element), there are 7 valence electrons.  The number of valence electrons for any group IA-VIIIA (1A to 8A) element (called the “</a:t>
            </a:r>
            <a:r>
              <a:rPr lang="en-US" altLang="en-US">
                <a:solidFill>
                  <a:srgbClr val="0033CC"/>
                </a:solidFill>
              </a:rPr>
              <a:t>representative elements</a:t>
            </a:r>
            <a:r>
              <a:rPr lang="en-US" altLang="en-US"/>
              <a:t>”) will be the same as the element’s group number.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02_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618"/>
          <a:stretch>
            <a:fillRect/>
          </a:stretch>
        </p:blipFill>
        <p:spPr>
          <a:xfrm>
            <a:off x="304800" y="685800"/>
            <a:ext cx="8458200" cy="5470525"/>
          </a:xfrm>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2099</Words>
  <Application>Microsoft Office PowerPoint</Application>
  <PresentationFormat>On-screen Show (4:3)</PresentationFormat>
  <Paragraphs>230</Paragraphs>
  <Slides>32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ＭＳ Ｐゴシック</vt:lpstr>
      <vt:lpstr>Arial</vt:lpstr>
      <vt:lpstr>Times New Roman</vt:lpstr>
      <vt:lpstr>Default Design</vt:lpstr>
      <vt:lpstr>Bitmap Image</vt:lpstr>
      <vt:lpstr>Chemistry 120 Fall 2016</vt:lpstr>
      <vt:lpstr>          Chapter 4. Chemical Bonding: The Ionic Bond Model</vt:lpstr>
      <vt:lpstr>Chapter 4</vt:lpstr>
      <vt:lpstr>Chemical Bonds</vt:lpstr>
      <vt:lpstr>Chemical Bonds</vt:lpstr>
      <vt:lpstr>Chemical Bonds</vt:lpstr>
      <vt:lpstr>Valence electrons and Lewis symbols</vt:lpstr>
      <vt:lpstr>Valence electrons and Lewis symbols</vt:lpstr>
      <vt:lpstr>PowerPoint Presentation</vt:lpstr>
      <vt:lpstr>Lewis symbols</vt:lpstr>
      <vt:lpstr>Lewis symbols</vt:lpstr>
      <vt:lpstr>Drawing Lewis symbols</vt:lpstr>
      <vt:lpstr>The octet rule</vt:lpstr>
      <vt:lpstr>The ionic bond model</vt:lpstr>
      <vt:lpstr>The ionic bond model</vt:lpstr>
      <vt:lpstr>The sign and magnitude of ionic charge</vt:lpstr>
      <vt:lpstr>The sign and magnitude of ionic charge</vt:lpstr>
      <vt:lpstr>The sign and magnitude of ionic charge</vt:lpstr>
      <vt:lpstr>The sign and magnitude of ionic charge</vt:lpstr>
      <vt:lpstr>Writing electron configurations of ions and shorthand notation</vt:lpstr>
      <vt:lpstr>Isoelectronic species</vt:lpstr>
      <vt:lpstr>Lewis structures for ionic compounds</vt:lpstr>
      <vt:lpstr>Lewis structures for ionic compounds</vt:lpstr>
      <vt:lpstr>Lewis structures for ionic compounds</vt:lpstr>
      <vt:lpstr>Chemical formulas for ionic compounds</vt:lpstr>
      <vt:lpstr>The structure of ionic compounds</vt:lpstr>
      <vt:lpstr>Recognizing and naming binary ionic compounds</vt:lpstr>
      <vt:lpstr>Recognizing and naming binary ionic compounds</vt:lpstr>
      <vt:lpstr>Polyatomic ions</vt:lpstr>
      <vt:lpstr>PowerPoint Presentation</vt:lpstr>
      <vt:lpstr>Chemical formulas for ionic compounds containing polyatomic ions</vt:lpstr>
      <vt:lpstr>Give formulas for the following ionic compounds</vt:lpstr>
    </vt:vector>
  </TitlesOfParts>
  <Company>Compuglogbalhypermeganet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Homer</dc:creator>
  <cp:lastModifiedBy>Dr.Upali</cp:lastModifiedBy>
  <cp:revision>68</cp:revision>
  <dcterms:created xsi:type="dcterms:W3CDTF">2011-09-25T18:11:06Z</dcterms:created>
  <dcterms:modified xsi:type="dcterms:W3CDTF">2016-09-12T15:30:57Z</dcterms:modified>
</cp:coreProperties>
</file>