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6" r:id="rId2"/>
    <p:sldId id="277" r:id="rId3"/>
    <p:sldId id="278" r:id="rId4"/>
    <p:sldId id="257" r:id="rId5"/>
    <p:sldId id="279" r:id="rId6"/>
    <p:sldId id="280" r:id="rId7"/>
    <p:sldId id="282" r:id="rId8"/>
    <p:sldId id="283" r:id="rId9"/>
    <p:sldId id="284" r:id="rId10"/>
    <p:sldId id="287" r:id="rId11"/>
    <p:sldId id="286" r:id="rId12"/>
    <p:sldId id="285" r:id="rId13"/>
    <p:sldId id="258" r:id="rId14"/>
    <p:sldId id="289" r:id="rId15"/>
    <p:sldId id="288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5" r:id="rId30"/>
    <p:sldId id="304" r:id="rId31"/>
    <p:sldId id="307" r:id="rId32"/>
    <p:sldId id="306" r:id="rId33"/>
    <p:sldId id="309" r:id="rId34"/>
    <p:sldId id="310" r:id="rId35"/>
    <p:sldId id="308" r:id="rId36"/>
    <p:sldId id="311" r:id="rId37"/>
    <p:sldId id="312" r:id="rId38"/>
    <p:sldId id="313" r:id="rId39"/>
    <p:sldId id="31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2640F-E57F-46B7-AD3B-D63CC7876C2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B1B9F-5E64-4F1B-B7AE-6848075E5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1B9F-5E64-4F1B-B7AE-6848075E55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B9F1F-68A8-4AEA-9DEC-786451C23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81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43F47-7D8E-4D3E-87E5-7BE609028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30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A7751-450D-4ADC-9826-4E9F2D4B3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31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C4E3E-C27A-42B7-8BE5-2DC9B9BE8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02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7353F-5A31-4412-8991-0A3EBC74C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59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E9EC2-1D59-480E-81B1-29BDCEAE7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14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7F8A3-B62B-48E8-8921-DADAAF1B5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43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5BEC3-DEB3-49AD-82AC-D897275F1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12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80C4A-3EAD-48CE-A4F7-7865FDB02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86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782E-ACD8-4C51-8B98-77C71A877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48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C1D16-106A-48DB-8F7C-4EA5E98E4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40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C40E8-C4D4-4433-9E40-F72A62C25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1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1DEE5-D6EF-4B1E-A63D-B09E36FFD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9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CD766-7B8D-4160-B2D3-77A6997A1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51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30DA8-4D87-493B-B7CB-BADD498FE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6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622543-4D1F-47D8-A257-AEB8F58297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9100" y="1148815"/>
            <a:ext cx="891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0" i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Instructor: Dr. </a:t>
            </a:r>
            <a:r>
              <a:rPr lang="en-US" sz="2800" b="0" i="0" baseline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Upali</a:t>
            </a:r>
            <a:r>
              <a:rPr lang="en-US" sz="2800" b="0" i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baseline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Siriwardane</a:t>
            </a:r>
            <a:endParaRPr lang="en-US" sz="2400" b="0" i="0" baseline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i="0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n-US" sz="2400" b="0" i="0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0" i="0" baseline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upali@latech.edu</a:t>
            </a:r>
            <a:endParaRPr lang="en-US" sz="2400" b="0" i="0" baseline="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i="0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Office</a:t>
            </a:r>
            <a:r>
              <a:rPr lang="en-US" sz="2400" b="0" i="0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 CTH 311 </a:t>
            </a:r>
            <a:endParaRPr lang="en-US" sz="2400" b="0" i="0" baseline="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Phone</a:t>
            </a:r>
            <a:r>
              <a:rPr lang="en-US" sz="2400" b="0" i="0" baseline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i="0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257-4941</a:t>
            </a:r>
          </a:p>
          <a:p>
            <a:pPr indent="-342900">
              <a:lnSpc>
                <a:spcPct val="70000"/>
              </a:lnSpc>
              <a:spcBef>
                <a:spcPct val="50000"/>
              </a:spcBef>
            </a:pPr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Office Hours</a:t>
            </a:r>
            <a:r>
              <a:rPr lang="en-US" sz="2400" b="0" i="0" baseline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0" i="0" baseline="0" dirty="0" smtClean="0">
                <a:latin typeface="Arial" pitchFamily="34" charset="0"/>
                <a:cs typeface="Arial" pitchFamily="34" charset="0"/>
              </a:rPr>
              <a:t>M,W,F  9:30-11:30 </a:t>
            </a:r>
            <a:r>
              <a:rPr lang="en-US" sz="2400" b="0" i="0" baseline="0" dirty="0">
                <a:latin typeface="Arial" pitchFamily="34" charset="0"/>
                <a:cs typeface="Arial" pitchFamily="34" charset="0"/>
              </a:rPr>
              <a:t>am </a:t>
            </a:r>
            <a:r>
              <a:rPr lang="en-US" sz="2400" b="0" i="0" baseline="0" dirty="0" smtClean="0">
                <a:latin typeface="Arial" pitchFamily="34" charset="0"/>
                <a:cs typeface="Arial" pitchFamily="34" charset="0"/>
              </a:rPr>
              <a:t>T,R 8:00-10:00 am or </a:t>
            </a:r>
            <a:r>
              <a:rPr lang="en-US" sz="2400" b="0" i="0" baseline="0" dirty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b="0" i="0" baseline="0" dirty="0" smtClean="0">
                <a:latin typeface="Arial" pitchFamily="34" charset="0"/>
                <a:cs typeface="Arial" pitchFamily="34" charset="0"/>
              </a:rPr>
              <a:t>appointment; </a:t>
            </a:r>
            <a:endParaRPr lang="en-US" sz="2400" b="0" i="0" baseline="0" dirty="0">
              <a:latin typeface="Arial" pitchFamily="34" charset="0"/>
              <a:cs typeface="Arial" pitchFamily="34" charset="0"/>
            </a:endParaRPr>
          </a:p>
          <a:p>
            <a:pPr indent="-342900">
              <a:lnSpc>
                <a:spcPct val="70000"/>
              </a:lnSpc>
              <a:spcBef>
                <a:spcPct val="50000"/>
              </a:spcBef>
            </a:pPr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 Dates</a:t>
            </a:r>
            <a:r>
              <a:rPr lang="en-US" b="0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300" b="1" i="1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Chemistry </a:t>
            </a:r>
            <a:r>
              <a:rPr lang="en-US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120 Fall 2016</a:t>
            </a:r>
            <a:endParaRPr lang="en-US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9100" y="3927366"/>
            <a:ext cx="8686800" cy="28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September 23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2016 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(Test 1):  Chapter 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1,2 &amp;3 </a:t>
            </a:r>
            <a:endParaRPr lang="en-US" sz="2400" b="1" i="0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October 13</a:t>
            </a:r>
            <a:r>
              <a:rPr lang="en-US" sz="2400" b="1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2016 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(Test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2): Chapter  4 </a:t>
            </a:r>
            <a:r>
              <a:rPr lang="en-US" sz="2400" b="1" i="0" baseline="0" dirty="0" smtClean="0">
                <a:solidFill>
                  <a:srgbClr val="000000"/>
                </a:solidFill>
                <a:cs typeface="Arial" pitchFamily="34" charset="0"/>
              </a:rPr>
              <a:t>&amp;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b="1" i="0" baseline="0" dirty="0" smtClean="0">
                <a:solidFill>
                  <a:srgbClr val="000000"/>
                </a:solidFill>
                <a:cs typeface="Arial" pitchFamily="34" charset="0"/>
              </a:rPr>
              <a:t>5 </a:t>
            </a:r>
          </a:p>
          <a:p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October 31,</a:t>
            </a:r>
            <a:r>
              <a:rPr lang="en-US" sz="2400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(Test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3): 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Chapter  </a:t>
            </a:r>
            <a:r>
              <a:rPr lang="en-US" sz="2400" b="1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6, 7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i="0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November 15,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 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2016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(Test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4):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Chapter 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9, 10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&amp;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11</a:t>
            </a:r>
            <a:endParaRPr lang="en-US" b="1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November 17</a:t>
            </a:r>
            <a:r>
              <a:rPr lang="en-US" sz="2400" b="1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2016  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(Make-up test)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comprehensive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i="0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sz="2400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Chapters 1-11</a:t>
            </a:r>
          </a:p>
          <a:p>
            <a:endParaRPr lang="en-US" sz="3600" b="1" i="0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6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Symbols of Elements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4373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An element’s symbol gives information about the number of protons, neutrons, and electrons in an atom or ion </a:t>
            </a:r>
          </a:p>
          <a:p>
            <a:pPr marL="0" indent="0">
              <a:buNone/>
            </a:pPr>
            <a:r>
              <a:rPr lang="en-US" sz="2000" dirty="0"/>
              <a:t>Q: What distinguishes atoms of one element from those of another element?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92" y="1905000"/>
            <a:ext cx="9161092" cy="43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9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Atomic Number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441" y="4572000"/>
            <a:ext cx="83820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All atoms (and as we’ll see later, ions) of the same element have the same number of protons.  The </a:t>
            </a:r>
            <a:r>
              <a:rPr lang="en-US" sz="2000" dirty="0">
                <a:solidFill>
                  <a:srgbClr val="0000FF"/>
                </a:solidFill>
              </a:rPr>
              <a:t>atomic number </a:t>
            </a:r>
            <a:r>
              <a:rPr lang="en-US" sz="2000" dirty="0"/>
              <a:t>(Z) represents the number of protons in the nucleus of an atom of some element.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586"/>
            <a:ext cx="9115425" cy="23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1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Mass Number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876800"/>
            <a:ext cx="83820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mass of an atom in atomic mass units (</a:t>
            </a:r>
            <a:r>
              <a:rPr lang="en-US" sz="1800" dirty="0" err="1"/>
              <a:t>amu</a:t>
            </a:r>
            <a:r>
              <a:rPr lang="en-US" sz="1800" dirty="0"/>
              <a:t>) is the sum of the number of protons and neutrons (i.e. total number of nucleons) in the atom.  The mass number for an element is given the symbol, “A” </a:t>
            </a:r>
          </a:p>
          <a:p>
            <a:pPr marL="0" indent="0">
              <a:buNone/>
            </a:pPr>
            <a:r>
              <a:rPr lang="en-US" sz="1800" dirty="0" smtClean="0"/>
              <a:t>An </a:t>
            </a:r>
            <a:r>
              <a:rPr lang="en-US" sz="1800" dirty="0"/>
              <a:t>element’s atomic number and mass number can be found in the periodic table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821357"/>
            <a:ext cx="8867775" cy="26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0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788" y="-142875"/>
            <a:ext cx="11077575" cy="7143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6188"/>
            <a:ext cx="8501723" cy="59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4762"/>
            <a:ext cx="91344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1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38100"/>
            <a:ext cx="91059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38100"/>
            <a:ext cx="90868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8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09537"/>
            <a:ext cx="90678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38100"/>
            <a:ext cx="90773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1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95588" y="243199"/>
            <a:ext cx="8419214" cy="3810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00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r>
              <a:rPr lang="en-US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									Chapter 3. </a:t>
            </a:r>
            <a:r>
              <a:rPr lang="en-US" sz="2400" dirty="0"/>
              <a:t>Atomic Structure and the Periodic Table</a:t>
            </a:r>
            <a:endParaRPr lang="en-US" sz="2800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AutoShap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33699"/>
            <a:ext cx="8991600" cy="54102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00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marL="0" lvl="0" indent="0">
              <a:buNone/>
            </a:pPr>
            <a:r>
              <a:rPr lang="en-US" sz="2000" dirty="0" smtClean="0"/>
              <a:t>3-1 </a:t>
            </a:r>
            <a:r>
              <a:rPr lang="en-US" sz="2000" dirty="0" smtClean="0">
                <a:solidFill>
                  <a:srgbClr val="00B050"/>
                </a:solidFill>
              </a:rPr>
              <a:t>Internal </a:t>
            </a:r>
            <a:r>
              <a:rPr lang="en-US" sz="2000" dirty="0">
                <a:solidFill>
                  <a:srgbClr val="00B050"/>
                </a:solidFill>
              </a:rPr>
              <a:t>Structure of an Atom</a:t>
            </a:r>
            <a:endParaRPr lang="en-US" sz="28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1800" dirty="0"/>
              <a:t>Arrangement of Subatomic Particles Within an Atom</a:t>
            </a:r>
            <a:endParaRPr lang="en-US" sz="2400" dirty="0"/>
          </a:p>
          <a:p>
            <a:pPr marL="457200" lvl="1" indent="0">
              <a:buNone/>
            </a:pPr>
            <a:r>
              <a:rPr lang="en-US" sz="1800" dirty="0"/>
              <a:t>Charge Neutrality of an Atom</a:t>
            </a:r>
            <a:endParaRPr lang="en-US" sz="2400" dirty="0"/>
          </a:p>
          <a:p>
            <a:pPr marL="457200" lvl="1" indent="0">
              <a:buNone/>
            </a:pPr>
            <a:r>
              <a:rPr lang="en-US" sz="1800" dirty="0"/>
              <a:t>Size Relationships Within an Atom</a:t>
            </a:r>
            <a:endParaRPr lang="en-US" sz="2400" dirty="0"/>
          </a:p>
          <a:p>
            <a:pPr marL="0" lvl="0" indent="0">
              <a:buNone/>
            </a:pPr>
            <a:r>
              <a:rPr lang="en-US" sz="2000" dirty="0" smtClean="0"/>
              <a:t>3-2 </a:t>
            </a:r>
            <a:r>
              <a:rPr lang="en-US" sz="2000" dirty="0" smtClean="0">
                <a:solidFill>
                  <a:srgbClr val="00B050"/>
                </a:solidFill>
              </a:rPr>
              <a:t>Atomic </a:t>
            </a:r>
            <a:r>
              <a:rPr lang="en-US" sz="2000" dirty="0">
                <a:solidFill>
                  <a:srgbClr val="00B050"/>
                </a:solidFill>
              </a:rPr>
              <a:t>Number and Mass Number</a:t>
            </a:r>
            <a:endParaRPr lang="en-US" sz="28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1800" dirty="0"/>
              <a:t>Electrons and Chemical Properties</a:t>
            </a:r>
            <a:endParaRPr lang="en-US" sz="2400" dirty="0"/>
          </a:p>
          <a:p>
            <a:pPr marL="0" lvl="0" indent="0">
              <a:buNone/>
            </a:pPr>
            <a:r>
              <a:rPr lang="en-US" sz="2000" dirty="0" smtClean="0"/>
              <a:t>3-3 </a:t>
            </a:r>
            <a:r>
              <a:rPr lang="en-US" sz="2000" dirty="0" smtClean="0">
                <a:solidFill>
                  <a:srgbClr val="00B050"/>
                </a:solidFill>
              </a:rPr>
              <a:t>Isotopes </a:t>
            </a:r>
            <a:r>
              <a:rPr lang="en-US" sz="2000" dirty="0">
                <a:solidFill>
                  <a:srgbClr val="00B050"/>
                </a:solidFill>
              </a:rPr>
              <a:t>and Atomic Masses</a:t>
            </a:r>
            <a:endParaRPr lang="en-US" sz="28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1800" dirty="0"/>
              <a:t>Isotopes</a:t>
            </a:r>
            <a:endParaRPr lang="en-US" sz="2400" dirty="0"/>
          </a:p>
          <a:p>
            <a:pPr marL="457200" lvl="1" indent="0">
              <a:buNone/>
            </a:pPr>
            <a:r>
              <a:rPr lang="en-US" sz="1800" dirty="0"/>
              <a:t>Atomic Masses</a:t>
            </a:r>
            <a:endParaRPr lang="en-US" sz="2400" dirty="0"/>
          </a:p>
          <a:p>
            <a:pPr marL="0" lvl="0" indent="0">
              <a:buNone/>
            </a:pPr>
            <a:r>
              <a:rPr lang="en-US" sz="2000" dirty="0" smtClean="0"/>
              <a:t>3-4 </a:t>
            </a:r>
            <a:r>
              <a:rPr lang="en-US" sz="2000" b="1" dirty="0" smtClean="0">
                <a:solidFill>
                  <a:srgbClr val="00B050"/>
                </a:solidFill>
              </a:rPr>
              <a:t>The </a:t>
            </a:r>
            <a:r>
              <a:rPr lang="en-US" sz="2000" b="1" dirty="0">
                <a:solidFill>
                  <a:srgbClr val="00B050"/>
                </a:solidFill>
              </a:rPr>
              <a:t>Periodic Law and the Periodic Table</a:t>
            </a:r>
            <a:endParaRPr lang="en-US" sz="2800" b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1800" dirty="0"/>
              <a:t>Groups and Periods of Elements</a:t>
            </a:r>
            <a:endParaRPr lang="en-US" sz="2400" dirty="0"/>
          </a:p>
          <a:p>
            <a:pPr marL="457200" lvl="1" indent="0">
              <a:buNone/>
            </a:pPr>
            <a:r>
              <a:rPr lang="en-US" sz="1800" dirty="0"/>
              <a:t>The Shape of the Periodic Table</a:t>
            </a:r>
            <a:endParaRPr lang="en-US" sz="2400" dirty="0"/>
          </a:p>
          <a:p>
            <a:pPr marL="0" lvl="0" indent="0">
              <a:buNone/>
            </a:pPr>
            <a:r>
              <a:rPr lang="en-US" sz="2000" dirty="0" smtClean="0"/>
              <a:t>3-5 </a:t>
            </a:r>
            <a:r>
              <a:rPr lang="en-US" sz="2000" dirty="0" smtClean="0">
                <a:solidFill>
                  <a:srgbClr val="00B050"/>
                </a:solidFill>
              </a:rPr>
              <a:t>Metals </a:t>
            </a:r>
            <a:r>
              <a:rPr lang="en-US" sz="2000" dirty="0">
                <a:solidFill>
                  <a:srgbClr val="00B050"/>
                </a:solidFill>
              </a:rPr>
              <a:t>and Nonmetals</a:t>
            </a:r>
            <a:endParaRPr lang="en-US" sz="28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1800" dirty="0"/>
              <a:t>Periodic Table Locations for Metals and Nonmetals</a:t>
            </a:r>
            <a:endParaRPr lang="en-US" sz="2400" dirty="0"/>
          </a:p>
          <a:p>
            <a:pPr marL="0" lvl="0" indent="0">
              <a:buNone/>
            </a:pPr>
            <a:r>
              <a:rPr lang="en-US" sz="2000" dirty="0" smtClean="0"/>
              <a:t>3-6 </a:t>
            </a:r>
            <a:r>
              <a:rPr lang="en-US" sz="2000" dirty="0" smtClean="0">
                <a:solidFill>
                  <a:srgbClr val="00B050"/>
                </a:solidFill>
              </a:rPr>
              <a:t>Electron </a:t>
            </a:r>
            <a:r>
              <a:rPr lang="en-US" sz="2000" dirty="0">
                <a:solidFill>
                  <a:srgbClr val="00B050"/>
                </a:solidFill>
              </a:rPr>
              <a:t>Arrangements Within Atoms</a:t>
            </a:r>
            <a:endParaRPr lang="en-US" sz="28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1800" dirty="0"/>
              <a:t>Electron Shells</a:t>
            </a:r>
            <a:endParaRPr lang="en-US" sz="2400" dirty="0"/>
          </a:p>
          <a:p>
            <a:pPr marL="457200" lvl="1" indent="0">
              <a:buNone/>
            </a:pPr>
            <a:r>
              <a:rPr lang="en-US" sz="1800" dirty="0"/>
              <a:t>Electron Subshells</a:t>
            </a:r>
            <a:endParaRPr lang="en-US" sz="2400" dirty="0"/>
          </a:p>
          <a:p>
            <a:pPr marL="457200" lvl="1" indent="0">
              <a:buNone/>
            </a:pPr>
            <a:r>
              <a:rPr lang="en-US" sz="1800" dirty="0"/>
              <a:t>Electron Orbitals</a:t>
            </a:r>
            <a:endParaRPr lang="en-US" sz="2400" dirty="0"/>
          </a:p>
          <a:p>
            <a:pPr marL="457200" lvl="1" indent="0">
              <a:buNone/>
            </a:pPr>
            <a:r>
              <a:rPr lang="en-US" sz="1800" dirty="0"/>
              <a:t>Electron </a:t>
            </a:r>
            <a:r>
              <a:rPr lang="en-US" sz="1800" dirty="0" smtClean="0"/>
              <a:t>Spin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7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2862"/>
            <a:ext cx="90963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8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23812"/>
            <a:ext cx="911542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64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21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38100"/>
            <a:ext cx="90773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51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76200"/>
            <a:ext cx="90773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7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33337"/>
            <a:ext cx="90868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81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9050"/>
            <a:ext cx="90963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8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33337"/>
            <a:ext cx="91344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9050"/>
            <a:ext cx="91249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3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33337"/>
            <a:ext cx="91249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95588" y="243199"/>
            <a:ext cx="8419214" cy="3810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00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r>
              <a:rPr lang="en-US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									Chapter 3. </a:t>
            </a:r>
            <a:r>
              <a:rPr lang="en-US" sz="2400" dirty="0"/>
              <a:t>Atomic Structure and the Periodic Table</a:t>
            </a:r>
            <a:endParaRPr lang="en-US" sz="2800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AutoShap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33699"/>
            <a:ext cx="8991600" cy="54102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00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marL="457200" lvl="1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000" dirty="0" smtClean="0"/>
              <a:t>3-7 </a:t>
            </a:r>
            <a:r>
              <a:rPr lang="en-US" sz="2000" dirty="0" smtClean="0">
                <a:solidFill>
                  <a:srgbClr val="00B050"/>
                </a:solidFill>
              </a:rPr>
              <a:t>Electron Configurations and Orbital Diagrams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1800" dirty="0" smtClean="0"/>
              <a:t>Subshell Energy Order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1800" dirty="0" smtClean="0"/>
              <a:t>Writing Electron Configurations and Orbital Diagrams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000" dirty="0" smtClean="0"/>
              <a:t>3-8 </a:t>
            </a:r>
            <a:r>
              <a:rPr lang="en-US" sz="2000" dirty="0" smtClean="0">
                <a:solidFill>
                  <a:srgbClr val="00B050"/>
                </a:solidFill>
              </a:rPr>
              <a:t>The Electronic Basis for the Periodic Law and the Periodic Table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1800" dirty="0" smtClean="0"/>
              <a:t>Electron Configurations and the Periodic Law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1800" dirty="0" smtClean="0"/>
              <a:t>Electron Configurations and the Periodic Table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000" dirty="0" smtClean="0"/>
              <a:t>3-9 </a:t>
            </a:r>
            <a:r>
              <a:rPr lang="en-US" sz="2000" dirty="0" smtClean="0">
                <a:solidFill>
                  <a:srgbClr val="00B050"/>
                </a:solidFill>
              </a:rPr>
              <a:t>Classification of the Elements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3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38100"/>
            <a:ext cx="91344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56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38100"/>
            <a:ext cx="90868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58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23812"/>
            <a:ext cx="90582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2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3812"/>
            <a:ext cx="91059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68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42862"/>
            <a:ext cx="90487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94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4287"/>
            <a:ext cx="91249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00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57150"/>
            <a:ext cx="911542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77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33337"/>
            <a:ext cx="90963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9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9525"/>
            <a:ext cx="90963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8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9050"/>
            <a:ext cx="90678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What’s covered in this chapter?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• Structure of an atom </a:t>
            </a:r>
          </a:p>
          <a:p>
            <a:pPr marL="0" indent="0">
              <a:buNone/>
            </a:pPr>
            <a:r>
              <a:rPr lang="en-US" dirty="0" smtClean="0"/>
              <a:t>• Atomic number and mass number </a:t>
            </a:r>
          </a:p>
          <a:p>
            <a:pPr marL="0" indent="0">
              <a:buNone/>
            </a:pPr>
            <a:r>
              <a:rPr lang="en-US" dirty="0" smtClean="0"/>
              <a:t>• Isotopes and (average) atomic masses </a:t>
            </a:r>
          </a:p>
          <a:p>
            <a:pPr marL="0" indent="0">
              <a:buNone/>
            </a:pPr>
            <a:r>
              <a:rPr lang="en-US" dirty="0" smtClean="0"/>
              <a:t>• Periodic table </a:t>
            </a:r>
          </a:p>
          <a:p>
            <a:pPr marL="0" indent="0">
              <a:buNone/>
            </a:pPr>
            <a:r>
              <a:rPr lang="en-US" dirty="0" smtClean="0"/>
              <a:t>• How are electrons arranged in atoms? </a:t>
            </a:r>
          </a:p>
          <a:p>
            <a:pPr marL="0" indent="0">
              <a:buNone/>
            </a:pPr>
            <a:r>
              <a:rPr lang="en-US" dirty="0" smtClean="0"/>
              <a:t>• How to describe electron arrangements for each element </a:t>
            </a:r>
          </a:p>
          <a:p>
            <a:pPr marL="0" indent="0">
              <a:buNone/>
            </a:pPr>
            <a:r>
              <a:rPr lang="en-US" dirty="0" smtClean="0"/>
              <a:t>• Metals, non-metals, and metalloids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8534400" cy="4525963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atoms?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/>
              <a:t>Chapter 1: the smallest particle of an element that can exist and retain all of the properties of the element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352800"/>
            <a:ext cx="5953125" cy="30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Nuclear Atom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current model of the atom predicts a very small, dense nucleus with the electrons around the outside of the atom.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Most of the volume of the atom is empty space.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82" y="2853743"/>
            <a:ext cx="8829675" cy="32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2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Atomic Structure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6949" y="1295400"/>
            <a:ext cx="7941432" cy="48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7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Subatomic Particles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219200"/>
            <a:ext cx="8915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Atoms </a:t>
            </a:r>
            <a:r>
              <a:rPr lang="en-US" sz="2000" dirty="0"/>
              <a:t>are made of three types of subatomic particles: protons, electrons, and neutrons.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• </a:t>
            </a:r>
            <a:r>
              <a:rPr lang="en-US" sz="2000" dirty="0">
                <a:solidFill>
                  <a:srgbClr val="002060"/>
                </a:solidFill>
              </a:rPr>
              <a:t>Protons</a:t>
            </a:r>
            <a:r>
              <a:rPr lang="en-US" sz="2000" dirty="0"/>
              <a:t> (+) and </a:t>
            </a:r>
            <a:r>
              <a:rPr lang="en-US" sz="2000" dirty="0">
                <a:solidFill>
                  <a:srgbClr val="002060"/>
                </a:solidFill>
              </a:rPr>
              <a:t>electrons</a:t>
            </a:r>
            <a:r>
              <a:rPr lang="en-US" sz="2000" dirty="0"/>
              <a:t> (-) are the only particles that have a charge.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Protons and neutrons are found in the nucleus (core); electrons reside outside of the nucleus.  Thus protons and neutrons are sometimes called “</a:t>
            </a:r>
            <a:r>
              <a:rPr lang="en-US" sz="2000" dirty="0">
                <a:solidFill>
                  <a:srgbClr val="002060"/>
                </a:solidFill>
              </a:rPr>
              <a:t>nucleons</a:t>
            </a:r>
            <a:r>
              <a:rPr lang="en-US" sz="2000" dirty="0"/>
              <a:t>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9" y="3505200"/>
            <a:ext cx="8753475" cy="26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8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Subatomic Particles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219200"/>
            <a:ext cx="8915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Atoms </a:t>
            </a:r>
            <a:r>
              <a:rPr lang="en-US" sz="2000" dirty="0"/>
              <a:t>are made of three types of subatomic particles: protons, electrons, and neutrons.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• </a:t>
            </a:r>
            <a:r>
              <a:rPr lang="en-US" sz="2000" dirty="0">
                <a:solidFill>
                  <a:srgbClr val="002060"/>
                </a:solidFill>
              </a:rPr>
              <a:t>Protons</a:t>
            </a:r>
            <a:r>
              <a:rPr lang="en-US" sz="2000" dirty="0"/>
              <a:t> (+) and </a:t>
            </a:r>
            <a:r>
              <a:rPr lang="en-US" sz="2000" dirty="0">
                <a:solidFill>
                  <a:srgbClr val="002060"/>
                </a:solidFill>
              </a:rPr>
              <a:t>electrons</a:t>
            </a:r>
            <a:r>
              <a:rPr lang="en-US" sz="2000" dirty="0"/>
              <a:t> (-) are the only particles that have a charge.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Protons and neutrons are found in the nucleus (core); electrons reside outside of the nucleus.  Thus protons and neutrons are sometimes called “</a:t>
            </a:r>
            <a:r>
              <a:rPr lang="en-US" sz="2000" dirty="0">
                <a:solidFill>
                  <a:srgbClr val="002060"/>
                </a:solidFill>
              </a:rPr>
              <a:t>nucleons</a:t>
            </a:r>
            <a:r>
              <a:rPr lang="en-US" sz="2000" dirty="0"/>
              <a:t>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9" y="3505200"/>
            <a:ext cx="8753475" cy="26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41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620</Words>
  <Application>Microsoft Office PowerPoint</Application>
  <PresentationFormat>On-screen Show (4:3)</PresentationFormat>
  <Paragraphs>74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Default Design</vt:lpstr>
      <vt:lpstr>Chemistry 120 Fall 2016</vt:lpstr>
      <vt:lpstr>         Chapter 3. Atomic Structure and the Periodic Table</vt:lpstr>
      <vt:lpstr>         Chapter 3. Atomic Structure and the Periodic Table</vt:lpstr>
      <vt:lpstr>What’s covered in this chapter?</vt:lpstr>
      <vt:lpstr>Atoms</vt:lpstr>
      <vt:lpstr>The Nuclear Atom </vt:lpstr>
      <vt:lpstr>Atomic Structure</vt:lpstr>
      <vt:lpstr>Subatomic Particles </vt:lpstr>
      <vt:lpstr>Subatomic Particles </vt:lpstr>
      <vt:lpstr>Symbols of Elements </vt:lpstr>
      <vt:lpstr>Atomic Number </vt:lpstr>
      <vt:lpstr>Mass Number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Francis Xavier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Basic Concepts About Matter</dc:title>
  <dc:creator>bjmaclea</dc:creator>
  <cp:lastModifiedBy>Dr.Upali</cp:lastModifiedBy>
  <cp:revision>25</cp:revision>
  <dcterms:created xsi:type="dcterms:W3CDTF">2011-09-09T14:46:04Z</dcterms:created>
  <dcterms:modified xsi:type="dcterms:W3CDTF">2016-09-08T19:20:13Z</dcterms:modified>
</cp:coreProperties>
</file>