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5" r:id="rId2"/>
    <p:sldId id="294" r:id="rId3"/>
    <p:sldId id="296" r:id="rId4"/>
    <p:sldId id="284" r:id="rId5"/>
    <p:sldId id="257" r:id="rId6"/>
    <p:sldId id="286" r:id="rId7"/>
    <p:sldId id="28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1" r:id="rId18"/>
    <p:sldId id="271" r:id="rId19"/>
    <p:sldId id="272" r:id="rId20"/>
    <p:sldId id="282" r:id="rId21"/>
    <p:sldId id="273" r:id="rId22"/>
    <p:sldId id="274" r:id="rId23"/>
    <p:sldId id="275" r:id="rId24"/>
    <p:sldId id="287" r:id="rId25"/>
    <p:sldId id="289" r:id="rId26"/>
    <p:sldId id="276" r:id="rId27"/>
    <p:sldId id="277" r:id="rId28"/>
    <p:sldId id="278" r:id="rId29"/>
    <p:sldId id="283" r:id="rId30"/>
    <p:sldId id="279" r:id="rId31"/>
    <p:sldId id="291" r:id="rId32"/>
    <p:sldId id="290" r:id="rId33"/>
    <p:sldId id="28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>
      <p:cViewPr varScale="1">
        <p:scale>
          <a:sx n="112" d="100"/>
          <a:sy n="112" d="100"/>
        </p:scale>
        <p:origin x="14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3565CF-0BA2-430A-9130-4E494B8C8B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09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9D5A59-BAE5-45B4-A9EE-47C9D8E9C944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BDFC6E-C48F-4E35-8B10-AFD759C5D0EF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8C5019-F08F-4F01-BB58-1BB74123203F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9AF439-CA6E-42B5-8365-C059CBD91C2E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48936D-2D2D-4843-83D4-CA380AF802DC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D92F76-99BD-4762-BE78-81581DB2A107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23F1A4-754D-4380-A4E7-427D6184C110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A7F26B-5154-4C6F-BAAA-690D527E3185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6816C9-5644-4EC5-A36B-CE0904EE6BCC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73259D-8533-410C-89D4-E357B95F8CED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54FCD5-1261-4A45-A6AE-41C2AF591CE0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BBEA43-32AF-4698-929D-DFD1CE6D9963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2EFD9-4D6A-4737-A4AA-BBE99B5A3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90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8B62E-76E8-4708-9264-8312FDE483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82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2894B-33A5-4B08-B967-78EAAD0A83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11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7F221-920C-4EC4-BE5D-B496E33DE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842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5605D-638B-4B53-9A2B-5751C194E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82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4FA85-3DB2-4E8C-A2AC-37DF514E9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574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1A0AD6-0E4E-4779-A480-DF3B78BE9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954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61DC-3EB6-47A8-B184-11BA055E6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73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E3FFF-3D80-4C66-9D76-6E120C5E4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01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10B42-481E-4E33-BD19-38417DA23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15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90634-8C36-4E7B-B767-EFAD2EC59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9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A38A7-8515-4C36-A0E0-26532A5A3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30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4BB60-0BF0-4D89-873E-9C2D987A64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57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012B0-F4AA-4014-974A-1AA35F7EF8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06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60CB4-C66B-421C-8FFC-F50C796645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82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7FFEF-13CE-4670-A1FA-1972380967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C50D82-00A5-4BAD-A1EC-1838153336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19100" y="1148815"/>
            <a:ext cx="8915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0" i="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Instructor: Dr. </a:t>
            </a:r>
            <a:r>
              <a:rPr lang="en-US" sz="2800" b="0" i="0" baseline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Upali</a:t>
            </a:r>
            <a:r>
              <a:rPr lang="en-US" sz="2800" b="0" i="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i="0" baseline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Siriwardane</a:t>
            </a:r>
            <a:endParaRPr lang="en-US" sz="2400" b="0" i="0" baseline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i="0" baseline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en-US" sz="2400" b="0" i="0" baseline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0" i="0" baseline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upali@latech.edu</a:t>
            </a:r>
            <a:endParaRPr lang="en-US" sz="2400" b="0" i="0" baseline="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i="0" baseline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Office</a:t>
            </a:r>
            <a:r>
              <a:rPr lang="en-US" sz="2400" b="0" i="0" baseline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  CTH 311 </a:t>
            </a:r>
            <a:endParaRPr lang="en-US" sz="2400" b="0" i="0" baseline="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indent="-3429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Phone</a:t>
            </a:r>
            <a:r>
              <a:rPr lang="en-US" sz="2400" b="0" i="0" baseline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i="0" baseline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257-4941</a:t>
            </a:r>
          </a:p>
          <a:p>
            <a:pPr indent="-342900">
              <a:lnSpc>
                <a:spcPct val="70000"/>
              </a:lnSpc>
              <a:spcBef>
                <a:spcPct val="50000"/>
              </a:spcBef>
            </a:pPr>
            <a:r>
              <a:rPr lang="en-US" sz="24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Office Hours</a:t>
            </a:r>
            <a:r>
              <a:rPr lang="en-US" sz="2400" b="0" i="0" baseline="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0" i="0" baseline="0" dirty="0" smtClean="0">
                <a:latin typeface="Arial" pitchFamily="34" charset="0"/>
                <a:cs typeface="Arial" pitchFamily="34" charset="0"/>
              </a:rPr>
              <a:t>M,W,F  9:30-11:30 </a:t>
            </a:r>
            <a:r>
              <a:rPr lang="en-US" sz="2400" b="0" i="0" baseline="0" dirty="0">
                <a:latin typeface="Arial" pitchFamily="34" charset="0"/>
                <a:cs typeface="Arial" pitchFamily="34" charset="0"/>
              </a:rPr>
              <a:t>am </a:t>
            </a:r>
            <a:r>
              <a:rPr lang="en-US" sz="2400" b="0" i="0" baseline="0" dirty="0" smtClean="0">
                <a:latin typeface="Arial" pitchFamily="34" charset="0"/>
                <a:cs typeface="Arial" pitchFamily="34" charset="0"/>
              </a:rPr>
              <a:t>T,R 8:00-10:00 am or </a:t>
            </a:r>
            <a:r>
              <a:rPr lang="en-US" sz="2400" b="0" i="0" baseline="0" dirty="0">
                <a:latin typeface="Arial" pitchFamily="34" charset="0"/>
                <a:cs typeface="Arial" pitchFamily="34" charset="0"/>
              </a:rPr>
              <a:t>by </a:t>
            </a:r>
            <a:r>
              <a:rPr lang="en-US" sz="2400" b="0" i="0" baseline="0" dirty="0" smtClean="0">
                <a:latin typeface="Arial" pitchFamily="34" charset="0"/>
                <a:cs typeface="Arial" pitchFamily="34" charset="0"/>
              </a:rPr>
              <a:t>appointment; </a:t>
            </a:r>
            <a:endParaRPr lang="en-US" sz="2400" b="0" i="0" baseline="0" dirty="0">
              <a:latin typeface="Arial" pitchFamily="34" charset="0"/>
              <a:cs typeface="Arial" pitchFamily="34" charset="0"/>
            </a:endParaRPr>
          </a:p>
          <a:p>
            <a:pPr indent="-342900">
              <a:lnSpc>
                <a:spcPct val="70000"/>
              </a:lnSpc>
              <a:spcBef>
                <a:spcPct val="50000"/>
              </a:spcBef>
            </a:pPr>
            <a:r>
              <a:rPr lang="en-US" sz="24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 Dates</a:t>
            </a:r>
            <a:r>
              <a:rPr lang="en-US" b="0" i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300" b="1" i="1" baseline="-25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Chemistry </a:t>
            </a:r>
            <a:r>
              <a:rPr lang="en-US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120 Fall 2016</a:t>
            </a:r>
            <a:endParaRPr lang="en-US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19100" y="3927366"/>
            <a:ext cx="8686800" cy="23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cs typeface="Arial" pitchFamily="34" charset="0"/>
              </a:rPr>
              <a:t>September 23</a:t>
            </a:r>
            <a:r>
              <a:rPr lang="en-US" sz="2400" b="1" dirty="0">
                <a:solidFill>
                  <a:srgbClr val="000000"/>
                </a:solidFill>
                <a:cs typeface="Arial" pitchFamily="34" charset="0"/>
              </a:rPr>
              <a:t>,  2016 (Test 1):  Chapter  1,2 &amp;3 </a:t>
            </a:r>
          </a:p>
          <a:p>
            <a:r>
              <a:rPr lang="en-US" sz="2400" dirty="0">
                <a:solidFill>
                  <a:srgbClr val="C00000"/>
                </a:solidFill>
                <a:cs typeface="Arial" pitchFamily="34" charset="0"/>
              </a:rPr>
              <a:t>October 13</a:t>
            </a:r>
            <a:r>
              <a:rPr lang="en-US" sz="2400" b="1" dirty="0">
                <a:solidFill>
                  <a:srgbClr val="C00000"/>
                </a:solidFill>
                <a:cs typeface="Arial" pitchFamily="34" charset="0"/>
              </a:rPr>
              <a:t>,</a:t>
            </a:r>
            <a:r>
              <a:rPr lang="en-US" sz="2400" b="1" dirty="0">
                <a:solidFill>
                  <a:srgbClr val="000000"/>
                </a:solidFill>
                <a:cs typeface="Arial" pitchFamily="34" charset="0"/>
              </a:rPr>
              <a:t>       2016 (Test 2): Chapter  4 &amp; 5 </a:t>
            </a:r>
          </a:p>
          <a:p>
            <a:r>
              <a:rPr lang="en-US" sz="2400" dirty="0">
                <a:solidFill>
                  <a:srgbClr val="C00000"/>
                </a:solidFill>
                <a:cs typeface="Arial" pitchFamily="34" charset="0"/>
              </a:rPr>
              <a:t>October 31,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      </a:t>
            </a:r>
            <a:r>
              <a:rPr lang="en-US" sz="2400" b="1" dirty="0">
                <a:solidFill>
                  <a:srgbClr val="000000"/>
                </a:solidFill>
                <a:cs typeface="Arial" pitchFamily="34" charset="0"/>
              </a:rPr>
              <a:t>2016 (Test 3): Chapter  6, 7 &amp; 8</a:t>
            </a:r>
          </a:p>
          <a:p>
            <a:r>
              <a:rPr lang="en-US" sz="2400" dirty="0">
                <a:solidFill>
                  <a:srgbClr val="C00000"/>
                </a:solidFill>
                <a:cs typeface="Arial" pitchFamily="34" charset="0"/>
              </a:rPr>
              <a:t>November 15,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  </a:t>
            </a:r>
            <a:r>
              <a:rPr lang="en-US" sz="2400" b="1" dirty="0">
                <a:solidFill>
                  <a:srgbClr val="000000"/>
                </a:solidFill>
                <a:cs typeface="Arial" pitchFamily="34" charset="0"/>
              </a:rPr>
              <a:t>2016 (Test 4): Chapter  9, 10 &amp; 11</a:t>
            </a:r>
          </a:p>
          <a:p>
            <a:r>
              <a:rPr lang="en-US" sz="2400" dirty="0">
                <a:solidFill>
                  <a:srgbClr val="C00000"/>
                </a:solidFill>
                <a:cs typeface="Arial" pitchFamily="34" charset="0"/>
              </a:rPr>
              <a:t>November 17</a:t>
            </a:r>
            <a:r>
              <a:rPr lang="en-US" sz="2400" b="1" dirty="0">
                <a:solidFill>
                  <a:srgbClr val="C00000"/>
                </a:solidFill>
                <a:cs typeface="Arial" pitchFamily="34" charset="0"/>
              </a:rPr>
              <a:t>,</a:t>
            </a:r>
            <a:r>
              <a:rPr lang="en-US" sz="2400" b="1" dirty="0">
                <a:solidFill>
                  <a:srgbClr val="000000"/>
                </a:solidFill>
                <a:cs typeface="Arial" pitchFamily="34" charset="0"/>
              </a:rPr>
              <a:t>   2016  (Make-up test) comprehensive: </a:t>
            </a:r>
          </a:p>
          <a:p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                          </a:t>
            </a:r>
            <a:r>
              <a:rPr lang="en-US" sz="2400" b="1" dirty="0">
                <a:solidFill>
                  <a:srgbClr val="000000"/>
                </a:solidFill>
                <a:cs typeface="Arial" pitchFamily="34" charset="0"/>
              </a:rPr>
              <a:t>Chapters 1-11</a:t>
            </a:r>
          </a:p>
        </p:txBody>
      </p:sp>
    </p:spTree>
    <p:extLst>
      <p:ext uri="{BB962C8B-B14F-4D97-AF65-F5344CB8AC3E}">
        <p14:creationId xmlns:p14="http://schemas.microsoft.com/office/powerpoint/2010/main" val="189556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1_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4"/>
          <a:stretch>
            <a:fillRect/>
          </a:stretch>
        </p:blipFill>
        <p:spPr>
          <a:xfrm>
            <a:off x="381000" y="2286000"/>
            <a:ext cx="4479925" cy="2967038"/>
          </a:xfrm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Temperature: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	A measure of the average kinetic energy of the particles in a sample.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	Kinetic energy is the energy an object possesses by virtue of its motion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	As an object heats up, its molecules/atoms begin to vibrate in place.  Thus the temperature of an object indicates how much kinetic energy it possesses.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6473825"/>
            <a:ext cx="3433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844EE"/>
                </a:solidFill>
                <a:ea typeface="ＭＳ Ｐゴシック" panose="020B0600070205080204" pitchFamily="34" charset="-128"/>
              </a:rPr>
              <a:t>Farenheit: </a:t>
            </a:r>
            <a:r>
              <a:rPr lang="en-US" altLang="en-US" baseline="30000">
                <a:solidFill>
                  <a:srgbClr val="0844EE"/>
                </a:solidFill>
                <a:ea typeface="ＭＳ Ｐゴシック" panose="020B0600070205080204" pitchFamily="34" charset="-128"/>
              </a:rPr>
              <a:t>o</a:t>
            </a:r>
            <a:r>
              <a:rPr lang="en-US" altLang="en-US">
                <a:solidFill>
                  <a:srgbClr val="0844EE"/>
                </a:solidFill>
                <a:ea typeface="ＭＳ Ｐゴシック" panose="020B0600070205080204" pitchFamily="34" charset="-128"/>
              </a:rPr>
              <a:t>F = (9/5)(</a:t>
            </a:r>
            <a:r>
              <a:rPr lang="en-US" altLang="en-US" baseline="30000">
                <a:solidFill>
                  <a:srgbClr val="0844EE"/>
                </a:solidFill>
                <a:ea typeface="ＭＳ Ｐゴシック" panose="020B0600070205080204" pitchFamily="34" charset="-128"/>
              </a:rPr>
              <a:t>o</a:t>
            </a:r>
            <a:r>
              <a:rPr lang="en-US" altLang="en-US">
                <a:solidFill>
                  <a:srgbClr val="0844EE"/>
                </a:solidFill>
                <a:ea typeface="ＭＳ Ｐゴシック" panose="020B0600070205080204" pitchFamily="34" charset="-128"/>
              </a:rPr>
              <a:t>C) + 32 </a:t>
            </a:r>
            <a:r>
              <a:rPr lang="en-US" altLang="en-US" baseline="30000">
                <a:solidFill>
                  <a:srgbClr val="0844EE"/>
                </a:solidFill>
                <a:ea typeface="ＭＳ Ｐゴシック" panose="020B0600070205080204" pitchFamily="34" charset="-128"/>
              </a:rPr>
              <a:t>o</a:t>
            </a:r>
            <a:r>
              <a:rPr lang="en-US" altLang="en-US">
                <a:solidFill>
                  <a:srgbClr val="0844EE"/>
                </a:solidFill>
                <a:ea typeface="ＭＳ Ｐゴシック" panose="020B0600070205080204" pitchFamily="34" charset="-128"/>
              </a:rPr>
              <a:t>F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990600" y="5334000"/>
            <a:ext cx="1905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Temperature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447800"/>
            <a:ext cx="4267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 scientific measurements, the Celsius and Kelvin scales are most often used.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Celsius scale is based on the properties of water.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0</a:t>
            </a:r>
            <a:r>
              <a:rPr lang="en-US" altLang="en-US" sz="2400" smtClean="0">
                <a:sym typeface="Symbol" panose="05050102010706020507" pitchFamily="18" charset="2"/>
              </a:rPr>
              <a:t>C is the freezing point of water.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100</a:t>
            </a:r>
            <a:r>
              <a:rPr lang="en-US" altLang="en-US" sz="2400" smtClean="0">
                <a:sym typeface="Symbol" panose="05050102010706020507" pitchFamily="18" charset="2"/>
              </a:rPr>
              <a:t>C is the boiling point of water.</a:t>
            </a:r>
            <a:endParaRPr lang="en-US" altLang="en-US" sz="2400" smtClean="0">
              <a:solidFill>
                <a:schemeClr val="accent2"/>
              </a:solidFill>
            </a:endParaRPr>
          </a:p>
        </p:txBody>
      </p:sp>
      <p:pic>
        <p:nvPicPr>
          <p:cNvPr id="10244" name="Picture 4" descr="celsi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588" y="2284413"/>
            <a:ext cx="4479925" cy="309086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Temperature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9050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Kelvin is the SI unit of temperature.</a:t>
            </a:r>
          </a:p>
          <a:p>
            <a:pPr eaLnBrk="1" hangingPunct="1"/>
            <a:r>
              <a:rPr lang="en-US" altLang="en-US" sz="2800" smtClean="0"/>
              <a:t>It is based on the properties of gases.</a:t>
            </a:r>
          </a:p>
          <a:p>
            <a:pPr eaLnBrk="1" hangingPunct="1"/>
            <a:r>
              <a:rPr lang="en-US" altLang="en-US" sz="2800" smtClean="0"/>
              <a:t>There are no negative Kelvin temperatures.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rgbClr val="0844EE"/>
                </a:solidFill>
              </a:rPr>
              <a:t>	K = </a:t>
            </a:r>
            <a:r>
              <a:rPr lang="en-US" altLang="en-US" sz="2800" smtClean="0">
                <a:solidFill>
                  <a:srgbClr val="0844EE"/>
                </a:solidFill>
                <a:sym typeface="Symbol" panose="05050102010706020507" pitchFamily="18" charset="2"/>
              </a:rPr>
              <a:t>C + 273</a:t>
            </a:r>
            <a:endParaRPr lang="en-US" altLang="en-US" sz="2800" smtClean="0">
              <a:solidFill>
                <a:srgbClr val="0844EE"/>
              </a:solidFill>
            </a:endParaRPr>
          </a:p>
        </p:txBody>
      </p:sp>
      <p:pic>
        <p:nvPicPr>
          <p:cNvPr id="11268" name="Picture 4" descr="kelv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588" y="2284413"/>
            <a:ext cx="4479925" cy="3090862"/>
          </a:xfrm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6400800"/>
            <a:ext cx="5075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844EE"/>
                </a:solidFill>
                <a:ea typeface="ＭＳ Ｐゴシック" panose="020B0600070205080204" pitchFamily="34" charset="-128"/>
              </a:rPr>
              <a:t>0 (zero) K = </a:t>
            </a:r>
            <a:r>
              <a:rPr lang="en-US" altLang="en-US" sz="2400" i="1">
                <a:solidFill>
                  <a:srgbClr val="0844EE"/>
                </a:solidFill>
                <a:ea typeface="ＭＳ Ｐゴシック" panose="020B0600070205080204" pitchFamily="34" charset="-128"/>
              </a:rPr>
              <a:t>absolute zero</a:t>
            </a:r>
            <a:r>
              <a:rPr lang="en-US" altLang="en-US" sz="2400">
                <a:solidFill>
                  <a:srgbClr val="0844EE"/>
                </a:solidFill>
                <a:ea typeface="ＭＳ Ｐゴシック" panose="020B0600070205080204" pitchFamily="34" charset="-128"/>
              </a:rPr>
              <a:t> = -273 </a:t>
            </a:r>
            <a:r>
              <a:rPr lang="en-US" altLang="en-US" sz="2400" baseline="30000">
                <a:solidFill>
                  <a:srgbClr val="0844EE"/>
                </a:solidFill>
                <a:ea typeface="ＭＳ Ｐゴシック" panose="020B0600070205080204" pitchFamily="34" charset="-128"/>
              </a:rPr>
              <a:t>o</a:t>
            </a:r>
            <a:r>
              <a:rPr lang="en-US" altLang="en-US" sz="2400">
                <a:solidFill>
                  <a:srgbClr val="0844EE"/>
                </a:solidFill>
                <a:ea typeface="ＭＳ Ｐゴシック" panose="020B0600070205080204" pitchFamily="34" charset="-128"/>
              </a:rPr>
              <a:t>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Volume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3581400" cy="4114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 most commonly used metric units for volume are the liter (L) and the milliliter (mL).</a:t>
            </a:r>
            <a:endParaRPr lang="en-US" altLang="en-US" sz="2400" smtClean="0">
              <a:solidFill>
                <a:schemeClr val="accent2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z="2400" smtClean="0"/>
              <a:t>	A liter is a cube 1 dm long on each side.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/>
              <a:t>	A milliliter is a cube 1 cm long on each side.</a:t>
            </a:r>
          </a:p>
        </p:txBody>
      </p:sp>
      <p:pic>
        <p:nvPicPr>
          <p:cNvPr id="12292" name="Picture 4" descr="01_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0"/>
          <a:stretch>
            <a:fillRect/>
          </a:stretch>
        </p:blipFill>
        <p:spPr>
          <a:xfrm>
            <a:off x="5989638" y="1295400"/>
            <a:ext cx="3154362" cy="4576763"/>
          </a:xfrm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6400800"/>
            <a:ext cx="32321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ea typeface="ＭＳ Ｐゴシック" panose="020B0600070205080204" pitchFamily="34" charset="-128"/>
              </a:rPr>
              <a:t>1 m = 10 dm = 100 cm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886200" y="1524000"/>
            <a:ext cx="2268538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0844EE"/>
                </a:solidFill>
                <a:ea typeface="ＭＳ Ｐゴシック" panose="020B0600070205080204" pitchFamily="34" charset="-128"/>
              </a:rPr>
              <a:t>1 m = 10 dm</a:t>
            </a:r>
          </a:p>
          <a:p>
            <a:pPr algn="ctr"/>
            <a:r>
              <a:rPr lang="en-US" altLang="en-US">
                <a:solidFill>
                  <a:srgbClr val="0844EE"/>
                </a:solidFill>
                <a:ea typeface="ＭＳ Ｐゴシック" panose="020B0600070205080204" pitchFamily="34" charset="-128"/>
              </a:rPr>
              <a:t>(1 m)</a:t>
            </a:r>
            <a:r>
              <a:rPr lang="en-US" altLang="en-US" baseline="30000">
                <a:solidFill>
                  <a:srgbClr val="0844EE"/>
                </a:solidFill>
                <a:ea typeface="ＭＳ Ｐゴシック" panose="020B0600070205080204" pitchFamily="34" charset="-128"/>
              </a:rPr>
              <a:t>3</a:t>
            </a:r>
            <a:r>
              <a:rPr lang="en-US" altLang="en-US">
                <a:solidFill>
                  <a:srgbClr val="0844EE"/>
                </a:solidFill>
                <a:ea typeface="ＭＳ Ｐゴシック" panose="020B0600070205080204" pitchFamily="34" charset="-128"/>
              </a:rPr>
              <a:t> = (10 dm)</a:t>
            </a:r>
            <a:r>
              <a:rPr lang="en-US" altLang="en-US" baseline="30000">
                <a:solidFill>
                  <a:srgbClr val="0844EE"/>
                </a:solidFill>
                <a:ea typeface="ＭＳ Ｐゴシック" panose="020B0600070205080204" pitchFamily="34" charset="-128"/>
              </a:rPr>
              <a:t>3</a:t>
            </a:r>
          </a:p>
          <a:p>
            <a:pPr algn="ctr"/>
            <a:r>
              <a:rPr lang="en-US" altLang="en-US">
                <a:solidFill>
                  <a:srgbClr val="0844EE"/>
                </a:solidFill>
                <a:ea typeface="ＭＳ Ｐゴシック" panose="020B0600070205080204" pitchFamily="34" charset="-128"/>
              </a:rPr>
              <a:t>1 m</a:t>
            </a:r>
            <a:r>
              <a:rPr lang="en-US" altLang="en-US" baseline="30000">
                <a:solidFill>
                  <a:srgbClr val="0844EE"/>
                </a:solidFill>
                <a:ea typeface="ＭＳ Ｐゴシック" panose="020B0600070205080204" pitchFamily="34" charset="-128"/>
              </a:rPr>
              <a:t>3</a:t>
            </a:r>
            <a:r>
              <a:rPr lang="en-US" altLang="en-US">
                <a:solidFill>
                  <a:srgbClr val="0844EE"/>
                </a:solidFill>
                <a:ea typeface="ＭＳ Ｐゴシック" panose="020B0600070205080204" pitchFamily="34" charset="-128"/>
              </a:rPr>
              <a:t>	= 1000 dm</a:t>
            </a:r>
            <a:r>
              <a:rPr lang="en-US" altLang="en-US" baseline="30000">
                <a:solidFill>
                  <a:srgbClr val="0844EE"/>
                </a:solidFill>
                <a:ea typeface="ＭＳ Ｐゴシック" panose="020B0600070205080204" pitchFamily="34" charset="-128"/>
              </a:rPr>
              <a:t>3</a:t>
            </a:r>
            <a:endParaRPr lang="en-US" altLang="en-US">
              <a:solidFill>
                <a:srgbClr val="0844EE"/>
              </a:solidFill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>
                <a:solidFill>
                  <a:srgbClr val="C82E32"/>
                </a:solidFill>
                <a:ea typeface="ＭＳ Ｐゴシック" panose="020B0600070205080204" pitchFamily="34" charset="-128"/>
              </a:rPr>
              <a:t>or</a:t>
            </a:r>
          </a:p>
          <a:p>
            <a:pPr algn="ctr"/>
            <a:r>
              <a:rPr lang="en-US" altLang="en-US">
                <a:solidFill>
                  <a:srgbClr val="0844EE"/>
                </a:solidFill>
                <a:ea typeface="ＭＳ Ｐゴシック" panose="020B0600070205080204" pitchFamily="34" charset="-128"/>
              </a:rPr>
              <a:t>0.001 m</a:t>
            </a:r>
            <a:r>
              <a:rPr lang="en-US" altLang="en-US" baseline="30000">
                <a:solidFill>
                  <a:srgbClr val="0844EE"/>
                </a:solidFill>
                <a:ea typeface="ＭＳ Ｐゴシック" panose="020B0600070205080204" pitchFamily="34" charset="-128"/>
              </a:rPr>
              <a:t>3</a:t>
            </a:r>
            <a:r>
              <a:rPr lang="en-US" altLang="en-US">
                <a:solidFill>
                  <a:srgbClr val="0844EE"/>
                </a:solidFill>
                <a:ea typeface="ＭＳ Ｐゴシック" panose="020B0600070205080204" pitchFamily="34" charset="-128"/>
              </a:rPr>
              <a:t> = 1 dm</a:t>
            </a:r>
            <a:r>
              <a:rPr lang="en-US" altLang="en-US" baseline="30000">
                <a:solidFill>
                  <a:srgbClr val="0844EE"/>
                </a:solidFill>
                <a:ea typeface="ＭＳ Ｐゴシック" panose="020B0600070205080204" pitchFamily="34" charset="-128"/>
              </a:rPr>
              <a:t>3</a:t>
            </a:r>
          </a:p>
          <a:p>
            <a:pPr algn="ctr"/>
            <a:endParaRPr lang="en-US" altLang="en-US">
              <a:solidFill>
                <a:srgbClr val="0844EE"/>
              </a:solidFill>
              <a:ea typeface="ＭＳ Ｐゴシック" panose="020B0600070205080204" pitchFamily="34" charset="-128"/>
            </a:endParaRPr>
          </a:p>
          <a:p>
            <a:pPr algn="ctr"/>
            <a:endParaRPr lang="en-US" altLang="en-US">
              <a:solidFill>
                <a:srgbClr val="0844EE"/>
              </a:solidFill>
              <a:ea typeface="ＭＳ Ｐゴシック" panose="020B0600070205080204" pitchFamily="34" charset="-128"/>
            </a:endParaRPr>
          </a:p>
          <a:p>
            <a:pPr algn="ctr"/>
            <a:endParaRPr lang="en-US" altLang="en-US">
              <a:solidFill>
                <a:srgbClr val="0844EE"/>
              </a:solidFill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>
                <a:solidFill>
                  <a:srgbClr val="0844EE"/>
                </a:solidFill>
                <a:ea typeface="ＭＳ Ｐゴシック" panose="020B0600070205080204" pitchFamily="34" charset="-128"/>
              </a:rPr>
              <a:t>1 dm = 10 cm</a:t>
            </a:r>
          </a:p>
          <a:p>
            <a:pPr algn="ctr"/>
            <a:r>
              <a:rPr lang="en-US" altLang="en-US">
                <a:solidFill>
                  <a:srgbClr val="0844EE"/>
                </a:solidFill>
                <a:ea typeface="ＭＳ Ｐゴシック" panose="020B0600070205080204" pitchFamily="34" charset="-128"/>
              </a:rPr>
              <a:t>(1 dm)</a:t>
            </a:r>
            <a:r>
              <a:rPr lang="en-US" altLang="en-US" baseline="30000">
                <a:solidFill>
                  <a:srgbClr val="0844EE"/>
                </a:solidFill>
                <a:ea typeface="ＭＳ Ｐゴシック" panose="020B0600070205080204" pitchFamily="34" charset="-128"/>
              </a:rPr>
              <a:t>3</a:t>
            </a:r>
            <a:r>
              <a:rPr lang="en-US" altLang="en-US">
                <a:solidFill>
                  <a:srgbClr val="0844EE"/>
                </a:solidFill>
                <a:ea typeface="ＭＳ Ｐゴシック" panose="020B0600070205080204" pitchFamily="34" charset="-128"/>
              </a:rPr>
              <a:t> = (10 cm)</a:t>
            </a:r>
            <a:r>
              <a:rPr lang="en-US" altLang="en-US" baseline="30000">
                <a:solidFill>
                  <a:srgbClr val="0844EE"/>
                </a:solidFill>
                <a:ea typeface="ＭＳ Ｐゴシック" panose="020B0600070205080204" pitchFamily="34" charset="-128"/>
              </a:rPr>
              <a:t>3</a:t>
            </a:r>
          </a:p>
          <a:p>
            <a:pPr algn="ctr"/>
            <a:r>
              <a:rPr lang="en-US" altLang="en-US">
                <a:solidFill>
                  <a:srgbClr val="0844EE"/>
                </a:solidFill>
                <a:ea typeface="ＭＳ Ｐゴシック" panose="020B0600070205080204" pitchFamily="34" charset="-128"/>
              </a:rPr>
              <a:t>1 dm</a:t>
            </a:r>
            <a:r>
              <a:rPr lang="en-US" altLang="en-US" baseline="30000">
                <a:solidFill>
                  <a:srgbClr val="0844EE"/>
                </a:solidFill>
                <a:ea typeface="ＭＳ Ｐゴシック" panose="020B0600070205080204" pitchFamily="34" charset="-128"/>
              </a:rPr>
              <a:t>3</a:t>
            </a:r>
            <a:r>
              <a:rPr lang="en-US" altLang="en-US">
                <a:solidFill>
                  <a:srgbClr val="0844EE"/>
                </a:solidFill>
                <a:ea typeface="ＭＳ Ｐゴシック" panose="020B0600070205080204" pitchFamily="34" charset="-128"/>
              </a:rPr>
              <a:t>	= 1000 cm</a:t>
            </a:r>
            <a:r>
              <a:rPr lang="en-US" altLang="en-US" baseline="30000">
                <a:solidFill>
                  <a:srgbClr val="0844EE"/>
                </a:solidFill>
                <a:ea typeface="ＭＳ Ｐゴシック" panose="020B0600070205080204" pitchFamily="34" charset="-128"/>
              </a:rPr>
              <a:t>3</a:t>
            </a:r>
          </a:p>
          <a:p>
            <a:pPr algn="ctr"/>
            <a:r>
              <a:rPr lang="en-US" altLang="en-US">
                <a:solidFill>
                  <a:srgbClr val="C82E32"/>
                </a:solidFill>
                <a:ea typeface="ＭＳ Ｐゴシック" panose="020B0600070205080204" pitchFamily="34" charset="-128"/>
              </a:rPr>
              <a:t>or</a:t>
            </a:r>
          </a:p>
          <a:p>
            <a:pPr algn="ctr"/>
            <a:r>
              <a:rPr lang="en-US" altLang="en-US">
                <a:solidFill>
                  <a:srgbClr val="0844EE"/>
                </a:solidFill>
                <a:ea typeface="ＭＳ Ｐゴシック" panose="020B0600070205080204" pitchFamily="34" charset="-128"/>
              </a:rPr>
              <a:t>0.001 dm</a:t>
            </a:r>
            <a:r>
              <a:rPr lang="en-US" altLang="en-US" baseline="30000">
                <a:solidFill>
                  <a:srgbClr val="0844EE"/>
                </a:solidFill>
                <a:ea typeface="ＭＳ Ｐゴシック" panose="020B0600070205080204" pitchFamily="34" charset="-128"/>
              </a:rPr>
              <a:t>3</a:t>
            </a:r>
            <a:r>
              <a:rPr lang="en-US" altLang="en-US">
                <a:solidFill>
                  <a:srgbClr val="0844EE"/>
                </a:solidFill>
                <a:ea typeface="ＭＳ Ｐゴシック" panose="020B0600070205080204" pitchFamily="34" charset="-128"/>
              </a:rPr>
              <a:t> = 1 cm</a:t>
            </a:r>
            <a:r>
              <a:rPr lang="en-US" altLang="en-US" baseline="30000">
                <a:solidFill>
                  <a:srgbClr val="0844EE"/>
                </a:solidFill>
                <a:ea typeface="ＭＳ Ｐゴシック" panose="020B0600070205080204" pitchFamily="34" charset="-128"/>
              </a:rPr>
              <a:t>3</a:t>
            </a:r>
          </a:p>
          <a:p>
            <a:pPr algn="ctr"/>
            <a:endParaRPr lang="en-US" altLang="en-US">
              <a:solidFill>
                <a:srgbClr val="C82E32"/>
              </a:solidFill>
              <a:ea typeface="ＭＳ Ｐゴシック" panose="020B0600070205080204" pitchFamily="34" charset="-128"/>
            </a:endParaRPr>
          </a:p>
          <a:p>
            <a:pPr algn="ctr"/>
            <a:endParaRPr lang="en-US" altLang="en-US">
              <a:solidFill>
                <a:srgbClr val="0844EE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919663" y="6400800"/>
            <a:ext cx="4224337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ea typeface="ＭＳ Ｐゴシック" panose="020B0600070205080204" pitchFamily="34" charset="-128"/>
              </a:rPr>
              <a:t>Incidentally, 1 m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= 1x10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6</a:t>
            </a:r>
            <a:r>
              <a:rPr lang="en-US" altLang="en-US" sz="2400">
                <a:ea typeface="ＭＳ Ｐゴシック" panose="020B0600070205080204" pitchFamily="34" charset="-128"/>
              </a:rPr>
              <a:t> cm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7924800" y="3352800"/>
            <a:ext cx="11430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7848600" y="4191000"/>
            <a:ext cx="12954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3886200" y="2133600"/>
            <a:ext cx="2268538" cy="83820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90963" y="4267200"/>
            <a:ext cx="2268537" cy="91440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44875" y="3236913"/>
            <a:ext cx="315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These are conversion factors</a:t>
            </a:r>
          </a:p>
        </p:txBody>
      </p:sp>
      <p:cxnSp>
        <p:nvCxnSpPr>
          <p:cNvPr id="5" name="Straight Arrow Connector 4"/>
          <p:cNvCxnSpPr>
            <a:stCxn id="12291" idx="3"/>
          </p:cNvCxnSpPr>
          <p:nvPr/>
        </p:nvCxnSpPr>
        <p:spPr>
          <a:xfrm flipV="1">
            <a:off x="3581400" y="2743200"/>
            <a:ext cx="3048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81400" y="3581400"/>
            <a:ext cx="309563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Density: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mtClean="0"/>
              <a:t>	Another physical property of a substance – the amount of mass per unit volume</a:t>
            </a:r>
          </a:p>
          <a:p>
            <a:pPr eaLnBrk="1" hangingPunct="1"/>
            <a:endParaRPr lang="en-US" altLang="en-US" smtClean="0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581400" y="4038600"/>
            <a:ext cx="1971675" cy="1920875"/>
            <a:chOff x="2310" y="1776"/>
            <a:chExt cx="1242" cy="1210"/>
          </a:xfrm>
        </p:grpSpPr>
        <p:sp>
          <p:nvSpPr>
            <p:cNvPr id="13324" name="Rectangle 5"/>
            <p:cNvSpPr>
              <a:spLocks noChangeArrowheads="1"/>
            </p:cNvSpPr>
            <p:nvPr/>
          </p:nvSpPr>
          <p:spPr bwMode="auto">
            <a:xfrm>
              <a:off x="2310" y="2064"/>
              <a:ext cx="663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6000" i="1">
                  <a:solidFill>
                    <a:srgbClr val="C82E32"/>
                  </a:solidFill>
                  <a:ea typeface="ＭＳ Ｐゴシック" panose="020B0600070205080204" pitchFamily="34" charset="-128"/>
                </a:rPr>
                <a:t>d</a:t>
              </a:r>
              <a:r>
                <a:rPr lang="en-US" altLang="en-US" sz="6000">
                  <a:solidFill>
                    <a:srgbClr val="C82E32"/>
                  </a:solidFill>
                  <a:ea typeface="ＭＳ Ｐゴシック" panose="020B0600070205080204" pitchFamily="34" charset="-128"/>
                </a:rPr>
                <a:t>=</a:t>
              </a:r>
              <a:endParaRPr lang="en-US" altLang="en-US" sz="6000">
                <a:solidFill>
                  <a:schemeClr val="accent2"/>
                </a:solidFill>
                <a:ea typeface="ＭＳ Ｐゴシック" panose="020B0600070205080204" pitchFamily="34" charset="-128"/>
              </a:endParaRPr>
            </a:p>
          </p:txBody>
        </p:sp>
        <p:grpSp>
          <p:nvGrpSpPr>
            <p:cNvPr id="13325" name="Group 6"/>
            <p:cNvGrpSpPr>
              <a:grpSpLocks/>
            </p:cNvGrpSpPr>
            <p:nvPr/>
          </p:nvGrpSpPr>
          <p:grpSpPr bwMode="auto">
            <a:xfrm>
              <a:off x="3024" y="1776"/>
              <a:ext cx="528" cy="1210"/>
              <a:chOff x="3664" y="1832"/>
              <a:chExt cx="528" cy="1210"/>
            </a:xfrm>
          </p:grpSpPr>
          <p:sp>
            <p:nvSpPr>
              <p:cNvPr id="13326" name="Rectangle 7"/>
              <p:cNvSpPr>
                <a:spLocks noChangeArrowheads="1"/>
              </p:cNvSpPr>
              <p:nvPr/>
            </p:nvSpPr>
            <p:spPr bwMode="auto">
              <a:xfrm>
                <a:off x="3670" y="1832"/>
                <a:ext cx="516" cy="1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6000" i="1">
                    <a:solidFill>
                      <a:srgbClr val="C82E32"/>
                    </a:solidFill>
                    <a:ea typeface="ＭＳ Ｐゴシック" panose="020B0600070205080204" pitchFamily="34" charset="-128"/>
                  </a:rPr>
                  <a:t>m</a:t>
                </a:r>
                <a:endParaRPr lang="en-US" altLang="en-US" sz="6000">
                  <a:solidFill>
                    <a:schemeClr val="accent2"/>
                  </a:solidFill>
                  <a:ea typeface="ＭＳ Ｐゴシック" panose="020B0600070205080204" pitchFamily="34" charset="-128"/>
                </a:endParaRPr>
              </a:p>
              <a:p>
                <a:pPr algn="ctr"/>
                <a:r>
                  <a:rPr lang="en-US" altLang="en-US" sz="6000" i="1">
                    <a:solidFill>
                      <a:srgbClr val="C82E32"/>
                    </a:solidFill>
                    <a:ea typeface="ＭＳ Ｐゴシック" panose="020B0600070205080204" pitchFamily="34" charset="-128"/>
                  </a:rPr>
                  <a:t>V</a:t>
                </a:r>
                <a:endParaRPr lang="en-US" altLang="en-US" sz="6000">
                  <a:solidFill>
                    <a:schemeClr val="accent2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327" name="Line 8"/>
              <p:cNvSpPr>
                <a:spLocks noChangeShapeType="1"/>
              </p:cNvSpPr>
              <p:nvPr/>
            </p:nvSpPr>
            <p:spPr bwMode="auto">
              <a:xfrm>
                <a:off x="3664" y="2432"/>
                <a:ext cx="528" cy="0"/>
              </a:xfrm>
              <a:prstGeom prst="line">
                <a:avLst/>
              </a:prstGeom>
              <a:noFill/>
              <a:ln w="317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5943600" y="3962400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ea typeface="ＭＳ Ｐゴシック" panose="020B0600070205080204" pitchFamily="34" charset="-128"/>
              </a:rPr>
              <a:t>mass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5943600" y="57150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ea typeface="ＭＳ Ｐゴシック" panose="020B0600070205080204" pitchFamily="34" charset="-128"/>
              </a:rPr>
              <a:t>volume</a:t>
            </a:r>
          </a:p>
        </p:txBody>
      </p:sp>
      <p:sp>
        <p:nvSpPr>
          <p:cNvPr id="13319" name="Line 11"/>
          <p:cNvSpPr>
            <a:spLocks noChangeShapeType="1"/>
          </p:cNvSpPr>
          <p:nvPr/>
        </p:nvSpPr>
        <p:spPr bwMode="auto">
          <a:xfrm flipH="1">
            <a:off x="5486400" y="44958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12"/>
          <p:cNvSpPr>
            <a:spLocks noChangeShapeType="1"/>
          </p:cNvSpPr>
          <p:nvPr/>
        </p:nvSpPr>
        <p:spPr bwMode="auto">
          <a:xfrm flipH="1" flipV="1">
            <a:off x="5486400" y="54102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-57150" y="6259513"/>
            <a:ext cx="9353550" cy="3698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ea typeface="ＭＳ Ｐゴシック" panose="020B0600070205080204" pitchFamily="34" charset="-128"/>
              </a:rPr>
              <a:t>e.g. The density of water at room temperature (25</a:t>
            </a:r>
            <a:r>
              <a:rPr lang="en-US" altLang="en-US" baseline="30000">
                <a:ea typeface="ＭＳ Ｐゴシック" panose="020B0600070205080204" pitchFamily="34" charset="-128"/>
              </a:rPr>
              <a:t>o</a:t>
            </a:r>
            <a:r>
              <a:rPr lang="en-US" altLang="en-US">
                <a:ea typeface="ＭＳ Ｐゴシック" panose="020B0600070205080204" pitchFamily="34" charset="-128"/>
              </a:rPr>
              <a:t>C) is ~1.00 g/mL; at 100</a:t>
            </a:r>
            <a:r>
              <a:rPr lang="en-US" altLang="en-US" baseline="30000">
                <a:ea typeface="ＭＳ Ｐゴシック" panose="020B0600070205080204" pitchFamily="34" charset="-128"/>
              </a:rPr>
              <a:t>o</a:t>
            </a:r>
            <a:r>
              <a:rPr lang="en-US" altLang="en-US">
                <a:ea typeface="ＭＳ Ｐゴシック" panose="020B0600070205080204" pitchFamily="34" charset="-128"/>
              </a:rPr>
              <a:t>C = 0.96 g/mL</a:t>
            </a:r>
          </a:p>
        </p:txBody>
      </p:sp>
      <p:sp>
        <p:nvSpPr>
          <p:cNvPr id="13322" name="TextBox 1"/>
          <p:cNvSpPr txBox="1">
            <a:spLocks noChangeArrowheads="1"/>
          </p:cNvSpPr>
          <p:nvPr/>
        </p:nvSpPr>
        <p:spPr bwMode="auto">
          <a:xfrm>
            <a:off x="228600" y="4289425"/>
            <a:ext cx="2813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Density does not have an</a:t>
            </a:r>
          </a:p>
          <a:p>
            <a:pPr eaLnBrk="1" hangingPunct="1"/>
            <a:r>
              <a:rPr lang="en-US" altLang="en-US"/>
              <a:t>assigned SI unit – it’s a</a:t>
            </a:r>
          </a:p>
          <a:p>
            <a:pPr eaLnBrk="1" hangingPunct="1"/>
            <a:r>
              <a:rPr lang="en-US" altLang="en-US"/>
              <a:t>combination of mass and </a:t>
            </a:r>
          </a:p>
          <a:p>
            <a:pPr eaLnBrk="1" hangingPunct="1"/>
            <a:r>
              <a:rPr lang="en-US" altLang="en-US"/>
              <a:t>length SI components.</a:t>
            </a:r>
          </a:p>
        </p:txBody>
      </p:sp>
      <p:sp>
        <p:nvSpPr>
          <p:cNvPr id="3" name="Left Brace 2"/>
          <p:cNvSpPr/>
          <p:nvPr/>
        </p:nvSpPr>
        <p:spPr>
          <a:xfrm>
            <a:off x="3094038" y="4038600"/>
            <a:ext cx="182562" cy="192087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Density: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Density is temperature-sensitive, because the volume that a sample occupies can change with temperature. </a:t>
            </a:r>
          </a:p>
          <a:p>
            <a:pPr eaLnBrk="1" hangingPunct="1"/>
            <a:r>
              <a:rPr lang="en-US" altLang="en-US" smtClean="0"/>
              <a:t>Densities are often given with the temperature at which they were measured.  If not, assume a temperature of about 25</a:t>
            </a:r>
            <a:r>
              <a:rPr lang="en-US" altLang="en-US" baseline="30000" smtClean="0"/>
              <a:t>o</a:t>
            </a:r>
            <a:r>
              <a:rPr lang="en-US" altLang="en-US" smtClean="0"/>
              <a:t>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Accuracy versus Precision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373813" cy="4525963"/>
          </a:xfrm>
        </p:spPr>
        <p:txBody>
          <a:bodyPr/>
          <a:lstStyle/>
          <a:p>
            <a:pPr eaLnBrk="1" hangingPunct="1"/>
            <a:r>
              <a:rPr lang="en-US" altLang="en-US" sz="2800" i="1" smtClean="0"/>
              <a:t> </a:t>
            </a:r>
            <a:r>
              <a:rPr lang="en-US" altLang="en-US" sz="2800" smtClean="0">
                <a:solidFill>
                  <a:srgbClr val="001996"/>
                </a:solidFill>
              </a:rPr>
              <a:t>Accuracy</a:t>
            </a:r>
            <a:r>
              <a:rPr lang="en-US" altLang="en-US" sz="2800" smtClean="0"/>
              <a:t> refers to the proximity of a measurement to the true value of a quantity.</a:t>
            </a:r>
          </a:p>
          <a:p>
            <a:pPr eaLnBrk="1" hangingPunct="1"/>
            <a:r>
              <a:rPr lang="en-US" altLang="en-US" sz="2800" i="1" smtClean="0"/>
              <a:t> </a:t>
            </a:r>
            <a:r>
              <a:rPr lang="en-US" altLang="en-US" sz="2800" smtClean="0">
                <a:solidFill>
                  <a:srgbClr val="001996"/>
                </a:solidFill>
              </a:rPr>
              <a:t>Precision</a:t>
            </a:r>
            <a:r>
              <a:rPr lang="en-US" altLang="en-US" sz="2800" smtClean="0"/>
              <a:t> refers to the proximity of several measurements to each other (Precision relates to the uncertainty of a measurement).</a:t>
            </a:r>
          </a:p>
        </p:txBody>
      </p:sp>
      <p:pic>
        <p:nvPicPr>
          <p:cNvPr id="15364" name="Picture 4" descr="01_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r="22736" b="3360"/>
          <a:stretch>
            <a:fillRect/>
          </a:stretch>
        </p:blipFill>
        <p:spPr>
          <a:xfrm>
            <a:off x="6781800" y="1219200"/>
            <a:ext cx="1295400" cy="4573588"/>
          </a:xfrm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0" y="6156325"/>
            <a:ext cx="9237663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ea typeface="ＭＳ Ｐゴシック" panose="020B0600070205080204" pitchFamily="34" charset="-128"/>
              </a:rPr>
              <a:t>For a measured quantity, we can generally improve its accuracy by making more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measurements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Measured Quantities and Uncertainty</a:t>
            </a:r>
          </a:p>
        </p:txBody>
      </p:sp>
      <p:pic>
        <p:nvPicPr>
          <p:cNvPr id="16387" name="Picture 7" descr="chp_two_final-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905000"/>
            <a:ext cx="257016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4038600" y="3276600"/>
            <a:ext cx="50704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Whenever possible, you should </a:t>
            </a:r>
            <a:r>
              <a:rPr lang="en-US" altLang="en-US">
                <a:solidFill>
                  <a:srgbClr val="FF0000"/>
                </a:solidFill>
              </a:rPr>
              <a:t>estimate</a:t>
            </a:r>
            <a:r>
              <a:rPr lang="en-US" altLang="en-US"/>
              <a:t> a</a:t>
            </a:r>
          </a:p>
          <a:p>
            <a:pPr eaLnBrk="1" hangingPunct="1"/>
            <a:r>
              <a:rPr lang="en-US" altLang="en-US"/>
              <a:t>measured quantity to one decimal place</a:t>
            </a:r>
          </a:p>
          <a:p>
            <a:pPr eaLnBrk="1" hangingPunct="1"/>
            <a:r>
              <a:rPr lang="en-US" altLang="en-US"/>
              <a:t>smaller than the smallest graduation on a scale.</a:t>
            </a: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4419600" y="1524000"/>
            <a:ext cx="41195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</a:rPr>
              <a:t>The measured quantity, 3.7, is an estimation;</a:t>
            </a:r>
          </a:p>
          <a:p>
            <a:pPr eaLnBrk="1" hangingPunct="1"/>
            <a:r>
              <a:rPr lang="en-US" altLang="en-US" sz="1400">
                <a:solidFill>
                  <a:srgbClr val="FF0000"/>
                </a:solidFill>
              </a:rPr>
              <a:t>however, we have different degrees of confidence</a:t>
            </a:r>
          </a:p>
          <a:p>
            <a:pPr eaLnBrk="1" hangingPunct="1"/>
            <a:r>
              <a:rPr lang="en-US" altLang="en-US" sz="1400">
                <a:solidFill>
                  <a:srgbClr val="FF0000"/>
                </a:solidFill>
              </a:rPr>
              <a:t>in the 3 and the 7 (we are sure of the 3, but not</a:t>
            </a:r>
          </a:p>
          <a:p>
            <a:pPr eaLnBrk="1" hangingPunct="1"/>
            <a:r>
              <a:rPr lang="en-US" altLang="en-US" sz="1400">
                <a:solidFill>
                  <a:srgbClr val="FF0000"/>
                </a:solidFill>
              </a:rPr>
              <a:t>so sure of the 7).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276600" y="2062163"/>
            <a:ext cx="1084263" cy="666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Uncertainty in Measured Quantities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When measuring, for example, how much an apple weighs, the mass can be measured on a balance.  The balance might be able to report quantities in grams, milligrams, etc.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Let’s say the apple has a true mass of </a:t>
            </a:r>
            <a:r>
              <a:rPr lang="en-US" altLang="en-US" sz="2400" smtClean="0">
                <a:solidFill>
                  <a:srgbClr val="0000FF"/>
                </a:solidFill>
              </a:rPr>
              <a:t>55.51 g</a:t>
            </a:r>
            <a:r>
              <a:rPr lang="en-US" altLang="en-US" sz="2400" smtClean="0"/>
              <a:t>.  The balance we are using reports mass </a:t>
            </a:r>
            <a:r>
              <a:rPr lang="en-US" altLang="en-US" sz="2400" u="sng" smtClean="0"/>
              <a:t>to the nearest gram</a:t>
            </a:r>
            <a:r>
              <a:rPr lang="en-US" altLang="en-US" sz="2400" smtClean="0"/>
              <a:t> and has an uncertainty of +/- 0.5 g.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The </a:t>
            </a:r>
            <a:r>
              <a:rPr lang="en-US" altLang="en-US" sz="2400" smtClean="0">
                <a:solidFill>
                  <a:srgbClr val="0844EE"/>
                </a:solidFill>
              </a:rPr>
              <a:t>balance indicates a mass of 56 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The measured quantity (56 g) is true to some extent and misleading to some extent.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The quantity indicated (56 g) means that the apple has a true mass which should lie within the range 56 +/- 0.5 g (or between 55.5 g and 56.5 g).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Significant Figures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term </a:t>
            </a:r>
            <a:r>
              <a:rPr lang="en-US" altLang="en-US" sz="2800" smtClean="0">
                <a:solidFill>
                  <a:srgbClr val="001996"/>
                </a:solidFill>
              </a:rPr>
              <a:t>significant figures</a:t>
            </a:r>
            <a:r>
              <a:rPr lang="en-US" altLang="en-US" sz="2800" smtClean="0"/>
              <a:t> refers to the meaningful digits of a measurement.</a:t>
            </a:r>
          </a:p>
          <a:p>
            <a:pPr eaLnBrk="1" hangingPunct="1"/>
            <a:r>
              <a:rPr lang="en-US" altLang="en-US" sz="2800" u="sng" smtClean="0"/>
              <a:t>The significant digit farthest to the right in the measured quantity is the uncertain one</a:t>
            </a:r>
            <a:r>
              <a:rPr lang="en-US" altLang="en-US" sz="2800" smtClean="0"/>
              <a:t> (e.g. for the 56 g apple)</a:t>
            </a:r>
          </a:p>
          <a:p>
            <a:pPr eaLnBrk="1" hangingPunct="1"/>
            <a:r>
              <a:rPr lang="en-US" altLang="en-US" sz="2800" smtClean="0"/>
              <a:t>When rounding calculated numbers, we pay attention to significant figures so we </a:t>
            </a:r>
            <a:r>
              <a:rPr lang="en-US" altLang="en-US" sz="2800" smtClean="0">
                <a:solidFill>
                  <a:srgbClr val="FF0000"/>
                </a:solidFill>
              </a:rPr>
              <a:t>do not overstate the accuracy of our answers</a:t>
            </a:r>
            <a:r>
              <a:rPr lang="en-US" altLang="en-US" sz="2800" smtClean="0"/>
              <a:t>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38200" y="5486400"/>
            <a:ext cx="7489825" cy="923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ea typeface="ＭＳ Ｐゴシック" panose="020B0600070205080204" pitchFamily="34" charset="-128"/>
              </a:rPr>
              <a:t>In any </a:t>
            </a:r>
            <a:r>
              <a:rPr lang="en-US" altLang="en-US" i="1">
                <a:ea typeface="ＭＳ Ｐゴシック" panose="020B0600070205080204" pitchFamily="34" charset="-128"/>
              </a:rPr>
              <a:t>measured</a:t>
            </a:r>
            <a:r>
              <a:rPr lang="en-US" altLang="en-US">
                <a:ea typeface="ＭＳ Ｐゴシック" panose="020B0600070205080204" pitchFamily="34" charset="-128"/>
              </a:rPr>
              <a:t> quantity, there will be some uncertainty associated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with the measured value.  This uncertainty is related to limitations of the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technique used to make the measurement.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381000"/>
            <a:ext cx="9144000" cy="3810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00FFFF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r>
              <a:rPr lang="en-US" sz="2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									Chapter 2. </a:t>
            </a:r>
            <a:r>
              <a:rPr lang="en-US" sz="2800" dirty="0">
                <a:solidFill>
                  <a:srgbClr val="C00000"/>
                </a:solidFill>
              </a:rPr>
              <a:t>Measurements in Chemistry</a:t>
            </a:r>
            <a:endParaRPr lang="en-US" sz="2800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AutoShap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571500"/>
            <a:ext cx="9296400" cy="54102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00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	2-1  Measurement Systems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	2-2  Metric System Units</a:t>
            </a:r>
          </a:p>
          <a:p>
            <a:pPr marL="1257300" lvl="3" indent="0">
              <a:buNone/>
            </a:pPr>
            <a:r>
              <a:rPr lang="en-US" sz="1800" dirty="0" smtClean="0">
                <a:solidFill>
                  <a:srgbClr val="008000"/>
                </a:solidFill>
              </a:rPr>
              <a:t>   </a:t>
            </a:r>
            <a:r>
              <a:rPr lang="en-US" sz="1800" dirty="0" smtClean="0">
                <a:solidFill>
                  <a:srgbClr val="002060"/>
                </a:solidFill>
              </a:rPr>
              <a:t>Metric Length Units</a:t>
            </a:r>
          </a:p>
          <a:p>
            <a:pPr marL="1257300" lvl="3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 Metric Mass Units</a:t>
            </a:r>
          </a:p>
          <a:p>
            <a:pPr marL="1257300" lvl="3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 Metric Volume Units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	2-3  Exact and Inexact Numbers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	2-4  Uncertainty in Measurement and Significant Figures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</a:rPr>
              <a:t>	 </a:t>
            </a:r>
            <a:r>
              <a:rPr lang="en-US" sz="2000" dirty="0" smtClean="0">
                <a:solidFill>
                  <a:srgbClr val="008000"/>
                </a:solidFill>
              </a:rPr>
              <a:t>       </a:t>
            </a:r>
            <a:r>
              <a:rPr lang="en-US" sz="1800" dirty="0" smtClean="0">
                <a:solidFill>
                  <a:srgbClr val="002060"/>
                </a:solidFill>
              </a:rPr>
              <a:t>Origin of Measurement Uncertainty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8000"/>
                </a:solidFill>
              </a:rPr>
              <a:t> </a:t>
            </a:r>
            <a:r>
              <a:rPr lang="en-US" sz="1800" dirty="0" smtClean="0">
                <a:solidFill>
                  <a:srgbClr val="008000"/>
                </a:solidFill>
              </a:rPr>
              <a:t>                      </a:t>
            </a:r>
            <a:r>
              <a:rPr lang="en-US" sz="1800" dirty="0" smtClean="0">
                <a:solidFill>
                  <a:srgbClr val="002060"/>
                </a:solidFill>
              </a:rPr>
              <a:t>Guidelines for Determining Significant Figures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	2-5  Significant Figures and Mathematical Operations</a:t>
            </a:r>
          </a:p>
          <a:p>
            <a:pPr marL="1257300" lvl="3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  Rounding Off Numbers</a:t>
            </a:r>
          </a:p>
          <a:p>
            <a:pPr marL="1257300" lvl="3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  Operational Rules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	2-6 Scientific Notation</a:t>
            </a:r>
          </a:p>
          <a:p>
            <a:pPr marL="400050" lvl="1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               Converting from Decimal to Scientific Notation</a:t>
            </a:r>
          </a:p>
          <a:p>
            <a:pPr marL="400050" lvl="1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               Significant Figures and Scientific Notation</a:t>
            </a:r>
          </a:p>
          <a:p>
            <a:pPr marL="400050" lvl="1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               Multiplication and Division in Scientific Notation</a:t>
            </a:r>
          </a:p>
          <a:p>
            <a:pPr marL="400050" lvl="1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               Calculators and Scientific Notation</a:t>
            </a:r>
          </a:p>
          <a:p>
            <a:pPr marL="400050" lvl="1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               Uncertainty and Scientific Notation</a:t>
            </a:r>
          </a:p>
        </p:txBody>
      </p:sp>
    </p:spTree>
    <p:extLst>
      <p:ext uri="{BB962C8B-B14F-4D97-AF65-F5344CB8AC3E}">
        <p14:creationId xmlns:p14="http://schemas.microsoft.com/office/powerpoint/2010/main" val="498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Exact quantities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In certain cases, some situations will utilize relationships that are exact, defined quantities.</a:t>
            </a:r>
          </a:p>
          <a:p>
            <a:pPr lvl="1" eaLnBrk="1" hangingPunct="1"/>
            <a:r>
              <a:rPr lang="en-US" altLang="en-US" sz="2400" smtClean="0"/>
              <a:t>For example, a dozen is defined as exactly 12 objects (eggs, cars, donuts, whatever…)</a:t>
            </a:r>
          </a:p>
          <a:p>
            <a:pPr lvl="1" eaLnBrk="1" hangingPunct="1"/>
            <a:r>
              <a:rPr lang="en-US" altLang="en-US" sz="2400" smtClean="0"/>
              <a:t>1 km is defined as exactly 1000 m.</a:t>
            </a:r>
          </a:p>
          <a:p>
            <a:pPr lvl="1" eaLnBrk="1" hangingPunct="1"/>
            <a:r>
              <a:rPr lang="en-US" altLang="en-US" sz="2400" smtClean="0"/>
              <a:t>1 minute is defined as exactly 60 seconds.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Each of these relationships involves an infinite number of significant figures following the decimal place when being used in a calculation.</a:t>
            </a: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57163" y="5705475"/>
            <a:ext cx="8910637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Relationships between metric units are </a:t>
            </a:r>
            <a:r>
              <a:rPr lang="en-US" altLang="en-US">
                <a:solidFill>
                  <a:srgbClr val="00B050"/>
                </a:solidFill>
              </a:rPr>
              <a:t>exact</a:t>
            </a:r>
            <a:r>
              <a:rPr lang="en-US" altLang="en-US"/>
              <a:t> (e.g. 1 m = 1000 mm, exactly)</a:t>
            </a:r>
          </a:p>
          <a:p>
            <a:pPr eaLnBrk="1" hangingPunct="1"/>
            <a:r>
              <a:rPr lang="en-US" altLang="en-US"/>
              <a:t>Relationships between imperial units are </a:t>
            </a:r>
            <a:r>
              <a:rPr lang="en-US" altLang="en-US">
                <a:solidFill>
                  <a:srgbClr val="00B050"/>
                </a:solidFill>
              </a:rPr>
              <a:t>exact</a:t>
            </a:r>
            <a:r>
              <a:rPr lang="en-US" altLang="en-US"/>
              <a:t> (e.g. 1 yd = 3 ft, exactly)</a:t>
            </a:r>
          </a:p>
          <a:p>
            <a:pPr eaLnBrk="1" hangingPunct="1"/>
            <a:r>
              <a:rPr lang="en-US" altLang="en-US"/>
              <a:t>Relationships between metric and imperial units are </a:t>
            </a:r>
            <a:r>
              <a:rPr lang="en-US" altLang="en-US">
                <a:solidFill>
                  <a:srgbClr val="FF0000"/>
                </a:solidFill>
              </a:rPr>
              <a:t>not exact </a:t>
            </a:r>
            <a:r>
              <a:rPr lang="en-US" altLang="en-US"/>
              <a:t>(e.g. 1.00 in = 2.54 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93738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Significant Figures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4572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smtClean="0"/>
              <a:t>All nonzero digits are significant. </a:t>
            </a:r>
            <a:r>
              <a:rPr lang="en-US" altLang="en-US" sz="2400" smtClean="0">
                <a:solidFill>
                  <a:srgbClr val="0844EE"/>
                </a:solidFill>
              </a:rPr>
              <a:t>(1.644 has </a:t>
            </a:r>
            <a:r>
              <a:rPr lang="en-US" altLang="en-US" sz="2400" u="sng" smtClean="0">
                <a:solidFill>
                  <a:srgbClr val="0844EE"/>
                </a:solidFill>
              </a:rPr>
              <a:t>four</a:t>
            </a:r>
            <a:r>
              <a:rPr lang="en-US" altLang="en-US" sz="2400" smtClean="0">
                <a:solidFill>
                  <a:srgbClr val="0844EE"/>
                </a:solidFill>
              </a:rPr>
              <a:t> significant figures)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smtClean="0"/>
              <a:t>Zeroes between two non-zero figures are themselves significant. </a:t>
            </a:r>
            <a:r>
              <a:rPr lang="en-US" altLang="en-US" sz="2400" smtClean="0">
                <a:solidFill>
                  <a:srgbClr val="0844EE"/>
                </a:solidFill>
              </a:rPr>
              <a:t>(1.6044 has five sig figs)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smtClean="0"/>
              <a:t>Zeroes at the beginning (far left) of a number are never significant. </a:t>
            </a:r>
            <a:r>
              <a:rPr lang="en-US" altLang="en-US" sz="2400" smtClean="0">
                <a:solidFill>
                  <a:srgbClr val="0844EE"/>
                </a:solidFill>
              </a:rPr>
              <a:t>(0.0054 has two sig figs)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smtClean="0"/>
              <a:t>Zeroes at the end of a number (far right) are significant </a:t>
            </a:r>
            <a:r>
              <a:rPr lang="en-US" altLang="en-US" sz="2400" i="1" smtClean="0"/>
              <a:t>if a decimal point is written in the number</a:t>
            </a:r>
            <a:r>
              <a:rPr lang="en-US" altLang="en-US" sz="2400" smtClean="0"/>
              <a:t>. </a:t>
            </a:r>
            <a:r>
              <a:rPr lang="en-US" altLang="en-US" sz="2400" smtClean="0">
                <a:solidFill>
                  <a:srgbClr val="0844EE"/>
                </a:solidFill>
              </a:rPr>
              <a:t>(1500. has four sig figs, 1500.0 has five sig figs)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solidFill>
                  <a:srgbClr val="0844EE"/>
                </a:solidFill>
              </a:rPr>
              <a:t>	(For the number 1500, assume there are two significant figures, since this number could be written as 1.5 x 10</a:t>
            </a:r>
            <a:r>
              <a:rPr lang="en-US" altLang="en-US" sz="2400" baseline="30000" smtClean="0">
                <a:solidFill>
                  <a:srgbClr val="0844EE"/>
                </a:solidFill>
              </a:rPr>
              <a:t>3</a:t>
            </a:r>
            <a:r>
              <a:rPr lang="en-US" altLang="en-US" sz="2400" smtClean="0">
                <a:solidFill>
                  <a:srgbClr val="0844EE"/>
                </a:solidFill>
              </a:rPr>
              <a:t>.)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152400" y="1219200"/>
            <a:ext cx="8853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When a measurement is presented to you in a problem, you need to know how many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of the digits in the measurement are actually significant.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Rounding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Reporting the correct number of significant figures for some calculation you carry out often requires that you round the answer to the correct number of significant figures.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Rules: round the following numbers to 3 sig figs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rgbClr val="0844EE"/>
                </a:solidFill>
              </a:rPr>
              <a:t>5.483</a:t>
            </a:r>
            <a:r>
              <a:rPr lang="en-US" altLang="en-US" sz="24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smtClean="0">
              <a:solidFill>
                <a:srgbClr val="0844EE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rgbClr val="0844EE"/>
                </a:solidFill>
              </a:rPr>
              <a:t>5.486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905000" y="3810000"/>
            <a:ext cx="6611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C82E32"/>
                </a:solidFill>
                <a:ea typeface="ＭＳ Ｐゴシック" panose="020B0600070205080204" pitchFamily="34" charset="-128"/>
              </a:rPr>
              <a:t>(this would round to </a:t>
            </a:r>
            <a:r>
              <a:rPr lang="en-US" altLang="en-US" sz="2000">
                <a:solidFill>
                  <a:srgbClr val="0844EE"/>
                </a:solidFill>
                <a:ea typeface="ＭＳ Ｐゴシック" panose="020B0600070205080204" pitchFamily="34" charset="-128"/>
              </a:rPr>
              <a:t>5.48</a:t>
            </a:r>
            <a:r>
              <a:rPr lang="en-US" altLang="en-US" sz="2000">
                <a:solidFill>
                  <a:srgbClr val="C82E32"/>
                </a:solidFill>
                <a:ea typeface="ＭＳ Ｐゴシック" panose="020B0600070205080204" pitchFamily="34" charset="-128"/>
              </a:rPr>
              <a:t>, since 5.483 is closer to 5.48 than it is to </a:t>
            </a:r>
            <a:r>
              <a:rPr lang="en-US" altLang="en-US" sz="2000">
                <a:solidFill>
                  <a:srgbClr val="CC3300"/>
                </a:solidFill>
                <a:ea typeface="ＭＳ Ｐゴシック" panose="020B0600070205080204" pitchFamily="34" charset="-128"/>
              </a:rPr>
              <a:t>5.49</a:t>
            </a:r>
            <a:r>
              <a:rPr lang="en-US" altLang="en-US" sz="2000">
                <a:solidFill>
                  <a:srgbClr val="C82E32"/>
                </a:solidFill>
                <a:ea typeface="ＭＳ Ｐゴシック" panose="020B0600070205080204" pitchFamily="34" charset="-128"/>
              </a:rPr>
              <a:t>)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438400" y="4648200"/>
            <a:ext cx="3046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C82E32"/>
                </a:solidFill>
                <a:ea typeface="ＭＳ Ｐゴシック" panose="020B0600070205080204" pitchFamily="34" charset="-128"/>
              </a:rPr>
              <a:t>(this would round to </a:t>
            </a:r>
            <a:r>
              <a:rPr lang="en-US" altLang="en-US" sz="2000">
                <a:solidFill>
                  <a:srgbClr val="0000FF"/>
                </a:solidFill>
                <a:ea typeface="ＭＳ Ｐゴシック" panose="020B0600070205080204" pitchFamily="34" charset="-128"/>
              </a:rPr>
              <a:t>5.49</a:t>
            </a:r>
            <a:r>
              <a:rPr lang="en-US" altLang="en-US" sz="2000">
                <a:solidFill>
                  <a:srgbClr val="C82E32"/>
                </a:solidFill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1600200" y="5562600"/>
            <a:ext cx="5557838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If calculating an answer through more than one step,</a:t>
            </a:r>
          </a:p>
          <a:p>
            <a:pPr eaLnBrk="1" hangingPunct="1"/>
            <a:r>
              <a:rPr lang="en-US" altLang="en-US"/>
              <a:t>only round at the final step of the calculation.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Significant Figures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When </a:t>
            </a:r>
            <a:r>
              <a:rPr lang="en-US" altLang="en-US" smtClean="0">
                <a:solidFill>
                  <a:srgbClr val="FF0000"/>
                </a:solidFill>
              </a:rPr>
              <a:t>addition or subtraction </a:t>
            </a:r>
            <a:r>
              <a:rPr lang="en-US" altLang="en-US" smtClean="0"/>
              <a:t>is performed, answers are rounded to the least significant </a:t>
            </a:r>
            <a:r>
              <a:rPr lang="en-US" altLang="en-US" smtClean="0">
                <a:solidFill>
                  <a:srgbClr val="001996"/>
                </a:solidFill>
              </a:rPr>
              <a:t>decimal place</a:t>
            </a:r>
            <a:r>
              <a:rPr lang="en-US" altLang="en-US" i="1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When </a:t>
            </a:r>
            <a:r>
              <a:rPr lang="en-US" altLang="en-US" smtClean="0">
                <a:solidFill>
                  <a:srgbClr val="FF0000"/>
                </a:solidFill>
              </a:rPr>
              <a:t>multiplication or division </a:t>
            </a:r>
            <a:r>
              <a:rPr lang="en-US" altLang="en-US" smtClean="0"/>
              <a:t>is performed, answers are rounded to the number of digits that corresponds to the </a:t>
            </a:r>
            <a:r>
              <a:rPr lang="en-US" altLang="en-US" i="1" smtClean="0"/>
              <a:t>least</a:t>
            </a:r>
            <a:r>
              <a:rPr lang="en-US" altLang="en-US" smtClean="0"/>
              <a:t> number of significant figures in any of the numbers used in the calculation.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066800" y="5943600"/>
            <a:ext cx="4995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ea typeface="ＭＳ Ｐゴシック" panose="020B0600070205080204" pitchFamily="34" charset="-128"/>
              </a:rPr>
              <a:t>Example: </a:t>
            </a:r>
            <a:r>
              <a:rPr lang="en-US" altLang="en-US" sz="2400">
                <a:solidFill>
                  <a:srgbClr val="C82E32"/>
                </a:solidFill>
                <a:ea typeface="ＭＳ Ｐゴシック" panose="020B0600070205080204" pitchFamily="34" charset="-128"/>
              </a:rPr>
              <a:t>6.2/5.90</a:t>
            </a:r>
            <a:r>
              <a:rPr lang="en-US" altLang="en-US" sz="2400">
                <a:ea typeface="ＭＳ Ｐゴシック" panose="020B0600070205080204" pitchFamily="34" charset="-128"/>
              </a:rPr>
              <a:t> = 1.0508… = 1.1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050925" y="2782888"/>
            <a:ext cx="6234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ea typeface="ＭＳ Ｐゴシック" panose="020B0600070205080204" pitchFamily="34" charset="-128"/>
              </a:rPr>
              <a:t>Example: </a:t>
            </a:r>
            <a:r>
              <a:rPr lang="en-US" altLang="en-US" sz="2400">
                <a:solidFill>
                  <a:srgbClr val="C82E32"/>
                </a:solidFill>
                <a:ea typeface="ＭＳ Ｐゴシック" panose="020B0600070205080204" pitchFamily="34" charset="-128"/>
              </a:rPr>
              <a:t>20.4 + 1.332 + 83</a:t>
            </a:r>
            <a:r>
              <a:rPr lang="en-US" altLang="en-US" sz="2400">
                <a:ea typeface="ＭＳ Ｐゴシック" panose="020B0600070205080204" pitchFamily="34" charset="-128"/>
              </a:rPr>
              <a:t> = 104.732 = 105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391400" y="3505200"/>
            <a:ext cx="15081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ea typeface="ＭＳ Ｐゴシック" panose="020B0600070205080204" pitchFamily="34" charset="-128"/>
              </a:rPr>
              <a:t>“rounded”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 flipV="1">
            <a:off x="7315200" y="31242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Significant Figures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u="sng" smtClean="0"/>
              <a:t>If both addition/subtraction and multiplication/division are used in a problem</a:t>
            </a:r>
            <a:r>
              <a:rPr lang="en-US" altLang="en-US" sz="2400" smtClean="0"/>
              <a:t>, you need to follow the order of operations, keeping track of sig figs at each step, before reporting the final answer.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43618" y="3713484"/>
            <a:ext cx="2944268" cy="62991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4845050"/>
            <a:ext cx="90265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1) Calculate (68.2 + 14).  Do not round the answer, but keep in mind how many sig figs</a:t>
            </a:r>
          </a:p>
          <a:p>
            <a:pPr eaLnBrk="1" hangingPunct="1"/>
            <a:r>
              <a:rPr lang="en-US" altLang="en-US"/>
              <a:t>the answer possesses.</a:t>
            </a:r>
          </a:p>
          <a:p>
            <a:pPr eaLnBrk="1" hangingPunct="1"/>
            <a:r>
              <a:rPr lang="en-US" altLang="en-US"/>
              <a:t>2) Calculate [104.6 x (</a:t>
            </a:r>
            <a:r>
              <a:rPr lang="en-US" altLang="en-US">
                <a:solidFill>
                  <a:srgbClr val="FF0000"/>
                </a:solidFill>
              </a:rPr>
              <a:t>answer from 1</a:t>
            </a:r>
            <a:r>
              <a:rPr lang="en-US" altLang="en-US" baseline="30000">
                <a:solidFill>
                  <a:srgbClr val="FF0000"/>
                </a:solidFill>
              </a:rPr>
              <a:t>st</a:t>
            </a:r>
            <a:r>
              <a:rPr lang="en-US" altLang="en-US">
                <a:solidFill>
                  <a:srgbClr val="FF0000"/>
                </a:solidFill>
              </a:rPr>
              <a:t> step</a:t>
            </a:r>
            <a:r>
              <a:rPr lang="en-US" altLang="en-US"/>
              <a:t>)].  Again, do not round the answer yet, but</a:t>
            </a:r>
          </a:p>
          <a:p>
            <a:pPr eaLnBrk="1" hangingPunct="1"/>
            <a:r>
              <a:rPr lang="en-US" altLang="en-US"/>
              <a:t>keep in mind how many sig figs are involved in the calculation at this point.</a:t>
            </a:r>
          </a:p>
          <a:p>
            <a:pPr eaLnBrk="1" hangingPunct="1"/>
            <a:r>
              <a:rPr lang="en-US" altLang="en-US"/>
              <a:t>3)                                           , and then round the answer to the correct sig figs.</a:t>
            </a:r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6011282"/>
            <a:ext cx="2739788" cy="61811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Significant Figures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u="sng" smtClean="0"/>
              <a:t>If both addition/subtraction and multiplication/division are used in a problem</a:t>
            </a:r>
            <a:r>
              <a:rPr lang="en-US" altLang="en-US" sz="2400" smtClean="0"/>
              <a:t>, you need to follow the order of operations, keeping track of sig figs at each step, before reporting the final answer.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43618" y="3434083"/>
            <a:ext cx="2631682" cy="62991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02404" y="4409442"/>
            <a:ext cx="1907895" cy="6204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16644" y="5361751"/>
            <a:ext cx="5943602" cy="61837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  <p:sp>
        <p:nvSpPr>
          <p:cNvPr id="8" name="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03468" y="6080161"/>
            <a:ext cx="2137059" cy="39485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  <p:cxnSp>
        <p:nvCxnSpPr>
          <p:cNvPr id="11" name="Straight Arrow Connector 10"/>
          <p:cNvCxnSpPr>
            <a:stCxn id="14" idx="1"/>
          </p:cNvCxnSpPr>
          <p:nvPr/>
        </p:nvCxnSpPr>
        <p:spPr>
          <a:xfrm flipH="1">
            <a:off x="5029200" y="3994150"/>
            <a:ext cx="1524000" cy="501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53200" y="3578225"/>
            <a:ext cx="2657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Despite what our calculator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tells us, we know that this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number only has 2 sig figs.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217988"/>
            <a:ext cx="26844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</a:rPr>
              <a:t>Despite what our calculator</a:t>
            </a:r>
          </a:p>
          <a:p>
            <a:pPr eaLnBrk="1" hangingPunct="1"/>
            <a:r>
              <a:rPr lang="en-US" altLang="en-US" sz="1600">
                <a:solidFill>
                  <a:srgbClr val="0000FF"/>
                </a:solidFill>
              </a:rPr>
              <a:t>tells us, we know that this</a:t>
            </a:r>
          </a:p>
          <a:p>
            <a:pPr eaLnBrk="1" hangingPunct="1"/>
            <a:r>
              <a:rPr lang="en-US" altLang="en-US" sz="1600">
                <a:solidFill>
                  <a:srgbClr val="0000FF"/>
                </a:solidFill>
              </a:rPr>
              <a:t>number only has 2 sig figs.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143000" y="5048250"/>
            <a:ext cx="838200" cy="43815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369050" y="6088063"/>
            <a:ext cx="258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B050"/>
                </a:solidFill>
              </a:rPr>
              <a:t>Our final answer should</a:t>
            </a:r>
          </a:p>
          <a:p>
            <a:pPr eaLnBrk="1" hangingPunct="1"/>
            <a:r>
              <a:rPr lang="en-US" altLang="en-US" sz="1600">
                <a:solidFill>
                  <a:srgbClr val="00B050"/>
                </a:solidFill>
              </a:rPr>
              <a:t>be reported with 2 sig figs.</a:t>
            </a:r>
          </a:p>
        </p:txBody>
      </p:sp>
      <p:cxnSp>
        <p:nvCxnSpPr>
          <p:cNvPr id="23" name="Straight Arrow Connector 22"/>
          <p:cNvCxnSpPr>
            <a:endCxn id="8" idx="3"/>
          </p:cNvCxnSpPr>
          <p:nvPr/>
        </p:nvCxnSpPr>
        <p:spPr>
          <a:xfrm flipH="1" flipV="1">
            <a:off x="5640388" y="6276975"/>
            <a:ext cx="728662" cy="508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 example using sig figs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 the first lab, you are required to measure the height and diameter of a metal cylinder, in order to get its volume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Sample data: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height (h) = 1.58 cm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diameter = 0.92 cm; radius (r) = 0.46 cm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Volume = </a:t>
            </a:r>
            <a:r>
              <a:rPr lang="en-US" altLang="en-US" sz="2800" smtClean="0">
                <a:latin typeface="Symbol" panose="05050102010706020507" pitchFamily="18" charset="2"/>
              </a:rPr>
              <a:t>p</a:t>
            </a:r>
            <a:r>
              <a:rPr lang="en-US" altLang="en-US" sz="2800" smtClean="0"/>
              <a:t>r</a:t>
            </a:r>
            <a:r>
              <a:rPr lang="en-US" altLang="en-US" sz="2800" baseline="30000" smtClean="0"/>
              <a:t>2</a:t>
            </a:r>
            <a:r>
              <a:rPr lang="en-US" altLang="en-US" sz="2800" smtClean="0"/>
              <a:t>h = </a:t>
            </a:r>
            <a:r>
              <a:rPr lang="en-US" altLang="en-US" sz="2800" smtClean="0">
                <a:latin typeface="Symbol" panose="05050102010706020507" pitchFamily="18" charset="2"/>
              </a:rPr>
              <a:t>p</a:t>
            </a:r>
            <a:r>
              <a:rPr lang="en-US" altLang="en-US" sz="2800" smtClean="0"/>
              <a:t>(0.46 cm)</a:t>
            </a:r>
            <a:r>
              <a:rPr lang="en-US" altLang="en-US" sz="2800" baseline="30000" smtClean="0"/>
              <a:t>2</a:t>
            </a:r>
            <a:r>
              <a:rPr lang="en-US" altLang="en-US" sz="2800" smtClean="0"/>
              <a:t>(1.58 cm)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				= 1.050322389 cm</a:t>
            </a:r>
            <a:r>
              <a:rPr lang="en-US" altLang="en-US" sz="2800" baseline="30000" smtClean="0"/>
              <a:t>3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608638" y="3998913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3 sig figs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997325" y="4006850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2 sig figs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902450" y="4876800"/>
            <a:ext cx="21939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u="sng">
                <a:ea typeface="ＭＳ Ｐゴシック" panose="020B0600070205080204" pitchFamily="34" charset="-128"/>
              </a:rPr>
              <a:t>If you are asked to</a:t>
            </a:r>
          </a:p>
          <a:p>
            <a:pPr algn="ctr"/>
            <a:r>
              <a:rPr lang="en-US" altLang="en-US" sz="1600" u="sng">
                <a:ea typeface="ＭＳ Ｐゴシック" panose="020B0600070205080204" pitchFamily="34" charset="-128"/>
              </a:rPr>
              <a:t>report the volume</a:t>
            </a:r>
            <a:r>
              <a:rPr lang="en-US" altLang="en-US" sz="1600">
                <a:ea typeface="ＭＳ Ｐゴシック" panose="020B0600070205080204" pitchFamily="34" charset="-128"/>
              </a:rPr>
              <a:t>,</a:t>
            </a:r>
          </a:p>
          <a:p>
            <a:pPr algn="ctr"/>
            <a:r>
              <a:rPr lang="en-US" altLang="en-US" sz="1600">
                <a:ea typeface="ＭＳ Ｐゴシック" panose="020B0600070205080204" pitchFamily="34" charset="-128"/>
              </a:rPr>
              <a:t>you should round your</a:t>
            </a:r>
          </a:p>
          <a:p>
            <a:pPr algn="ctr"/>
            <a:r>
              <a:rPr lang="en-US" altLang="en-US" sz="1600">
                <a:ea typeface="ＭＳ Ｐゴシック" panose="020B0600070205080204" pitchFamily="34" charset="-128"/>
              </a:rPr>
              <a:t>answer to 2 sig figs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 flipV="1">
            <a:off x="5181600" y="5181600"/>
            <a:ext cx="1828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248025" y="5549900"/>
            <a:ext cx="2584450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ea typeface="ＭＳ Ｐゴシック" panose="020B0600070205080204" pitchFamily="34" charset="-128"/>
              </a:rPr>
              <a:t>Answer = 1.1 cm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2561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0"/>
            <a:ext cx="22098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362200" y="4267200"/>
            <a:ext cx="835025" cy="531813"/>
          </a:xfrm>
          <a:prstGeom prst="ellipse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>
            <a:endCxn id="2" idx="3"/>
          </p:cNvCxnSpPr>
          <p:nvPr/>
        </p:nvCxnSpPr>
        <p:spPr>
          <a:xfrm flipV="1">
            <a:off x="1295400" y="4721225"/>
            <a:ext cx="1189038" cy="841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9063" y="5562600"/>
            <a:ext cx="175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</a:rPr>
              <a:t>Only operation here</a:t>
            </a:r>
          </a:p>
          <a:p>
            <a:pPr eaLnBrk="1" hangingPunct="1"/>
            <a:r>
              <a:rPr lang="en-US" altLang="en-US" sz="1400">
                <a:solidFill>
                  <a:srgbClr val="FF0000"/>
                </a:solidFill>
              </a:rPr>
              <a:t>is multiplication</a:t>
            </a:r>
          </a:p>
        </p:txBody>
      </p:sp>
      <p:sp>
        <p:nvSpPr>
          <p:cNvPr id="25614" name="TextBox 5"/>
          <p:cNvSpPr txBox="1">
            <a:spLocks noChangeArrowheads="1"/>
          </p:cNvSpPr>
          <p:nvPr/>
        </p:nvSpPr>
        <p:spPr bwMode="auto">
          <a:xfrm>
            <a:off x="4960938" y="2525713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V = </a:t>
            </a:r>
            <a:r>
              <a:rPr lang="en-US" altLang="en-US" sz="2400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2400">
                <a:solidFill>
                  <a:srgbClr val="0000FF"/>
                </a:solidFill>
              </a:rPr>
              <a:t>r</a:t>
            </a:r>
            <a:r>
              <a:rPr lang="en-US" altLang="en-US" sz="2400" baseline="30000">
                <a:solidFill>
                  <a:srgbClr val="0000FF"/>
                </a:solidFill>
              </a:rPr>
              <a:t>2</a:t>
            </a:r>
            <a:r>
              <a:rPr lang="en-US" altLang="en-US" sz="2400">
                <a:solidFill>
                  <a:srgbClr val="0000FF"/>
                </a:solidFill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3" grpId="0"/>
      <p:bldP spid="34825" grpId="0" animBg="1"/>
      <p:bldP spid="34827" grpId="0" animBg="1"/>
      <p:bldP spid="2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162800" y="5181600"/>
            <a:ext cx="1981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Calculation of Density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79248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If your goal is to report the density of the cylinder (knowing that its mass is 1.7 g), you would carry out this calculation as follows:</a:t>
            </a:r>
          </a:p>
        </p:txBody>
      </p:sp>
      <p:graphicFrame>
        <p:nvGraphicFramePr>
          <p:cNvPr id="35845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828800" y="4030663"/>
          <a:ext cx="25019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Equation" r:id="rId3" imgW="1218671" imgH="393529" progId="Equation.3">
                  <p:embed/>
                </p:oleObj>
              </mc:Choice>
              <mc:Fallback>
                <p:oleObj name="Equation" r:id="rId3" imgW="1218671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30663"/>
                        <a:ext cx="25019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-68263" y="5853113"/>
            <a:ext cx="9251951" cy="6413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ea typeface="ＭＳ Ｐゴシック" panose="020B0600070205080204" pitchFamily="34" charset="-128"/>
              </a:rPr>
              <a:t>Use the non-rounded volume figure for the calculation of the density.  If a rounded volume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of 1.1 cm</a:t>
            </a:r>
            <a:r>
              <a:rPr lang="en-US" altLang="en-US" baseline="30000">
                <a:ea typeface="ＭＳ Ｐゴシック" panose="020B0600070205080204" pitchFamily="34" charset="-128"/>
              </a:rPr>
              <a:t>3</a:t>
            </a:r>
            <a:r>
              <a:rPr lang="en-US" altLang="en-US">
                <a:ea typeface="ＭＳ Ｐゴシック" panose="020B0600070205080204" pitchFamily="34" charset="-128"/>
              </a:rPr>
              <a:t> were used, your answer would come to 1.5 g/cm</a:t>
            </a:r>
            <a:r>
              <a:rPr lang="en-US" altLang="en-US" baseline="30000">
                <a:ea typeface="ＭＳ Ｐゴシック" panose="020B0600070205080204" pitchFamily="34" charset="-128"/>
              </a:rPr>
              <a:t>3</a:t>
            </a: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2286000" y="50292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251450" y="3276600"/>
            <a:ext cx="389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ea typeface="ＭＳ Ｐゴシック" panose="020B0600070205080204" pitchFamily="34" charset="-128"/>
              </a:rPr>
              <a:t>Then round the answer to the proper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number of sig figs</a:t>
            </a: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V="1">
            <a:off x="5410200" y="3886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239000" y="3886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914400" y="4038600"/>
          <a:ext cx="9144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Equation" r:id="rId5" imgW="444307" imgH="393529" progId="Equation.3">
                  <p:embed/>
                </p:oleObj>
              </mc:Choice>
              <mc:Fallback>
                <p:oleObj name="Equation" r:id="rId5" imgW="444307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38600"/>
                        <a:ext cx="9144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4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0075" y="4040188"/>
          <a:ext cx="26701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Equation" r:id="rId7" imgW="1256755" imgH="393529" progId="Equation.3">
                  <p:embed/>
                </p:oleObj>
              </mc:Choice>
              <mc:Fallback>
                <p:oleObj name="Equation" r:id="rId7" imgW="1256755" imgH="393529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75" y="4040188"/>
                        <a:ext cx="26701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7010400" y="4191000"/>
          <a:ext cx="12954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Equation" r:id="rId9" imgW="622030" imgH="393529" progId="Equation.3">
                  <p:embed/>
                </p:oleObj>
              </mc:Choice>
              <mc:Fallback>
                <p:oleObj name="Equation" r:id="rId9" imgW="622030" imgH="39352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191000"/>
                        <a:ext cx="12954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2" name="TextBox 1"/>
          <p:cNvSpPr txBox="1">
            <a:spLocks noChangeArrowheads="1"/>
          </p:cNvSpPr>
          <p:nvPr/>
        </p:nvSpPr>
        <p:spPr bwMode="auto">
          <a:xfrm>
            <a:off x="3902075" y="4973638"/>
            <a:ext cx="4270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Please keep in mind that although the “non-rounded”</a:t>
            </a:r>
          </a:p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volume figure is used in this calculation, it is still understood</a:t>
            </a:r>
          </a:p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that for the purposes of rounding in this problem, it contains</a:t>
            </a:r>
          </a:p>
          <a:p>
            <a:pPr eaLnBrk="1" hangingPunct="1"/>
            <a:r>
              <a:rPr lang="en-US" altLang="en-US" sz="1200">
                <a:solidFill>
                  <a:srgbClr val="FF0000"/>
                </a:solidFill>
              </a:rPr>
              <a:t>only two significant figures (as determined on the last slide)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490913" y="4946650"/>
            <a:ext cx="473075" cy="5889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49" grpId="0"/>
      <p:bldP spid="2459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895600" y="4114800"/>
            <a:ext cx="2438400" cy="10668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Dimensional Analysis</a:t>
            </a:r>
            <a:br>
              <a:rPr lang="en-US" altLang="en-US" sz="4000" smtClean="0"/>
            </a:br>
            <a:r>
              <a:rPr lang="en-US" altLang="en-US" sz="2400" smtClean="0"/>
              <a:t>(conversion factors)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term, “dimensional analysis,” refers to a procedure that yields the conversion of units, and follows the general formula: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1004888" y="4114800"/>
          <a:ext cx="698182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3" imgW="3086100" imgH="457200" progId="Equation.3">
                  <p:embed/>
                </p:oleObj>
              </mc:Choice>
              <mc:Fallback>
                <p:oleObj name="Equation" r:id="rId3" imgW="30861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4114800"/>
                        <a:ext cx="6981825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143000" y="5562600"/>
            <a:ext cx="2506663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ea typeface="ＭＳ Ｐゴシック" panose="020B0600070205080204" pitchFamily="34" charset="-128"/>
              </a:rPr>
              <a:t>conversion factor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3048000" y="5181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7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 useful conversions</a:t>
            </a:r>
          </a:p>
        </p:txBody>
      </p:sp>
      <p:pic>
        <p:nvPicPr>
          <p:cNvPr id="28675" name="Picture 4" descr="chp_two_final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725" y="1524000"/>
            <a:ext cx="55530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128588" y="1905000"/>
            <a:ext cx="35480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This chart shows all metric – imperial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(and imperial – metric) system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conversions.  They each involve a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certain number of sig figs.</a:t>
            </a:r>
          </a:p>
          <a:p>
            <a:pPr eaLnBrk="1" hangingPunct="1"/>
            <a:endParaRPr lang="en-US" altLang="en-US" sz="16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Metric - to – metric and imperial –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to – imperial conversions are exact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quantities.</a:t>
            </a:r>
          </a:p>
          <a:p>
            <a:pPr eaLnBrk="1" hangingPunct="1"/>
            <a:endParaRPr lang="en-US" altLang="en-US" sz="16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Examples:</a:t>
            </a:r>
          </a:p>
          <a:p>
            <a:pPr eaLnBrk="1" hangingPunct="1"/>
            <a:endParaRPr lang="en-US" altLang="en-US" sz="16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16 ounces  = 1 pound</a:t>
            </a:r>
          </a:p>
          <a:p>
            <a:pPr eaLnBrk="1" hangingPunct="1"/>
            <a:endParaRPr lang="en-US" altLang="en-US" sz="16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1 kg = 1000 g</a:t>
            </a:r>
          </a:p>
          <a:p>
            <a:pPr eaLnBrk="1" hangingPunct="1"/>
            <a:endParaRPr lang="en-US" altLang="en-US" sz="1600">
              <a:solidFill>
                <a:srgbClr val="FF0000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2209800" y="4495800"/>
            <a:ext cx="1524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TextBox 3"/>
          <p:cNvSpPr txBox="1">
            <a:spLocks noChangeArrowheads="1"/>
          </p:cNvSpPr>
          <p:nvPr/>
        </p:nvSpPr>
        <p:spPr bwMode="auto">
          <a:xfrm>
            <a:off x="2362200" y="4691063"/>
            <a:ext cx="1189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exact</a:t>
            </a:r>
          </a:p>
          <a:p>
            <a:pPr algn="ctr" eaLnBrk="1" hangingPunct="1"/>
            <a:r>
              <a:rPr lang="en-US" altLang="en-US" sz="1400"/>
              <a:t>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381000"/>
            <a:ext cx="9144000" cy="3810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00FFFF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r>
              <a:rPr lang="en-US" sz="2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									Chapter 2. </a:t>
            </a:r>
            <a:r>
              <a:rPr lang="en-US" sz="2800" dirty="0">
                <a:solidFill>
                  <a:srgbClr val="C00000"/>
                </a:solidFill>
              </a:rPr>
              <a:t>Measurements in Chemistry</a:t>
            </a:r>
            <a:endParaRPr lang="en-US" sz="2800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AutoShap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571500"/>
            <a:ext cx="9296400" cy="54102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00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	2-7   Conversion Factors</a:t>
            </a:r>
          </a:p>
          <a:p>
            <a:pPr marL="0" indent="0">
              <a:buNone/>
            </a:pPr>
            <a:r>
              <a:rPr lang="en-US" sz="2000" dirty="0" smtClean="0"/>
              <a:t>                     Conversion Factors Within a System of Units</a:t>
            </a:r>
          </a:p>
          <a:p>
            <a:pPr marL="0" indent="0">
              <a:buNone/>
            </a:pPr>
            <a:r>
              <a:rPr lang="en-US" sz="2000" dirty="0" smtClean="0"/>
              <a:t>                     Conversion Factors between Systems of Units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	2-8   Dimensional Analysis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	2-9   Density</a:t>
            </a:r>
          </a:p>
          <a:p>
            <a:pPr marL="800100" lvl="2" indent="0">
              <a:buNone/>
            </a:pPr>
            <a:r>
              <a:rPr lang="en-US" sz="2000" dirty="0" smtClean="0"/>
              <a:t>          Density as a Conversion Factor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	2-10 Temperature Scales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                      </a:t>
            </a:r>
            <a:r>
              <a:rPr lang="en-US" sz="2000" dirty="0" smtClean="0"/>
              <a:t>Conversions Between Temperature Scales</a:t>
            </a:r>
          </a:p>
          <a:p>
            <a:pPr marL="0" indent="0">
              <a:buNone/>
            </a:pPr>
            <a:r>
              <a:rPr lang="en-US" sz="2000" dirty="0" smtClean="0"/>
              <a:t>                      Temperature Readings and Significant Figures</a:t>
            </a:r>
          </a:p>
          <a:p>
            <a:pPr marL="609600" indent="-609600">
              <a:lnSpc>
                <a:spcPct val="90000"/>
              </a:lnSpc>
            </a:pPr>
            <a:endParaRPr lang="en-US" sz="20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1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162800" y="5181600"/>
            <a:ext cx="1981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Sample Problem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001000" cy="4114800"/>
          </a:xfrm>
        </p:spPr>
        <p:txBody>
          <a:bodyPr/>
          <a:lstStyle/>
          <a:p>
            <a:pPr marL="609600" indent="-609600" eaLnBrk="1" hangingPunct="1"/>
            <a:r>
              <a:rPr lang="en-US" altLang="en-US" sz="2800" smtClean="0"/>
              <a:t>A calculator weighs 180.5 g.  What is its mass, in kilograms?</a:t>
            </a:r>
          </a:p>
        </p:txBody>
      </p:sp>
      <p:graphicFrame>
        <p:nvGraphicFramePr>
          <p:cNvPr id="37893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41388" y="2522538"/>
          <a:ext cx="72612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Equation" r:id="rId3" imgW="3086100" imgH="457200" progId="Equation.3">
                  <p:embed/>
                </p:oleObj>
              </mc:Choice>
              <mc:Fallback>
                <p:oleObj name="Equation" r:id="rId3" imgW="30861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522538"/>
                        <a:ext cx="7261225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715000" y="2057400"/>
            <a:ext cx="277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ea typeface="ＭＳ Ｐゴシック" panose="020B0600070205080204" pitchFamily="34" charset="-128"/>
              </a:rPr>
              <a:t>“given units” are grams, g</a:t>
            </a: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 flipV="1">
            <a:off x="5029200" y="1828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696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ea typeface="ＭＳ Ｐゴシック" panose="020B0600070205080204" pitchFamily="34" charset="-128"/>
              </a:rPr>
              <a:t>“desired units” are kilograms.  Make a ratio that involves both units.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	Since 1 kg = 1000g</a:t>
            </a:r>
          </a:p>
        </p:txBody>
      </p:sp>
      <p:graphicFrame>
        <p:nvGraphicFramePr>
          <p:cNvPr id="37897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9600" y="4876800"/>
          <a:ext cx="594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Equation" r:id="rId5" imgW="3441700" imgH="457200" progId="Equation.3">
                  <p:embed/>
                </p:oleObj>
              </mc:Choice>
              <mc:Fallback>
                <p:oleObj name="Equation" r:id="rId5" imgW="34417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76800"/>
                        <a:ext cx="5943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276850" y="5778500"/>
            <a:ext cx="3867150" cy="10795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ea typeface="ＭＳ Ｐゴシック" panose="020B0600070205080204" pitchFamily="34" charset="-128"/>
              </a:rPr>
              <a:t>Both 1 kg and 1000 g are exact numbers</a:t>
            </a:r>
          </a:p>
          <a:p>
            <a:r>
              <a:rPr lang="en-US" altLang="en-US" sz="1600">
                <a:ea typeface="ＭＳ Ｐゴシック" panose="020B0600070205080204" pitchFamily="34" charset="-128"/>
              </a:rPr>
              <a:t>here (1 kg is defined as exactly 1000 g);</a:t>
            </a:r>
          </a:p>
          <a:p>
            <a:r>
              <a:rPr lang="en-US" altLang="en-US" sz="1600">
                <a:ea typeface="ＭＳ Ｐゴシック" panose="020B0600070205080204" pitchFamily="34" charset="-128"/>
              </a:rPr>
              <a:t>assume an infinite number of decimal</a:t>
            </a:r>
          </a:p>
          <a:p>
            <a:r>
              <a:rPr lang="en-US" altLang="en-US" sz="1600">
                <a:ea typeface="ＭＳ Ｐゴシック" panose="020B0600070205080204" pitchFamily="34" charset="-128"/>
              </a:rPr>
              <a:t>places for these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0" y="6032500"/>
            <a:ext cx="45100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ea typeface="ＭＳ Ｐゴシック" panose="020B0600070205080204" pitchFamily="34" charset="-128"/>
              </a:rPr>
              <a:t>The mass of the calculator has four sig figs.</a:t>
            </a:r>
          </a:p>
          <a:p>
            <a:r>
              <a:rPr lang="en-US" altLang="en-US" sz="1600">
                <a:ea typeface="ＭＳ Ｐゴシック" panose="020B0600070205080204" pitchFamily="34" charset="-128"/>
              </a:rPr>
              <a:t>(the other numbers have many more sig figs)</a:t>
            </a:r>
          </a:p>
          <a:p>
            <a:r>
              <a:rPr lang="en-US" altLang="en-US" sz="1600">
                <a:ea typeface="ＭＳ Ｐゴシック" panose="020B0600070205080204" pitchFamily="34" charset="-128"/>
              </a:rPr>
              <a:t>The answer should be reported with four sig figs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447800" y="4435475"/>
            <a:ext cx="1447800" cy="320675"/>
          </a:xfrm>
          <a:prstGeom prst="roundRect">
            <a:avLst/>
          </a:prstGeom>
          <a:solidFill>
            <a:srgbClr val="92D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895600" y="4595813"/>
            <a:ext cx="16144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10088" y="4435475"/>
            <a:ext cx="45513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conversion factor is made using this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6" grpId="0"/>
      <p:bldP spid="37898" grpId="0" animBg="1"/>
      <p:bldP spid="37899" grpId="0"/>
      <p:bldP spid="2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Dimensional Analysis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altLang="en-US" sz="2400" smtClean="0"/>
              <a:t>Advantages of learning/using dimensional analysis for problem solving:</a:t>
            </a:r>
          </a:p>
          <a:p>
            <a:pPr lvl="1"/>
            <a:r>
              <a:rPr lang="en-US" altLang="en-US" sz="2400" smtClean="0"/>
              <a:t>Reinforces the use of units of measurement</a:t>
            </a:r>
          </a:p>
          <a:p>
            <a:pPr lvl="1"/>
            <a:r>
              <a:rPr lang="en-US" altLang="en-US" sz="2400" smtClean="0"/>
              <a:t>You don’t need to have a formula for solving most problems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3968750"/>
            <a:ext cx="2587625" cy="2185988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4841875"/>
            <a:ext cx="566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How many moles of H</a:t>
            </a:r>
            <a:r>
              <a:rPr lang="en-US" altLang="en-US" baseline="-25000"/>
              <a:t>2</a:t>
            </a:r>
            <a:r>
              <a:rPr lang="en-US" altLang="en-US"/>
              <a:t>O are present in 27.03g H</a:t>
            </a:r>
            <a:r>
              <a:rPr lang="en-US" altLang="en-US" baseline="-25000"/>
              <a:t>2</a:t>
            </a:r>
            <a:r>
              <a:rPr lang="en-US" altLang="en-US"/>
              <a:t>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Sample </a:t>
            </a:r>
            <a:r>
              <a:rPr lang="en-US" altLang="en-US" sz="2800" dirty="0" err="1" smtClean="0"/>
              <a:t>Probelm</a:t>
            </a:r>
            <a:endParaRPr lang="en-US" altLang="en-US" sz="2800" dirty="0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80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410200" y="2743200"/>
            <a:ext cx="3505200" cy="1524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162800" y="5105400"/>
            <a:ext cx="1981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Sample Problem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car travels at a speed of 50.0 miles per hour (mi/h).  What is its speed in units of meters per second (m/s)?</a:t>
            </a:r>
          </a:p>
          <a:p>
            <a:pPr eaLnBrk="1" hangingPunct="1"/>
            <a:r>
              <a:rPr lang="en-US" altLang="en-US" sz="2800" smtClean="0"/>
              <a:t>Two steps involved here:</a:t>
            </a:r>
          </a:p>
          <a:p>
            <a:pPr lvl="1" eaLnBrk="1" hangingPunct="1"/>
            <a:r>
              <a:rPr lang="en-US" altLang="en-US" sz="2400" smtClean="0"/>
              <a:t>Convert miles to meters</a:t>
            </a:r>
          </a:p>
          <a:p>
            <a:pPr lvl="1" eaLnBrk="1" hangingPunct="1"/>
            <a:r>
              <a:rPr lang="en-US" altLang="en-US" sz="2400" smtClean="0"/>
              <a:t>Convert hours to seconds</a:t>
            </a:r>
          </a:p>
          <a:p>
            <a:pPr eaLnBrk="1" hangingPunct="1"/>
            <a:endParaRPr lang="en-US" altLang="en-US" sz="2800" smtClean="0"/>
          </a:p>
        </p:txBody>
      </p:sp>
      <p:graphicFrame>
        <p:nvGraphicFramePr>
          <p:cNvPr id="3277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022350" y="4198938"/>
          <a:ext cx="7018338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8" name="Equation" r:id="rId3" imgW="3086100" imgH="457200" progId="Equation.3">
                  <p:embed/>
                </p:oleObj>
              </mc:Choice>
              <mc:Fallback>
                <p:oleObj name="Equation" r:id="rId3" imgW="30861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4198938"/>
                        <a:ext cx="7018338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799138" y="2438400"/>
            <a:ext cx="27844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 u="sng"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400">
                <a:ea typeface="ＭＳ Ｐゴシック" panose="020B0600070205080204" pitchFamily="34" charset="-128"/>
              </a:rPr>
              <a:t>0.621 mi = 1.00 km</a:t>
            </a:r>
          </a:p>
          <a:p>
            <a:pPr algn="ctr"/>
            <a:r>
              <a:rPr lang="en-US" altLang="en-US" sz="2400">
                <a:ea typeface="ＭＳ Ｐゴシック" panose="020B0600070205080204" pitchFamily="34" charset="-128"/>
              </a:rPr>
              <a:t>1 km = 1000 m</a:t>
            </a:r>
          </a:p>
          <a:p>
            <a:pPr algn="ctr"/>
            <a:r>
              <a:rPr lang="en-US" altLang="en-US" sz="2400">
                <a:ea typeface="ＭＳ Ｐゴシック" panose="020B0600070205080204" pitchFamily="34" charset="-128"/>
              </a:rPr>
              <a:t>1 h = 60 min</a:t>
            </a:r>
          </a:p>
          <a:p>
            <a:pPr algn="ctr"/>
            <a:r>
              <a:rPr lang="en-US" altLang="en-US" sz="2400">
                <a:ea typeface="ＭＳ Ｐゴシック" panose="020B0600070205080204" pitchFamily="34" charset="-128"/>
              </a:rPr>
              <a:t>1 min = 60 s</a:t>
            </a:r>
          </a:p>
        </p:txBody>
      </p:sp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228600" y="5638800"/>
          <a:ext cx="9906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9" name="Equation" r:id="rId5" imgW="507780" imgH="393529" progId="Equation.3">
                  <p:embed/>
                </p:oleObj>
              </mc:Choice>
              <mc:Fallback>
                <p:oleObj name="Equation" r:id="rId5" imgW="507780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38800"/>
                        <a:ext cx="99060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1309688" y="5653088"/>
          <a:ext cx="126523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0" name="Equation" r:id="rId7" imgW="698197" imgH="431613" progId="Equation.3">
                  <p:embed/>
                </p:oleObj>
              </mc:Choice>
              <mc:Fallback>
                <p:oleObj name="Equation" r:id="rId7" imgW="698197" imgH="4316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5653088"/>
                        <a:ext cx="1265237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2590800" y="5638800"/>
          <a:ext cx="107632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1" name="Equation" r:id="rId9" imgW="622030" imgH="431613" progId="Equation.3">
                  <p:embed/>
                </p:oleObj>
              </mc:Choice>
              <mc:Fallback>
                <p:oleObj name="Equation" r:id="rId9" imgW="622030" imgH="431613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638800"/>
                        <a:ext cx="107632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3581400" y="5662613"/>
          <a:ext cx="10668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2" name="Equation" r:id="rId11" imgW="622030" imgH="431613" progId="Equation.3">
                  <p:embed/>
                </p:oleObj>
              </mc:Choice>
              <mc:Fallback>
                <p:oleObj name="Equation" r:id="rId11" imgW="622030" imgH="43161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662613"/>
                        <a:ext cx="1066800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4572000" y="5638800"/>
          <a:ext cx="914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3" name="Equation" r:id="rId13" imgW="520474" imgH="431613" progId="Equation.3">
                  <p:embed/>
                </p:oleObj>
              </mc:Choice>
              <mc:Fallback>
                <p:oleObj name="Equation" r:id="rId13" imgW="520474" imgH="431613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38800"/>
                        <a:ext cx="9144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8929" name="Object 17"/>
          <p:cNvGraphicFramePr>
            <a:graphicFrameLocks noChangeAspect="1"/>
          </p:cNvGraphicFramePr>
          <p:nvPr/>
        </p:nvGraphicFramePr>
        <p:xfrm>
          <a:off x="5243513" y="5638800"/>
          <a:ext cx="25241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4" name="Equation" r:id="rId15" imgW="1384200" imgH="393480" progId="Equation.3">
                  <p:embed/>
                </p:oleObj>
              </mc:Choice>
              <mc:Fallback>
                <p:oleObj name="Equation" r:id="rId15" imgW="138420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513" y="5638800"/>
                        <a:ext cx="25241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0" name="Line 18"/>
          <p:cNvSpPr>
            <a:spLocks noChangeShapeType="1"/>
          </p:cNvSpPr>
          <p:nvPr/>
        </p:nvSpPr>
        <p:spPr bwMode="auto">
          <a:xfrm flipH="1">
            <a:off x="2133600" y="6096000"/>
            <a:ext cx="3048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 flipH="1">
            <a:off x="838200" y="5715000"/>
            <a:ext cx="3048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H="1">
            <a:off x="1828800" y="5715000"/>
            <a:ext cx="3048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H="1">
            <a:off x="3048000" y="6096000"/>
            <a:ext cx="3048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 flipH="1">
            <a:off x="4038600" y="5715000"/>
            <a:ext cx="3048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 flipH="1">
            <a:off x="838200" y="6096000"/>
            <a:ext cx="3048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 flipH="1">
            <a:off x="4876800" y="5715000"/>
            <a:ext cx="3048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 flipH="1">
            <a:off x="4114800" y="6096000"/>
            <a:ext cx="3048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8939" name="Object 27"/>
          <p:cNvGraphicFramePr>
            <a:graphicFrameLocks noChangeAspect="1"/>
          </p:cNvGraphicFramePr>
          <p:nvPr/>
        </p:nvGraphicFramePr>
        <p:xfrm>
          <a:off x="7772400" y="5638800"/>
          <a:ext cx="11430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5" name="Equation" r:id="rId17" imgW="596641" imgH="393529" progId="Equation.3">
                  <p:embed/>
                </p:oleObj>
              </mc:Choice>
              <mc:Fallback>
                <p:oleObj name="Equation" r:id="rId17" imgW="596641" imgH="393529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638800"/>
                        <a:ext cx="11430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6172200" y="6491288"/>
            <a:ext cx="213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844EE"/>
                </a:solidFill>
                <a:ea typeface="ＭＳ Ｐゴシック" panose="020B0600070205080204" pitchFamily="34" charset="-128"/>
              </a:rPr>
              <a:t>should be 3 sig figs</a:t>
            </a:r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>
            <a:off x="6400800" y="6172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 flipV="1">
            <a:off x="7620000" y="6248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Oval 31"/>
          <p:cNvSpPr>
            <a:spLocks noChangeArrowheads="1"/>
          </p:cNvSpPr>
          <p:nvPr/>
        </p:nvSpPr>
        <p:spPr bwMode="auto">
          <a:xfrm>
            <a:off x="5867400" y="2819400"/>
            <a:ext cx="12192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 flipH="1">
            <a:off x="6934200" y="259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6889750" y="2286000"/>
            <a:ext cx="225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 measured quantity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What’s covered in this chapter?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smtClean="0"/>
              <a:t>Science and the scientific method</a:t>
            </a:r>
          </a:p>
          <a:p>
            <a:r>
              <a:rPr lang="en-US" altLang="en-US" i="1" smtClean="0"/>
              <a:t>Measurements</a:t>
            </a:r>
            <a:r>
              <a:rPr lang="en-US" altLang="en-US" smtClean="0"/>
              <a:t> – what they are and what do the numbers really mean?</a:t>
            </a:r>
          </a:p>
          <a:p>
            <a:r>
              <a:rPr lang="en-US" altLang="en-US" i="1" smtClean="0"/>
              <a:t>Units</a:t>
            </a:r>
            <a:r>
              <a:rPr lang="en-US" altLang="en-US" smtClean="0"/>
              <a:t> – metric system and imperial system</a:t>
            </a:r>
          </a:p>
          <a:p>
            <a:r>
              <a:rPr lang="en-US" altLang="en-US" i="1" smtClean="0"/>
              <a:t>Numbers</a:t>
            </a:r>
            <a:r>
              <a:rPr lang="en-US" altLang="en-US" smtClean="0"/>
              <a:t> – exact and inexact</a:t>
            </a:r>
          </a:p>
          <a:p>
            <a:r>
              <a:rPr lang="en-US" altLang="en-US" i="1" smtClean="0"/>
              <a:t>Significant figures and uncertainty</a:t>
            </a:r>
          </a:p>
          <a:p>
            <a:r>
              <a:rPr lang="en-US" altLang="en-US" i="1" smtClean="0"/>
              <a:t>Scientific notation</a:t>
            </a:r>
          </a:p>
          <a:p>
            <a:r>
              <a:rPr lang="en-US" altLang="en-US" i="1" smtClean="0"/>
              <a:t>Dimensional anaylsis </a:t>
            </a:r>
            <a:r>
              <a:rPr lang="en-US" altLang="en-US" smtClean="0"/>
              <a:t>(conversion factors)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scientific method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In order to be able to develop explanations for phenomena.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After defining a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Experiments must be designed and conducted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FF0000"/>
                </a:solidFill>
              </a:rPr>
              <a:t>Measurements</a:t>
            </a:r>
            <a:r>
              <a:rPr lang="en-US" altLang="en-US" sz="2400" smtClean="0"/>
              <a:t> must be made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Information must be collected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Guidelines are then formulated based on a pool of observations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Hypotheses (predictions) are made, using this data, and then tested, repeatedly.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Hypotheses eventually evolve to become laws and these are modified as new data become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An objective point of view is crucial in this process.  Personal biases must not surface.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sp>
        <p:nvSpPr>
          <p:cNvPr id="2" name="Left Brace 1"/>
          <p:cNvSpPr/>
          <p:nvPr/>
        </p:nvSpPr>
        <p:spPr>
          <a:xfrm>
            <a:off x="304800" y="1752600"/>
            <a:ext cx="350838" cy="3962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750757"/>
            <a:ext cx="485518" cy="1897443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scientific method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At some level, everything is based on a model of behavior.</a:t>
            </a:r>
          </a:p>
          <a:p>
            <a:r>
              <a:rPr lang="en-US" altLang="en-US" smtClean="0"/>
              <a:t>Even scientific saws change because there are no absolutes.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Measurements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An important part of most experiments involves the determination (often, the estimation) of quantity, volume, dimensions, capacity, or extent of something – these determinations are measurements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In many cases, some sort of scale is used to determine a value such as this.  In these cases, estimations rather than exact determinations need to be made.</a:t>
            </a: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0"/>
            <a:ext cx="14478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00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75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SI Units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060950"/>
            <a:ext cx="8229600" cy="1339850"/>
          </a:xfrm>
        </p:spPr>
        <p:txBody>
          <a:bodyPr/>
          <a:lstStyle/>
          <a:p>
            <a:pPr eaLnBrk="1" hangingPunct="1"/>
            <a:r>
              <a:rPr lang="en-US" altLang="en-US" sz="2800" i="1" smtClean="0"/>
              <a:t>Système International d’Unités</a:t>
            </a:r>
          </a:p>
        </p:txBody>
      </p:sp>
      <p:pic>
        <p:nvPicPr>
          <p:cNvPr id="7172" name="Picture 4" descr="01_T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6" b="5345"/>
          <a:stretch>
            <a:fillRect/>
          </a:stretch>
        </p:blipFill>
        <p:spPr>
          <a:xfrm>
            <a:off x="1423988" y="1966913"/>
            <a:ext cx="6297612" cy="274161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Prefix-Base Unit System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7724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Prefixes convert the base units into units that are appropriate for the item being measured.</a:t>
            </a:r>
          </a:p>
        </p:txBody>
      </p:sp>
      <p:pic>
        <p:nvPicPr>
          <p:cNvPr id="8197" name="Picture 5" descr="01_T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1" b="4947"/>
          <a:stretch>
            <a:fillRect/>
          </a:stretch>
        </p:blipFill>
        <p:spPr>
          <a:xfrm>
            <a:off x="1169988" y="2857500"/>
            <a:ext cx="6804025" cy="3022600"/>
          </a:xfrm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" y="2438400"/>
            <a:ext cx="39687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ea typeface="ＭＳ Ｐゴシック" panose="020B0600070205080204" pitchFamily="34" charset="-128"/>
              </a:rPr>
              <a:t>Know these prefixes and conversions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697288" y="6035675"/>
            <a:ext cx="5426075" cy="8223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3.5 Gm = 3.5 x 10</a:t>
            </a:r>
            <a:r>
              <a:rPr lang="en-US" altLang="en-US" sz="2400" baseline="30000"/>
              <a:t>9</a:t>
            </a:r>
            <a:r>
              <a:rPr lang="en-US" altLang="en-US" sz="2400"/>
              <a:t> m =</a:t>
            </a:r>
            <a:r>
              <a:rPr lang="en-US" altLang="en-US"/>
              <a:t> </a:t>
            </a:r>
            <a:r>
              <a:rPr lang="en-US" altLang="en-US" sz="2400">
                <a:ea typeface="ＭＳ Ｐゴシック" panose="020B0600070205080204" pitchFamily="34" charset="-128"/>
              </a:rPr>
              <a:t>3500000000 m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and  0.002 A = 2 mA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063875" y="6200775"/>
            <a:ext cx="641350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ea typeface="ＭＳ Ｐゴシック" panose="020B0600070205080204" pitchFamily="34" charset="-128"/>
              </a:rPr>
              <a:t>So,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62000" y="3733800"/>
            <a:ext cx="7620000" cy="1066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533400" y="27432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7070</TotalTime>
  <Words>2089</Words>
  <Application>Microsoft Office PowerPoint</Application>
  <PresentationFormat>On-screen Show (4:3)</PresentationFormat>
  <Paragraphs>306</Paragraphs>
  <Slides>33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Symbol</vt:lpstr>
      <vt:lpstr>Times New Roman</vt:lpstr>
      <vt:lpstr>Default Design</vt:lpstr>
      <vt:lpstr>Equation</vt:lpstr>
      <vt:lpstr>Chemistry 120 Fall 2016</vt:lpstr>
      <vt:lpstr>         Chapter 2. Measurements in Chemistry</vt:lpstr>
      <vt:lpstr>         Chapter 2. Measurements in Chemistry</vt:lpstr>
      <vt:lpstr>What’s covered in this chapter?</vt:lpstr>
      <vt:lpstr>The scientific method</vt:lpstr>
      <vt:lpstr>The scientific method</vt:lpstr>
      <vt:lpstr>Measurements</vt:lpstr>
      <vt:lpstr>SI Units</vt:lpstr>
      <vt:lpstr>Prefix-Base Unit System</vt:lpstr>
      <vt:lpstr>Temperature:</vt:lpstr>
      <vt:lpstr>Temperature</vt:lpstr>
      <vt:lpstr>Temperature</vt:lpstr>
      <vt:lpstr>Volume</vt:lpstr>
      <vt:lpstr>Density:</vt:lpstr>
      <vt:lpstr>Density:</vt:lpstr>
      <vt:lpstr>Accuracy versus Precision</vt:lpstr>
      <vt:lpstr>Measured Quantities and Uncertainty</vt:lpstr>
      <vt:lpstr>Uncertainty in Measured Quantities</vt:lpstr>
      <vt:lpstr>Significant Figures</vt:lpstr>
      <vt:lpstr>Exact quantities</vt:lpstr>
      <vt:lpstr>Significant Figures</vt:lpstr>
      <vt:lpstr>Rounding</vt:lpstr>
      <vt:lpstr>Significant Figures</vt:lpstr>
      <vt:lpstr>Significant Figures</vt:lpstr>
      <vt:lpstr>Significant Figures</vt:lpstr>
      <vt:lpstr>An example using sig figs</vt:lpstr>
      <vt:lpstr>Calculation of Density</vt:lpstr>
      <vt:lpstr>Dimensional Analysis (conversion factors)</vt:lpstr>
      <vt:lpstr>Some useful conversions</vt:lpstr>
      <vt:lpstr>Sample Problem</vt:lpstr>
      <vt:lpstr>Dimensional Analysis</vt:lpstr>
      <vt:lpstr>Sample Probelm</vt:lpstr>
      <vt:lpstr>Sample Problem</vt:lpstr>
    </vt:vector>
  </TitlesOfParts>
  <Company>St. Francis Xavier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Measurements in Chemistry</dc:title>
  <dc:creator>bjmaclea</dc:creator>
  <cp:lastModifiedBy>Dr.Upali</cp:lastModifiedBy>
  <cp:revision>70</cp:revision>
  <dcterms:created xsi:type="dcterms:W3CDTF">2011-09-09T19:43:06Z</dcterms:created>
  <dcterms:modified xsi:type="dcterms:W3CDTF">2016-09-12T14:05:28Z</dcterms:modified>
</cp:coreProperties>
</file>