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1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1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BFF0-8DED-4FBE-A993-C2AE8E096C9A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2B06-1465-44DA-8EB0-9AAB6B70A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17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4A91-0C78-486C-AA58-48F569237DEB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7FA07-5BEC-4E61-BB31-031D0708D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6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3F7D-45D8-40A2-AFD0-A2BCBC6DE63D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5375-2AE3-4E85-9DFE-1215CC33C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4CE5-B94A-4D05-A150-CEBC664E1147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13753-8B46-4C87-A1FA-8642F8586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6B44-5BD9-4FB4-8824-B58765094C0D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50E9A-1923-40D0-B929-AB89AB1A9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7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3D5D-D29A-40F8-BE32-3B5621A336CC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EE682-D31E-4233-8F20-9E17D1A68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9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C7F2-5EC7-4BBB-A2EF-D53B3A8D7F5C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27815-4CF6-4E12-BA15-81EEE8024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01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0823-C1D4-4864-BE17-EDE03764710F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82E68-D224-4907-BDA5-E33C9F5E3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72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F24E-0426-4925-BD6A-6B06F30FA946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77904-D748-49DF-B48A-0035C96A3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DC8A-0357-45CF-9493-B0BCE0F8CA6C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86A2-A303-4F9C-984E-E66AC5EEC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67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1CF4-B339-4577-931D-E646716A8C4D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F12C-20F1-40C5-8B69-DC3626B86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83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B273-A9BF-46E4-9850-09ECB4B65400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6F97AC-588D-4C8C-857E-58C14F4C9E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Nuclear Chemistry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Radioactivity</a:t>
            </a:r>
            <a:r>
              <a:rPr lang="en-US" dirty="0" smtClean="0"/>
              <a:t> is the spontaneous emission of radiation from a nucleus undergoing changes.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Nuclides which possess unstable nuclei are said to be </a:t>
            </a:r>
            <a:r>
              <a:rPr lang="en-US" dirty="0" smtClean="0">
                <a:solidFill>
                  <a:srgbClr val="0070C0"/>
                </a:solidFill>
              </a:rPr>
              <a:t>radioactive</a:t>
            </a:r>
            <a:r>
              <a:rPr lang="en-US" dirty="0" smtClean="0"/>
              <a:t>.  Radioactive nuclides are sometimes called </a:t>
            </a:r>
            <a:r>
              <a:rPr lang="en-US" dirty="0" smtClean="0">
                <a:solidFill>
                  <a:srgbClr val="0070C0"/>
                </a:solidFill>
              </a:rPr>
              <a:t>radionuclides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Naturally occurring radionuclides are known for 29 elements; however, all stable nuclei can be made unstable (e.g. through nuclear bombardment processes).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02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>
            <a:fillRect/>
          </a:stretch>
        </p:blipFill>
        <p:spPr bwMode="auto">
          <a:xfrm>
            <a:off x="469900" y="774700"/>
            <a:ext cx="82169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2830" r="-2593" b="-2695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nature of radioactive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Timeline: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Spontaneous emission of radiation was discovered by Becquerel in 1896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Marie and Pierre Curie carried out investigations on the nature of radiation (~ 1898-1906).  Marie Curie continued this work after her husband’s death in 1906.  M. Curie coined the term, “radioactivity”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Rutherford determined that radiation consists of up to three components (1898-1899)</a:t>
            </a: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17817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nature of radioactive emissions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438400"/>
            <a:ext cx="84439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nature of radioactive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2022" r="-2222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nature of radioactive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81" t="-2022" r="-444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nature of radioactive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2022" r="-519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Equations for radioactive decay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81" t="-2695" r="-1037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286000" y="30480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“Parent nuclide”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181600" y="3040063"/>
            <a:ext cx="198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“Daughter nuclide”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Equations for radioactive decay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81" t="-3504" r="-1111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6" descr="chp_three_fina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58913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Equations for radioactive decay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 r="-2815" b="-2156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Equations for radioactive decay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2022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Equations for radioactive decay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 b="-1617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422525" y="6019800"/>
            <a:ext cx="429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Often, will see the equation written like this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Rates of radioactive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rate at which nuclides decay is indicated by the term, </a:t>
            </a:r>
            <a:r>
              <a:rPr lang="en-US" dirty="0" smtClean="0">
                <a:solidFill>
                  <a:schemeClr val="tx2"/>
                </a:solidFill>
              </a:rPr>
              <a:t>half-life</a:t>
            </a:r>
            <a:r>
              <a:rPr lang="en-US" dirty="0" smtClean="0"/>
              <a:t>.  The half-life of a radionuclide is the amount of time it takes for ½ of the amount of the nuclide to undergo radioactive decay.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an 80.0 g sample of a radioactive nuclide, after one half-life, there will be 40.0 g remaining.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a second half-life passes, there will be 20.0 g of the nuclide remaining.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a third half life, there will be 10.0 g remaining, etc.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Rates of radioactive decay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3722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Rates of radioactive decay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short half-life means the nuclide decays quickly.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8402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Rates of radioactive decay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Transmutation and bombardment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85" t="-2695" r="-1407" b="-2291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57200" y="4419600"/>
            <a:ext cx="2076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Bombardment with:</a:t>
            </a:r>
          </a:p>
          <a:p>
            <a:pPr eaLnBrk="1" hangingPunct="1"/>
            <a:r>
              <a:rPr lang="en-US" altLang="en-US"/>
              <a:t>alpha particles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protons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deuterium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Transmutation and bombardment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Bombardment reactions produce nuclei that are different than the parent nuclide.  This means that it can be used to synthesize elements (on a small scale)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Four elements (</a:t>
            </a:r>
            <a:r>
              <a:rPr lang="en-US" dirty="0" err="1" smtClean="0"/>
              <a:t>Tc</a:t>
            </a:r>
            <a:r>
              <a:rPr lang="en-US" dirty="0" smtClean="0"/>
              <a:t>, Pm, At, and </a:t>
            </a:r>
            <a:r>
              <a:rPr lang="en-US" dirty="0" err="1" smtClean="0"/>
              <a:t>Fr</a:t>
            </a:r>
            <a:r>
              <a:rPr lang="en-US" dirty="0" smtClean="0"/>
              <a:t>) were created in this way between 1937 and 1941.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All elements after Z = 92 (Uranium) were also created in this manner.  Elements 93 -118 are called the </a:t>
            </a:r>
            <a:r>
              <a:rPr lang="en-US" i="1" dirty="0" err="1" smtClean="0"/>
              <a:t>transuranium</a:t>
            </a:r>
            <a:r>
              <a:rPr lang="en-US" i="1" dirty="0" smtClean="0"/>
              <a:t> elements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Radioactive decay series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radionuclides break down, in many cases, the daughter nuclide is also radioactive.  These nuclides then continue to decay and produce other daughter nuclides.</a:t>
            </a:r>
          </a:p>
          <a:p>
            <a:pPr eaLnBrk="1" hangingPunct="1"/>
            <a:r>
              <a:rPr lang="en-US" altLang="en-US" smtClean="0"/>
              <a:t>The sequence of decay processes beginning with a long-lived radionuclide and ending with a stable nuclide is called a radioactive decay series.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2250"/>
            <a:ext cx="4872038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CHEM 150\chp_eleven_final-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032250"/>
            <a:ext cx="4872038" cy="2717800"/>
          </a:xfrm>
          <a:noFill/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240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Radioactive decay series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667" t="-1887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447800"/>
            <a:ext cx="57880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effects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particles/energy emitted in nuclear decay processes are of very high energy.  These decay products </a:t>
            </a:r>
            <a:r>
              <a:rPr lang="en-US" i="1" dirty="0" smtClean="0"/>
              <a:t>release their energy </a:t>
            </a:r>
            <a:r>
              <a:rPr lang="en-US" dirty="0" smtClean="0"/>
              <a:t>through interactions with matter.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things may happen when matter is exposed to these high-energy emissions: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Ionization</a:t>
            </a:r>
            <a:r>
              <a:rPr lang="en-US" dirty="0" smtClean="0"/>
              <a:t>: when the decay product hits a molecule or atom, it knocks off an electron, producing an 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Excitation</a:t>
            </a:r>
            <a:r>
              <a:rPr lang="en-US" dirty="0" smtClean="0"/>
              <a:t>: the decay product </a:t>
            </a:r>
            <a:r>
              <a:rPr lang="en-US" dirty="0"/>
              <a:t>transfers </a:t>
            </a:r>
            <a:r>
              <a:rPr lang="en-US" dirty="0" smtClean="0"/>
              <a:t>energy to atoms/molecules, causing electrons to jump into unoccupied orbitals</a:t>
            </a: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484813"/>
            <a:ext cx="13716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effects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Non-ionizing radiation</a:t>
            </a:r>
            <a:r>
              <a:rPr lang="en-US" dirty="0" smtClean="0"/>
              <a:t>: radiation does not have sufficient energy to result in the removal of an electron from an atom/molecule e.g. (radio waves, infrared energy, microwaves, visible light)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Ionizing radiation</a:t>
            </a:r>
            <a:r>
              <a:rPr lang="en-US" dirty="0" smtClean="0"/>
              <a:t>: radiation has enough energy to cause electrons to become completely removed from atom/molecule (e.g. cosmic rays, X-rays, ultraviolet light, gamma rays)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effects of radiation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255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When ionizing radiation interacts with matter to remove electrons, </a:t>
            </a:r>
            <a:r>
              <a:rPr lang="en-US" altLang="en-US" sz="2400" smtClean="0">
                <a:solidFill>
                  <a:schemeClr val="tx2"/>
                </a:solidFill>
              </a:rPr>
              <a:t>ion pairs</a:t>
            </a:r>
            <a:r>
              <a:rPr lang="en-US" altLang="en-US" sz="2400" smtClean="0"/>
              <a:t> are formed.  The ion pair consists of the electron that was removed and the positive ion.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441575"/>
            <a:ext cx="4995862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19738"/>
            <a:ext cx="250983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762250" y="6026150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effects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species with an odd number of electrons is very reactive and called a (free) radical.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Radicals react with other molecules, often in a chain-reaction mechanism (the result is a large number of reactions initiated by each radical).</a:t>
            </a:r>
            <a:endParaRPr lang="en-US" dirty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28775"/>
            <a:ext cx="3089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effects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ionization of water yields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(not the same thing as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), which can react with a water molecule to yield another radical: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="1" baseline="30000" dirty="0" smtClean="0"/>
              <a:t>. + 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+ OH</a:t>
            </a:r>
            <a:r>
              <a:rPr lang="en-US" b="1" baseline="30000" dirty="0" smtClean="0">
                <a:sym typeface="Wingdings" pitchFamily="2" charset="2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baseline="30000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OH</a:t>
            </a:r>
            <a:r>
              <a:rPr lang="en-US" b="1" baseline="30000" dirty="0" smtClean="0"/>
              <a:t>.</a:t>
            </a:r>
            <a:r>
              <a:rPr lang="en-US" dirty="0" smtClean="0"/>
              <a:t> is called hydroxyl radical (not OH</a:t>
            </a:r>
            <a:r>
              <a:rPr lang="en-US" baseline="30000" dirty="0" smtClean="0"/>
              <a:t>-</a:t>
            </a:r>
            <a:r>
              <a:rPr lang="en-US" dirty="0" smtClean="0"/>
              <a:t>, hydroxide)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Biochemical effects of radiation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effects of radiation on biochemical compounds depends on the nature of the radiation, as 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smtClean="0"/>
              <a:t>-particles, </a:t>
            </a:r>
            <a:r>
              <a:rPr lang="en-US" altLang="en-US" smtClean="0">
                <a:latin typeface="Symbol" panose="05050102010706020507" pitchFamily="18" charset="2"/>
              </a:rPr>
              <a:t>b</a:t>
            </a:r>
            <a:r>
              <a:rPr lang="en-US" altLang="en-US" smtClean="0"/>
              <a:t>-particles, and </a:t>
            </a:r>
            <a:r>
              <a:rPr lang="en-US" altLang="en-US" smtClean="0">
                <a:latin typeface="Symbol" panose="05050102010706020507" pitchFamily="18" charset="2"/>
              </a:rPr>
              <a:t>g</a:t>
            </a:r>
            <a:r>
              <a:rPr lang="en-US" altLang="en-US" smtClean="0"/>
              <a:t>-rays are able to penetrate matter to different degrees.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6346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Biochemical effects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 are the slowest form of radiation, moving t about 1/10</a:t>
            </a:r>
            <a:r>
              <a:rPr lang="en-US" baseline="30000" dirty="0" smtClean="0"/>
              <a:t>th</a:t>
            </a:r>
            <a:r>
              <a:rPr lang="en-US" dirty="0" smtClean="0"/>
              <a:t> the speed of light (</a:t>
            </a:r>
            <a:r>
              <a:rPr lang="en-US" i="1" dirty="0" smtClean="0"/>
              <a:t>c</a:t>
            </a:r>
            <a:r>
              <a:rPr lang="en-US" dirty="0" smtClean="0"/>
              <a:t> = 3.0 x 10</a:t>
            </a:r>
            <a:r>
              <a:rPr lang="en-US" baseline="30000" dirty="0" smtClean="0"/>
              <a:t>8</a:t>
            </a:r>
            <a:r>
              <a:rPr lang="en-US" dirty="0" smtClean="0"/>
              <a:t> m/s).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All of the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 emitted by a source have the same energy (and velocity); however, different radionuclides produce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 of different energies.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Symbol" pitchFamily="18" charset="2"/>
              </a:rPr>
              <a:t>a</a:t>
            </a:r>
            <a:r>
              <a:rPr lang="en-US" dirty="0" smtClean="0"/>
              <a:t>-particles are not able to penetrate the body’s outer layers of skin; most damage caused by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 is localized at the skin’s surface (unless ingested)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Biochemical effects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Symbol" pitchFamily="18" charset="2"/>
              </a:rPr>
              <a:t>b</a:t>
            </a:r>
            <a:r>
              <a:rPr lang="en-US" dirty="0" smtClean="0"/>
              <a:t>-particles move more quickly than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 (9/10</a:t>
            </a:r>
            <a:r>
              <a:rPr lang="en-US" baseline="30000" dirty="0"/>
              <a:t> </a:t>
            </a:r>
            <a:r>
              <a:rPr lang="en-US" dirty="0" smtClean="0"/>
              <a:t>x </a:t>
            </a:r>
            <a:r>
              <a:rPr lang="en-US" i="1" dirty="0" smtClean="0"/>
              <a:t>c</a:t>
            </a:r>
            <a:r>
              <a:rPr lang="en-US" dirty="0" smtClean="0"/>
              <a:t>), but have much lower mass, so they don’t tend to ionize molecules as well as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-particles.  They do penetrate deeper than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-particles, causing severe skin burns for prolonged exposure.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Symbol" pitchFamily="18" charset="2"/>
              </a:rPr>
              <a:t>a</a:t>
            </a:r>
            <a:r>
              <a:rPr lang="en-US" dirty="0" smtClean="0"/>
              <a:t>-particles travel around 6 cm in air, creating 40,000 ion pairs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Symbol" pitchFamily="18" charset="2"/>
              </a:rPr>
              <a:t>b</a:t>
            </a:r>
            <a:r>
              <a:rPr lang="en-US" dirty="0" smtClean="0"/>
              <a:t>-particles travel around 1,000 cm in air, creating 2,000 ion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Biochemical effects of radiation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Symbol" panose="05050102010706020507" pitchFamily="18" charset="2"/>
              </a:rPr>
              <a:t>g</a:t>
            </a:r>
            <a:r>
              <a:rPr lang="en-US" altLang="en-US" smtClean="0"/>
              <a:t>-radiation travels around the speed of light.  It has high penetrating power and readily penetrates skin, bone, organs, etc.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505200"/>
            <a:ext cx="6346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Stable and unstable nuclides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nature of radioactive emissions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Equations for radioactive decay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Rate of radioactive decay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Transmutation and bombardment reactions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Radioactive decay series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Chemical effects of radiation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Biochemical effects of radiation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Detection of radiation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Sources of radiation exposure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Nuclear medicine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Nuclear fission and nuclear fusion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Nuclear and chemical reactions compared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Detection of radiation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basic means of detecting radiation:</a:t>
            </a:r>
          </a:p>
          <a:p>
            <a:pPr lvl="1" eaLnBrk="1" hangingPunct="1"/>
            <a:r>
              <a:rPr lang="en-US" altLang="en-US" u="sng" smtClean="0"/>
              <a:t>Photographic plates</a:t>
            </a:r>
            <a:r>
              <a:rPr lang="en-US" altLang="en-US" smtClean="0"/>
              <a:t>: radiation affects these similar to light.  Can determine the level of exposure to radiation with badges composed of film plates.</a:t>
            </a:r>
          </a:p>
          <a:p>
            <a:pPr lvl="1" eaLnBrk="1" hangingPunct="1"/>
            <a:r>
              <a:rPr lang="en-US" altLang="en-US" u="sng" smtClean="0"/>
              <a:t>Geiger counters</a:t>
            </a:r>
            <a:r>
              <a:rPr lang="en-US" altLang="en-US" smtClean="0"/>
              <a:t>: electric circuits that are surrounded by an ionizable gas.  Radiation creates ions which complete the circuit and register a signal (count) in proportion to the amount of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014538"/>
            <a:ext cx="83740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Sources of radiation exposure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36688"/>
            <a:ext cx="83058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medicine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medicine, radioisotopes can find use in</a:t>
            </a:r>
          </a:p>
          <a:p>
            <a:pPr lvl="1" eaLnBrk="1" hangingPunct="1"/>
            <a:r>
              <a:rPr lang="en-US" altLang="en-US" u="sng" smtClean="0"/>
              <a:t>Diagnoses</a:t>
            </a:r>
            <a:r>
              <a:rPr lang="en-US" altLang="en-US" smtClean="0"/>
              <a:t> – radiation emitted by the radionuclide is detected, yielding various information</a:t>
            </a:r>
          </a:p>
          <a:p>
            <a:pPr lvl="1" eaLnBrk="1" hangingPunct="1"/>
            <a:r>
              <a:rPr lang="en-US" altLang="en-US" u="sng" smtClean="0"/>
              <a:t>Therapy</a:t>
            </a:r>
            <a:r>
              <a:rPr lang="en-US" altLang="en-US" smtClean="0"/>
              <a:t> – radiation is used to effect changes in the body (e.g. tumor tissue destruction)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Radioactive nuclides have the same </a:t>
            </a:r>
            <a:r>
              <a:rPr lang="en-US" i="1" dirty="0" smtClean="0"/>
              <a:t>chemical</a:t>
            </a:r>
            <a:r>
              <a:rPr lang="en-US" dirty="0" smtClean="0"/>
              <a:t> properties as non-radioactive forms.  Thus, they may be introduced in small quantities and their detection can yield useful information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Requirements: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Radoisotope</a:t>
            </a:r>
            <a:r>
              <a:rPr lang="en-US" dirty="0" smtClean="0"/>
              <a:t> must be detectable by instruments outside the body 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-emitters</a:t>
            </a:r>
            <a:r>
              <a:rPr lang="en-US" dirty="0" smtClean="0"/>
              <a:t>) at low concentrations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Short half-life so that exposure time is limited; also so that it is possible to emit a high-enough intensity for detection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Must have a known mechanism for elimination from the body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Must be compatible with body tissue and be able to be delivered to the site of interest</a:t>
            </a:r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429000" y="1143000"/>
            <a:ext cx="2252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Diagnostic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Determination of blood volume (Cr-51)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Location of sites of infection (Ga-67)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Diagnosis of impaired heart muscle (Tl-201)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Location of impaired circulation (Na-24)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Assessment of thyroid activity (I-123)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Determination of tumor size and shape (Tc-99m)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* </a:t>
            </a:r>
            <a:r>
              <a:rPr lang="en-US" sz="2200" dirty="0" smtClean="0"/>
              <a:t>Introduced as part of a larger molecule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914400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medicine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Therapeutic uses for radioisotopes are targeted at the selective destruction of cells.  For treatments that involve placing the radionuclide inside the body, 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smtClean="0"/>
              <a:t>- or </a:t>
            </a:r>
            <a:r>
              <a:rPr lang="en-US" altLang="en-US" smtClean="0">
                <a:latin typeface="Symbol" panose="05050102010706020507" pitchFamily="18" charset="2"/>
              </a:rPr>
              <a:t>b</a:t>
            </a:r>
            <a:r>
              <a:rPr lang="en-US" altLang="en-US" smtClean="0"/>
              <a:t>-emitters are used.</a:t>
            </a:r>
          </a:p>
          <a:p>
            <a:pPr eaLnBrk="1" hangingPunct="1"/>
            <a:r>
              <a:rPr lang="en-US" altLang="en-US" smtClean="0"/>
              <a:t>Most times, the radionuclide is introduced into the body; however, external application (e.g. Co-60 radiation) is sometimes used.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657600" y="1143000"/>
            <a:ext cx="177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Therapeutic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the reactions we’ve considered so far, where chemical bonds are broken and new ones formed, it is electrons which are gained and lost (or move, at least).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Nuclear reactions involve </a:t>
            </a:r>
            <a:r>
              <a:rPr lang="en-US" i="1" dirty="0" smtClean="0"/>
              <a:t>changes in the number of nucleons of atoms</a:t>
            </a:r>
            <a:r>
              <a:rPr lang="en-US" dirty="0" smtClean="0"/>
              <a:t>.  Thus the changes occur in the nucleus of an atom.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</a:t>
            </a:r>
            <a:r>
              <a:rPr lang="en-US" dirty="0" smtClean="0"/>
              <a:t>ucleons are subatomic particles that reside in the nucleus of the atom.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rotons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neutrons</a:t>
            </a:r>
            <a:endParaRPr lang="en-US" dirty="0"/>
          </a:p>
        </p:txBody>
      </p:sp>
      <p:pic>
        <p:nvPicPr>
          <p:cNvPr id="6148" name="Picture 6" descr="chp_three_fina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43450"/>
            <a:ext cx="19510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fission and fusion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 important as nuclear processes are to medicine, their promise as energy providers is equally as important.</a:t>
            </a:r>
          </a:p>
          <a:p>
            <a:pPr lvl="1" eaLnBrk="1" hangingPunct="1"/>
            <a:r>
              <a:rPr lang="en-US" altLang="en-US" smtClean="0">
                <a:solidFill>
                  <a:schemeClr val="tx2"/>
                </a:solidFill>
              </a:rPr>
              <a:t>Nuclear fission</a:t>
            </a:r>
          </a:p>
          <a:p>
            <a:pPr lvl="1" eaLnBrk="1" hangingPunct="1"/>
            <a:r>
              <a:rPr lang="en-US" altLang="en-US" smtClean="0">
                <a:solidFill>
                  <a:schemeClr val="tx2"/>
                </a:solidFill>
              </a:rPr>
              <a:t>Nuclear fusion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fission and fusion</a:t>
            </a:r>
          </a:p>
        </p:txBody>
      </p:sp>
      <p:sp>
        <p:nvSpPr>
          <p:cNvPr id="532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09725"/>
            <a:ext cx="8343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fission and fusion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Bombardment reactions are used to induce fission reactions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3449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fission and fusion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Characteristics of the fission reaction:</a:t>
            </a:r>
          </a:p>
          <a:p>
            <a:pPr lvl="1" eaLnBrk="1" hangingPunct="1"/>
            <a:r>
              <a:rPr lang="en-US" altLang="en-US" smtClean="0"/>
              <a:t>There is no unique way  in which </a:t>
            </a:r>
            <a:r>
              <a:rPr lang="en-US" altLang="en-US" baseline="30000" smtClean="0"/>
              <a:t>235</a:t>
            </a:r>
            <a:r>
              <a:rPr lang="en-US" altLang="en-US" smtClean="0"/>
              <a:t>U splits</a:t>
            </a:r>
          </a:p>
          <a:p>
            <a:pPr lvl="1" eaLnBrk="1" hangingPunct="1"/>
            <a:r>
              <a:rPr lang="en-US" altLang="en-US" smtClean="0"/>
              <a:t>Very large amounts of </a:t>
            </a:r>
            <a:r>
              <a:rPr lang="en-US" altLang="en-US" i="1" smtClean="0">
                <a:solidFill>
                  <a:schemeClr val="tx2"/>
                </a:solidFill>
              </a:rPr>
              <a:t>nuclear energy</a:t>
            </a:r>
            <a:r>
              <a:rPr lang="en-US" altLang="en-US" smtClean="0"/>
              <a:t> are released in the fission reaction</a:t>
            </a:r>
          </a:p>
          <a:p>
            <a:pPr lvl="1" eaLnBrk="1" hangingPunct="1"/>
            <a:r>
              <a:rPr lang="en-US" altLang="en-US" smtClean="0"/>
              <a:t>The number of neutrons released in the reaction is between 2 to 4, and is 2.4 on average.  The more neutrons that are released, the more fission reactions they can induce (chain-reaction)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fission and fusion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 r="-519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fission and fusion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several advantages to using fusion in a controlled manner for energy:</a:t>
            </a:r>
          </a:p>
          <a:p>
            <a:pPr lvl="1" eaLnBrk="1" hangingPunct="1"/>
            <a:r>
              <a:rPr lang="en-US" altLang="en-US" smtClean="0"/>
              <a:t>The by-products of the reaction are stable nuclides (no radioactive waste)</a:t>
            </a:r>
          </a:p>
          <a:p>
            <a:pPr lvl="1" eaLnBrk="1" hangingPunct="1"/>
            <a:r>
              <a:rPr lang="en-US" altLang="en-US" smtClean="0"/>
              <a:t>The major fuel involved is deuterium (</a:t>
            </a:r>
            <a:r>
              <a:rPr lang="en-US" altLang="en-US" baseline="30000" smtClean="0"/>
              <a:t>2</a:t>
            </a:r>
            <a:r>
              <a:rPr lang="en-US" altLang="en-US" smtClean="0"/>
              <a:t>H), which can be readily extracted from the ocean (0.015% abundance); 0.005 km</a:t>
            </a:r>
            <a:r>
              <a:rPr lang="en-US" altLang="en-US" baseline="30000" smtClean="0"/>
              <a:t>3</a:t>
            </a:r>
            <a:r>
              <a:rPr lang="en-US" altLang="en-US" smtClean="0"/>
              <a:t> of ocean water could supply the US energy demands for a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311275"/>
            <a:ext cx="849947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Nuclear and chemical reactions compared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terms we’ll be using: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</a:rPr>
              <a:t>Nuclide</a:t>
            </a:r>
            <a:r>
              <a:rPr lang="en-US" altLang="en-US" smtClean="0"/>
              <a:t>: a nuclide is an atom with a specific mass number and atomic number</a:t>
            </a:r>
          </a:p>
          <a:p>
            <a:pPr lvl="1" eaLnBrk="1" hangingPunct="1"/>
            <a:r>
              <a:rPr lang="en-US" altLang="en-US" smtClean="0"/>
              <a:t> </a:t>
            </a:r>
            <a:r>
              <a:rPr lang="en-US" altLang="en-US" baseline="30000" smtClean="0"/>
              <a:t>12</a:t>
            </a:r>
            <a:r>
              <a:rPr lang="en-US" altLang="en-US" smtClean="0"/>
              <a:t>C is a nuclide.  Each </a:t>
            </a:r>
            <a:r>
              <a:rPr lang="en-US" altLang="en-US" baseline="30000" smtClean="0"/>
              <a:t>12</a:t>
            </a:r>
            <a:r>
              <a:rPr lang="en-US" altLang="en-US" smtClean="0"/>
              <a:t>C nuclide has 6 protons and 6 neutrons.  To contrast, C is an element, and a C atom may have a mass number of 12, or may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Isotopes</a:t>
            </a:r>
            <a:r>
              <a:rPr lang="en-US" altLang="en-US" smtClean="0"/>
              <a:t> are atoms of the same element that have different mass numbers:</a:t>
            </a:r>
          </a:p>
          <a:p>
            <a:pPr lvl="1" eaLnBrk="1" hangingPunct="1"/>
            <a:r>
              <a:rPr lang="en-US" altLang="en-US" baseline="30000" smtClean="0"/>
              <a:t>12</a:t>
            </a:r>
            <a:r>
              <a:rPr lang="en-US" altLang="en-US" smtClean="0"/>
              <a:t>C and </a:t>
            </a:r>
            <a:r>
              <a:rPr lang="en-US" altLang="en-US" baseline="30000" smtClean="0"/>
              <a:t>13</a:t>
            </a:r>
            <a:r>
              <a:rPr lang="en-US" altLang="en-US" smtClean="0"/>
              <a:t>C are both carbon atoms (i.e. they each have 6 protons), but they have different numbers of neutrons.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81" t="-1617" r="-1778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Stable and unstable nuclides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Nuclides are divided into two basic categories of reactivity, based on their stabilities: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</a:rPr>
              <a:t>Stable nuclide</a:t>
            </a:r>
            <a:r>
              <a:rPr lang="en-US" altLang="en-US" smtClean="0"/>
              <a:t>: possesses a nucleus that does not readily undergo changes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</a:rPr>
              <a:t>Unstable nuclide</a:t>
            </a:r>
            <a:r>
              <a:rPr lang="en-US" altLang="en-US" smtClean="0"/>
              <a:t>: undergoes spontaneous changes in the nucleus.  The changes involve the emission of radiation, after which, the nucleus becomes more stable.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1769</Words>
  <Application>Microsoft Office PowerPoint</Application>
  <PresentationFormat>On-screen Show (4:3)</PresentationFormat>
  <Paragraphs>180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Arial</vt:lpstr>
      <vt:lpstr>Wingdings</vt:lpstr>
      <vt:lpstr>Symbol</vt:lpstr>
      <vt:lpstr>Office Theme</vt:lpstr>
      <vt:lpstr>Chapter 11</vt:lpstr>
      <vt:lpstr>Nuclear Chemistry</vt:lpstr>
      <vt:lpstr>PowerPoint Presentation</vt:lpstr>
      <vt:lpstr>Summary</vt:lpstr>
      <vt:lpstr>Stable and unstable nuclides</vt:lpstr>
      <vt:lpstr>Stable and unstable nuclides</vt:lpstr>
      <vt:lpstr>Stable and unstable nuclides</vt:lpstr>
      <vt:lpstr>Stable and unstable nuclides</vt:lpstr>
      <vt:lpstr>Stable and unstable nuclides</vt:lpstr>
      <vt:lpstr>Stable and unstable nuclides</vt:lpstr>
      <vt:lpstr>PowerPoint Presentation</vt:lpstr>
      <vt:lpstr>Stable and unstable nuclides</vt:lpstr>
      <vt:lpstr>The nature of radioactive emissions</vt:lpstr>
      <vt:lpstr>The nature of radioactive emissions</vt:lpstr>
      <vt:lpstr>The nature of radioactive emissions</vt:lpstr>
      <vt:lpstr>The nature of radioactive emissions</vt:lpstr>
      <vt:lpstr>The nature of radioactive emissions</vt:lpstr>
      <vt:lpstr>Equations for radioactive decay</vt:lpstr>
      <vt:lpstr>Equations for radioactive decay</vt:lpstr>
      <vt:lpstr>Equations for radioactive decay</vt:lpstr>
      <vt:lpstr>Equations for radioactive decay</vt:lpstr>
      <vt:lpstr>Equations for radioactive decay</vt:lpstr>
      <vt:lpstr>Rates of radioactive decay</vt:lpstr>
      <vt:lpstr>Rates of radioactive decay</vt:lpstr>
      <vt:lpstr>Rates of radioactive decay</vt:lpstr>
      <vt:lpstr>Rates of radioactive decay</vt:lpstr>
      <vt:lpstr>Transmutation and bombardment</vt:lpstr>
      <vt:lpstr>Transmutation and bombardment</vt:lpstr>
      <vt:lpstr>Radioactive decay series</vt:lpstr>
      <vt:lpstr>Radioactive decay series</vt:lpstr>
      <vt:lpstr>Chemical effects of radiation</vt:lpstr>
      <vt:lpstr>Chemical effects of radiation</vt:lpstr>
      <vt:lpstr>Chemical effects of radiation</vt:lpstr>
      <vt:lpstr>Chemical effects of radiation</vt:lpstr>
      <vt:lpstr>Chemical effects of radiation</vt:lpstr>
      <vt:lpstr>Biochemical effects of radiation</vt:lpstr>
      <vt:lpstr>Biochemical effects of radiation</vt:lpstr>
      <vt:lpstr>Biochemical effects of radiation</vt:lpstr>
      <vt:lpstr>Biochemical effects of radiation</vt:lpstr>
      <vt:lpstr>PowerPoint Presentation</vt:lpstr>
      <vt:lpstr>Detection of radiation</vt:lpstr>
      <vt:lpstr>PowerPoint Presentation</vt:lpstr>
      <vt:lpstr>Sources of radiation exposure</vt:lpstr>
      <vt:lpstr>Nuclear medicine</vt:lpstr>
      <vt:lpstr>Nuclear medicine</vt:lpstr>
      <vt:lpstr>Nuclear medicine</vt:lpstr>
      <vt:lpstr>PowerPoint Presentation</vt:lpstr>
      <vt:lpstr>Nuclear medicine</vt:lpstr>
      <vt:lpstr>PowerPoint Presentation</vt:lpstr>
      <vt:lpstr>Nuclear fission and fusion</vt:lpstr>
      <vt:lpstr>Nuclear fission and fusion</vt:lpstr>
      <vt:lpstr>Nuclear fission and fusion</vt:lpstr>
      <vt:lpstr>Nuclear fission and fusion</vt:lpstr>
      <vt:lpstr>Nuclear fission and fusion</vt:lpstr>
      <vt:lpstr>Nuclear fission and fusion</vt:lpstr>
      <vt:lpstr>PowerPoint Presentation</vt:lpstr>
      <vt:lpstr>Nuclear and chemical reactions compared</vt:lpstr>
    </vt:vector>
  </TitlesOfParts>
  <Company>STFX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STFX</dc:creator>
  <cp:lastModifiedBy>Dr.Upali</cp:lastModifiedBy>
  <cp:revision>67</cp:revision>
  <dcterms:created xsi:type="dcterms:W3CDTF">2012-01-05T13:50:42Z</dcterms:created>
  <dcterms:modified xsi:type="dcterms:W3CDTF">2016-09-07T16:18:51Z</dcterms:modified>
</cp:coreProperties>
</file>