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5064" r:id="rId1"/>
    <p:sldMasterId id="2147483648" r:id="rId2"/>
    <p:sldMasterId id="2147483649" r:id="rId3"/>
    <p:sldMasterId id="2147483650" r:id="rId4"/>
    <p:sldMasterId id="2147483651" r:id="rId5"/>
    <p:sldMasterId id="2147483662" r:id="rId6"/>
    <p:sldMasterId id="2147483663" r:id="rId7"/>
    <p:sldMasterId id="2147483664" r:id="rId8"/>
    <p:sldMasterId id="2147483665" r:id="rId9"/>
    <p:sldMasterId id="2147483666" r:id="rId10"/>
    <p:sldMasterId id="2147483667" r:id="rId11"/>
    <p:sldMasterId id="2147483668" r:id="rId12"/>
    <p:sldMasterId id="2147483669" r:id="rId13"/>
    <p:sldMasterId id="2147483670" r:id="rId14"/>
    <p:sldMasterId id="2147483659" r:id="rId15"/>
  </p:sldMasterIdLst>
  <p:notesMasterIdLst>
    <p:notesMasterId r:id="rId70"/>
  </p:notesMasterIdLst>
  <p:sldIdLst>
    <p:sldId id="381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79" r:id="rId33"/>
    <p:sldId id="344" r:id="rId34"/>
    <p:sldId id="345" r:id="rId35"/>
    <p:sldId id="346" r:id="rId36"/>
    <p:sldId id="347" r:id="rId37"/>
    <p:sldId id="348" r:id="rId38"/>
    <p:sldId id="380" r:id="rId39"/>
    <p:sldId id="349" r:id="rId40"/>
    <p:sldId id="350" r:id="rId41"/>
    <p:sldId id="351" r:id="rId42"/>
    <p:sldId id="352" r:id="rId43"/>
    <p:sldId id="353" r:id="rId44"/>
    <p:sldId id="363" r:id="rId45"/>
    <p:sldId id="364" r:id="rId46"/>
    <p:sldId id="365" r:id="rId47"/>
    <p:sldId id="354" r:id="rId48"/>
    <p:sldId id="355" r:id="rId49"/>
    <p:sldId id="356" r:id="rId50"/>
    <p:sldId id="357" r:id="rId51"/>
    <p:sldId id="358" r:id="rId52"/>
    <p:sldId id="359" r:id="rId53"/>
    <p:sldId id="360" r:id="rId54"/>
    <p:sldId id="361" r:id="rId55"/>
    <p:sldId id="362" r:id="rId56"/>
    <p:sldId id="366" r:id="rId57"/>
    <p:sldId id="367" r:id="rId58"/>
    <p:sldId id="368" r:id="rId59"/>
    <p:sldId id="369" r:id="rId60"/>
    <p:sldId id="370" r:id="rId61"/>
    <p:sldId id="371" r:id="rId62"/>
    <p:sldId id="372" r:id="rId63"/>
    <p:sldId id="373" r:id="rId64"/>
    <p:sldId id="374" r:id="rId65"/>
    <p:sldId id="375" r:id="rId66"/>
    <p:sldId id="376" r:id="rId67"/>
    <p:sldId id="377" r:id="rId68"/>
    <p:sldId id="378" r:id="rId6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 baseline="30000">
        <a:solidFill>
          <a:schemeClr val="tx1"/>
        </a:solidFill>
        <a:latin typeface="Times" panose="02020603050405020304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1104">
          <p15:clr>
            <a:srgbClr val="A4A3A4"/>
          </p15:clr>
        </p15:guide>
        <p15:guide id="3" pos="288">
          <p15:clr>
            <a:srgbClr val="A4A3A4"/>
          </p15:clr>
        </p15:guide>
        <p15:guide id="4" pos="1152">
          <p15:clr>
            <a:srgbClr val="A4A3A4"/>
          </p15:clr>
        </p15:guide>
        <p15:guide id="5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007F"/>
    <a:srgbClr val="006FC1"/>
    <a:srgbClr val="526FDE"/>
    <a:srgbClr val="7C2878"/>
    <a:srgbClr val="D6000E"/>
    <a:srgbClr val="FF0000"/>
    <a:srgbClr val="48A459"/>
    <a:srgbClr val="476F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720"/>
        <p:guide orient="horz" pos="1104"/>
        <p:guide pos="288"/>
        <p:guide pos="1152"/>
        <p:guide pos="23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slide" Target="slides/slide35.xml"/><Relationship Id="rId55" Type="http://schemas.openxmlformats.org/officeDocument/2006/relationships/slide" Target="slides/slide40.xml"/><Relationship Id="rId63" Type="http://schemas.openxmlformats.org/officeDocument/2006/relationships/slide" Target="slides/slide48.xml"/><Relationship Id="rId68" Type="http://schemas.openxmlformats.org/officeDocument/2006/relationships/slide" Target="slides/slide53.xml"/><Relationship Id="rId7" Type="http://schemas.openxmlformats.org/officeDocument/2006/relationships/slideMaster" Target="slideMasters/slideMaster7.xml"/><Relationship Id="rId71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3" Type="http://schemas.openxmlformats.org/officeDocument/2006/relationships/slide" Target="slides/slide38.xml"/><Relationship Id="rId58" Type="http://schemas.openxmlformats.org/officeDocument/2006/relationships/slide" Target="slides/slide43.xml"/><Relationship Id="rId66" Type="http://schemas.openxmlformats.org/officeDocument/2006/relationships/slide" Target="slides/slide51.xml"/><Relationship Id="rId7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slide" Target="slides/slide34.xml"/><Relationship Id="rId57" Type="http://schemas.openxmlformats.org/officeDocument/2006/relationships/slide" Target="slides/slide42.xml"/><Relationship Id="rId61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slide" Target="slides/slide37.xml"/><Relationship Id="rId60" Type="http://schemas.openxmlformats.org/officeDocument/2006/relationships/slide" Target="slides/slide45.xml"/><Relationship Id="rId65" Type="http://schemas.openxmlformats.org/officeDocument/2006/relationships/slide" Target="slides/slide50.xml"/><Relationship Id="rId73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slide" Target="slides/slide33.xml"/><Relationship Id="rId56" Type="http://schemas.openxmlformats.org/officeDocument/2006/relationships/slide" Target="slides/slide41.xml"/><Relationship Id="rId64" Type="http://schemas.openxmlformats.org/officeDocument/2006/relationships/slide" Target="slides/slide49.xml"/><Relationship Id="rId69" Type="http://schemas.openxmlformats.org/officeDocument/2006/relationships/slide" Target="slides/slide5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6.xml"/><Relationship Id="rId72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59" Type="http://schemas.openxmlformats.org/officeDocument/2006/relationships/slide" Target="slides/slide44.xml"/><Relationship Id="rId67" Type="http://schemas.openxmlformats.org/officeDocument/2006/relationships/slide" Target="slides/slide52.xml"/><Relationship Id="rId20" Type="http://schemas.openxmlformats.org/officeDocument/2006/relationships/slide" Target="slides/slide5.xml"/><Relationship Id="rId41" Type="http://schemas.openxmlformats.org/officeDocument/2006/relationships/slide" Target="slides/slide26.xml"/><Relationship Id="rId54" Type="http://schemas.openxmlformats.org/officeDocument/2006/relationships/slide" Target="slides/slide39.xml"/><Relationship Id="rId62" Type="http://schemas.openxmlformats.org/officeDocument/2006/relationships/slide" Target="slides/slide47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4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/>
            </a:lvl1pPr>
          </a:lstStyle>
          <a:p>
            <a:fld id="{E6D8DF0F-1E7F-4250-B149-2835008171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5897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05BA0AA-63E0-4464-9C98-854767D0B8E1}" type="slidenum">
              <a:rPr lang="en-US" altLang="en-US" sz="1200" baseline="0"/>
              <a:pPr/>
              <a:t>2</a:t>
            </a:fld>
            <a:endParaRPr lang="en-US" altLang="en-US" sz="1200" baseline="0"/>
          </a:p>
        </p:txBody>
      </p:sp>
      <p:sp>
        <p:nvSpPr>
          <p:cNvPr id="737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114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E168632-0131-4BDE-9DCD-3B0037646042}" type="slidenum">
              <a:rPr lang="en-US" altLang="en-US" sz="1200" baseline="0"/>
              <a:pPr/>
              <a:t>11</a:t>
            </a:fld>
            <a:endParaRPr lang="en-US" altLang="en-US" sz="1200" baseline="0"/>
          </a:p>
        </p:txBody>
      </p:sp>
      <p:sp>
        <p:nvSpPr>
          <p:cNvPr id="829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8171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4110D50-B91B-4FF5-930F-B0B30B533C42}" type="slidenum">
              <a:rPr lang="en-US" altLang="en-US" sz="1200" baseline="0"/>
              <a:pPr/>
              <a:t>12</a:t>
            </a:fld>
            <a:endParaRPr lang="en-US" altLang="en-US" sz="1200" baseline="0"/>
          </a:p>
        </p:txBody>
      </p:sp>
      <p:sp>
        <p:nvSpPr>
          <p:cNvPr id="839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239317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AFD5B03-02FD-496F-9070-EC2BB70A4392}" type="slidenum">
              <a:rPr lang="en-US" altLang="en-US" sz="1200" baseline="0"/>
              <a:pPr/>
              <a:t>13</a:t>
            </a:fld>
            <a:endParaRPr lang="en-US" altLang="en-US" sz="1200" baseline="0"/>
          </a:p>
        </p:txBody>
      </p:sp>
      <p:sp>
        <p:nvSpPr>
          <p:cNvPr id="849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739273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AE15A30-9A74-45A1-AB8F-7E4384E7B5EA}" type="slidenum">
              <a:rPr lang="en-US" altLang="en-US" sz="1200" baseline="0"/>
              <a:pPr/>
              <a:t>14</a:t>
            </a:fld>
            <a:endParaRPr lang="en-US" altLang="en-US" sz="1200" baseline="0"/>
          </a:p>
        </p:txBody>
      </p:sp>
      <p:sp>
        <p:nvSpPr>
          <p:cNvPr id="860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7077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A5CFF23-B1FA-455E-AF66-6C6A7E92A6C5}" type="slidenum">
              <a:rPr lang="en-US" altLang="en-US" sz="1200" baseline="0"/>
              <a:pPr/>
              <a:t>15</a:t>
            </a:fld>
            <a:endParaRPr lang="en-US" altLang="en-US" sz="1200" baseline="0"/>
          </a:p>
        </p:txBody>
      </p:sp>
      <p:sp>
        <p:nvSpPr>
          <p:cNvPr id="870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63424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71CF4EE-B1BC-4E3A-A5EC-6A6071F0378E}" type="slidenum">
              <a:rPr lang="en-US" altLang="en-US" sz="1200" baseline="0"/>
              <a:pPr/>
              <a:t>16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13108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ABE2DE3-2BB2-440A-AAED-29FE28AB1FB4}" type="slidenum">
              <a:rPr lang="en-US" altLang="en-US" sz="1200" baseline="0"/>
              <a:pPr/>
              <a:t>17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d.  </a:t>
            </a:r>
          </a:p>
        </p:txBody>
      </p:sp>
    </p:spTree>
    <p:extLst>
      <p:ext uri="{BB962C8B-B14F-4D97-AF65-F5344CB8AC3E}">
        <p14:creationId xmlns:p14="http://schemas.microsoft.com/office/powerpoint/2010/main" val="250373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BC7CD30-CD9A-4519-85D6-2FE94F6D4069}" type="slidenum">
              <a:rPr lang="en-US" altLang="en-US" sz="1200" baseline="0"/>
              <a:pPr/>
              <a:t>18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The correct answer is d.  </a:t>
            </a:r>
          </a:p>
        </p:txBody>
      </p:sp>
    </p:spTree>
    <p:extLst>
      <p:ext uri="{BB962C8B-B14F-4D97-AF65-F5344CB8AC3E}">
        <p14:creationId xmlns:p14="http://schemas.microsoft.com/office/powerpoint/2010/main" val="31070525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9A7B2A6-8621-4A5A-B312-006A62B604EC}" type="slidenum">
              <a:rPr lang="en-US" altLang="en-US" sz="1200" baseline="0"/>
              <a:pPr/>
              <a:t>19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179032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32C931F-F100-4BDD-A631-A4F20FD69E21}" type="slidenum">
              <a:rPr lang="en-US" altLang="en-US" sz="1200" baseline="0"/>
              <a:pPr/>
              <a:t>20</a:t>
            </a:fld>
            <a:endParaRPr lang="en-US" altLang="en-US" sz="1200" baseline="0"/>
          </a:p>
        </p:txBody>
      </p:sp>
      <p:sp>
        <p:nvSpPr>
          <p:cNvPr id="921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1444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76B485D-0940-447F-AD50-9DE40C1C9DCB}" type="slidenum">
              <a:rPr lang="en-US" altLang="en-US" sz="1200" baseline="0"/>
              <a:pPr/>
              <a:t>3</a:t>
            </a:fld>
            <a:endParaRPr lang="en-US" altLang="en-US" sz="1200" baseline="0"/>
          </a:p>
        </p:txBody>
      </p:sp>
      <p:sp>
        <p:nvSpPr>
          <p:cNvPr id="747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267404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20745D1-F219-4F55-A089-E307C29E69C5}" type="slidenum">
              <a:rPr lang="en-US" altLang="en-US" sz="1200" baseline="0"/>
              <a:pPr/>
              <a:t>21</a:t>
            </a:fld>
            <a:endParaRPr lang="en-US" altLang="en-US" sz="1200" baseline="0"/>
          </a:p>
        </p:txBody>
      </p:sp>
      <p:sp>
        <p:nvSpPr>
          <p:cNvPr id="931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814295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43E8F24-1019-428C-994E-2C871AB1B4E5}" type="slidenum">
              <a:rPr lang="en-US" altLang="en-US" sz="1200" baseline="0"/>
              <a:pPr/>
              <a:t>22</a:t>
            </a:fld>
            <a:endParaRPr lang="en-US" altLang="en-US" sz="1200" baseline="0"/>
          </a:p>
        </p:txBody>
      </p:sp>
      <p:sp>
        <p:nvSpPr>
          <p:cNvPr id="942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032975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12FB533A-B33B-4F19-B3B0-66F6DE60EA1A}" type="slidenum">
              <a:rPr lang="en-US" altLang="en-US" sz="1200" baseline="0"/>
              <a:pPr/>
              <a:t>23</a:t>
            </a:fld>
            <a:endParaRPr lang="en-US" altLang="en-US" sz="1200" baseline="0"/>
          </a:p>
        </p:txBody>
      </p:sp>
      <p:sp>
        <p:nvSpPr>
          <p:cNvPr id="952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(16 hours)(1 half-life / 5.98 hours) = 2.68 half-lives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(0.75 g)(1 / 2</a:t>
            </a:r>
            <a:r>
              <a:rPr lang="en-US" altLang="en-US" baseline="30000" smtClean="0"/>
              <a:t>2.68</a:t>
            </a:r>
            <a:r>
              <a:rPr lang="en-US" altLang="en-US" smtClean="0"/>
              <a:t>) = 0.12 g</a:t>
            </a:r>
          </a:p>
        </p:txBody>
      </p:sp>
    </p:spTree>
    <p:extLst>
      <p:ext uri="{BB962C8B-B14F-4D97-AF65-F5344CB8AC3E}">
        <p14:creationId xmlns:p14="http://schemas.microsoft.com/office/powerpoint/2010/main" val="1271406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122155A-2025-49DB-A1A1-BEEDE9DD60B4}" type="slidenum">
              <a:rPr lang="en-US" altLang="en-US" sz="1200" baseline="0"/>
              <a:pPr/>
              <a:t>24</a:t>
            </a:fld>
            <a:endParaRPr lang="en-US" altLang="en-US" sz="1200" baseline="0"/>
          </a:p>
        </p:txBody>
      </p:sp>
      <p:sp>
        <p:nvSpPr>
          <p:cNvPr id="962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smtClean="0"/>
              <a:t>(16 hours)(1 half-life / 5.98 hours) = 2.68 half-lives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smtClean="0"/>
              <a:t>(0.75 g)(1 / 2</a:t>
            </a:r>
            <a:r>
              <a:rPr lang="en-US" altLang="en-US" baseline="30000" smtClean="0"/>
              <a:t>2.68</a:t>
            </a:r>
            <a:r>
              <a:rPr lang="en-US" altLang="en-US" smtClean="0"/>
              <a:t>) = 0.12 g</a:t>
            </a:r>
          </a:p>
        </p:txBody>
      </p:sp>
    </p:spTree>
    <p:extLst>
      <p:ext uri="{BB962C8B-B14F-4D97-AF65-F5344CB8AC3E}">
        <p14:creationId xmlns:p14="http://schemas.microsoft.com/office/powerpoint/2010/main" val="37162356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2DCEC5C-8D51-4D9B-A448-81802E1E69D3}" type="slidenum">
              <a:rPr lang="en-US" altLang="en-US" sz="1200" baseline="0"/>
              <a:pPr/>
              <a:t>25</a:t>
            </a:fld>
            <a:endParaRPr lang="en-US" altLang="en-US" sz="1200" baseline="0"/>
          </a:p>
        </p:txBody>
      </p:sp>
      <p:sp>
        <p:nvSpPr>
          <p:cNvPr id="972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433979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E449AED-ACE0-471C-A3C9-1601B7BC7504}" type="slidenum">
              <a:rPr lang="en-US" altLang="en-US" sz="1200" baseline="0"/>
              <a:pPr/>
              <a:t>26</a:t>
            </a:fld>
            <a:endParaRPr lang="en-US" altLang="en-US" sz="1200" baseline="0"/>
          </a:p>
        </p:txBody>
      </p:sp>
      <p:sp>
        <p:nvSpPr>
          <p:cNvPr id="983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082232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399D61FC-3152-4922-BE85-51E1FA0A4700}" type="slidenum">
              <a:rPr lang="en-US" altLang="en-US" sz="1200" baseline="0"/>
              <a:pPr/>
              <a:t>27</a:t>
            </a:fld>
            <a:endParaRPr lang="en-US" altLang="en-US" sz="1200" baseline="0"/>
          </a:p>
        </p:txBody>
      </p:sp>
      <p:sp>
        <p:nvSpPr>
          <p:cNvPr id="993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224996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D23E071-58B0-401E-BC43-A1359404A36B}" type="slidenum">
              <a:rPr lang="en-US" altLang="en-US" sz="1200" baseline="0"/>
              <a:pPr/>
              <a:t>28</a:t>
            </a:fld>
            <a:endParaRPr lang="en-US" altLang="en-US" sz="1200" baseline="0"/>
          </a:p>
        </p:txBody>
      </p:sp>
      <p:sp>
        <p:nvSpPr>
          <p:cNvPr id="1003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4414975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8D4D2EA-D8B1-4033-8654-CA2BBDA9D529}" type="slidenum">
              <a:rPr lang="en-US" altLang="en-US" sz="1200" baseline="0"/>
              <a:pPr/>
              <a:t>29</a:t>
            </a:fld>
            <a:endParaRPr lang="en-US" altLang="en-US" sz="1200" baseline="0"/>
          </a:p>
        </p:txBody>
      </p:sp>
      <p:sp>
        <p:nvSpPr>
          <p:cNvPr id="1013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334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10FE3E3-A46E-418A-A7C7-E6B37249493F}" type="slidenum">
              <a:rPr lang="en-US" altLang="en-US" sz="1200" baseline="0"/>
              <a:pPr/>
              <a:t>30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8361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E4293A9A-E512-4C78-97C4-EDF81E190594}" type="slidenum">
              <a:rPr lang="en-US" altLang="en-US" sz="1200" baseline="0"/>
              <a:pPr/>
              <a:t>4</a:t>
            </a:fld>
            <a:endParaRPr lang="en-US" altLang="en-US" sz="1200" baseline="0"/>
          </a:p>
        </p:txBody>
      </p:sp>
      <p:sp>
        <p:nvSpPr>
          <p:cNvPr id="757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98518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6BFBDE6B-FD30-4521-AC01-06FCA70A3751}" type="slidenum">
              <a:rPr lang="en-US" altLang="en-US" sz="1200" baseline="0"/>
              <a:pPr/>
              <a:t>31</a:t>
            </a:fld>
            <a:endParaRPr lang="en-US" altLang="en-US" sz="1200" baseline="0"/>
          </a:p>
        </p:txBody>
      </p:sp>
      <p:sp>
        <p:nvSpPr>
          <p:cNvPr id="1034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51436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693195A-0F11-4E20-8759-1BECE33919FC}" type="slidenum">
              <a:rPr lang="en-US" altLang="en-US" sz="1200" baseline="0"/>
              <a:pPr/>
              <a:t>32</a:t>
            </a:fld>
            <a:endParaRPr lang="en-US" altLang="en-US" sz="1200" baseline="0"/>
          </a:p>
        </p:txBody>
      </p:sp>
      <p:sp>
        <p:nvSpPr>
          <p:cNvPr id="1044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95917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1570862-AB17-465E-BF03-16390E0D7BE7}" type="slidenum">
              <a:rPr lang="en-US" altLang="en-US" sz="1200" baseline="0"/>
              <a:pPr/>
              <a:t>33</a:t>
            </a:fld>
            <a:endParaRPr lang="en-US" altLang="en-US" sz="1200" baseline="0"/>
          </a:p>
        </p:txBody>
      </p:sp>
      <p:sp>
        <p:nvSpPr>
          <p:cNvPr id="1054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419896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760429AF-0F74-4B49-8330-FE4E28F3E57A}" type="slidenum">
              <a:rPr lang="en-US" altLang="en-US" sz="1200" baseline="0"/>
              <a:pPr/>
              <a:t>34</a:t>
            </a:fld>
            <a:endParaRPr lang="en-US" altLang="en-US" sz="1200" baseline="0"/>
          </a:p>
        </p:txBody>
      </p:sp>
      <p:sp>
        <p:nvSpPr>
          <p:cNvPr id="1064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4592808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E96EC37-19D8-48B3-B251-C9D1D3DEC096}" type="slidenum">
              <a:rPr lang="en-US" altLang="en-US" sz="1200" baseline="0"/>
              <a:pPr/>
              <a:t>35</a:t>
            </a:fld>
            <a:endParaRPr lang="en-US" altLang="en-US" sz="1200" baseline="0"/>
          </a:p>
        </p:txBody>
      </p:sp>
      <p:sp>
        <p:nvSpPr>
          <p:cNvPr id="1075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5068345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90C290E-265A-4856-B341-C690C26327B1}" type="slidenum">
              <a:rPr lang="en-US" altLang="en-US" sz="1200" baseline="0"/>
              <a:pPr/>
              <a:t>36</a:t>
            </a:fld>
            <a:endParaRPr lang="en-US" altLang="en-US" sz="1200" baseline="0"/>
          </a:p>
        </p:txBody>
      </p:sp>
      <p:sp>
        <p:nvSpPr>
          <p:cNvPr id="1085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560937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054D1AC-93F7-4463-9669-529EFD01485A}" type="slidenum">
              <a:rPr lang="en-US" altLang="en-US" sz="1200" baseline="0"/>
              <a:pPr/>
              <a:t>37</a:t>
            </a:fld>
            <a:endParaRPr lang="en-US" altLang="en-US" sz="1200" baseline="0"/>
          </a:p>
        </p:txBody>
      </p:sp>
      <p:sp>
        <p:nvSpPr>
          <p:cNvPr id="1095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93398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2DA5C71F-4975-4D23-821B-EAA40FA2ED9A}" type="slidenum">
              <a:rPr lang="en-US" altLang="en-US" sz="1200" baseline="0"/>
              <a:pPr/>
              <a:t>38</a:t>
            </a:fld>
            <a:endParaRPr lang="en-US" altLang="en-US" sz="1200" baseline="0"/>
          </a:p>
        </p:txBody>
      </p:sp>
      <p:sp>
        <p:nvSpPr>
          <p:cNvPr id="1105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653214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4D65F332-34E9-422C-B467-695DD9211D54}" type="slidenum">
              <a:rPr lang="en-US" altLang="en-US" sz="1200" baseline="0"/>
              <a:pPr/>
              <a:t>39</a:t>
            </a:fld>
            <a:endParaRPr lang="en-US" altLang="en-US" sz="1200" baseline="0"/>
          </a:p>
        </p:txBody>
      </p:sp>
      <p:sp>
        <p:nvSpPr>
          <p:cNvPr id="1116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236915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5817465-3385-4554-9715-65D20BD7E037}" type="slidenum">
              <a:rPr lang="en-US" altLang="en-US" sz="1200" baseline="0"/>
              <a:pPr/>
              <a:t>40</a:t>
            </a:fld>
            <a:endParaRPr lang="en-US" altLang="en-US" sz="1200" baseline="0"/>
          </a:p>
        </p:txBody>
      </p:sp>
      <p:sp>
        <p:nvSpPr>
          <p:cNvPr id="1126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72498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1FAFFB7-1BDE-455D-BA09-FEE0D411F12A}" type="slidenum">
              <a:rPr lang="en-US" altLang="en-US" sz="1200" baseline="0"/>
              <a:pPr/>
              <a:t>5</a:t>
            </a:fld>
            <a:endParaRPr lang="en-US" altLang="en-US" sz="1200" baseline="0"/>
          </a:p>
        </p:txBody>
      </p:sp>
      <p:sp>
        <p:nvSpPr>
          <p:cNvPr id="768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650569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59D51B5D-EC2B-4152-9B1E-4BF3E170109C}" type="slidenum">
              <a:rPr lang="en-US" altLang="en-US" sz="1200" baseline="0"/>
              <a:pPr/>
              <a:t>41</a:t>
            </a:fld>
            <a:endParaRPr lang="en-US" altLang="en-US" sz="1200" baseline="0"/>
          </a:p>
        </p:txBody>
      </p:sp>
      <p:sp>
        <p:nvSpPr>
          <p:cNvPr id="1136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849233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922A4B1-5062-4C33-A477-F30EBF10EE91}" type="slidenum">
              <a:rPr lang="en-US" altLang="en-US" sz="1200" baseline="0"/>
              <a:pPr/>
              <a:t>42</a:t>
            </a:fld>
            <a:endParaRPr lang="en-US" altLang="en-US" sz="1200" baseline="0"/>
          </a:p>
        </p:txBody>
      </p:sp>
      <p:sp>
        <p:nvSpPr>
          <p:cNvPr id="1146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705022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02035C6-ECD1-44F2-AA55-71469E84C06E}" type="slidenum">
              <a:rPr lang="en-US" altLang="en-US" sz="1200" baseline="0"/>
              <a:pPr/>
              <a:t>43</a:t>
            </a:fld>
            <a:endParaRPr lang="en-US" altLang="en-US" sz="1200" baseline="0"/>
          </a:p>
        </p:txBody>
      </p:sp>
      <p:sp>
        <p:nvSpPr>
          <p:cNvPr id="1157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697499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7E8D70D-AA57-40FF-93F5-8442BC48A076}" type="slidenum">
              <a:rPr lang="en-US" altLang="en-US" sz="1200" baseline="0"/>
              <a:pPr/>
              <a:t>44</a:t>
            </a:fld>
            <a:endParaRPr lang="en-US" altLang="en-US" sz="1200" baseline="0"/>
          </a:p>
        </p:txBody>
      </p:sp>
      <p:sp>
        <p:nvSpPr>
          <p:cNvPr id="1167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561433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DF2C93C-9190-44BE-91F1-86E32E39FD17}" type="slidenum">
              <a:rPr lang="en-US" altLang="en-US" sz="1200" baseline="0"/>
              <a:pPr/>
              <a:t>45</a:t>
            </a:fld>
            <a:endParaRPr lang="en-US" altLang="en-US" sz="1200" baseline="0"/>
          </a:p>
        </p:txBody>
      </p:sp>
      <p:sp>
        <p:nvSpPr>
          <p:cNvPr id="1177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448245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20CDA50-EFFC-4270-9DF1-C9FFECF57E26}" type="slidenum">
              <a:rPr lang="en-US" altLang="en-US" sz="1200" baseline="0"/>
              <a:pPr/>
              <a:t>46</a:t>
            </a:fld>
            <a:endParaRPr lang="en-US" altLang="en-US" sz="1200" baseline="0"/>
          </a:p>
        </p:txBody>
      </p:sp>
      <p:sp>
        <p:nvSpPr>
          <p:cNvPr id="118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63394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7DD1545-4EC6-481A-AE20-15F73AE55CA4}" type="slidenum">
              <a:rPr lang="en-US" altLang="en-US" sz="1200" baseline="0"/>
              <a:pPr/>
              <a:t>47</a:t>
            </a:fld>
            <a:endParaRPr lang="en-US" altLang="en-US" sz="1200" baseline="0"/>
          </a:p>
        </p:txBody>
      </p:sp>
      <p:sp>
        <p:nvSpPr>
          <p:cNvPr id="1198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3460982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4E39700-78AF-42BC-9047-0E739608C676}" type="slidenum">
              <a:rPr lang="en-US" altLang="en-US" sz="1200" baseline="0"/>
              <a:pPr/>
              <a:t>48</a:t>
            </a:fld>
            <a:endParaRPr lang="en-US" altLang="en-US" sz="1200" baseline="0"/>
          </a:p>
        </p:txBody>
      </p:sp>
      <p:sp>
        <p:nvSpPr>
          <p:cNvPr id="1208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5764301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95595523-E42C-4A5F-8AC3-39A5FC8E57BA}" type="slidenum">
              <a:rPr lang="en-US" altLang="en-US" sz="1200" baseline="0"/>
              <a:pPr/>
              <a:t>49</a:t>
            </a:fld>
            <a:endParaRPr lang="en-US" altLang="en-US" sz="1200" baseline="0"/>
          </a:p>
        </p:txBody>
      </p:sp>
      <p:sp>
        <p:nvSpPr>
          <p:cNvPr id="1218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7662374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32FB6BC-8C4F-45B4-8FB6-1B2DB96DD2C2}" type="slidenum">
              <a:rPr lang="en-US" altLang="en-US" sz="1200" baseline="0"/>
              <a:pPr/>
              <a:t>50</a:t>
            </a:fld>
            <a:endParaRPr lang="en-US" altLang="en-US" sz="1200" baseline="0"/>
          </a:p>
        </p:txBody>
      </p:sp>
      <p:sp>
        <p:nvSpPr>
          <p:cNvPr id="1228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3741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A1C91A72-0869-43CB-B28A-8DA09C22DB77}" type="slidenum">
              <a:rPr lang="en-US" altLang="en-US" sz="1200" baseline="0"/>
              <a:pPr/>
              <a:t>6</a:t>
            </a:fld>
            <a:endParaRPr lang="en-US" altLang="en-US" sz="1200" baseline="0"/>
          </a:p>
        </p:txBody>
      </p:sp>
      <p:sp>
        <p:nvSpPr>
          <p:cNvPr id="778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1719623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FDA97EFF-C001-40A2-B99C-9E5EDF8988C4}" type="slidenum">
              <a:rPr lang="en-US" altLang="en-US" sz="1200" baseline="0"/>
              <a:pPr/>
              <a:t>51</a:t>
            </a:fld>
            <a:endParaRPr lang="en-US" altLang="en-US" sz="1200" baseline="0"/>
          </a:p>
        </p:txBody>
      </p:sp>
      <p:sp>
        <p:nvSpPr>
          <p:cNvPr id="1239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02919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87EF5EB2-1EFE-494F-96D2-470F8E7F7FD4}" type="slidenum">
              <a:rPr lang="en-US" altLang="en-US" sz="1200" baseline="0"/>
              <a:pPr/>
              <a:t>52</a:t>
            </a:fld>
            <a:endParaRPr lang="en-US" altLang="en-US" sz="1200" baseline="0"/>
          </a:p>
        </p:txBody>
      </p:sp>
      <p:sp>
        <p:nvSpPr>
          <p:cNvPr id="1249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5261426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184A883-1486-485C-BFED-79DFEADA582D}" type="slidenum">
              <a:rPr lang="en-US" altLang="en-US" sz="1200" baseline="0"/>
              <a:pPr/>
              <a:t>53</a:t>
            </a:fld>
            <a:endParaRPr lang="en-US" altLang="en-US" sz="1200" baseline="0"/>
          </a:p>
        </p:txBody>
      </p:sp>
      <p:sp>
        <p:nvSpPr>
          <p:cNvPr id="1259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265629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BC2C83EC-DCC8-4AAB-B65D-22327FE55FB5}" type="slidenum">
              <a:rPr lang="en-US" altLang="en-US" sz="1200" baseline="0"/>
              <a:pPr/>
              <a:t>54</a:t>
            </a:fld>
            <a:endParaRPr lang="en-US" altLang="en-US" sz="1200" baseline="0"/>
          </a:p>
        </p:txBody>
      </p:sp>
      <p:sp>
        <p:nvSpPr>
          <p:cNvPr id="1269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8939336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051B77A4-8E21-4B13-925E-002ECD8DD3DD}" type="slidenum">
              <a:rPr lang="en-US" altLang="en-US" sz="1200" baseline="0"/>
              <a:pPr/>
              <a:t>7</a:t>
            </a:fld>
            <a:endParaRPr lang="en-US" altLang="en-US" sz="1200" baseline="0"/>
          </a:p>
        </p:txBody>
      </p:sp>
      <p:sp>
        <p:nvSpPr>
          <p:cNvPr id="788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33791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DE75B4DE-6D46-4D6B-A39F-18551A6E1F66}" type="slidenum">
              <a:rPr lang="en-US" altLang="en-US" sz="1200" baseline="0"/>
              <a:pPr/>
              <a:t>8</a:t>
            </a:fld>
            <a:endParaRPr lang="en-US" altLang="en-US" sz="1200" baseline="0"/>
          </a:p>
        </p:txBody>
      </p:sp>
      <p:sp>
        <p:nvSpPr>
          <p:cNvPr id="79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84278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9B77266-FF2A-4B77-8A53-C1BF90A0F2F0}" type="slidenum">
              <a:rPr lang="en-US" altLang="en-US" sz="1200" baseline="0"/>
              <a:pPr/>
              <a:t>9</a:t>
            </a:fld>
            <a:endParaRPr lang="en-US" altLang="en-US" sz="1200" baseline="0"/>
          </a:p>
        </p:txBody>
      </p:sp>
      <p:sp>
        <p:nvSpPr>
          <p:cNvPr id="8089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6689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anose="02020603050405020304" pitchFamily="18" charset="0"/>
                <a:ea typeface="MS PGothic" pitchFamily="34" charset="-128"/>
              </a:defRPr>
            </a:lvl9pPr>
          </a:lstStyle>
          <a:p>
            <a:fld id="{C8737B71-A9D7-4501-BE78-503894DD54BB}" type="slidenum">
              <a:rPr lang="en-US" altLang="en-US" sz="1200" baseline="0"/>
              <a:pPr/>
              <a:t>10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4037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0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435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D12D62-95A3-4756-9FE8-A1BBC9AF01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535322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20902-82B9-463A-852E-C311CC14B9F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341614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2E3533-610A-4068-B591-11529A8F52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5277903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529135-FD33-4AD3-AD43-E4E9787EED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540188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318074-C066-4437-AB8C-33B317B337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110989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EC4041-6A7E-44E5-BF9B-BB794B9A12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897688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2C169B-3B90-428D-9C81-3D74423F1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568150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AE408D-64D5-4A70-B1CA-60D0E6D8AE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612317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B5D83-A00A-45FE-8E3E-2636809FB2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299718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EA4DC1-3B67-4747-9ECA-0CE91F13F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817056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5264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289CA3-DDD2-4FDE-922A-FF02E4C92C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9812542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D61FA-D50C-4A75-A33F-0794C75DD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10535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CCFBF1-A765-4AB0-B699-9364651AE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8729246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552BF8-5ADC-4754-B08F-AC77DBFA1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356356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CAE35-D378-4885-A188-5209D15452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88132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D10BB-D669-4A9F-B0F1-AB602C5F4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166387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73C25D-C702-4347-A2B0-FCF8A3D3C8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249399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0590F9-2612-44D0-BAAD-9DF61506B2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215695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66BE8-AADE-48B4-8955-8D69E6BB4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005750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24D94-788D-45B8-A933-3257D0691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8212207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 descr="Stoker9781133103943-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" y="1012825"/>
            <a:ext cx="3756025" cy="480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953000" y="2057400"/>
            <a:ext cx="3810000" cy="9906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334000" y="3352800"/>
            <a:ext cx="3136900" cy="82232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8096551"/>
      </p:ext>
    </p:extLst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527A6-E86F-4FD8-8D2B-0D2D299CFE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4927667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B97AB-104F-41AF-B3E6-A307A77E6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9772034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6693ED-6660-4768-8CFB-F4C481A9AB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545165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CA612B-7B23-4C23-869B-713E9FC7A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436215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1B2FC-DB49-49A0-94CB-30E7819F16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471822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AABEB-95B7-4E94-AA1E-93B56DCAA3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839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6E09ED-E045-4BA5-B829-9772D41935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8637362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9BC8C1-7718-484D-8E81-0E948D79A63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7299997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01DED-B94B-43CA-9FA9-632169AB59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527460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5314DEF-A6D0-448C-8287-765C044AD1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703695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0F2A1F-70C5-40E3-BDEA-3B83F2967D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663307"/>
      </p:ext>
    </p:extLst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FD576-F4B5-4297-8047-202BDEDC6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7295318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16176-75AB-4BD6-9CE6-47396C7C82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6149257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76831-F7FA-4606-AC8A-F04CAE34EE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530820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B1042D-0103-4584-978E-043C77C18D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18279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19BC90-6851-4810-9CD8-A6DFD10662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9011334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00AFF0-A918-4183-BC22-78AAC05461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036862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784B36-9168-4C3F-A5BF-E1EB8943C0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6487898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51CC43-B349-4B0C-99F5-A3B32C3DFC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619751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F00A2D-7FA2-4290-8A6B-E9660E187D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501735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5AADB5-EFD6-4885-9FE7-F92F2A909D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1549832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BC72D3-6828-4F28-B83B-F2EC597DE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4495312"/>
      </p:ext>
    </p:extLst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15DD3-F57F-4124-8457-4EE8763E8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188535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11AF53-FBA8-4CA1-87A6-39B3B3D336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548396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2992DE-6FF8-4664-A4B9-233847538D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9649281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F24DB2-7E22-4D09-8913-6899233739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525602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E5B732-958D-42C3-BE71-F25677E444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3205186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9A32F-ECCC-42FF-B7D1-5187202D8B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318677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ABB6E8-85C6-46A9-8589-2A4F71F5B7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852322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55D4F4-7F46-4D7A-8810-134D48729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726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C8EEDF-AF8E-44FC-ACC2-8B1D69CAC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731767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BE99E5-583F-4FC2-BE7D-40D04F2F82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2832716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6D3D6D-A7F0-40EE-A769-9B7A4CC0D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4780168"/>
      </p:ext>
    </p:extLst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1A7891-A617-4B6F-B1B0-016BDCF29F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6935091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CCD077-D438-49AF-B9AD-A2B830C67B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4849867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E042F-565C-4CDC-AEDC-BF030E545A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394281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5119A6-0248-499E-8EB0-8AB027279B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1605211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1341A-E36E-4633-99A2-4162459D8A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6671341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D07195-B50E-45E3-875A-F11F1584D9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4359029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F9A987-2FF0-4EFB-A45C-A5AED3933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5278301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644F-1FF4-48B6-9B76-59C3FEA057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111131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01099-43A5-44BC-AC96-A09DBA5B0A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04122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AE7C1F-60F1-4058-B18F-35161B685C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62089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2F3B19-A6B3-4AA1-AE60-DE59F5BD0F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0769044"/>
      </p:ext>
    </p:extLst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C9FCD6-174E-4EEC-9D24-0E48979C16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5389918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8D0F41-74AE-42EB-BC11-BCF9B8ACB9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4317925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EF93FE-5A6B-4A9D-884F-EAF3ADA70C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16296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32B1C3-D024-4493-A7CC-F91A70FD1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398688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BF8FDC-FE2A-489C-A79B-0D4E35D57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09168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8956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895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EF46BC-9E73-4070-B608-B8ACC58A1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381645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824146-982B-4A5F-B31D-693CA499D9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8486275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1B69E8-7EE4-4AEB-924A-C634FF141C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9204672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B89C5-6921-4887-A368-7D0702AC70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045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294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EA33E0-B500-4C17-95E0-05F5156E6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582283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56AE14-3306-45C7-94B4-8D2993DA5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484542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31800-EB38-4C5E-8735-589D3E36F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691530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6AAF09-B570-46C4-90E6-4ED1E8F839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430193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AAAB6B-8B72-4BE3-A744-DC56EB7413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2023794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10692D-F901-4A2D-BA57-F27051482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19859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CCE0E-4350-4B26-BD16-F64DFDA0B9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8352722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47050-EA66-42F0-B1D8-174DE786F4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1092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E9BB5C-183A-4E6C-A838-958B2C59FA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58673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96770F-EE5B-492B-A080-6C4A5243DC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206101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88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A43EEB-DFF2-49CC-9CD1-E996B58FD4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659708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76AF7B-EC92-4EFC-A777-987E96A01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744731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4AEAD0-2CB2-48F4-93D4-DAC1E040F8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09109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C51847-11C6-46B5-B492-D527B59C4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97524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8390E7-7F32-4BB4-A85D-32AD0F0E0F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873408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07A8F7-A597-4215-8260-5E230909C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293316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0E890-8C5D-4B51-B149-BB438B9961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3863621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ADE69-56F7-41A8-B99F-3D7584255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450216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18E284-4193-43CF-8EC6-2E246C1A8D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23950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0DD7D9-7863-4524-9C3E-57D2E73BEB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6511710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67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D5EAA6-41F5-4ADD-83E0-79DCAAB3FA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08969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773691-D1B1-4D7C-99B6-EBDA819343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2419933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0B3636-6F59-4513-B481-66DB6459F1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3092740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B77DAD-8661-4035-97E7-A7F5EC319C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5894017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9826A2-B06A-4498-9919-358527B6C9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595975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C5F7A1-B8C0-4FB9-BAE5-3B1509ED75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259159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C49C82-BCBD-4869-9C07-D087545427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0804530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28C189-3CAC-4457-A34B-D795D9712C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1186306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737EE0-0E98-4FC5-82BA-EB59AE3C27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5262198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D5831E-C299-450F-B545-59475D404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960873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6019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7535D3-BA35-4798-B384-77B16CE958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81005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973302-856E-4379-814E-4626A620C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1659542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98B376-CCB8-4D9A-994E-6D01A3D24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1650999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5400A-5565-40BC-B895-EAD664D02A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9072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8D7D58-EAA5-4489-AB6C-127D059B7D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788955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38DE61-399A-4A67-8F11-CA0443ED8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211263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78AD1-BF4D-4837-BEF2-2BB8A756FE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6477150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B9598-9EFC-43E2-83F0-3E95754290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5324663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469C84-353D-4642-84A8-817ECCC288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988894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A92AA-8075-480C-85F5-1BB8530F07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09846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265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55C98D-7202-433A-8FF6-4E21817EEE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8731329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C689EE-BD47-4000-87E4-C6394E3A6F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665354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02D85B-6A9A-4D2E-9878-3CA523ABDF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3987125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9E6556-FE21-459A-BE6A-93326DA7F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5214756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942BF4-52B9-4615-A266-D71254025A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496109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6A785D-0C67-4130-A716-4932FD060B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93963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D04AE1-C8D0-45D9-8F54-0F0BD1B90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851711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6F48D5-9086-4CF3-9C39-B02D2B6EC4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655296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F958B-B23F-4C49-ADC8-4D90F42730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1803995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07D7DA-1D75-4CEB-BCEC-416993C3E9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248260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0956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90CADA-BE1E-4431-ABBC-CBFD838D13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519010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4A9F81-52CB-4A09-A768-2A57204538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8114774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03D476-E7BC-4C9D-8193-6F7F7B78D2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13305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5A0C7-0ECC-461A-8334-3C8C8E27CA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68999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AE0E9D-8D57-4F97-A716-9A0315A065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33854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5D557-63C6-4C77-B348-2E87718D18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366336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CAAD95-4E1F-4CF1-B4C8-AE89B7A9E2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000516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7C4A14-61ED-4480-BEFE-000C03AD6F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948769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C2BC1A-97D5-46D4-8DF3-D2EA63C2AE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492267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CCA3B-4F8E-4AF4-90EE-FF9D31F188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955001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8036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EAC0B8-9AEE-4D31-A67A-62F164FDC8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097142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E9EE80-6EA2-43DE-B489-5712BE9455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936303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658D1C-7174-4465-ACE3-C0FC40232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444389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CE495-E815-4C35-AD5A-8EC1D1D491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920154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3B34AE-E1E9-4FE3-9C88-6A7E538D80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63014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0B16E2-3AAF-451D-89B2-65EF0DC121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713113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375F9-26CA-45BB-8B5F-97B0BECBAD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388779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20AB6-30E3-47E6-9FFC-1878033B1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6679613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7A8CDA-F1C3-4F90-8955-4396DBC78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9327374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1277C8-C8A5-48EE-B7D0-C20BD275E9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322453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04225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B33122-E9AE-469F-97E8-02DAED1B5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084835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4F8E3A-7A46-44DB-9177-2BDE22F78C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738946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038600" cy="2027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A801E7-EB21-4B91-A103-EA94F8C246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43655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F42575-078E-47C6-A6D2-7BC267C591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5244354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C20073-1E3F-4DB7-8ADE-5FEE50B42C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465331"/>
      </p:ext>
    </p:extLst>
  </p:cSld>
  <p:clrMapOvr>
    <a:masterClrMapping/>
  </p:clrMapOvr>
  <p:transition spd="med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6EE7F-2CF7-46F3-A2EB-2AD24574E2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8106717"/>
      </p:ext>
    </p:extLst>
  </p:cSld>
  <p:clrMapOvr>
    <a:masterClrMapping/>
  </p:clrMapOvr>
  <p:transition spd="med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96FC94-C364-4721-9F69-B70FF3B9A8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719853"/>
      </p:ext>
    </p:extLst>
  </p:cSld>
  <p:clrMapOvr>
    <a:masterClrMapping/>
  </p:clrMapOvr>
  <p:transition spd="med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FDDC27-85CC-47F4-85B9-7D393BFA2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8312332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00A47-A659-4201-80EC-E6DFF48B18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50854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43000"/>
            <a:ext cx="2057400" cy="2636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019800" cy="2636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09D583-E89E-4A19-BB33-FFFDC94E09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157173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95B27-2908-4765-84ED-C7CC9AA48A20}" type="datetimeFigureOut">
              <a:rPr lang="en-US" smtClean="0"/>
              <a:t>5/2/2017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B0CA9-3CCE-4AF2-A4B8-FDBF94F01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1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65" r:id="rId1"/>
    <p:sldLayoutId id="2147485066" r:id="rId2"/>
    <p:sldLayoutId id="2147485067" r:id="rId3"/>
    <p:sldLayoutId id="2147485068" r:id="rId4"/>
    <p:sldLayoutId id="2147485069" r:id="rId5"/>
    <p:sldLayoutId id="2147485070" r:id="rId6"/>
    <p:sldLayoutId id="2147485071" r:id="rId7"/>
    <p:sldLayoutId id="2147485072" r:id="rId8"/>
    <p:sldLayoutId id="2147485073" r:id="rId9"/>
    <p:sldLayoutId id="2147485074" r:id="rId10"/>
    <p:sldLayoutId id="21474850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3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11.9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fr-FR" b="1" baseline="0" smtClean="0">
                <a:solidFill>
                  <a:schemeClr val="bg1"/>
                </a:solidFill>
                <a:latin typeface="Arial" charset="0"/>
                <a:ea typeface="+mn-ea"/>
              </a:rPr>
              <a:t>Detection of Radiation</a:t>
            </a:r>
          </a:p>
        </p:txBody>
      </p:sp>
      <p:sp>
        <p:nvSpPr>
          <p:cNvPr id="26931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932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AF55C17-B999-4E91-BD28-DD2C6B63C6EA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0250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0251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97" r:id="rId1"/>
    <p:sldLayoutId id="2147484998" r:id="rId2"/>
    <p:sldLayoutId id="2147484999" r:id="rId3"/>
    <p:sldLayoutId id="2147485000" r:id="rId4"/>
    <p:sldLayoutId id="2147485001" r:id="rId5"/>
    <p:sldLayoutId id="2147485002" r:id="rId6"/>
    <p:sldLayoutId id="2147485003" r:id="rId7"/>
    <p:sldLayoutId id="2147485004" r:id="rId8"/>
    <p:sldLayoutId id="2147485005" r:id="rId9"/>
    <p:sldLayoutId id="2147485006" r:id="rId10"/>
    <p:sldLayoutId id="2147485007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126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11.10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Sources of Radiation Exposure</a:t>
            </a:r>
          </a:p>
        </p:txBody>
      </p:sp>
      <p:sp>
        <p:nvSpPr>
          <p:cNvPr id="27034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034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CA657BEA-4B64-4B75-8734-04AEFA4F1C8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127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127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8" r:id="rId1"/>
    <p:sldLayoutId id="2147485009" r:id="rId2"/>
    <p:sldLayoutId id="2147485010" r:id="rId3"/>
    <p:sldLayoutId id="2147485011" r:id="rId4"/>
    <p:sldLayoutId id="2147485012" r:id="rId5"/>
    <p:sldLayoutId id="2147485013" r:id="rId6"/>
    <p:sldLayoutId id="2147485014" r:id="rId7"/>
    <p:sldLayoutId id="2147485015" r:id="rId8"/>
    <p:sldLayoutId id="2147485016" r:id="rId9"/>
    <p:sldLayoutId id="2147485017" r:id="rId10"/>
    <p:sldLayoutId id="21474850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11.11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229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Nuclear Medicine</a:t>
            </a:r>
          </a:p>
        </p:txBody>
      </p:sp>
      <p:sp>
        <p:nvSpPr>
          <p:cNvPr id="2713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13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7B303C37-91EB-48BD-B959-8214D566B61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229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229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19" r:id="rId1"/>
    <p:sldLayoutId id="2147485020" r:id="rId2"/>
    <p:sldLayoutId id="2147485021" r:id="rId3"/>
    <p:sldLayoutId id="2147485022" r:id="rId4"/>
    <p:sldLayoutId id="2147485023" r:id="rId5"/>
    <p:sldLayoutId id="2147485024" r:id="rId6"/>
    <p:sldLayoutId id="2147485025" r:id="rId7"/>
    <p:sldLayoutId id="2147485026" r:id="rId8"/>
    <p:sldLayoutId id="2147485027" r:id="rId9"/>
    <p:sldLayoutId id="2147485028" r:id="rId10"/>
    <p:sldLayoutId id="214748502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31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11.12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Nuclear Fission and Nuclear Fusion</a:t>
            </a:r>
          </a:p>
        </p:txBody>
      </p:sp>
      <p:sp>
        <p:nvSpPr>
          <p:cNvPr id="27239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239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F9B2B195-4596-44D5-8334-BA39C8B4118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2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332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30" r:id="rId1"/>
    <p:sldLayoutId id="2147485031" r:id="rId2"/>
    <p:sldLayoutId id="2147485032" r:id="rId3"/>
    <p:sldLayoutId id="2147485033" r:id="rId4"/>
    <p:sldLayoutId id="2147485034" r:id="rId5"/>
    <p:sldLayoutId id="2147485035" r:id="rId6"/>
    <p:sldLayoutId id="2147485036" r:id="rId7"/>
    <p:sldLayoutId id="2147485037" r:id="rId8"/>
    <p:sldLayoutId id="2147485038" r:id="rId9"/>
    <p:sldLayoutId id="2147485039" r:id="rId10"/>
    <p:sldLayoutId id="214748504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3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434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11.13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Nuclear and Chemical Reactions Compared</a:t>
            </a:r>
          </a:p>
        </p:txBody>
      </p:sp>
      <p:sp>
        <p:nvSpPr>
          <p:cNvPr id="27341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7341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5019F446-879B-4C19-8399-4A6BC0889309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434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>
              <a:solidFill>
                <a:srgbClr val="FF0000"/>
              </a:solidFill>
            </a:endParaRPr>
          </a:p>
        </p:txBody>
      </p:sp>
      <p:sp>
        <p:nvSpPr>
          <p:cNvPr id="1434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42" r:id="rId2"/>
    <p:sldLayoutId id="2147485043" r:id="rId3"/>
    <p:sldLayoutId id="2147485044" r:id="rId4"/>
    <p:sldLayoutId id="2147485045" r:id="rId5"/>
    <p:sldLayoutId id="2147485046" r:id="rId6"/>
    <p:sldLayoutId id="2147485047" r:id="rId7"/>
    <p:sldLayoutId id="2147485048" r:id="rId8"/>
    <p:sldLayoutId id="2147485049" r:id="rId9"/>
    <p:sldLayoutId id="2147485050" r:id="rId10"/>
    <p:sldLayoutId id="214748505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3" name="Rectangle 16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6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Chapter 11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  <a:cs typeface="Times New Roman" pitchFamily="18" charset="0"/>
              </a:rPr>
              <a:t>Table of Contents</a:t>
            </a:r>
            <a:endParaRPr lang="en-US" b="1" baseline="0" smtClean="0">
              <a:solidFill>
                <a:schemeClr val="bg1"/>
              </a:solidFill>
              <a:latin typeface="Arial" charset="0"/>
              <a:ea typeface="+mn-ea"/>
            </a:endParaRP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9818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D7E108E-E025-49A3-B721-0D195D9A0E5D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5369" name="Rectangle 17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15370" name="Line 18"/>
          <p:cNvSpPr>
            <a:spLocks noChangeShapeType="1"/>
          </p:cNvSpPr>
          <p:nvPr userDrawn="1"/>
        </p:nvSpPr>
        <p:spPr bwMode="auto">
          <a:xfrm>
            <a:off x="304800" y="0"/>
            <a:ext cx="23622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rc 19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52" r:id="rId1"/>
    <p:sldLayoutId id="2147485053" r:id="rId2"/>
    <p:sldLayoutId id="2147485054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60" r:id="rId9"/>
    <p:sldLayoutId id="2147485061" r:id="rId10"/>
    <p:sldLayoutId id="214748506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1" name="Rectangle 1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Line 9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Arc 11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 Box 1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Stable and Unstable Nuclides</a:t>
            </a: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613E2B2-040F-4612-9B93-72DF2542A62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2059" name="Text Box 30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11.1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2060" name="Rectangle 2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206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3" r:id="rId1"/>
    <p:sldLayoutId id="2147484910" r:id="rId2"/>
    <p:sldLayoutId id="2147484911" r:id="rId3"/>
    <p:sldLayoutId id="2147484912" r:id="rId4"/>
    <p:sldLayoutId id="2147484913" r:id="rId5"/>
    <p:sldLayoutId id="2147484914" r:id="rId6"/>
    <p:sldLayoutId id="2147484915" r:id="rId7"/>
    <p:sldLayoutId id="2147484916" r:id="rId8"/>
    <p:sldLayoutId id="2147484917" r:id="rId9"/>
    <p:sldLayoutId id="2147484918" r:id="rId10"/>
    <p:sldLayoutId id="2147484919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5" name="Rectangle 39"/>
          <p:cNvSpPr>
            <a:spLocks noChangeArrowheads="1"/>
          </p:cNvSpPr>
          <p:nvPr userDrawn="1"/>
        </p:nvSpPr>
        <p:spPr bwMode="auto">
          <a:xfrm>
            <a:off x="0" y="442913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11.2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3078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The Nature of Radioactive Emissions</a:t>
            </a:r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BEC4C418-29D9-4FC4-A689-ADAAFF9D178E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3082" name="Arc 40"/>
          <p:cNvSpPr>
            <a:spLocks/>
          </p:cNvSpPr>
          <p:nvPr userDrawn="1"/>
        </p:nvSpPr>
        <p:spPr bwMode="auto">
          <a:xfrm>
            <a:off x="2590800" y="-1588"/>
            <a:ext cx="533400" cy="444501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Line 41"/>
          <p:cNvSpPr>
            <a:spLocks noChangeShapeType="1"/>
          </p:cNvSpPr>
          <p:nvPr userDrawn="1"/>
        </p:nvSpPr>
        <p:spPr bwMode="auto">
          <a:xfrm>
            <a:off x="381000" y="-1588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Rectangle 42"/>
          <p:cNvSpPr>
            <a:spLocks noChangeArrowheads="1"/>
          </p:cNvSpPr>
          <p:nvPr userDrawn="1"/>
        </p:nvSpPr>
        <p:spPr bwMode="auto">
          <a:xfrm>
            <a:off x="12700" y="-1588"/>
            <a:ext cx="457200" cy="457201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308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0" r:id="rId1"/>
    <p:sldLayoutId id="2147484921" r:id="rId2"/>
    <p:sldLayoutId id="2147484922" r:id="rId3"/>
    <p:sldLayoutId id="2147484923" r:id="rId4"/>
    <p:sldLayoutId id="2147484924" r:id="rId5"/>
    <p:sldLayoutId id="2147484925" r:id="rId6"/>
    <p:sldLayoutId id="2147484926" r:id="rId7"/>
    <p:sldLayoutId id="2147484927" r:id="rId8"/>
    <p:sldLayoutId id="2147484928" r:id="rId9"/>
    <p:sldLayoutId id="2147484929" r:id="rId10"/>
    <p:sldLayoutId id="21474849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099" name="Rectangle 33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4100" name="Rectangle 3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11.3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4103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it-IT" b="1" baseline="0" smtClean="0">
                <a:solidFill>
                  <a:schemeClr val="bg1"/>
                </a:solidFill>
                <a:latin typeface="Arial" charset="0"/>
                <a:ea typeface="+mn-ea"/>
              </a:rPr>
              <a:t>Equations for Radioactive Decay</a:t>
            </a:r>
          </a:p>
        </p:txBody>
      </p:sp>
      <p:sp>
        <p:nvSpPr>
          <p:cNvPr id="110608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0609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96A43CD-8FA6-4E4D-8162-75D3BD3D15D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07" name="Line 34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" name="Arc 35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1" r:id="rId1"/>
    <p:sldLayoutId id="2147484932" r:id="rId2"/>
    <p:sldLayoutId id="2147484933" r:id="rId3"/>
    <p:sldLayoutId id="2147484934" r:id="rId4"/>
    <p:sldLayoutId id="2147484935" r:id="rId5"/>
    <p:sldLayoutId id="2147484936" r:id="rId6"/>
    <p:sldLayoutId id="2147484937" r:id="rId7"/>
    <p:sldLayoutId id="2147484938" r:id="rId8"/>
    <p:sldLayoutId id="2147484939" r:id="rId9"/>
    <p:sldLayoutId id="2147484940" r:id="rId10"/>
    <p:sldLayoutId id="2147484941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3" name="Rectangle 17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8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11.4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5126" name="Text Box 9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Rate of Radioactive Decay</a:t>
            </a:r>
          </a:p>
        </p:txBody>
      </p:sp>
      <p:sp>
        <p:nvSpPr>
          <p:cNvPr id="11163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111631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0B415DDB-A6CB-4A6B-B742-DFEDBAD0F7A8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5130" name="Rectangle 22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5131" name="Line 23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Arc 24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33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42" r:id="rId1"/>
    <p:sldLayoutId id="2147484943" r:id="rId2"/>
    <p:sldLayoutId id="2147484944" r:id="rId3"/>
    <p:sldLayoutId id="2147484945" r:id="rId4"/>
    <p:sldLayoutId id="2147484946" r:id="rId5"/>
    <p:sldLayoutId id="2147484947" r:id="rId6"/>
    <p:sldLayoutId id="2147484948" r:id="rId7"/>
    <p:sldLayoutId id="2147484949" r:id="rId8"/>
    <p:sldLayoutId id="2147484950" r:id="rId9"/>
    <p:sldLayoutId id="2147484951" r:id="rId10"/>
    <p:sldLayoutId id="214748495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7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11.5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6150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Transmutation and Bombardment Reactions</a:t>
            </a:r>
          </a:p>
        </p:txBody>
      </p:sp>
      <p:sp>
        <p:nvSpPr>
          <p:cNvPr id="26522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522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633DCAC4-397A-4220-B722-258C59D6AB03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6154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6155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54" r:id="rId2"/>
    <p:sldLayoutId id="2147484955" r:id="rId3"/>
    <p:sldLayoutId id="2147484956" r:id="rId4"/>
    <p:sldLayoutId id="2147484957" r:id="rId5"/>
    <p:sldLayoutId id="2147484958" r:id="rId6"/>
    <p:sldLayoutId id="2147484959" r:id="rId7"/>
    <p:sldLayoutId id="2147484960" r:id="rId8"/>
    <p:sldLayoutId id="2147484961" r:id="rId9"/>
    <p:sldLayoutId id="2147484962" r:id="rId10"/>
    <p:sldLayoutId id="2147484963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 userDrawn="1"/>
        </p:nvSpPr>
        <p:spPr bwMode="auto">
          <a:xfrm>
            <a:off x="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1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11.6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Radioactive Decay Series</a:t>
            </a:r>
          </a:p>
        </p:txBody>
      </p:sp>
      <p:sp>
        <p:nvSpPr>
          <p:cNvPr id="266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6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4937515C-A7F6-4036-BF7E-BEB86F4F5CC2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178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7179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0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1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4" r:id="rId1"/>
    <p:sldLayoutId id="2147484965" r:id="rId2"/>
    <p:sldLayoutId id="2147484966" r:id="rId3"/>
    <p:sldLayoutId id="2147484967" r:id="rId4"/>
    <p:sldLayoutId id="2147484968" r:id="rId5"/>
    <p:sldLayoutId id="2147484969" r:id="rId6"/>
    <p:sldLayoutId id="2147484970" r:id="rId7"/>
    <p:sldLayoutId id="2147484971" r:id="rId8"/>
    <p:sldLayoutId id="2147484972" r:id="rId9"/>
    <p:sldLayoutId id="2147484973" r:id="rId10"/>
    <p:sldLayoutId id="214748497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5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11.7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8198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Chemical Effects of Radiation</a:t>
            </a:r>
          </a:p>
        </p:txBody>
      </p:sp>
      <p:sp>
        <p:nvSpPr>
          <p:cNvPr id="2672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72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A9A1D73F-0CAF-49F7-B9A9-FAD0EEFB6E3B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202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8203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5" r:id="rId1"/>
    <p:sldLayoutId id="2147484976" r:id="rId2"/>
    <p:sldLayoutId id="2147484977" r:id="rId3"/>
    <p:sldLayoutId id="2147484978" r:id="rId4"/>
    <p:sldLayoutId id="2147484979" r:id="rId5"/>
    <p:sldLayoutId id="2147484980" r:id="rId6"/>
    <p:sldLayoutId id="2147484981" r:id="rId7"/>
    <p:sldLayoutId id="2147484982" r:id="rId8"/>
    <p:sldLayoutId id="2147484983" r:id="rId9"/>
    <p:sldLayoutId id="2147484984" r:id="rId10"/>
    <p:sldLayoutId id="2147484985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0"/>
          <p:cNvSpPr>
            <a:spLocks noChangeArrowheads="1"/>
          </p:cNvSpPr>
          <p:nvPr userDrawn="1"/>
        </p:nvSpPr>
        <p:spPr bwMode="auto">
          <a:xfrm>
            <a:off x="-12700" y="6553200"/>
            <a:ext cx="9144000" cy="304800"/>
          </a:xfrm>
          <a:prstGeom prst="rect">
            <a:avLst/>
          </a:prstGeom>
          <a:solidFill>
            <a:srgbClr val="D9244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19" name="Rectangle 2"/>
          <p:cNvSpPr>
            <a:spLocks noChangeArrowheads="1"/>
          </p:cNvSpPr>
          <p:nvPr userDrawn="1"/>
        </p:nvSpPr>
        <p:spPr bwMode="auto">
          <a:xfrm>
            <a:off x="0" y="444500"/>
            <a:ext cx="9144000" cy="533400"/>
          </a:xfrm>
          <a:prstGeom prst="rect">
            <a:avLst/>
          </a:prstGeom>
          <a:solidFill>
            <a:srgbClr val="476FAC"/>
          </a:solidFill>
          <a:ln w="9525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2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9600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Text Box 5"/>
          <p:cNvSpPr txBox="1">
            <a:spLocks noChangeArrowheads="1"/>
          </p:cNvSpPr>
          <p:nvPr userDrawn="1"/>
        </p:nvSpPr>
        <p:spPr bwMode="auto">
          <a:xfrm>
            <a:off x="457200" y="30163"/>
            <a:ext cx="2606675" cy="4270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sz="2200" b="1" baseline="0" smtClean="0">
                <a:solidFill>
                  <a:srgbClr val="D6000E"/>
                </a:solidFill>
                <a:latin typeface="Arial" charset="0"/>
                <a:ea typeface="+mn-ea"/>
              </a:rPr>
              <a:t>Section 11.8</a:t>
            </a:r>
            <a:endParaRPr lang="en-US" sz="2200" b="1" baseline="0" smtClean="0">
              <a:latin typeface="Arial" charset="0"/>
              <a:ea typeface="+mn-ea"/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 userDrawn="1"/>
        </p:nvSpPr>
        <p:spPr bwMode="auto">
          <a:xfrm>
            <a:off x="457200" y="533400"/>
            <a:ext cx="8686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2400" baseline="300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defRPr/>
            </a:pPr>
            <a:r>
              <a:rPr lang="en-US" b="1" baseline="0" smtClean="0">
                <a:solidFill>
                  <a:schemeClr val="bg1"/>
                </a:solidFill>
                <a:latin typeface="Arial" charset="0"/>
                <a:ea typeface="+mn-ea"/>
              </a:rPr>
              <a:t>Biochemical Effects of Radiation</a:t>
            </a:r>
          </a:p>
        </p:txBody>
      </p:sp>
      <p:sp>
        <p:nvSpPr>
          <p:cNvPr id="26829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7313" y="6618288"/>
            <a:ext cx="5867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aseline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Copyright © Cengage Learning. All rights reserved</a:t>
            </a:r>
          </a:p>
        </p:txBody>
      </p:sp>
      <p:sp>
        <p:nvSpPr>
          <p:cNvPr id="26829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629400"/>
            <a:ext cx="2438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aseline="0">
                <a:latin typeface="Arial" panose="020B0604020202020204" pitchFamily="34" charset="0"/>
              </a:defRPr>
            </a:lvl1pPr>
          </a:lstStyle>
          <a:p>
            <a:fld id="{EE0B6937-3C1F-4BA0-9033-40A7999F49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9226" name="Rectangle 10"/>
          <p:cNvSpPr>
            <a:spLocks noChangeArrowheads="1"/>
          </p:cNvSpPr>
          <p:nvPr userDrawn="1"/>
        </p:nvSpPr>
        <p:spPr bwMode="auto">
          <a:xfrm>
            <a:off x="12700" y="0"/>
            <a:ext cx="457200" cy="457200"/>
          </a:xfrm>
          <a:prstGeom prst="rect">
            <a:avLst/>
          </a:prstGeom>
          <a:solidFill>
            <a:srgbClr val="48A459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  <p:sp>
        <p:nvSpPr>
          <p:cNvPr id="9227" name="Line 11"/>
          <p:cNvSpPr>
            <a:spLocks noChangeShapeType="1"/>
          </p:cNvSpPr>
          <p:nvPr userDrawn="1"/>
        </p:nvSpPr>
        <p:spPr bwMode="auto">
          <a:xfrm>
            <a:off x="381000" y="0"/>
            <a:ext cx="2209800" cy="0"/>
          </a:xfrm>
          <a:prstGeom prst="line">
            <a:avLst/>
          </a:pr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8" name="Arc 12"/>
          <p:cNvSpPr>
            <a:spLocks/>
          </p:cNvSpPr>
          <p:nvPr userDrawn="1"/>
        </p:nvSpPr>
        <p:spPr bwMode="auto">
          <a:xfrm>
            <a:off x="2590800" y="0"/>
            <a:ext cx="533400" cy="4445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25400">
            <a:solidFill>
              <a:srgbClr val="476FA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9" name="Rectangle 17"/>
          <p:cNvSpPr>
            <a:spLocks noChangeArrowheads="1"/>
          </p:cNvSpPr>
          <p:nvPr userDrawn="1"/>
        </p:nvSpPr>
        <p:spPr bwMode="auto">
          <a:xfrm>
            <a:off x="0" y="0"/>
            <a:ext cx="457200" cy="457200"/>
          </a:xfrm>
          <a:prstGeom prst="rect">
            <a:avLst/>
          </a:prstGeom>
          <a:solidFill>
            <a:srgbClr val="F06326"/>
          </a:solidFill>
          <a:ln w="25400">
            <a:solidFill>
              <a:srgbClr val="476FA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300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>
              <a:defRPr/>
            </a:pPr>
            <a:endParaRPr lang="en-US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86" r:id="rId1"/>
    <p:sldLayoutId id="2147484987" r:id="rId2"/>
    <p:sldLayoutId id="2147484988" r:id="rId3"/>
    <p:sldLayoutId id="2147484989" r:id="rId4"/>
    <p:sldLayoutId id="2147484990" r:id="rId5"/>
    <p:sldLayoutId id="2147484991" r:id="rId6"/>
    <p:sldLayoutId id="2147484992" r:id="rId7"/>
    <p:sldLayoutId id="2147484993" r:id="rId8"/>
    <p:sldLayoutId id="2147484994" r:id="rId9"/>
    <p:sldLayoutId id="2147484995" r:id="rId10"/>
    <p:sldLayoutId id="214748499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7C287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4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9.e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4.emf"/><Relationship Id="rId12" Type="http://schemas.openxmlformats.org/officeDocument/2006/relationships/image" Target="../media/image12.jpe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#352,28,Slide%2028"/><Relationship Id="rId13" Type="http://schemas.openxmlformats.org/officeDocument/2006/relationships/hyperlink" Target="#373,49,Fission%20Reactions"/><Relationship Id="rId3" Type="http://schemas.openxmlformats.org/officeDocument/2006/relationships/hyperlink" Target="#329,3,Nuclear%20Reaction"/><Relationship Id="rId7" Type="http://schemas.openxmlformats.org/officeDocument/2006/relationships/hyperlink" Target="#349,25,Transmutation%20Reaction"/><Relationship Id="rId12" Type="http://schemas.openxmlformats.org/officeDocument/2006/relationships/hyperlink" Target="#366,42,Background%20Radiatio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6.xml"/><Relationship Id="rId6" Type="http://schemas.openxmlformats.org/officeDocument/2006/relationships/hyperlink" Target="#344,19,Half-Life"/><Relationship Id="rId11" Type="http://schemas.openxmlformats.org/officeDocument/2006/relationships/hyperlink" Target="#359,38,Alpha%20Particle%20Effects"/><Relationship Id="rId5" Type="http://schemas.openxmlformats.org/officeDocument/2006/relationships/hyperlink" Target="#338,12,Radioactive%20Decay"/><Relationship Id="rId10" Type="http://schemas.openxmlformats.org/officeDocument/2006/relationships/hyperlink" Target="#354,33,Two%20Things%20Can%20Happen%20to%20an%20Electron%20Subjected%20to%20Radiation"/><Relationship Id="rId4" Type="http://schemas.openxmlformats.org/officeDocument/2006/relationships/hyperlink" Target="#334,8,Understanding%20Radioactivity"/><Relationship Id="rId9" Type="http://schemas.openxmlformats.org/officeDocument/2006/relationships/hyperlink" Target="#363,30,Slide%2030"/><Relationship Id="rId14" Type="http://schemas.openxmlformats.org/officeDocument/2006/relationships/hyperlink" Target="#378,54,Slide%2054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hyperlink" Target="half_life_nuclear_decay.html" TargetMode="External"/><Relationship Id="rId4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jpeg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ctrTitle"/>
          </p:nvPr>
        </p:nvSpPr>
        <p:spPr>
          <a:xfrm>
            <a:off x="-29852" y="914400"/>
            <a:ext cx="8839200" cy="477838"/>
          </a:xfrm>
        </p:spPr>
        <p:txBody>
          <a:bodyPr rtlCol="0">
            <a:no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11. </a:t>
            </a: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Chemistry</a:t>
            </a:r>
            <a:b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altLang="en-US" sz="2800" b="1" kern="0" baseline="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733425" y="990600"/>
            <a:ext cx="8029575" cy="5029200"/>
          </a:xfrm>
        </p:spPr>
        <p:txBody>
          <a:bodyPr rtlCol="0">
            <a:normAutofit/>
          </a:bodyPr>
          <a:lstStyle/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Introduction to </a:t>
            </a:r>
            <a:r>
              <a:rPr lang="en-US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Inorganic Chemistry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8000"/>
                </a:solidFill>
                <a:latin typeface="Times New Roman" pitchFamily="18" charset="0"/>
              </a:rPr>
              <a:t>Instructor</a:t>
            </a:r>
            <a:r>
              <a:rPr lang="en-US" dirty="0">
                <a:latin typeface="Times New Roman" pitchFamily="18" charset="0"/>
              </a:rPr>
              <a:t> Dr. </a:t>
            </a:r>
            <a:r>
              <a:rPr lang="en-US" dirty="0" err="1">
                <a:latin typeface="Times New Roman" pitchFamily="18" charset="0"/>
              </a:rPr>
              <a:t>Upali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Siriwardane</a:t>
            </a:r>
            <a:r>
              <a:rPr lang="en-US" dirty="0">
                <a:latin typeface="Times New Roman" pitchFamily="18" charset="0"/>
              </a:rPr>
              <a:t> (Ph.D. Ohio State)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</a:rPr>
              <a:t>E-mail:  upali@latech.edu 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C00000"/>
                </a:solidFill>
                <a:latin typeface="Times New Roman" pitchFamily="18" charset="0"/>
              </a:rPr>
              <a:t>Office</a:t>
            </a:r>
            <a:r>
              <a:rPr lang="en-US" dirty="0">
                <a:latin typeface="Times New Roman" pitchFamily="18" charset="0"/>
              </a:rPr>
              <a:t>:  311 Carson Taylor Hall ; Phone: 318-257-4941</a:t>
            </a:r>
            <a:r>
              <a:rPr lang="en-US" dirty="0" smtClean="0">
                <a:latin typeface="Times New Roman" pitchFamily="18" charset="0"/>
              </a:rPr>
              <a:t>;</a:t>
            </a:r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b="1" u="sng" dirty="0"/>
              <a:t>Office Hours</a:t>
            </a:r>
            <a:r>
              <a:rPr lang="en-US" dirty="0"/>
              <a:t>:  MWF 8:00-9:00 and 11:00-12:00;  </a:t>
            </a:r>
            <a:endParaRPr lang="en-US" dirty="0" smtClean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/>
              <a:t>	 </a:t>
            </a:r>
            <a:r>
              <a:rPr lang="en-US" dirty="0" smtClean="0"/>
              <a:t>           TR 10:00-12:00 </a:t>
            </a:r>
            <a:endParaRPr lang="en-US" dirty="0"/>
          </a:p>
          <a:p>
            <a:pPr algn="l" fontAlgn="auto">
              <a:lnSpc>
                <a:spcPct val="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itchFamily="18" charset="0"/>
              </a:rPr>
              <a:t>Contact </a:t>
            </a:r>
            <a:r>
              <a:rPr lang="en-US" dirty="0">
                <a:latin typeface="Times New Roman" pitchFamily="18" charset="0"/>
              </a:rPr>
              <a:t>me trough </a:t>
            </a:r>
            <a:r>
              <a:rPr lang="en-US" dirty="0" smtClean="0">
                <a:latin typeface="Times New Roman" pitchFamily="18" charset="0"/>
              </a:rPr>
              <a:t>phone or e-mail </a:t>
            </a:r>
            <a:r>
              <a:rPr lang="en-US" dirty="0">
                <a:latin typeface="Times New Roman" pitchFamily="18" charset="0"/>
              </a:rPr>
              <a:t>if you have questions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Online Tests on Following days</a:t>
            </a: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March 24, 2017</a:t>
            </a:r>
            <a:r>
              <a:rPr lang="en-US" dirty="0" smtClean="0">
                <a:latin typeface="Times New Roman" pitchFamily="18" charset="0"/>
              </a:rPr>
              <a:t>:</a:t>
            </a: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</a:rPr>
              <a:t>  Test </a:t>
            </a:r>
            <a:r>
              <a:rPr lang="en-US" dirty="0">
                <a:latin typeface="Times New Roman" pitchFamily="18" charset="0"/>
              </a:rPr>
              <a:t>1 (Chapters </a:t>
            </a:r>
            <a:r>
              <a:rPr lang="en-US" dirty="0" smtClean="0">
                <a:latin typeface="Times New Roman" pitchFamily="18" charset="0"/>
              </a:rPr>
              <a:t>1-3)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10,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   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</a:rPr>
              <a:t>    Test </a:t>
            </a:r>
            <a:r>
              <a:rPr lang="en-US" dirty="0">
                <a:latin typeface="Times New Roman" pitchFamily="18" charset="0"/>
              </a:rPr>
              <a:t>2 (Chapters </a:t>
            </a:r>
            <a:r>
              <a:rPr lang="en-US" dirty="0" smtClean="0">
                <a:latin typeface="Times New Roman" pitchFamily="18" charset="0"/>
              </a:rPr>
              <a:t>4-5)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April 28, 2017</a:t>
            </a:r>
            <a:r>
              <a:rPr lang="en-US" dirty="0" smtClean="0">
                <a:latin typeface="Times New Roman" pitchFamily="18" charset="0"/>
              </a:rPr>
              <a:t>:   </a:t>
            </a:r>
            <a:r>
              <a:rPr lang="en-US" dirty="0">
                <a:latin typeface="Times New Roman" pitchFamily="18" charset="0"/>
              </a:rPr>
              <a:t>Test 3 (Chapters </a:t>
            </a:r>
            <a:r>
              <a:rPr lang="en-US" dirty="0" smtClean="0">
                <a:latin typeface="Times New Roman" pitchFamily="18" charset="0"/>
              </a:rPr>
              <a:t>6,7 &amp;8)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12,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 </a:t>
            </a:r>
            <a:r>
              <a:rPr lang="en-US" dirty="0">
                <a:latin typeface="Times New Roman" pitchFamily="18" charset="0"/>
              </a:rPr>
              <a:t>:   Test 4 (Chapters </a:t>
            </a:r>
            <a:r>
              <a:rPr lang="en-US" dirty="0" smtClean="0">
                <a:latin typeface="Times New Roman" pitchFamily="18" charset="0"/>
              </a:rPr>
              <a:t>9, 10 &amp;11)</a:t>
            </a:r>
            <a:endParaRPr lang="en-US" dirty="0">
              <a:latin typeface="Times New Roman" pitchFamily="18" charset="0"/>
            </a:endParaRPr>
          </a:p>
          <a:p>
            <a:pPr algn="l" fontAlgn="auto">
              <a:spcBef>
                <a:spcPct val="5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rgbClr val="000066"/>
                </a:solidFill>
                <a:latin typeface="Times New Roman" pitchFamily="18" charset="0"/>
              </a:rPr>
              <a:t>May 15, </a:t>
            </a:r>
            <a:r>
              <a:rPr lang="en-US" dirty="0">
                <a:solidFill>
                  <a:srgbClr val="000066"/>
                </a:solidFill>
                <a:latin typeface="Times New Roman" pitchFamily="18" charset="0"/>
              </a:rPr>
              <a:t>2017</a:t>
            </a:r>
            <a:r>
              <a:rPr lang="en-US" dirty="0">
                <a:latin typeface="Times New Roman" pitchFamily="18" charset="0"/>
              </a:rPr>
              <a:t>:     Make Up Exam: Chapters </a:t>
            </a:r>
            <a:r>
              <a:rPr lang="en-US" dirty="0" smtClean="0">
                <a:latin typeface="Times New Roman" pitchFamily="18" charset="0"/>
              </a:rPr>
              <a:t>1-11)</a:t>
            </a:r>
            <a:endParaRPr lang="en-US" dirty="0">
              <a:latin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.  </a:t>
            </a:r>
            <a:endParaRPr lang="en-US" dirty="0"/>
          </a:p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431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640D56D-BE10-44BF-BAA5-6E958A354E4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000"/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Beta Particle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Particle whose charge and mass are identical to those of an electron that is emitted by certain radioactive nuclei.</a:t>
            </a:r>
          </a:p>
        </p:txBody>
      </p:sp>
      <p:sp>
        <p:nvSpPr>
          <p:cNvPr id="2663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E56DC9-73C2-453A-B419-61AD2E4F2AA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000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Gamma Ray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Form of high-energy radiation without mass or charge that is emitted by certain radioactive nuclei.</a:t>
            </a:r>
          </a:p>
        </p:txBody>
      </p:sp>
      <p:sp>
        <p:nvSpPr>
          <p:cNvPr id="2765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6E3795-6BA2-48F0-969C-729AC628146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000"/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Radioactive Decay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Process by whereby a radionuclide is transformed into a nuclide of another element as a result of the emission of radiation from its nucleus.</a:t>
            </a:r>
          </a:p>
          <a:p>
            <a:pPr marL="347663" indent="-347663" eaLnBrk="1" hangingPunct="1"/>
            <a:r>
              <a:rPr lang="en-US" altLang="en-US" sz="2800" smtClean="0"/>
              <a:t>Parent nuclide – nuclide that undergoes decay</a:t>
            </a:r>
          </a:p>
          <a:p>
            <a:pPr marL="347663" indent="-347663" eaLnBrk="1" hangingPunct="1"/>
            <a:r>
              <a:rPr lang="en-US" altLang="en-US" sz="2800" smtClean="0"/>
              <a:t>Daughter nuclide – nuclide that is produced</a:t>
            </a:r>
            <a:endParaRPr lang="en-US" altLang="en-US" smtClean="0"/>
          </a:p>
        </p:txBody>
      </p:sp>
      <p:sp>
        <p:nvSpPr>
          <p:cNvPr id="2867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6A2EBA-E50E-471E-A54E-A012607E6C4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000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How Nuclear Equations Differ From Chemical Equations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679825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The symbols in nuclear equations stand for nuclei rather than atoms.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Mass numbers and atomic numbers (nuclear charge) are always specifically included in nuclear equations.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>
                <a:solidFill>
                  <a:srgbClr val="669900"/>
                </a:solidFill>
              </a:rPr>
              <a:t>The elemental symbols on both sides of the equation frequently are not the same in nuclear equations.</a:t>
            </a:r>
          </a:p>
        </p:txBody>
      </p:sp>
      <p:sp>
        <p:nvSpPr>
          <p:cNvPr id="2970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50FD1D-F227-40C2-B382-2291FB66497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000"/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700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>
                <a:solidFill>
                  <a:srgbClr val="3333FF"/>
                </a:solidFill>
              </a:rPr>
              <a:t>Alpha Particle Decay (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</a:rPr>
              <a:t></a:t>
            </a:r>
            <a:r>
              <a:rPr lang="en-US" altLang="en-US" sz="2800" smtClean="0">
                <a:solidFill>
                  <a:srgbClr val="3333FF"/>
                </a:solidFill>
              </a:rPr>
              <a:t>):</a:t>
            </a: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30725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0726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7000" y="2667000"/>
          <a:ext cx="35067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r:id="rId4" imgW="4660874" imgH="673020" progId="">
                  <p:embed/>
                </p:oleObj>
              </mc:Choice>
              <mc:Fallback>
                <p:oleObj r:id="rId4" imgW="4660874" imgH="6730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9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667000"/>
                        <a:ext cx="35067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5D336D-22C7-4E47-9EBF-7BF2C09702B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000"/>
          </a:p>
        </p:txBody>
      </p:sp>
      <p:sp>
        <p:nvSpPr>
          <p:cNvPr id="19005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>
                <a:solidFill>
                  <a:srgbClr val="3333FF"/>
                </a:solidFill>
              </a:rPr>
              <a:t>Beta Particle Decay (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</a:rPr>
              <a:t></a:t>
            </a:r>
            <a:r>
              <a:rPr lang="en-US" altLang="en-US" sz="2800" smtClean="0">
                <a:solidFill>
                  <a:srgbClr val="3333FF"/>
                </a:solidFill>
              </a:rPr>
              <a:t>):</a:t>
            </a:r>
            <a:r>
              <a:rPr lang="en-US" altLang="en-US" sz="2800" smtClean="0"/>
              <a:t> 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90054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67000" y="2743200"/>
          <a:ext cx="34813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1" r:id="rId4" imgW="4622875" imgH="673020" progId="">
                  <p:embed/>
                </p:oleObj>
              </mc:Choice>
              <mc:Fallback>
                <p:oleObj r:id="rId4" imgW="4622875" imgH="6730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7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743200"/>
                        <a:ext cx="34813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00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0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00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054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243AA-8FC1-4B95-971A-0F6E727E68F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000"/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5191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>
                <a:solidFill>
                  <a:srgbClr val="3333FF"/>
                </a:solidFill>
              </a:rPr>
              <a:t>Gamma Ray Emission (</a:t>
            </a:r>
            <a:r>
              <a:rPr lang="en-US" altLang="en-US" sz="2800" smtClean="0">
                <a:solidFill>
                  <a:srgbClr val="3333FF"/>
                </a:solidFill>
                <a:latin typeface="Symbol" panose="05050102010706020507" pitchFamily="18" charset="2"/>
              </a:rPr>
              <a:t></a:t>
            </a:r>
            <a:r>
              <a:rPr lang="en-US" altLang="en-US" sz="2800" smtClean="0">
                <a:solidFill>
                  <a:srgbClr val="3333FF"/>
                </a:solidFill>
              </a:rPr>
              <a:t>):</a:t>
            </a:r>
          </a:p>
        </p:txBody>
      </p:sp>
      <p:sp>
        <p:nvSpPr>
          <p:cNvPr id="32773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2774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62200" y="2743200"/>
          <a:ext cx="45354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5" r:id="rId4" imgW="6013519" imgH="673020" progId="">
                  <p:embed/>
                </p:oleObj>
              </mc:Choice>
              <mc:Fallback>
                <p:oleObj r:id="rId4" imgW="6013519" imgH="67302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lum bright="-72000" contrast="-3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743200"/>
                        <a:ext cx="4535488" cy="522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BB10EAC-11FC-4E5B-A0CE-B680C3C0687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000"/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458200" cy="519113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Which of the following produces a </a:t>
            </a:r>
            <a:r>
              <a:rPr lang="el-GR" altLang="en-US" sz="2800" smtClean="0">
                <a:cs typeface="Arial" panose="020B0604020202020204" pitchFamily="34" charset="0"/>
              </a:rPr>
              <a:t>β</a:t>
            </a:r>
            <a:r>
              <a:rPr lang="en-US" altLang="en-US" sz="2800" smtClean="0">
                <a:cs typeface="Arial" panose="020B0604020202020204" pitchFamily="34" charset="0"/>
              </a:rPr>
              <a:t> particle?</a:t>
            </a:r>
            <a:endParaRPr lang="en-US" altLang="en-US" sz="2800" baseline="-25000" smtClean="0"/>
          </a:p>
        </p:txBody>
      </p:sp>
      <p:sp>
        <p:nvSpPr>
          <p:cNvPr id="33798" name="Rectangle 5"/>
          <p:cNvSpPr>
            <a:spLocks noChangeArrowheads="1"/>
          </p:cNvSpPr>
          <p:nvPr/>
        </p:nvSpPr>
        <p:spPr bwMode="auto">
          <a:xfrm>
            <a:off x="0" y="27320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3799" name="Rectangle 6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0" name="Object 7"/>
          <p:cNvGraphicFramePr>
            <a:graphicFrameLocks noChangeAspect="1"/>
          </p:cNvGraphicFramePr>
          <p:nvPr/>
        </p:nvGraphicFramePr>
        <p:xfrm>
          <a:off x="1390650" y="3200400"/>
          <a:ext cx="3724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Equation" r:id="rId4" imgW="3721100" imgH="482600" progId="Equation.BREE4">
                  <p:embed/>
                </p:oleObj>
              </mc:Choice>
              <mc:Fallback>
                <p:oleObj name="Equation" r:id="rId4" imgW="3721100" imgH="4826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200400"/>
                        <a:ext cx="3724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1" name="Rectangle 8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2" name="Object 9"/>
          <p:cNvGraphicFramePr>
            <a:graphicFrameLocks noChangeAspect="1"/>
          </p:cNvGraphicFramePr>
          <p:nvPr/>
        </p:nvGraphicFramePr>
        <p:xfrm>
          <a:off x="1390650" y="4038600"/>
          <a:ext cx="3581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Equation" r:id="rId6" imgW="3581400" imgH="482600" progId="Equation.BREE4">
                  <p:embed/>
                </p:oleObj>
              </mc:Choice>
              <mc:Fallback>
                <p:oleObj name="Equation" r:id="rId6" imgW="3581400" imgH="4826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038600"/>
                        <a:ext cx="3581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Rectangle 10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4" name="Object 11"/>
          <p:cNvGraphicFramePr>
            <a:graphicFrameLocks noChangeAspect="1"/>
          </p:cNvGraphicFramePr>
          <p:nvPr/>
        </p:nvGraphicFramePr>
        <p:xfrm>
          <a:off x="1371600" y="4876800"/>
          <a:ext cx="3902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8" imgW="3898900" imgH="482600" progId="Equation.BREE4">
                  <p:embed/>
                </p:oleObj>
              </mc:Choice>
              <mc:Fallback>
                <p:oleObj name="Equation" r:id="rId8" imgW="3898900" imgH="4826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39020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5" name="Rectangle 12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3806" name="Object 13"/>
          <p:cNvGraphicFramePr>
            <a:graphicFrameLocks noChangeAspect="1"/>
          </p:cNvGraphicFramePr>
          <p:nvPr/>
        </p:nvGraphicFramePr>
        <p:xfrm>
          <a:off x="1371600" y="5715000"/>
          <a:ext cx="3873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Equation" r:id="rId10" imgW="3873500" imgH="482600" progId="Equation.BREE4">
                  <p:embed/>
                </p:oleObj>
              </mc:Choice>
              <mc:Fallback>
                <p:oleObj name="Equation" r:id="rId10" imgW="3873500" imgH="482600" progId="Equation.BREE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15000"/>
                        <a:ext cx="3873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807" name="Picture 15" descr="ques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C0C2E-BB33-4E0E-8B1F-4A3A6BE3B78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000"/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Concept Check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133600"/>
            <a:ext cx="8458200" cy="519113"/>
          </a:xfrm>
        </p:spPr>
        <p:txBody>
          <a:bodyPr/>
          <a:lstStyle/>
          <a:p>
            <a:pPr marL="744538" indent="1588" eaLnBrk="1" hangingPunct="1">
              <a:buFontTx/>
              <a:buNone/>
            </a:pPr>
            <a:r>
              <a:rPr lang="en-US" altLang="en-US" sz="2800" smtClean="0"/>
              <a:t>Which of the following produces a </a:t>
            </a:r>
            <a:r>
              <a:rPr lang="el-GR" altLang="en-US" sz="2800" smtClean="0">
                <a:cs typeface="Arial" panose="020B0604020202020204" pitchFamily="34" charset="0"/>
              </a:rPr>
              <a:t>β</a:t>
            </a:r>
            <a:r>
              <a:rPr lang="en-US" altLang="en-US" sz="2800" smtClean="0">
                <a:cs typeface="Arial" panose="020B0604020202020204" pitchFamily="34" charset="0"/>
              </a:rPr>
              <a:t> particle?</a:t>
            </a:r>
            <a:endParaRPr lang="en-US" altLang="en-US" sz="2800" baseline="-25000" smtClean="0"/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0" y="273208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4823" name="Rectangle 6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4824" name="Object 7"/>
          <p:cNvGraphicFramePr>
            <a:graphicFrameLocks noChangeAspect="1"/>
          </p:cNvGraphicFramePr>
          <p:nvPr/>
        </p:nvGraphicFramePr>
        <p:xfrm>
          <a:off x="1390650" y="3200400"/>
          <a:ext cx="3724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4" imgW="3721100" imgH="482600" progId="Equation.BREE4">
                  <p:embed/>
                </p:oleObj>
              </mc:Choice>
              <mc:Fallback>
                <p:oleObj name="Equation" r:id="rId4" imgW="3721100" imgH="4826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200400"/>
                        <a:ext cx="3724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5" name="Rectangle 8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4826" name="Object 9"/>
          <p:cNvGraphicFramePr>
            <a:graphicFrameLocks noChangeAspect="1"/>
          </p:cNvGraphicFramePr>
          <p:nvPr/>
        </p:nvGraphicFramePr>
        <p:xfrm>
          <a:off x="1390650" y="4038600"/>
          <a:ext cx="35814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4" name="Equation" r:id="rId6" imgW="3581400" imgH="482600" progId="Equation.BREE4">
                  <p:embed/>
                </p:oleObj>
              </mc:Choice>
              <mc:Fallback>
                <p:oleObj name="Equation" r:id="rId6" imgW="3581400" imgH="4826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4038600"/>
                        <a:ext cx="35814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7" name="Rectangle 10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4828" name="Object 11"/>
          <p:cNvGraphicFramePr>
            <a:graphicFrameLocks noChangeAspect="1"/>
          </p:cNvGraphicFramePr>
          <p:nvPr/>
        </p:nvGraphicFramePr>
        <p:xfrm>
          <a:off x="1371600" y="4876800"/>
          <a:ext cx="39020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5" name="Equation" r:id="rId8" imgW="3898900" imgH="482600" progId="Equation.BREE4">
                  <p:embed/>
                </p:oleObj>
              </mc:Choice>
              <mc:Fallback>
                <p:oleObj name="Equation" r:id="rId8" imgW="3898900" imgH="482600" progId="Equation.BREE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876800"/>
                        <a:ext cx="39020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Rectangle 12"/>
          <p:cNvSpPr>
            <a:spLocks noChangeArrowheads="1"/>
          </p:cNvSpPr>
          <p:nvPr/>
        </p:nvSpPr>
        <p:spPr bwMode="auto">
          <a:xfrm>
            <a:off x="0" y="-16827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4830" name="Object 13"/>
          <p:cNvGraphicFramePr>
            <a:graphicFrameLocks noChangeAspect="1"/>
          </p:cNvGraphicFramePr>
          <p:nvPr/>
        </p:nvGraphicFramePr>
        <p:xfrm>
          <a:off x="1371600" y="5715000"/>
          <a:ext cx="3873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6" name="Equation" r:id="rId10" imgW="3873500" imgH="482600" progId="Equation.BREE4">
                  <p:embed/>
                </p:oleObj>
              </mc:Choice>
              <mc:Fallback>
                <p:oleObj name="Equation" r:id="rId10" imgW="3873500" imgH="482600" progId="Equation.BREE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715000"/>
                        <a:ext cx="3873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31" name="Rectangle 14"/>
          <p:cNvSpPr>
            <a:spLocks noChangeArrowheads="1"/>
          </p:cNvSpPr>
          <p:nvPr/>
        </p:nvSpPr>
        <p:spPr bwMode="auto">
          <a:xfrm>
            <a:off x="1295400" y="5638800"/>
            <a:ext cx="4038600" cy="609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4832" name="Picture 16" descr="question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A0402D-0245-4FCE-8E32-7042E23C4C6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000"/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Half-Life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Time required for one-half of a given quantity of a radioactive substance to undergo decay.</a:t>
            </a:r>
          </a:p>
          <a:p>
            <a:pPr marL="347663" indent="-347663" eaLnBrk="1" hangingPunct="1"/>
            <a:r>
              <a:rPr lang="en-US" altLang="en-US" sz="2800" smtClean="0"/>
              <a:t>The greater the decay rate for a radionuclide, the shorter its half-life.</a:t>
            </a:r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8D8A69-986C-4EC1-BCAB-B5C86DD7B0A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00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138238"/>
            <a:ext cx="8229600" cy="5246687"/>
          </a:xfrm>
        </p:spPr>
        <p:txBody>
          <a:bodyPr/>
          <a:lstStyle/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11.1  	Stable and Unstable Nuclides</a:t>
            </a:r>
            <a:endParaRPr lang="en-US" altLang="en-US" sz="2200" smtClean="0">
              <a:hlinkClick r:id="rId3" action="ppaction://hlinkpres?slideindex=3&amp;slidetitle=Nuclear%20Reac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11.2  	The Nature of Radioactive Emissions</a:t>
            </a:r>
            <a:endParaRPr lang="en-US" altLang="en-US" sz="2200" smtClean="0">
              <a:hlinkClick r:id="rId4" action="ppaction://hlinkpres?slideindex=8&amp;slidetitle=Understanding%20Radioactivity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11.3  	Equations for Radioactive Decay</a:t>
            </a:r>
            <a:endParaRPr lang="en-US" altLang="en-US" sz="2200" smtClean="0">
              <a:hlinkClick r:id="rId5" action="ppaction://hlinkpres?slideindex=12&amp;slidetitle=Radioactive%20Decay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11.4 		Rate of Radioactive Decay</a:t>
            </a:r>
            <a:endParaRPr lang="en-US" altLang="en-US" sz="2200" smtClean="0">
              <a:hlinkClick r:id="rId6" action="ppaction://hlinkpres?slideindex=19&amp;slidetitle=Half-Life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11.5 		Transmutation and Bombardment Reactions</a:t>
            </a:r>
            <a:endParaRPr lang="en-US" altLang="en-US" sz="2200" smtClean="0">
              <a:hlinkClick r:id="rId7" action="ppaction://hlinkpres?slideindex=25&amp;slidetitle=Transmutation%20Reac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11.6		Radioactive Decay Series</a:t>
            </a:r>
            <a:endParaRPr lang="en-US" altLang="en-US" sz="2200" smtClean="0">
              <a:hlinkClick r:id="rId8" action="ppaction://hlinkpres?slideindex=28&amp;slidetitle=Slide%2028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11.7		Detection of Radiation</a:t>
            </a:r>
            <a:endParaRPr lang="en-US" altLang="en-US" sz="2200" smtClean="0">
              <a:hlinkClick r:id="rId9" action="ppaction://hlinkpres?slideindex=30&amp;slidetitle=Slide%2030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11.8		Chemical Effects of Radiation</a:t>
            </a:r>
            <a:endParaRPr lang="en-US" altLang="en-US" sz="2200" smtClean="0">
              <a:hlinkClick r:id="rId10" action="ppaction://hlinkpres?slideindex=33&amp;slidetitle=Two%20Things%20Can%20Happen%20to%20an%20Electron%20Subjected%20to%20Radia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11.9		Biochemical Effects of Radiation</a:t>
            </a:r>
            <a:endParaRPr lang="en-US" altLang="en-US" sz="2200" smtClean="0">
              <a:hlinkClick r:id="rId11" action="ppaction://hlinkpres?slideindex=38&amp;slidetitle=Alpha%20Particle%20Effect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11.10	Sources of Radiation Exposure</a:t>
            </a:r>
            <a:endParaRPr lang="en-US" altLang="en-US" sz="2200" smtClean="0">
              <a:hlinkClick r:id="rId12" action="ppaction://hlinkpres?slideindex=42&amp;slidetitle=Background%20Radiation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11.11	Nuclear Medicine</a:t>
            </a:r>
            <a:endParaRPr lang="en-US" altLang="en-US" sz="2200" smtClean="0">
              <a:hlinkClick r:id="rId13" action="ppaction://hlinkpres?slideindex=49&amp;slidetitle=Fission%20Reactions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11.12	Nuclear Fission and Nuclear Fusion</a:t>
            </a:r>
            <a:endParaRPr lang="en-US" altLang="en-US" sz="2200" smtClean="0">
              <a:hlinkClick r:id="rId14" action="ppaction://hlinkpres?slideindex=54&amp;slidetitle=Slide%2054"/>
            </a:endParaRPr>
          </a:p>
          <a:p>
            <a:pPr marL="685800" indent="-685800" eaLnBrk="1" hangingPunct="1">
              <a:buFontTx/>
              <a:buNone/>
            </a:pPr>
            <a:r>
              <a:rPr lang="en-US" altLang="en-US" sz="2200" smtClean="0">
                <a:hlinkClick r:id="" action="ppaction://noaction"/>
              </a:rPr>
              <a:t>11.13	Nuclear and Chemical Reactions Compared</a:t>
            </a:r>
            <a:endParaRPr lang="en-US" altLang="en-US" sz="2200" smtClean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159AE2A-316A-45CB-BCC3-1CD8DB69CEF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000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Decay of 80.0 mg of </a:t>
            </a:r>
            <a:r>
              <a:rPr lang="en-US" altLang="en-US" baseline="30000" smtClean="0"/>
              <a:t>131</a:t>
            </a:r>
            <a:r>
              <a:rPr lang="en-US" altLang="en-US" smtClean="0"/>
              <a:t>I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6871" name="Picture 7" descr="11f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7143750" cy="494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591E45-71B1-4012-BFFA-E9F0109AB3E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000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Half-Life of Nuclear Decay</a:t>
            </a:r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0" y="56388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800" b="1" baseline="0" dirty="0" smtClean="0"/>
              <a:t>To play movie you must be in Slide Show Mode</a:t>
            </a:r>
            <a:endParaRPr lang="en-US" sz="1800" baseline="0" dirty="0" smtClean="0"/>
          </a:p>
          <a:p>
            <a:pPr algn="ctr">
              <a:defRPr/>
            </a:pPr>
            <a:r>
              <a:rPr lang="en-US" sz="1800" baseline="0" dirty="0" smtClean="0"/>
              <a:t>PC Users: Please wait for content to load, then click to play</a:t>
            </a:r>
          </a:p>
          <a:p>
            <a:pPr algn="ctr">
              <a:defRPr/>
            </a:pPr>
            <a:r>
              <a:rPr lang="en-US" sz="1800" baseline="0" dirty="0" smtClean="0"/>
              <a:t>Mac Users: </a:t>
            </a:r>
            <a:r>
              <a:rPr lang="en-US" sz="1800" b="1" u="sng" baseline="0" dirty="0" smtClean="0">
                <a:solidFill>
                  <a:srgbClr val="009999"/>
                </a:solidFill>
                <a:hlinkClick r:id="rId5" action="ppaction://hlinkfile"/>
              </a:rPr>
              <a:t>CLICK HERE</a:t>
            </a:r>
            <a:endParaRPr lang="en-US" sz="1800" b="1" baseline="0" dirty="0" smtClean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2" r:id="rId2" imgW="7315576" imgH="3810196"/>
        </mc:Choice>
        <mc:Fallback>
          <p:control r:id="rId2" imgW="7315576" imgH="3810196">
            <p:pic>
              <p:nvPicPr>
                <p:cNvPr id="1026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6800" y="1752600"/>
                  <a:ext cx="7315200" cy="3810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D2EE9B-6DAE-4AA5-8535-D26A2FC549A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000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Half-Life (</a:t>
            </a:r>
            <a:r>
              <a:rPr lang="en-US" altLang="en-US" i="1" smtClean="0"/>
              <a:t>n</a:t>
            </a:r>
            <a:r>
              <a:rPr lang="en-US" altLang="en-US" smtClean="0"/>
              <a:t>)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22388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altLang="en-US" sz="2800" smtClean="0"/>
          </a:p>
          <a:p>
            <a:pPr marL="0" indent="0" eaLnBrk="1" hangingPunct="1">
              <a:buFontTx/>
              <a:buNone/>
            </a:pPr>
            <a:r>
              <a:rPr lang="en-US" altLang="en-US" smtClean="0"/>
              <a:t>Amount of radionuclide                 original amount</a:t>
            </a:r>
            <a:br>
              <a:rPr lang="en-US" altLang="en-US" smtClean="0"/>
            </a:br>
            <a:r>
              <a:rPr lang="en-US" altLang="en-US" smtClean="0"/>
              <a:t>undecayed after </a:t>
            </a:r>
            <a:r>
              <a:rPr lang="en-US" altLang="en-US" i="1" smtClean="0"/>
              <a:t>n</a:t>
            </a:r>
            <a:r>
              <a:rPr lang="en-US" altLang="en-US" smtClean="0"/>
              <a:t> half-live            of radionuclide</a:t>
            </a:r>
          </a:p>
        </p:txBody>
      </p:sp>
      <p:sp>
        <p:nvSpPr>
          <p:cNvPr id="378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5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37896" name="Rectangle 6"/>
          <p:cNvSpPr>
            <a:spLocks noChangeArrowheads="1"/>
          </p:cNvSpPr>
          <p:nvPr/>
        </p:nvSpPr>
        <p:spPr bwMode="auto">
          <a:xfrm>
            <a:off x="0" y="28035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7897" name="Object 7"/>
          <p:cNvGraphicFramePr>
            <a:graphicFrameLocks noChangeAspect="1"/>
          </p:cNvGraphicFramePr>
          <p:nvPr/>
        </p:nvGraphicFramePr>
        <p:xfrm>
          <a:off x="4419600" y="2209800"/>
          <a:ext cx="41179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4" imgW="4114800" imgH="914400" progId="Equation.BREE4">
                  <p:embed/>
                </p:oleObj>
              </mc:Choice>
              <mc:Fallback>
                <p:oleObj name="Equation" r:id="rId4" imgW="4114800" imgH="9144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209800"/>
                        <a:ext cx="4117975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8" name="Rectangle 8"/>
          <p:cNvSpPr>
            <a:spLocks noChangeArrowheads="1"/>
          </p:cNvSpPr>
          <p:nvPr/>
        </p:nvSpPr>
        <p:spPr bwMode="auto">
          <a:xfrm>
            <a:off x="0" y="30321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7899" name="Object 9"/>
          <p:cNvGraphicFramePr>
            <a:graphicFrameLocks noChangeAspect="1"/>
          </p:cNvGraphicFramePr>
          <p:nvPr/>
        </p:nvGraphicFramePr>
        <p:xfrm>
          <a:off x="304800" y="2438400"/>
          <a:ext cx="40211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1" name="Equation" r:id="rId6" imgW="4025900" imgH="457200" progId="Equation.BREE4">
                  <p:embed/>
                </p:oleObj>
              </mc:Choice>
              <mc:Fallback>
                <p:oleObj name="Equation" r:id="rId6" imgW="4025900" imgH="457200" progId="Equation.BREE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40211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A80AEF-916F-4827-B64D-79227944A2B1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000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31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The half-life of technetium-99 is 5.98 hours. How much, in grams, of a 0.75-g sample of technetium-99 will remain undecayed after a period of 16 hours?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0" y="2484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8919" name="Picture 7" descr="questio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363770-E8FD-49E7-AEC5-669875E4F82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000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43000"/>
            <a:ext cx="8229600" cy="533400"/>
          </a:xfrm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  Exercise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133600"/>
            <a:ext cx="8229600" cy="2312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The half-life of technetium-99 is 5.98 hours. How much, in grams, of a 0.75-g sample of technetium-99 will remain undecayed after a period of 16 hours?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			</a:t>
            </a:r>
            <a:r>
              <a:rPr lang="en-US" altLang="en-US" smtClean="0">
                <a:solidFill>
                  <a:srgbClr val="009900"/>
                </a:solidFill>
              </a:rPr>
              <a:t>0.12 g</a:t>
            </a:r>
            <a:endParaRPr lang="en-US" altLang="en-US" baseline="30000" smtClean="0">
              <a:solidFill>
                <a:srgbClr val="009900"/>
              </a:solidFill>
            </a:endParaRP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0" y="24844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39943" name="Object 6"/>
          <p:cNvGraphicFramePr>
            <a:graphicFrameLocks noChangeAspect="1"/>
          </p:cNvGraphicFramePr>
          <p:nvPr/>
        </p:nvGraphicFramePr>
        <p:xfrm>
          <a:off x="1981200" y="4800600"/>
          <a:ext cx="5476875" cy="155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6" name="Equation" r:id="rId4" imgW="5473700" imgH="1549400" progId="Equation.BREE4">
                  <p:embed/>
                </p:oleObj>
              </mc:Choice>
              <mc:Fallback>
                <p:oleObj name="Equation" r:id="rId4" imgW="5473700" imgH="15494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800600"/>
                        <a:ext cx="5476875" cy="155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4" name="Rectangle 7"/>
          <p:cNvSpPr>
            <a:spLocks noChangeArrowheads="1"/>
          </p:cNvSpPr>
          <p:nvPr/>
        </p:nvSpPr>
        <p:spPr bwMode="auto">
          <a:xfrm>
            <a:off x="1600200" y="4419600"/>
            <a:ext cx="6096000" cy="20574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39945" name="Picture 9" descr="question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" y="973138"/>
            <a:ext cx="69215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09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2281DCB-ABA1-4AEB-9C69-F3D7A993B77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000"/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Transmutation Reaction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nuclear reaction in which a nuclide of one element is changed into a nuclide of another element.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0967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19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8814E59-C999-4170-8082-B0678C4A3DA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/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Bombardment Reaction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nuclear reaction brought about by bombarding stable nuclei with small particles traveling at very high speeds.</a:t>
            </a:r>
          </a:p>
          <a:p>
            <a:pPr marL="798513" lvl="1" indent="-333375" eaLnBrk="1" hangingPunct="1"/>
            <a:r>
              <a:rPr lang="en-US" altLang="en-US" sz="2800" smtClean="0"/>
              <a:t>Always two reactants and two products.</a:t>
            </a:r>
          </a:p>
        </p:txBody>
      </p:sp>
      <p:sp>
        <p:nvSpPr>
          <p:cNvPr id="4199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1991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41992" name="Object 6"/>
          <p:cNvGraphicFramePr>
            <a:graphicFrameLocks noChangeAspect="1"/>
          </p:cNvGraphicFramePr>
          <p:nvPr/>
        </p:nvGraphicFramePr>
        <p:xfrm>
          <a:off x="2571750" y="4267200"/>
          <a:ext cx="34575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4" imgW="3454400" imgH="482600" progId="Equation.BREE4">
                  <p:embed/>
                </p:oleObj>
              </mc:Choice>
              <mc:Fallback>
                <p:oleObj name="Equation" r:id="rId4" imgW="3454400" imgH="482600" progId="Equation.BREE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1750" y="4267200"/>
                        <a:ext cx="34575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30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593B51-865C-4181-AC4F-1D7CCC8B642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Synthetic Elements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Over 2000 bombardment-produced radionuclides are known.</a:t>
            </a:r>
          </a:p>
          <a:p>
            <a:pPr marL="347663" indent="-347663" eaLnBrk="1" hangingPunct="1"/>
            <a:r>
              <a:rPr lang="en-US" altLang="en-US" sz="2800" smtClean="0"/>
              <a:t>Transuranium elements – occur right after uranium on the periodic table (elements 93 to 118).</a:t>
            </a:r>
          </a:p>
          <a:p>
            <a:pPr marL="347663" indent="-347663" eaLnBrk="1" hangingPunct="1"/>
            <a:r>
              <a:rPr lang="en-US" altLang="en-US" sz="2800" smtClean="0"/>
              <a:t>All nuclides of all elements beyond bismuth (Z = 83) in the periodic table are radioactive.</a:t>
            </a:r>
          </a:p>
        </p:txBody>
      </p:sp>
      <p:sp>
        <p:nvSpPr>
          <p:cNvPr id="4301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3015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40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D4ED6D-00CD-46CC-9C75-8D84BCFA3A0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000"/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002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series of radioactive decay processes beginning with a long-lived radionuclide and ending with a stable nuclide of lower atomic number.</a:t>
            </a:r>
          </a:p>
        </p:txBody>
      </p:sp>
      <p:sp>
        <p:nvSpPr>
          <p:cNvPr id="44037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4038" name="Rectangle 4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50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05169A-A02C-4A8D-A8E1-C83A1AA55A1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00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Radioactive Decay Series Example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28273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5063" name="Picture 7" descr="11f06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55788"/>
            <a:ext cx="57150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7968C3-49F5-4597-96EB-6A8AE41831C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00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Nuclear Reaction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7973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reaction in which changes occur in the nucleus of an atom (not ordinary chemical reactions).</a:t>
            </a:r>
          </a:p>
          <a:p>
            <a:pPr marL="347663" indent="-347663" eaLnBrk="1" hangingPunct="1"/>
            <a:r>
              <a:rPr lang="en-US" altLang="en-US" sz="2800" smtClean="0"/>
              <a:t>Nuclide – an atom with a specific atomic number and a specific mass number.</a:t>
            </a:r>
          </a:p>
          <a:p>
            <a:pPr marL="347663" indent="-347663" eaLnBrk="1" hangingPunct="1"/>
            <a:r>
              <a:rPr lang="en-US" altLang="en-US" sz="2800" smtClean="0"/>
              <a:t>Atomic Number (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) – number of protons</a:t>
            </a:r>
          </a:p>
          <a:p>
            <a:pPr marL="347663" indent="-347663" eaLnBrk="1" hangingPunct="1"/>
            <a:r>
              <a:rPr lang="en-US" altLang="en-US" sz="2800" smtClean="0"/>
              <a:t>Mass Number (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) – sum of protons and neutrons</a:t>
            </a: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0" y="30178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3017838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graphicFrame>
        <p:nvGraphicFramePr>
          <p:cNvPr id="19465" name="Object 7"/>
          <p:cNvGraphicFramePr>
            <a:graphicFrameLocks noChangeAspect="1"/>
          </p:cNvGraphicFramePr>
          <p:nvPr/>
        </p:nvGraphicFramePr>
        <p:xfrm>
          <a:off x="3962400" y="5181600"/>
          <a:ext cx="54292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Equation" r:id="rId4" imgW="546100" imgH="482600" progId="Equation.BREE4">
                  <p:embed/>
                </p:oleObj>
              </mc:Choice>
              <mc:Fallback>
                <p:oleObj name="Equation" r:id="rId4" imgW="546100" imgH="482600" progId="Equation.BREE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5181600"/>
                        <a:ext cx="54292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60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06B7FEE-5388-4000-850C-BF4FC32667D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00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752600"/>
            <a:ext cx="8229600" cy="103187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Photographic plates</a:t>
            </a:r>
          </a:p>
          <a:p>
            <a:pPr marL="347663" indent="-347663" eaLnBrk="1" hangingPunct="1"/>
            <a:r>
              <a:rPr lang="en-US" altLang="en-US" sz="2800" smtClean="0"/>
              <a:t>Geiger counter</a:t>
            </a:r>
          </a:p>
        </p:txBody>
      </p:sp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Film Badges Are Used to Determine a Person</a:t>
            </a:r>
            <a:r>
              <a:rPr lang="ja-JP" altLang="en-US" sz="2000" smtClean="0"/>
              <a:t>’</a:t>
            </a:r>
            <a:r>
              <a:rPr lang="en-US" altLang="ja-JP" sz="2000" smtClean="0"/>
              <a:t>s Exposure to Radiation</a:t>
            </a:r>
            <a:endParaRPr lang="en-US" altLang="en-US" sz="2000" smtClean="0"/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93463D-1104-4DB0-B718-3B308FD024F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000"/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7110" name="Picture 7" descr="11f0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57150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Geiger Counter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4E55BF-6F12-491C-869F-7467A5ADD0F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000"/>
          </a:p>
        </p:txBody>
      </p:sp>
      <p:sp>
        <p:nvSpPr>
          <p:cNvPr id="48133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48134" name="Picture 7" descr="11f0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2420938"/>
            <a:ext cx="9001125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Two Things Can Happen to an Electron Subjected to Radiation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Excitation – occurs when radiation, through energy release, excites an electron from an occupied orbital into an empty, higher-energy orbital.</a:t>
            </a:r>
          </a:p>
          <a:p>
            <a:pPr marL="347663" indent="-347663" eaLnBrk="1" hangingPunct="1"/>
            <a:r>
              <a:rPr lang="en-US" altLang="en-US" sz="2800" smtClean="0"/>
              <a:t>Ionization –occurs when the radiation carries enough energy to remove an electron from an atom or molecule.</a:t>
            </a:r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8320033-C433-4B2D-BB8C-A5FEEA4577B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000"/>
          </a:p>
        </p:txBody>
      </p:sp>
      <p:sp>
        <p:nvSpPr>
          <p:cNvPr id="4915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Nonionizing Radiation vs. Ionizing Radiation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Nonionizing radiation – radiation with insufficient energy to remove an electron from an atom or molecule.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Examples: radiowaves, microwaves, infrared light, and visible light</a:t>
            </a:r>
          </a:p>
          <a:p>
            <a:pPr marL="347663" indent="-347663" eaLnBrk="1" hangingPunct="1"/>
            <a:r>
              <a:rPr lang="en-US" altLang="en-US" sz="2800" smtClean="0"/>
              <a:t>Ionizing radiation – radiation with sufficient energy to remove an electron from an atom or molecule.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Examples: cosmic rays, X rays, and UV light</a:t>
            </a:r>
          </a:p>
        </p:txBody>
      </p:sp>
      <p:sp>
        <p:nvSpPr>
          <p:cNvPr id="5018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018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D94A902-D6E8-4016-A939-8543F9B55B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000"/>
          </a:p>
        </p:txBody>
      </p:sp>
      <p:sp>
        <p:nvSpPr>
          <p:cNvPr id="5018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Ion Pair Formation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Incoming radiation transfers sufficient energy into a molecule to knock an electron out of it, converting the molecule into a positive ion.</a:t>
            </a:r>
          </a:p>
          <a:p>
            <a:pPr marL="798513" lvl="1" indent="-336550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, e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–</a:t>
            </a:r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528FD33-C923-479F-9120-10F96361595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000"/>
          </a:p>
        </p:txBody>
      </p:sp>
      <p:sp>
        <p:nvSpPr>
          <p:cNvPr id="5120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Ion Pair Formation</a:t>
            </a:r>
          </a:p>
        </p:txBody>
      </p:sp>
      <p:pic>
        <p:nvPicPr>
          <p:cNvPr id="52227" name="Content Placeholder 8" descr="11f09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" y="1676400"/>
            <a:ext cx="8572500" cy="4840288"/>
          </a:xfrm>
        </p:spPr>
      </p:pic>
      <p:sp>
        <p:nvSpPr>
          <p:cNvPr id="5222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222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18B691-A993-4AEE-8A8B-A29D6FCADB5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000"/>
          </a:p>
        </p:txBody>
      </p:sp>
      <p:sp>
        <p:nvSpPr>
          <p:cNvPr id="5223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Free Radical Formation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Usually accompanies ion pair formation.</a:t>
            </a:r>
          </a:p>
          <a:p>
            <a:pPr marL="347663" indent="-347663" eaLnBrk="1" hangingPunct="1"/>
            <a:r>
              <a:rPr lang="en-US" altLang="en-US" sz="2800" smtClean="0"/>
              <a:t>Free radical – an atom, molecule, or ion that contains an unpaired electron; usually a very reactive species.</a:t>
            </a: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endParaRPr lang="en-US" altLang="en-US" sz="2800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798513" lvl="1" indent="-333375"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		       • </a:t>
            </a:r>
            <a:r>
              <a:rPr lang="en-US" altLang="en-US" sz="2800" smtClean="0">
                <a:solidFill>
                  <a:srgbClr val="0000FF"/>
                </a:solidFill>
              </a:rPr>
              <a:t>H</a:t>
            </a:r>
            <a:r>
              <a:rPr lang="en-US" altLang="en-US" sz="2800" baseline="-25000" smtClean="0">
                <a:solidFill>
                  <a:srgbClr val="0000FF"/>
                </a:solidFill>
              </a:rPr>
              <a:t>2</a:t>
            </a:r>
            <a:r>
              <a:rPr lang="en-US" altLang="en-US" sz="2800" smtClean="0">
                <a:solidFill>
                  <a:srgbClr val="0000FF"/>
                </a:solidFill>
              </a:rPr>
              <a:t>O</a:t>
            </a:r>
            <a:r>
              <a:rPr lang="en-US" altLang="en-US" sz="2800" baseline="30000" smtClean="0">
                <a:solidFill>
                  <a:srgbClr val="0000FF"/>
                </a:solidFill>
              </a:rPr>
              <a:t>+</a:t>
            </a:r>
            <a:r>
              <a:rPr lang="en-US" altLang="en-US" sz="2800" smtClean="0">
                <a:solidFill>
                  <a:srgbClr val="0000FF"/>
                </a:solidFill>
              </a:rPr>
              <a:t>    or    </a:t>
            </a:r>
            <a:r>
              <a:rPr lang="en-US" altLang="en-US" sz="2800" smtClean="0">
                <a:solidFill>
                  <a:srgbClr val="0000FF"/>
                </a:solidFill>
                <a:cs typeface="Arial" panose="020B0604020202020204" pitchFamily="34" charset="0"/>
              </a:rPr>
              <a:t>• OH</a:t>
            </a:r>
          </a:p>
        </p:txBody>
      </p:sp>
      <p:sp>
        <p:nvSpPr>
          <p:cNvPr id="5325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325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9EA960-CCC9-47C5-B456-1CD974F966C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000"/>
          </a:p>
        </p:txBody>
      </p:sp>
      <p:sp>
        <p:nvSpPr>
          <p:cNvPr id="5325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Alpha Particle Effects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Have low penetrating power and cannot penetrate the body</a:t>
            </a:r>
            <a:r>
              <a:rPr lang="ja-JP" altLang="en-US" sz="2800" smtClean="0"/>
              <a:t>’</a:t>
            </a:r>
            <a:r>
              <a:rPr lang="en-US" altLang="ja-JP" sz="2800" smtClean="0"/>
              <a:t>s outer layers of skin.</a:t>
            </a:r>
          </a:p>
          <a:p>
            <a:pPr marL="347663" indent="-347663" eaLnBrk="1" hangingPunct="1"/>
            <a:r>
              <a:rPr lang="en-US" altLang="en-US" sz="2800" smtClean="0"/>
              <a:t>Major damage occurs when alpha-emitting radionuclides are ingested (contaminated food).</a:t>
            </a:r>
          </a:p>
        </p:txBody>
      </p:sp>
      <p:sp>
        <p:nvSpPr>
          <p:cNvPr id="5427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427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B41CBB-F966-4B46-AD27-C76A9B84188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000"/>
          </a:p>
        </p:txBody>
      </p:sp>
      <p:sp>
        <p:nvSpPr>
          <p:cNvPr id="5427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Beta Particle Effects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Can penetrate much deeper than alpha particles and can cause severe skin burns if their source remains in contact with the skin for an appreciable amount of time.</a:t>
            </a:r>
          </a:p>
          <a:p>
            <a:pPr marL="347663" indent="-347663" eaLnBrk="1" hangingPunct="1"/>
            <a:r>
              <a:rPr lang="en-US" altLang="en-US" sz="2800" smtClean="0"/>
              <a:t>Internal exposure to beta radiation is as serious as internal alpha exposure.</a:t>
            </a:r>
          </a:p>
        </p:txBody>
      </p:sp>
      <p:sp>
        <p:nvSpPr>
          <p:cNvPr id="5530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530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F1F0DE-1D9A-4422-BA98-F226BDB0D6CE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000"/>
          </a:p>
        </p:txBody>
      </p:sp>
      <p:sp>
        <p:nvSpPr>
          <p:cNvPr id="5530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13E97BD-2F2A-458D-B98C-A2566504439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00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Stable nuclide – nuclide with a stable nucleus; does not readily undergo change.</a:t>
            </a:r>
          </a:p>
          <a:p>
            <a:pPr marL="347663" indent="-347663" eaLnBrk="1" hangingPunct="1"/>
            <a:r>
              <a:rPr lang="en-US" altLang="en-US" sz="2800" smtClean="0"/>
              <a:t>Unstable nuclide – nuclide with an unstable nucleus; spontaneously undergoes change.</a:t>
            </a:r>
          </a:p>
        </p:txBody>
      </p: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Gamma Radiation Effects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347663" indent="-347663" eaLnBrk="1" hangingPunct="1"/>
            <a:r>
              <a:rPr lang="en-US" altLang="en-US" sz="2800" smtClean="0"/>
              <a:t>Readily penetrate deeply into organs, bone, and tissue.</a:t>
            </a:r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632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E8B3400-D994-4BEC-95A5-A7D7800C9CB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000"/>
          </a:p>
        </p:txBody>
      </p:sp>
      <p:sp>
        <p:nvSpPr>
          <p:cNvPr id="5632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Alpha, Beta, and Gamma Radiation Differ in Penetrating Ability</a:t>
            </a:r>
          </a:p>
        </p:txBody>
      </p:sp>
      <p:pic>
        <p:nvPicPr>
          <p:cNvPr id="57347" name="Content Placeholder 9" descr="11f1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590800"/>
            <a:ext cx="9001125" cy="3090863"/>
          </a:xfrm>
        </p:spPr>
      </p:pic>
      <p:sp>
        <p:nvSpPr>
          <p:cNvPr id="5734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734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6C7E64-0309-4C48-ACB7-CDE3B52980F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000"/>
          </a:p>
        </p:txBody>
      </p:sp>
      <p:sp>
        <p:nvSpPr>
          <p:cNvPr id="5735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83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26A99C-4057-4A35-BF72-A5704971728D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00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Background Radiation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3731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Radiation that comes from natural sources to which living organisms are exposed on a continuing basis.</a:t>
            </a:r>
          </a:p>
        </p:txBody>
      </p:sp>
      <p:sp>
        <p:nvSpPr>
          <p:cNvPr id="5837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EB1620-B8FD-44D3-A8B0-DF93367B52C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0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Sources of Background Radiation</a:t>
            </a: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05740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Cosmic radiation</a:t>
            </a:r>
          </a:p>
          <a:p>
            <a:pPr marL="347663" indent="-347663" eaLnBrk="1" hangingPunct="1"/>
            <a:r>
              <a:rPr lang="en-US" altLang="en-US" sz="2800" smtClean="0"/>
              <a:t>Rocks and minerals</a:t>
            </a:r>
          </a:p>
          <a:p>
            <a:pPr marL="347663" indent="-347663" eaLnBrk="1" hangingPunct="1"/>
            <a:r>
              <a:rPr lang="en-US" altLang="en-US" sz="2800" smtClean="0"/>
              <a:t>Food and drink</a:t>
            </a:r>
          </a:p>
          <a:p>
            <a:pPr marL="347663" indent="-347663" eaLnBrk="1" hangingPunct="1"/>
            <a:r>
              <a:rPr lang="en-US" altLang="en-US" sz="2800" smtClean="0"/>
              <a:t>Radon seepage in buildings</a:t>
            </a:r>
          </a:p>
        </p:txBody>
      </p:sp>
      <p:sp>
        <p:nvSpPr>
          <p:cNvPr id="5939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56B3481-3897-41F0-9DAF-F739F8CB5A0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00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z="2000" smtClean="0"/>
              <a:t>Components of the Estimated Annual Radiation Exposure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0422" name="Picture 7" descr="11f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828800"/>
            <a:ext cx="714375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8DA33C-D6BB-4F3D-A4CB-C262FC0544D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en-US" sz="10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9461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field of medicine in which radionuclides are used for diagnostic and therapeutic purposes.</a:t>
            </a:r>
          </a:p>
        </p:txBody>
      </p:sp>
      <p:sp>
        <p:nvSpPr>
          <p:cNvPr id="61445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E3BE2F-392C-4E7F-ACB8-AA131BD3E8C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en-US" sz="100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Criteria Used in Selecting Radionuclides</a:t>
            </a:r>
          </a:p>
        </p:txBody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1925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At low concentrations, the radionuclide must be detectable by instrumentation placed outside the body.</a:t>
            </a:r>
          </a:p>
          <a:p>
            <a:pPr marL="347663" indent="-347663" eaLnBrk="1" hangingPunct="1"/>
            <a:r>
              <a:rPr lang="en-US" altLang="en-US" sz="2800" smtClean="0"/>
              <a:t>Radionuclide must have a short half-life.</a:t>
            </a:r>
          </a:p>
          <a:p>
            <a:pPr marL="347663" indent="-347663" eaLnBrk="1" hangingPunct="1"/>
            <a:r>
              <a:rPr lang="en-US" altLang="en-US" sz="2800" smtClean="0"/>
              <a:t>Radionuclide must have a known mechanism for elimination from the body.</a:t>
            </a:r>
          </a:p>
          <a:p>
            <a:pPr marL="347663" indent="-347663" eaLnBrk="1" hangingPunct="1"/>
            <a:r>
              <a:rPr lang="en-US" altLang="en-US" sz="2800" smtClean="0"/>
              <a:t>The chemical properties of the radionuclide must be such that it is compatible with normal body chemistry.</a:t>
            </a:r>
          </a:p>
        </p:txBody>
      </p:sp>
      <p:sp>
        <p:nvSpPr>
          <p:cNvPr id="6247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34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E48E20-470A-4638-B353-D9E78B4943C7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en-US" sz="10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Diverse Uses of Radionuclides in the Human Body</a:t>
            </a: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082925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Determination of blood volume.</a:t>
            </a:r>
          </a:p>
          <a:p>
            <a:pPr marL="347663" indent="-347663" eaLnBrk="1" hangingPunct="1"/>
            <a:r>
              <a:rPr lang="en-US" altLang="en-US" sz="2800" smtClean="0"/>
              <a:t>Location of sites of infection.</a:t>
            </a:r>
          </a:p>
          <a:p>
            <a:pPr marL="347663" indent="-347663" eaLnBrk="1" hangingPunct="1"/>
            <a:r>
              <a:rPr lang="en-US" altLang="en-US" sz="2800" smtClean="0"/>
              <a:t>Diagnosis of impaired heart muscle.</a:t>
            </a:r>
          </a:p>
          <a:p>
            <a:pPr marL="347663" indent="-347663" eaLnBrk="1" hangingPunct="1"/>
            <a:r>
              <a:rPr lang="en-US" altLang="en-US" sz="2800" smtClean="0"/>
              <a:t>Location of impaired circulation.</a:t>
            </a:r>
          </a:p>
          <a:p>
            <a:pPr marL="347663" indent="-347663" eaLnBrk="1" hangingPunct="1"/>
            <a:r>
              <a:rPr lang="en-US" altLang="en-US" sz="2800" smtClean="0"/>
              <a:t>Assessment of thyroid activity.</a:t>
            </a:r>
          </a:p>
          <a:p>
            <a:pPr marL="347663" indent="-347663" eaLnBrk="1" hangingPunct="1"/>
            <a:r>
              <a:rPr lang="en-US" altLang="en-US" sz="2800" smtClean="0"/>
              <a:t>Determination of tumor size and shape.</a:t>
            </a:r>
          </a:p>
        </p:txBody>
      </p:sp>
      <p:sp>
        <p:nvSpPr>
          <p:cNvPr id="6349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45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7F89C8-50F0-46A0-9AEE-04E13EBAC9F8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48</a:t>
            </a:fld>
            <a:endParaRPr lang="en-US" altLang="en-US" sz="100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Therapeutic Uses for Radionuclides</a:t>
            </a:r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859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Selectively destroy abnormal (usually cancerous) cells.</a:t>
            </a:r>
          </a:p>
          <a:p>
            <a:pPr marL="347663" indent="-347663" eaLnBrk="1" hangingPunct="1"/>
            <a:r>
              <a:rPr lang="en-US" altLang="en-US" sz="2800" smtClean="0"/>
              <a:t>The radionuclide is often, but not always, placed within the body.</a:t>
            </a:r>
          </a:p>
        </p:txBody>
      </p:sp>
      <p:sp>
        <p:nvSpPr>
          <p:cNvPr id="6451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55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C6033E-0722-4AE5-AC0F-29F7184E9B7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en-US" sz="100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Fission Reactions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nuclear reaction in which a large nucleus (high atomic number) splits into two medium-sized nuclei with the release of several free neutrons and a large amount of energy.</a:t>
            </a:r>
          </a:p>
          <a:p>
            <a:pPr marL="347663" indent="-347663" eaLnBrk="1" hangingPunct="1"/>
            <a:r>
              <a:rPr lang="en-US" altLang="en-US" sz="2800" smtClean="0"/>
              <a:t>Basis for operation of nuclear power plants.</a:t>
            </a:r>
          </a:p>
          <a:p>
            <a:pPr marL="798513" lvl="1" indent="-333375" eaLnBrk="1" hangingPunct="1">
              <a:buFont typeface="Wingdings" panose="05000000000000000000" pitchFamily="2" charset="2"/>
              <a:buChar char="§"/>
            </a:pPr>
            <a:r>
              <a:rPr lang="en-US" altLang="en-US" sz="2800" smtClean="0"/>
              <a:t>Uranium-235</a:t>
            </a:r>
          </a:p>
        </p:txBody>
      </p:sp>
      <p:sp>
        <p:nvSpPr>
          <p:cNvPr id="6554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A7DA310-BBE4-4DE4-9063-331F88F447B4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00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Radioactivity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129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Radiation spontaneously emitted from an unstable nucleus.</a:t>
            </a:r>
          </a:p>
          <a:p>
            <a:pPr marL="347663" indent="-347663" eaLnBrk="1" hangingPunct="1"/>
            <a:r>
              <a:rPr lang="en-US" altLang="en-US" sz="2800" smtClean="0"/>
              <a:t>Radioactive nuclide (radionuclide) – a nuclide with an unstable nucleus from which radiation is spontaneously emitted.</a:t>
            </a:r>
          </a:p>
        </p:txBody>
      </p:sp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65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EF11DC-23AC-4A6B-9A29-7719D2B93E59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en-US" sz="100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Characteristics of the U-235 Fission Reaction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825750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/>
              <a:t>There is no unique way in which the U-235 nucleus splits.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/>
              <a:t>Very large amounts of energy are emitted during this process.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/>
              <a:t>Neutrons, which are reactants in the fission process, are also produced as products.</a:t>
            </a:r>
          </a:p>
        </p:txBody>
      </p:sp>
      <p:sp>
        <p:nvSpPr>
          <p:cNvPr id="6656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75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BD3F677-7FF6-4D9E-85A5-8A2FC59F51BA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en-US" sz="100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7589" name="Picture 6" descr="11unf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819275"/>
            <a:ext cx="90011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86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A3BCA9-4FCE-4CD9-8514-4D2BE9FAEB00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en-US" sz="100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 Fission Chain Reaction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68614" name="Picture 6" descr="11f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92263"/>
            <a:ext cx="5715000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696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4853439-3294-493F-BF91-385A77ADE376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en-US" sz="100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Fusion Reactions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3987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nuclear reaction in which two small nuclei are collided together to produce a larger nucleus and a large amount of energy.</a:t>
            </a:r>
          </a:p>
          <a:p>
            <a:pPr marL="347663" indent="-347663" eaLnBrk="1" hangingPunct="1"/>
            <a:r>
              <a:rPr lang="en-US" altLang="en-US" sz="2800" smtClean="0"/>
              <a:t>Opposite of nuclear fission.</a:t>
            </a:r>
          </a:p>
          <a:p>
            <a:pPr marL="347663" indent="-347663" eaLnBrk="1" hangingPunct="1"/>
            <a:r>
              <a:rPr lang="en-US" altLang="en-US" sz="2800" smtClean="0"/>
              <a:t>How the sun generates its energy.</a:t>
            </a:r>
          </a:p>
        </p:txBody>
      </p:sp>
      <p:sp>
        <p:nvSpPr>
          <p:cNvPr id="6963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923988-FCB2-410B-8ACB-0C6E18490E1F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en-US" sz="1000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0" y="3271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70661" name="Picture 5" descr="11t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73150"/>
            <a:ext cx="90455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962AE0-ACEF-443F-921E-5B75CB24628C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Radioactive Stability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458913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There is a correlation between nuclear stability and the total # of nucleons found in a nucleus.</a:t>
            </a:r>
          </a:p>
          <a:p>
            <a:pPr marL="347663" indent="-347663" eaLnBrk="1" hangingPunct="1"/>
            <a:r>
              <a:rPr lang="en-US" altLang="en-US" sz="2800" smtClean="0"/>
              <a:t>Nuclides with 84 or more protons are unstable.</a:t>
            </a:r>
          </a:p>
        </p:txBody>
      </p:sp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F063CE-A406-47E7-BB0C-9B00E34F546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000"/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Radioactive Stability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325278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There is a correlation between nuclear stability and neutron-to-proton ratio in a nucleus.</a:t>
            </a:r>
          </a:p>
          <a:p>
            <a:pPr marL="347663" indent="-347663" eaLnBrk="1" hangingPunct="1"/>
            <a:r>
              <a:rPr lang="en-US" altLang="en-US" sz="2800" smtClean="0"/>
              <a:t>Light nuclides are stable when 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 equals </a:t>
            </a:r>
            <a:r>
              <a:rPr lang="en-US" altLang="en-US" sz="2800" i="1" smtClean="0"/>
              <a:t>A</a:t>
            </a:r>
            <a:r>
              <a:rPr lang="en-US" altLang="en-US" sz="2800" smtClean="0"/>
              <a:t> – 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 (neutron/proton ratio is 1).</a:t>
            </a:r>
          </a:p>
          <a:p>
            <a:pPr marL="347663" indent="-347663" eaLnBrk="1" hangingPunct="1"/>
            <a:r>
              <a:rPr lang="en-US" altLang="en-US" sz="2800" smtClean="0"/>
              <a:t>For heavier elements the neutron/proton ratio required for stability is greater than 1 and increases with </a:t>
            </a:r>
            <a:r>
              <a:rPr lang="en-US" altLang="en-US" sz="2800" i="1" smtClean="0"/>
              <a:t>Z</a:t>
            </a:r>
            <a:r>
              <a:rPr lang="en-US" altLang="en-US" sz="2800" smtClean="0"/>
              <a:t>.</a:t>
            </a:r>
          </a:p>
        </p:txBody>
      </p:sp>
      <p:sp>
        <p:nvSpPr>
          <p:cNvPr id="23558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5D878C-A9FB-4223-BE5F-65202BAD704B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00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Understanding Radioactivity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2409825"/>
          </a:xfrm>
        </p:spPr>
        <p:txBody>
          <a:bodyPr/>
          <a:lstStyle/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/>
              <a:t>Certain nuclides possess unstable nuclei.</a:t>
            </a:r>
          </a:p>
          <a:p>
            <a:pPr marL="347663" indent="-347663" eaLnBrk="1" hangingPunct="1">
              <a:buFontTx/>
              <a:buAutoNum type="arabicPeriod"/>
            </a:pPr>
            <a:r>
              <a:rPr lang="en-US" altLang="en-US" sz="2800" smtClean="0"/>
              <a:t>Nuclides with unstable nuclei spontaneously emit energy (radiation).</a:t>
            </a:r>
          </a:p>
          <a:p>
            <a:pPr marL="347663" indent="-347663" eaLnBrk="1" hangingPunct="1">
              <a:buFontTx/>
              <a:buNone/>
            </a:pPr>
            <a:endParaRPr lang="en-US" altLang="en-US" sz="2800" smtClean="0"/>
          </a:p>
          <a:p>
            <a:pPr marL="347663" indent="-347663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/>
              <a:t>Copyright © Cengage Learning. All rights reserved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37F918-9055-4C59-81CA-0FB256FE5702}" type="slidenum">
              <a:rPr lang="en-US" altLang="en-US" sz="10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00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n-US" altLang="en-US" smtClean="0"/>
              <a:t>Alpha Particle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1811338"/>
          </a:xfrm>
        </p:spPr>
        <p:txBody>
          <a:bodyPr/>
          <a:lstStyle/>
          <a:p>
            <a:pPr marL="347663" indent="-347663" eaLnBrk="1" hangingPunct="1"/>
            <a:r>
              <a:rPr lang="en-US" altLang="en-US" sz="2800" smtClean="0"/>
              <a:t>A particle in which two protons and two neutrons are present that is emitted by certain radioactive nuclei.</a:t>
            </a:r>
          </a:p>
          <a:p>
            <a:pPr marL="347663" indent="-347663" eaLnBrk="1" hangingPunct="1">
              <a:buFontTx/>
              <a:buNone/>
            </a:pPr>
            <a:endParaRPr lang="en-US" altLang="en-US" smtClean="0"/>
          </a:p>
        </p:txBody>
      </p:sp>
      <p:sp>
        <p:nvSpPr>
          <p:cNvPr id="25606" name="Rectangle 4"/>
          <p:cNvSpPr>
            <a:spLocks noChangeArrowheads="1"/>
          </p:cNvSpPr>
          <p:nvPr/>
        </p:nvSpPr>
        <p:spPr bwMode="auto">
          <a:xfrm>
            <a:off x="0" y="3103563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>
              <a:latin typeface="Times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Section 11.9">
  <a:themeElements>
    <a:clrScheme name="Section 11.9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9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Section 11.10">
  <a:themeElements>
    <a:clrScheme name="Section 11.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Section 11.11">
  <a:themeElements>
    <a:clrScheme name="Section 11.1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Section 11.12">
  <a:themeElements>
    <a:clrScheme name="Section 11.1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Section 11.13">
  <a:themeElements>
    <a:clrScheme name="Section 11.1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OC">
  <a:themeElements>
    <a:clrScheme name="TOC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TO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TO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C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11.1">
  <a:themeElements>
    <a:clrScheme name="Section 11.1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1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ection 11.2">
  <a:themeElements>
    <a:clrScheme name="Section 11.2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2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ection 11.3">
  <a:themeElements>
    <a:clrScheme name="Section 11.3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3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ection 11.4">
  <a:themeElements>
    <a:clrScheme name="Section 11.4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4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Section 11.5">
  <a:themeElements>
    <a:clrScheme name="Section 11.5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5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Section 11.6">
  <a:themeElements>
    <a:clrScheme name="Section 11.6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ection 11.7">
  <a:themeElements>
    <a:clrScheme name="Section 11.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Section 11.8">
  <a:themeElements>
    <a:clrScheme name="Section 11.8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333399"/>
      </a:folHlink>
    </a:clrScheme>
    <a:fontScheme name="Section 11.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Section 11.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ction 11.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ction 11.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1850</Words>
  <Application>Microsoft Office PowerPoint</Application>
  <PresentationFormat>On-screen Show (4:3)</PresentationFormat>
  <Paragraphs>331</Paragraphs>
  <Slides>54</Slides>
  <Notes>53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Times</vt:lpstr>
      <vt:lpstr>MS PGothic</vt:lpstr>
      <vt:lpstr>Arial</vt:lpstr>
      <vt:lpstr>Times New Roman</vt:lpstr>
      <vt:lpstr>Symbol</vt:lpstr>
      <vt:lpstr>Wingdings</vt:lpstr>
      <vt:lpstr>Custom Design</vt:lpstr>
      <vt:lpstr>Section 11.1</vt:lpstr>
      <vt:lpstr>Section 11.2</vt:lpstr>
      <vt:lpstr>Section 11.3</vt:lpstr>
      <vt:lpstr>Section 11.4</vt:lpstr>
      <vt:lpstr>Section 11.5</vt:lpstr>
      <vt:lpstr>Section 11.6</vt:lpstr>
      <vt:lpstr>Section 11.7</vt:lpstr>
      <vt:lpstr>Section 11.8</vt:lpstr>
      <vt:lpstr>Section 11.9</vt:lpstr>
      <vt:lpstr>Section 11.10</vt:lpstr>
      <vt:lpstr>Section 11.11</vt:lpstr>
      <vt:lpstr>Section 11.12</vt:lpstr>
      <vt:lpstr>Section 11.13</vt:lpstr>
      <vt:lpstr>TOC</vt:lpstr>
      <vt:lpstr>Brownstone Equation Editor 5.0 Equation</vt:lpstr>
      <vt:lpstr>   Chapter 11. Nuclear Chemistry  </vt:lpstr>
      <vt:lpstr>PowerPoint Presentation</vt:lpstr>
      <vt:lpstr>Nuclear Reaction</vt:lpstr>
      <vt:lpstr>PowerPoint Presentation</vt:lpstr>
      <vt:lpstr>Radioactivity</vt:lpstr>
      <vt:lpstr>Radioactive Stability</vt:lpstr>
      <vt:lpstr>Radioactive Stability</vt:lpstr>
      <vt:lpstr>Understanding Radioactivity</vt:lpstr>
      <vt:lpstr>Alpha Particle</vt:lpstr>
      <vt:lpstr>Beta Particle</vt:lpstr>
      <vt:lpstr>Gamma Ray</vt:lpstr>
      <vt:lpstr>Radioactive Decay</vt:lpstr>
      <vt:lpstr>How Nuclear Equations Differ From Chemical Equations</vt:lpstr>
      <vt:lpstr>PowerPoint Presentation</vt:lpstr>
      <vt:lpstr>PowerPoint Presentation</vt:lpstr>
      <vt:lpstr>PowerPoint Presentation</vt:lpstr>
      <vt:lpstr>  Concept Check</vt:lpstr>
      <vt:lpstr>  Concept Check</vt:lpstr>
      <vt:lpstr>Half-Life</vt:lpstr>
      <vt:lpstr>Decay of 80.0 mg of 131I</vt:lpstr>
      <vt:lpstr>Half-Life of Nuclear Decay</vt:lpstr>
      <vt:lpstr>Half-Life (n)</vt:lpstr>
      <vt:lpstr>  Exercise</vt:lpstr>
      <vt:lpstr>  Exercise</vt:lpstr>
      <vt:lpstr>Transmutation Reaction</vt:lpstr>
      <vt:lpstr>Bombardment Reaction</vt:lpstr>
      <vt:lpstr>Synthetic Elements</vt:lpstr>
      <vt:lpstr>PowerPoint Presentation</vt:lpstr>
      <vt:lpstr>Radioactive Decay Series Example</vt:lpstr>
      <vt:lpstr>PowerPoint Presentation</vt:lpstr>
      <vt:lpstr>Film Badges Are Used to Determine a Person’s Exposure to Radiation</vt:lpstr>
      <vt:lpstr>Geiger Counter</vt:lpstr>
      <vt:lpstr>Two Things Can Happen to an Electron Subjected to Radiation</vt:lpstr>
      <vt:lpstr>Nonionizing Radiation vs. Ionizing Radiation</vt:lpstr>
      <vt:lpstr>Ion Pair Formation</vt:lpstr>
      <vt:lpstr>Ion Pair Formation</vt:lpstr>
      <vt:lpstr>Free Radical Formation</vt:lpstr>
      <vt:lpstr>Alpha Particle Effects</vt:lpstr>
      <vt:lpstr>Beta Particle Effects</vt:lpstr>
      <vt:lpstr>Gamma Radiation Effects</vt:lpstr>
      <vt:lpstr>Alpha, Beta, and Gamma Radiation Differ in Penetrating Ability</vt:lpstr>
      <vt:lpstr>Background Radiation</vt:lpstr>
      <vt:lpstr>Sources of Background Radiation</vt:lpstr>
      <vt:lpstr>Components of the Estimated Annual Radiation Exposure</vt:lpstr>
      <vt:lpstr>PowerPoint Presentation</vt:lpstr>
      <vt:lpstr>Criteria Used in Selecting Radionuclides</vt:lpstr>
      <vt:lpstr>Diverse Uses of Radionuclides in the Human Body</vt:lpstr>
      <vt:lpstr>Therapeutic Uses for Radionuclides</vt:lpstr>
      <vt:lpstr>Fission Reactions</vt:lpstr>
      <vt:lpstr>Characteristics of the U-235 Fission Reaction</vt:lpstr>
      <vt:lpstr>PowerPoint Presentation</vt:lpstr>
      <vt:lpstr>A Fission Chain Reaction</vt:lpstr>
      <vt:lpstr>Fusion Reactions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LabAdmin</dc:creator>
  <cp:lastModifiedBy>upali</cp:lastModifiedBy>
  <cp:revision>702</cp:revision>
  <dcterms:created xsi:type="dcterms:W3CDTF">2006-07-31T17:58:07Z</dcterms:created>
  <dcterms:modified xsi:type="dcterms:W3CDTF">2017-05-02T20:00:49Z</dcterms:modified>
</cp:coreProperties>
</file>