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2"/>
  </p:notesMasterIdLst>
  <p:sldIdLst>
    <p:sldId id="359" r:id="rId2"/>
    <p:sldId id="356" r:id="rId3"/>
    <p:sldId id="358" r:id="rId4"/>
    <p:sldId id="257" r:id="rId5"/>
    <p:sldId id="259" r:id="rId6"/>
    <p:sldId id="260" r:id="rId7"/>
    <p:sldId id="262" r:id="rId8"/>
    <p:sldId id="264" r:id="rId9"/>
    <p:sldId id="265" r:id="rId10"/>
    <p:sldId id="267" r:id="rId11"/>
    <p:sldId id="268" r:id="rId12"/>
    <p:sldId id="352" r:id="rId13"/>
    <p:sldId id="353" r:id="rId14"/>
    <p:sldId id="269" r:id="rId15"/>
    <p:sldId id="266" r:id="rId16"/>
    <p:sldId id="270" r:id="rId17"/>
    <p:sldId id="271" r:id="rId18"/>
    <p:sldId id="272" r:id="rId19"/>
    <p:sldId id="274" r:id="rId20"/>
    <p:sldId id="261" r:id="rId21"/>
    <p:sldId id="273" r:id="rId22"/>
    <p:sldId id="263" r:id="rId23"/>
    <p:sldId id="275" r:id="rId24"/>
    <p:sldId id="283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4" r:id="rId33"/>
    <p:sldId id="286" r:id="rId34"/>
    <p:sldId id="288" r:id="rId35"/>
    <p:sldId id="290" r:id="rId36"/>
    <p:sldId id="289" r:id="rId37"/>
    <p:sldId id="291" r:id="rId38"/>
    <p:sldId id="292" r:id="rId39"/>
    <p:sldId id="293" r:id="rId40"/>
    <p:sldId id="294" r:id="rId41"/>
    <p:sldId id="295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55" r:id="rId52"/>
    <p:sldId id="312" r:id="rId53"/>
    <p:sldId id="306" r:id="rId54"/>
    <p:sldId id="308" r:id="rId55"/>
    <p:sldId id="310" r:id="rId56"/>
    <p:sldId id="307" r:id="rId57"/>
    <p:sldId id="311" r:id="rId58"/>
    <p:sldId id="314" r:id="rId59"/>
    <p:sldId id="315" r:id="rId60"/>
    <p:sldId id="318" r:id="rId61"/>
    <p:sldId id="319" r:id="rId62"/>
    <p:sldId id="320" r:id="rId63"/>
    <p:sldId id="321" r:id="rId64"/>
    <p:sldId id="341" r:id="rId65"/>
    <p:sldId id="342" r:id="rId66"/>
    <p:sldId id="323" r:id="rId67"/>
    <p:sldId id="324" r:id="rId68"/>
    <p:sldId id="326" r:id="rId69"/>
    <p:sldId id="343" r:id="rId70"/>
    <p:sldId id="325" r:id="rId71"/>
    <p:sldId id="340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4" r:id="rId85"/>
    <p:sldId id="346" r:id="rId86"/>
    <p:sldId id="349" r:id="rId87"/>
    <p:sldId id="347" r:id="rId88"/>
    <p:sldId id="350" r:id="rId89"/>
    <p:sldId id="351" r:id="rId90"/>
    <p:sldId id="348" r:id="rId9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7033" autoAdjust="0"/>
    <p:restoredTop sz="94660"/>
  </p:normalViewPr>
  <p:slideViewPr>
    <p:cSldViewPr>
      <p:cViewPr varScale="1">
        <p:scale>
          <a:sx n="118" d="100"/>
          <a:sy n="118" d="100"/>
        </p:scale>
        <p:origin x="94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3EDC779-9FAD-4B2D-AB6A-F447143DF07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36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FBC7658-DA7A-43B4-A725-FE7CDDCF02FE}" type="slidenum">
              <a:rPr lang="en-US" altLang="en-US"/>
              <a:pPr eaLnBrk="1" hangingPunct="1">
                <a:spcBef>
                  <a:spcPct val="0"/>
                </a:spcBef>
              </a:pPr>
              <a:t>33</a:t>
            </a:fld>
            <a:endParaRPr lang="en-US" alt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F488FA5-07FB-443C-8E4A-67ECFBEB455D}" type="slidenum">
              <a:rPr lang="en-US" altLang="en-US"/>
              <a:pPr eaLnBrk="1" hangingPunct="1">
                <a:spcBef>
                  <a:spcPct val="0"/>
                </a:spcBef>
              </a:pPr>
              <a:t>34</a:t>
            </a:fld>
            <a:endParaRPr lang="en-US" alt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97D4774-D850-4911-9EC3-96AC38F6BC88}" type="slidenum">
              <a:rPr lang="en-US" altLang="en-US"/>
              <a:pPr eaLnBrk="1" hangingPunct="1">
                <a:spcBef>
                  <a:spcPct val="0"/>
                </a:spcBef>
              </a:pPr>
              <a:t>64</a:t>
            </a:fld>
            <a:endParaRPr lang="en-US" alt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CB5F2EA-5101-4AA9-AFA9-770EC7349D2D}" type="slidenum">
              <a:rPr lang="en-US" altLang="en-US"/>
              <a:pPr eaLnBrk="1" hangingPunct="1">
                <a:spcBef>
                  <a:spcPct val="0"/>
                </a:spcBef>
              </a:pPr>
              <a:t>85</a:t>
            </a:fld>
            <a:endParaRPr lang="en-US" alt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D4C9BF9-282D-4DCA-A2F5-620E7B358ABD}" type="slidenum">
              <a:rPr lang="en-US" altLang="en-US"/>
              <a:pPr eaLnBrk="1" hangingPunct="1"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7F08240-F67B-47CA-95DA-89CB583ED865}" type="slidenum">
              <a:rPr lang="en-US" altLang="en-US"/>
              <a:pPr eaLnBrk="1" hangingPunct="1"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CFC054-5350-4F7E-93F9-DAED92DFD907}" type="slidenum">
              <a:rPr lang="en-US" altLang="en-US"/>
              <a:pPr eaLnBrk="1" hangingPunct="1"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6AC8249-FDE8-4715-ACDE-F42231B601E8}" type="slidenum">
              <a:rPr lang="en-US" altLang="en-US"/>
              <a:pPr eaLnBrk="1" hangingPunct="1"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45505B2-6C08-4391-AF13-5FF0005CD21D}" type="slidenum">
              <a:rPr lang="en-US" altLang="en-US"/>
              <a:pPr eaLnBrk="1" hangingPunct="1"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9A95DCB-5A93-4550-88AC-D99F7BF3BDE9}" type="slidenum">
              <a:rPr lang="en-US" altLang="en-US"/>
              <a:pPr eaLnBrk="1" hangingPunct="1"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6E14589-5240-4DDD-B44E-92EC034A6B4B}" type="slidenum">
              <a:rPr lang="en-US" altLang="en-US"/>
              <a:pPr eaLnBrk="1" hangingPunct="1"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716FEE-D8FE-4C48-9F61-FA398A3C318A}" type="slidenum">
              <a:rPr lang="en-US" altLang="en-US"/>
              <a:pPr eaLnBrk="1" hangingPunct="1"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6501A2-90E4-491E-B584-5E33ECC713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267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3F83A6-BBAF-4E51-B3E7-C88BDD434D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6767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2E0353-AB16-449C-A01D-454665B170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4508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DAE2A9-84B5-4DDC-8D62-1BF0DE60E0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3174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5BE064-315F-4188-A81F-AB77DACBD6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6819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F1E5F7-D54A-4158-80AE-5889800819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600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F04D13-6925-478E-A3BC-C05689EE2E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1639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EA0FFB-AE97-406A-90DD-2E6EB773E1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3292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F02A77-731F-4A6A-B7F2-1D56B49C31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4795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BD51D1-B0F4-4380-854E-3D7A317E49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2183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508CEE-382A-4811-83D2-E9F9C49A3E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7306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7320E6-0582-4464-957C-696208FEC2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9540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E06A39-E168-4271-ADA7-C61122DC76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9148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D5B10C-0DAC-4ED4-B1FB-3737AEF720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3943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E0577D-EAC6-4BA5-AF27-3B3E1E9229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331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449B57D-DE1B-4622-898D-6E1D9A83EF5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1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3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1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4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9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0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9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21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9.w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3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25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6.w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31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3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36.w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36.w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37.w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38.w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36.wmf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43.w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44.w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47.png"/><Relationship Id="rId5" Type="http://schemas.openxmlformats.org/officeDocument/2006/relationships/oleObject" Target="../embeddings/oleObject34.bin"/><Relationship Id="rId4" Type="http://schemas.openxmlformats.org/officeDocument/2006/relationships/image" Target="../media/image4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4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4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50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419100" y="1148815"/>
            <a:ext cx="8915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7" rIns="92075" bIns="46037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0" i="0" baseline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Instructor: Dr. </a:t>
            </a:r>
            <a:r>
              <a:rPr lang="en-US" sz="2800" b="0" i="0" baseline="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Upali</a:t>
            </a:r>
            <a:r>
              <a:rPr lang="en-US" sz="2800" b="0" i="0" baseline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0" i="0" baseline="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Siriwardane</a:t>
            </a:r>
            <a:endParaRPr lang="en-US" sz="2400" b="0" i="0" baseline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i="0" baseline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e-mail</a:t>
            </a:r>
            <a:r>
              <a:rPr lang="en-US" sz="2400" b="0" i="0" baseline="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400" b="0" i="0" baseline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upali@latech.edu</a:t>
            </a:r>
            <a:endParaRPr lang="en-US" sz="2400" b="0" i="0" baseline="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i="0" baseline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Office</a:t>
            </a:r>
            <a:r>
              <a:rPr lang="en-US" sz="2400" b="0" i="0" baseline="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:  CTH 311 </a:t>
            </a:r>
            <a:endParaRPr lang="en-US" sz="2400" b="0" i="0" baseline="0" dirty="0" smtClean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  <a:p>
            <a:pPr indent="-342900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i="0" baseline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Phone</a:t>
            </a:r>
            <a:r>
              <a:rPr lang="en-US" sz="2400" b="0" i="0" baseline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i="0" baseline="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257-4941</a:t>
            </a:r>
          </a:p>
          <a:p>
            <a:pPr indent="-342900">
              <a:lnSpc>
                <a:spcPct val="70000"/>
              </a:lnSpc>
              <a:spcBef>
                <a:spcPct val="50000"/>
              </a:spcBef>
            </a:pPr>
            <a:r>
              <a:rPr lang="en-US" sz="2400" i="0" baseline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Office Hours</a:t>
            </a:r>
            <a:r>
              <a:rPr lang="en-US" sz="2400" b="0" i="0" baseline="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400" b="0" i="0" baseline="0" dirty="0" smtClean="0">
                <a:latin typeface="Arial" pitchFamily="34" charset="0"/>
                <a:cs typeface="Arial" pitchFamily="34" charset="0"/>
              </a:rPr>
              <a:t>M,W,F  9:30-11:30 </a:t>
            </a:r>
            <a:r>
              <a:rPr lang="en-US" sz="2400" b="0" i="0" baseline="0" dirty="0">
                <a:latin typeface="Arial" pitchFamily="34" charset="0"/>
                <a:cs typeface="Arial" pitchFamily="34" charset="0"/>
              </a:rPr>
              <a:t>am </a:t>
            </a:r>
            <a:r>
              <a:rPr lang="en-US" sz="2400" b="0" i="0" baseline="0" dirty="0" smtClean="0">
                <a:latin typeface="Arial" pitchFamily="34" charset="0"/>
                <a:cs typeface="Arial" pitchFamily="34" charset="0"/>
              </a:rPr>
              <a:t>T,R 8:00-10:00 am or </a:t>
            </a:r>
            <a:r>
              <a:rPr lang="en-US" sz="2400" b="0" i="0" baseline="0" dirty="0">
                <a:latin typeface="Arial" pitchFamily="34" charset="0"/>
                <a:cs typeface="Arial" pitchFamily="34" charset="0"/>
              </a:rPr>
              <a:t>by </a:t>
            </a:r>
            <a:r>
              <a:rPr lang="en-US" sz="2400" b="0" i="0" baseline="0" dirty="0" smtClean="0">
                <a:latin typeface="Arial" pitchFamily="34" charset="0"/>
                <a:cs typeface="Arial" pitchFamily="34" charset="0"/>
              </a:rPr>
              <a:t>appointment; </a:t>
            </a:r>
            <a:endParaRPr lang="en-US" sz="2400" b="0" i="0" baseline="0" dirty="0">
              <a:latin typeface="Arial" pitchFamily="34" charset="0"/>
              <a:cs typeface="Arial" pitchFamily="34" charset="0"/>
            </a:endParaRPr>
          </a:p>
          <a:p>
            <a:pPr indent="-342900">
              <a:lnSpc>
                <a:spcPct val="70000"/>
              </a:lnSpc>
              <a:spcBef>
                <a:spcPct val="50000"/>
              </a:spcBef>
            </a:pPr>
            <a:r>
              <a:rPr lang="en-US" sz="2400" i="0" baseline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Test Dates</a:t>
            </a:r>
            <a:r>
              <a:rPr lang="en-US" b="0" i="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300" b="1" i="1" baseline="-250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kern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Chemistry </a:t>
            </a:r>
            <a:r>
              <a:rPr lang="en-US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120 Fall 2016</a:t>
            </a:r>
            <a:endParaRPr lang="en-US" kern="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19100" y="3927366"/>
            <a:ext cx="8686800" cy="29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r>
              <a:rPr lang="en-US" sz="2400" i="0" baseline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September 23</a:t>
            </a:r>
            <a:r>
              <a:rPr lang="en-US" sz="2400" b="1" i="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 2016 </a:t>
            </a:r>
            <a:r>
              <a:rPr lang="en-US" sz="2400" b="1" i="0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(Test 1):  Chapter  </a:t>
            </a:r>
            <a:r>
              <a:rPr lang="en-US" sz="2400" b="1" i="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1,2 &amp;3 </a:t>
            </a:r>
            <a:endParaRPr lang="en-US" sz="2400" b="1" i="0" baseline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i="0" baseline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October 13</a:t>
            </a:r>
            <a:r>
              <a:rPr lang="en-US" sz="2400" b="1" i="0" baseline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2400" b="1" i="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2016 </a:t>
            </a:r>
            <a:r>
              <a:rPr lang="en-US" sz="2400" b="1" i="0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(Test </a:t>
            </a:r>
            <a:r>
              <a:rPr lang="en-US" sz="2400" b="1" i="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2): Chapter  4 </a:t>
            </a:r>
            <a:r>
              <a:rPr lang="en-US" sz="2400" b="1" i="0" baseline="0" dirty="0" smtClean="0">
                <a:solidFill>
                  <a:srgbClr val="000000"/>
                </a:solidFill>
                <a:cs typeface="Arial" pitchFamily="34" charset="0"/>
              </a:rPr>
              <a:t>&amp;</a:t>
            </a:r>
            <a:r>
              <a:rPr lang="en-US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400" b="1" i="0" baseline="0" dirty="0" smtClean="0">
                <a:solidFill>
                  <a:srgbClr val="000000"/>
                </a:solidFill>
                <a:cs typeface="Arial" pitchFamily="34" charset="0"/>
              </a:rPr>
              <a:t>5 </a:t>
            </a:r>
          </a:p>
          <a:p>
            <a:r>
              <a:rPr lang="en-US" sz="2400" i="0" baseline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October 31,</a:t>
            </a:r>
            <a:r>
              <a:rPr lang="en-US" sz="2400" i="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2400" b="1" i="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2016 </a:t>
            </a:r>
            <a:r>
              <a:rPr lang="en-US" sz="2400" b="1" i="0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(Test </a:t>
            </a:r>
            <a:r>
              <a:rPr lang="en-US" sz="2400" b="1" i="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3): </a:t>
            </a:r>
            <a:r>
              <a:rPr lang="en-US" sz="2400" b="1" i="0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Chapter  </a:t>
            </a:r>
            <a:r>
              <a:rPr lang="en-US" sz="2400" b="1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6, 7</a:t>
            </a:r>
            <a:r>
              <a:rPr lang="en-US" sz="2400" b="1" i="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0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&amp; </a:t>
            </a:r>
            <a:r>
              <a:rPr lang="en-US" sz="2400" b="1" i="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2400" b="1" i="0" baseline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C00000"/>
                </a:solidFill>
                <a:cs typeface="Arial" pitchFamily="34" charset="0"/>
              </a:rPr>
              <a:t>November 15,</a:t>
            </a:r>
            <a:r>
              <a:rPr lang="en-US" sz="2400" dirty="0" smtClean="0">
                <a:solidFill>
                  <a:srgbClr val="000000"/>
                </a:solidFill>
                <a:cs typeface="Arial" pitchFamily="34" charset="0"/>
              </a:rPr>
              <a:t>   </a:t>
            </a:r>
            <a:r>
              <a:rPr lang="en-US" sz="2400" b="1" dirty="0" smtClean="0">
                <a:solidFill>
                  <a:srgbClr val="000000"/>
                </a:solidFill>
                <a:cs typeface="Arial" pitchFamily="34" charset="0"/>
              </a:rPr>
              <a:t>2016 </a:t>
            </a:r>
            <a:r>
              <a:rPr lang="en-US" sz="2400" b="1" dirty="0">
                <a:solidFill>
                  <a:srgbClr val="000000"/>
                </a:solidFill>
                <a:cs typeface="Arial" pitchFamily="34" charset="0"/>
              </a:rPr>
              <a:t>(Test </a:t>
            </a:r>
            <a:r>
              <a:rPr lang="en-US" sz="2400" b="1" dirty="0" smtClean="0">
                <a:solidFill>
                  <a:srgbClr val="000000"/>
                </a:solidFill>
                <a:cs typeface="Arial" pitchFamily="34" charset="0"/>
              </a:rPr>
              <a:t>4): </a:t>
            </a:r>
            <a:r>
              <a:rPr lang="en-US" sz="2400" b="1" dirty="0">
                <a:solidFill>
                  <a:srgbClr val="000000"/>
                </a:solidFill>
                <a:cs typeface="Arial" pitchFamily="34" charset="0"/>
              </a:rPr>
              <a:t>Chapter  </a:t>
            </a:r>
            <a:r>
              <a:rPr lang="en-US" sz="2400" b="1" dirty="0" smtClean="0">
                <a:solidFill>
                  <a:srgbClr val="000000"/>
                </a:solidFill>
                <a:cs typeface="Arial" pitchFamily="34" charset="0"/>
              </a:rPr>
              <a:t>9, 10 </a:t>
            </a:r>
            <a:r>
              <a:rPr lang="en-US" sz="2400" b="1" dirty="0">
                <a:solidFill>
                  <a:srgbClr val="000000"/>
                </a:solidFill>
                <a:cs typeface="Arial" pitchFamily="34" charset="0"/>
              </a:rPr>
              <a:t>&amp; </a:t>
            </a:r>
            <a:r>
              <a:rPr lang="en-US" sz="2400" b="1" dirty="0" smtClean="0">
                <a:solidFill>
                  <a:srgbClr val="000000"/>
                </a:solidFill>
                <a:cs typeface="Arial" pitchFamily="34" charset="0"/>
              </a:rPr>
              <a:t>11</a:t>
            </a:r>
            <a:endParaRPr lang="en-US" sz="2400" b="1" dirty="0">
              <a:solidFill>
                <a:srgbClr val="000000"/>
              </a:solidFill>
              <a:cs typeface="Arial" pitchFamily="34" charset="0"/>
            </a:endParaRPr>
          </a:p>
          <a:p>
            <a:r>
              <a:rPr lang="en-US" sz="2400" i="0" baseline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November 17</a:t>
            </a:r>
            <a:r>
              <a:rPr lang="en-US" sz="2400" b="1" i="0" baseline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2400" b="1" i="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2016  </a:t>
            </a:r>
            <a:r>
              <a:rPr lang="en-US" sz="2400" b="1" i="0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(Make-up test) </a:t>
            </a:r>
            <a:r>
              <a:rPr lang="en-US" sz="2400" b="1" i="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comprehensive</a:t>
            </a:r>
            <a:r>
              <a:rPr lang="en-US" sz="2400" b="1" i="0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en-US" sz="2400" b="1" i="0" baseline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spcBef>
                <a:spcPct val="0"/>
              </a:spcBef>
            </a:pPr>
            <a:r>
              <a:rPr lang="en-US" sz="2400" i="0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                   </a:t>
            </a:r>
            <a:r>
              <a:rPr lang="en-US" sz="2400" b="1" i="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Chapters 1-11</a:t>
            </a:r>
          </a:p>
          <a:p>
            <a:endParaRPr lang="en-US" sz="3600" b="1" i="0" baseline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68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Bronsted-Lowry acid-base theory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400" smtClean="0"/>
              <a:t>In Bronsted-Lowry theory, H</a:t>
            </a:r>
            <a:r>
              <a:rPr lang="en-US" altLang="en-US" sz="2400" baseline="30000" smtClean="0"/>
              <a:t>+</a:t>
            </a:r>
            <a:r>
              <a:rPr lang="en-US" altLang="en-US" sz="2400" smtClean="0"/>
              <a:t> ions do not exist in the free state in aqueous solutions, but instead, as H</a:t>
            </a:r>
            <a:r>
              <a:rPr lang="en-US" altLang="en-US" sz="2400" baseline="-25000" smtClean="0"/>
              <a:t>3</a:t>
            </a:r>
            <a:r>
              <a:rPr lang="en-US" altLang="en-US" sz="2400" smtClean="0"/>
              <a:t>O</a:t>
            </a:r>
            <a:r>
              <a:rPr lang="en-US" altLang="en-US" sz="2400" baseline="30000" smtClean="0"/>
              <a:t>+</a:t>
            </a:r>
            <a:r>
              <a:rPr lang="en-US" altLang="en-US" sz="2400" smtClean="0"/>
              <a:t> ions</a:t>
            </a:r>
          </a:p>
          <a:p>
            <a:pPr eaLnBrk="1" hangingPunct="1"/>
            <a:r>
              <a:rPr lang="en-US" altLang="en-US" sz="2400" smtClean="0"/>
              <a:t>In this reaction, the acid (HCl) has donated a proton to H</a:t>
            </a:r>
            <a:r>
              <a:rPr lang="en-US" altLang="en-US" sz="2400" baseline="-25000" smtClean="0"/>
              <a:t>2</a:t>
            </a:r>
            <a:r>
              <a:rPr lang="en-US" altLang="en-US" sz="2400" smtClean="0"/>
              <a:t>O.</a:t>
            </a:r>
          </a:p>
          <a:p>
            <a:pPr eaLnBrk="1" hangingPunct="1"/>
            <a:r>
              <a:rPr lang="en-US" altLang="en-US" sz="2400" smtClean="0"/>
              <a:t>Water is acting as a B.L. base, since it accepts the proton</a:t>
            </a:r>
          </a:p>
        </p:txBody>
      </p:sp>
      <p:pic>
        <p:nvPicPr>
          <p:cNvPr id="9220" name="Picture 4" descr="16_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0"/>
          <a:stretch>
            <a:fillRect/>
          </a:stretch>
        </p:blipFill>
        <p:spPr>
          <a:xfrm>
            <a:off x="4648200" y="1903413"/>
            <a:ext cx="4038600" cy="3917950"/>
          </a:xfrm>
          <a:noFill/>
        </p:spPr>
      </p:pic>
      <p:sp>
        <p:nvSpPr>
          <p:cNvPr id="9221" name="Text Box 6"/>
          <p:cNvSpPr txBox="1">
            <a:spLocks noChangeArrowheads="1"/>
          </p:cNvSpPr>
          <p:nvPr/>
        </p:nvSpPr>
        <p:spPr bwMode="auto">
          <a:xfrm>
            <a:off x="5029200" y="1524000"/>
            <a:ext cx="189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hydrochloric acid</a:t>
            </a:r>
          </a:p>
        </p:txBody>
      </p:sp>
      <p:sp>
        <p:nvSpPr>
          <p:cNvPr id="9222" name="Text Box 7"/>
          <p:cNvSpPr txBox="1">
            <a:spLocks noChangeArrowheads="1"/>
          </p:cNvSpPr>
          <p:nvPr/>
        </p:nvSpPr>
        <p:spPr bwMode="auto">
          <a:xfrm>
            <a:off x="4572000" y="4267200"/>
            <a:ext cx="1352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chloride ion</a:t>
            </a:r>
          </a:p>
        </p:txBody>
      </p:sp>
      <p:sp>
        <p:nvSpPr>
          <p:cNvPr id="9223" name="Text Box 8"/>
          <p:cNvSpPr txBox="1">
            <a:spLocks noChangeArrowheads="1"/>
          </p:cNvSpPr>
          <p:nvPr/>
        </p:nvSpPr>
        <p:spPr bwMode="auto">
          <a:xfrm>
            <a:off x="7315200" y="5943600"/>
            <a:ext cx="1403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“hydronium”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7620000" y="5486400"/>
            <a:ext cx="15240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Bronsted-Lowry acid-base theory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981200"/>
            <a:ext cx="4191000" cy="4114800"/>
          </a:xfrm>
        </p:spPr>
        <p:txBody>
          <a:bodyPr/>
          <a:lstStyle/>
          <a:p>
            <a:pPr eaLnBrk="1" hangingPunct="1"/>
            <a:r>
              <a:rPr lang="en-US" altLang="en-US" sz="2000" smtClean="0"/>
              <a:t>When water takes a proton (H</a:t>
            </a:r>
            <a:r>
              <a:rPr lang="en-US" altLang="en-US" sz="2000" baseline="30000" smtClean="0"/>
              <a:t>+</a:t>
            </a:r>
            <a:r>
              <a:rPr lang="en-US" altLang="en-US" sz="2000" smtClean="0"/>
              <a:t>) from hydrochloric acid, two new things are formed in solution (Cl</a:t>
            </a:r>
            <a:r>
              <a:rPr lang="en-US" altLang="en-US" sz="2000" baseline="30000" smtClean="0"/>
              <a:t>-</a:t>
            </a:r>
            <a:r>
              <a:rPr lang="en-US" altLang="en-US" sz="2000" smtClean="0"/>
              <a:t> and H</a:t>
            </a:r>
            <a:r>
              <a:rPr lang="en-US" altLang="en-US" sz="2000" baseline="-25000" smtClean="0"/>
              <a:t>3</a:t>
            </a:r>
            <a:r>
              <a:rPr lang="en-US" altLang="en-US" sz="2000" smtClean="0"/>
              <a:t>O</a:t>
            </a:r>
            <a:r>
              <a:rPr lang="en-US" altLang="en-US" sz="2000" baseline="30000" smtClean="0"/>
              <a:t>+</a:t>
            </a:r>
            <a:r>
              <a:rPr lang="en-US" altLang="en-US" sz="2000" smtClean="0"/>
              <a:t>)</a:t>
            </a:r>
          </a:p>
          <a:p>
            <a:pPr eaLnBrk="1" hangingPunct="1"/>
            <a:r>
              <a:rPr lang="en-US" altLang="en-US" sz="2000" smtClean="0"/>
              <a:t>The products are related (by their formulas) to a reactant – each differing by one H</a:t>
            </a:r>
            <a:r>
              <a:rPr lang="en-US" altLang="en-US" sz="2000" baseline="30000" smtClean="0"/>
              <a:t>+</a:t>
            </a:r>
            <a:r>
              <a:rPr lang="en-US" altLang="en-US" sz="2000" smtClean="0"/>
              <a:t> ion from one of the reactants</a:t>
            </a:r>
          </a:p>
        </p:txBody>
      </p:sp>
      <p:pic>
        <p:nvPicPr>
          <p:cNvPr id="10245" name="Picture 5" descr="16_0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0"/>
          <a:stretch>
            <a:fillRect/>
          </a:stretch>
        </p:blipFill>
        <p:spPr>
          <a:xfrm>
            <a:off x="304800" y="2190750"/>
            <a:ext cx="3894138" cy="3649663"/>
          </a:xfrm>
        </p:spPr>
      </p:pic>
      <p:sp>
        <p:nvSpPr>
          <p:cNvPr id="10246" name="Text Box 9"/>
          <p:cNvSpPr txBox="1">
            <a:spLocks noChangeArrowheads="1"/>
          </p:cNvSpPr>
          <p:nvPr/>
        </p:nvSpPr>
        <p:spPr bwMode="auto">
          <a:xfrm>
            <a:off x="1371600" y="1905000"/>
            <a:ext cx="555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ea typeface="ＭＳ Ｐゴシック" panose="020B0600070205080204" pitchFamily="34" charset="-128"/>
              </a:rPr>
              <a:t>acid</a:t>
            </a:r>
          </a:p>
        </p:txBody>
      </p:sp>
      <p:sp>
        <p:nvSpPr>
          <p:cNvPr id="10247" name="Text Box 10"/>
          <p:cNvSpPr txBox="1">
            <a:spLocks noChangeArrowheads="1"/>
          </p:cNvSpPr>
          <p:nvPr/>
        </p:nvSpPr>
        <p:spPr bwMode="auto">
          <a:xfrm>
            <a:off x="3124200" y="1905000"/>
            <a:ext cx="6238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ea typeface="ＭＳ Ｐゴシック" panose="020B0600070205080204" pitchFamily="34" charset="-128"/>
              </a:rPr>
              <a:t>base</a:t>
            </a:r>
          </a:p>
        </p:txBody>
      </p:sp>
      <p:sp>
        <p:nvSpPr>
          <p:cNvPr id="10248" name="Text Box 11"/>
          <p:cNvSpPr txBox="1">
            <a:spLocks noChangeArrowheads="1"/>
          </p:cNvSpPr>
          <p:nvPr/>
        </p:nvSpPr>
        <p:spPr bwMode="auto">
          <a:xfrm>
            <a:off x="4953000" y="5105400"/>
            <a:ext cx="3946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ea typeface="ＭＳ Ｐゴシック" panose="020B0600070205080204" pitchFamily="34" charset="-128"/>
              </a:rPr>
              <a:t>HCl</a:t>
            </a:r>
            <a:r>
              <a:rPr lang="en-US" altLang="en-US" sz="2000" baseline="-25000">
                <a:ea typeface="ＭＳ Ｐゴシック" panose="020B0600070205080204" pitchFamily="34" charset="-128"/>
              </a:rPr>
              <a:t>(aq)</a:t>
            </a:r>
            <a:r>
              <a:rPr lang="en-US" altLang="en-US" sz="2000">
                <a:ea typeface="ＭＳ Ｐゴシック" panose="020B0600070205080204" pitchFamily="34" charset="-128"/>
              </a:rPr>
              <a:t> + H</a:t>
            </a:r>
            <a:r>
              <a:rPr lang="en-US" altLang="en-US" sz="2000" baseline="-25000">
                <a:ea typeface="ＭＳ Ｐゴシック" panose="020B0600070205080204" pitchFamily="34" charset="-128"/>
              </a:rPr>
              <a:t>2</a:t>
            </a:r>
            <a:r>
              <a:rPr lang="en-US" altLang="en-US" sz="2000">
                <a:ea typeface="ＭＳ Ｐゴシック" panose="020B0600070205080204" pitchFamily="34" charset="-128"/>
              </a:rPr>
              <a:t>O</a:t>
            </a:r>
            <a:r>
              <a:rPr lang="en-US" altLang="en-US" sz="2000" baseline="-25000">
                <a:ea typeface="ＭＳ Ｐゴシック" panose="020B0600070205080204" pitchFamily="34" charset="-128"/>
              </a:rPr>
              <a:t>(l)</a:t>
            </a:r>
            <a:r>
              <a:rPr lang="en-US" altLang="en-US" sz="2000">
                <a:ea typeface="ＭＳ Ｐゴシック" panose="020B0600070205080204" pitchFamily="34" charset="-128"/>
              </a:rPr>
              <a:t> </a:t>
            </a:r>
            <a:r>
              <a:rPr lang="en-US" altLang="en-US" sz="2000">
                <a:latin typeface="Wingdings 3" panose="05040102010807070707" pitchFamily="18" charset="2"/>
                <a:ea typeface="ＭＳ Ｐゴシック" panose="020B0600070205080204" pitchFamily="34" charset="-128"/>
                <a:sym typeface="Wingdings" panose="05000000000000000000" pitchFamily="2" charset="2"/>
              </a:rPr>
              <a:t></a:t>
            </a:r>
            <a:r>
              <a:rPr lang="en-US" altLang="en-US" sz="2000">
                <a:ea typeface="ＭＳ Ｐゴシック" panose="020B0600070205080204" pitchFamily="34" charset="-128"/>
              </a:rPr>
              <a:t> Cl</a:t>
            </a:r>
            <a:r>
              <a:rPr lang="en-US" altLang="en-US" sz="2000" baseline="30000">
                <a:ea typeface="ＭＳ Ｐゴシック" panose="020B0600070205080204" pitchFamily="34" charset="-128"/>
              </a:rPr>
              <a:t>-</a:t>
            </a:r>
            <a:r>
              <a:rPr lang="en-US" altLang="en-US" sz="2000" baseline="-25000">
                <a:ea typeface="ＭＳ Ｐゴシック" panose="020B0600070205080204" pitchFamily="34" charset="-128"/>
              </a:rPr>
              <a:t>(aq)</a:t>
            </a:r>
            <a:r>
              <a:rPr lang="en-US" altLang="en-US" sz="2000">
                <a:ea typeface="ＭＳ Ｐゴシック" panose="020B0600070205080204" pitchFamily="34" charset="-128"/>
              </a:rPr>
              <a:t> + H</a:t>
            </a:r>
            <a:r>
              <a:rPr lang="en-US" altLang="en-US" sz="2000" baseline="-25000">
                <a:ea typeface="ＭＳ Ｐゴシック" panose="020B0600070205080204" pitchFamily="34" charset="-128"/>
              </a:rPr>
              <a:t>3</a:t>
            </a:r>
            <a:r>
              <a:rPr lang="en-US" altLang="en-US" sz="2000">
                <a:ea typeface="ＭＳ Ｐゴシック" panose="020B0600070205080204" pitchFamily="34" charset="-128"/>
              </a:rPr>
              <a:t>O</a:t>
            </a:r>
            <a:r>
              <a:rPr lang="en-US" altLang="en-US" sz="2000" baseline="30000">
                <a:ea typeface="ＭＳ Ｐゴシック" panose="020B0600070205080204" pitchFamily="34" charset="-128"/>
              </a:rPr>
              <a:t>+</a:t>
            </a:r>
            <a:r>
              <a:rPr lang="en-US" altLang="en-US" sz="2000" baseline="-25000">
                <a:ea typeface="ＭＳ Ｐゴシック" panose="020B0600070205080204" pitchFamily="34" charset="-128"/>
              </a:rPr>
              <a:t>(aq)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7620000" y="5486400"/>
            <a:ext cx="15240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Bronsted-Lowry acid-base theory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981200"/>
            <a:ext cx="4191000" cy="4114800"/>
          </a:xfrm>
        </p:spPr>
        <p:txBody>
          <a:bodyPr/>
          <a:lstStyle/>
          <a:p>
            <a:pPr eaLnBrk="1" hangingPunct="1"/>
            <a:r>
              <a:rPr lang="en-US" altLang="en-US" sz="2000" smtClean="0"/>
              <a:t>When water takes a proton (H</a:t>
            </a:r>
            <a:r>
              <a:rPr lang="en-US" altLang="en-US" sz="2000" baseline="30000" smtClean="0"/>
              <a:t>+</a:t>
            </a:r>
            <a:r>
              <a:rPr lang="en-US" altLang="en-US" sz="2000" smtClean="0"/>
              <a:t>) from hydrochloric acid, two new things are formed in solution (Cl</a:t>
            </a:r>
            <a:r>
              <a:rPr lang="en-US" altLang="en-US" sz="2000" baseline="30000" smtClean="0"/>
              <a:t>-</a:t>
            </a:r>
            <a:r>
              <a:rPr lang="en-US" altLang="en-US" sz="2000" smtClean="0"/>
              <a:t> and H</a:t>
            </a:r>
            <a:r>
              <a:rPr lang="en-US" altLang="en-US" sz="2000" baseline="-25000" smtClean="0"/>
              <a:t>3</a:t>
            </a:r>
            <a:r>
              <a:rPr lang="en-US" altLang="en-US" sz="2000" smtClean="0"/>
              <a:t>O</a:t>
            </a:r>
            <a:r>
              <a:rPr lang="en-US" altLang="en-US" sz="2000" baseline="30000" smtClean="0"/>
              <a:t>+</a:t>
            </a:r>
            <a:r>
              <a:rPr lang="en-US" altLang="en-US" sz="2000" smtClean="0"/>
              <a:t>)</a:t>
            </a:r>
          </a:p>
          <a:p>
            <a:pPr eaLnBrk="1" hangingPunct="1"/>
            <a:r>
              <a:rPr lang="en-US" altLang="en-US" sz="2000" smtClean="0"/>
              <a:t>The products are related (by their formulas) to a reactant – each differing by one H</a:t>
            </a:r>
            <a:r>
              <a:rPr lang="en-US" altLang="en-US" sz="2000" baseline="30000" smtClean="0"/>
              <a:t>+</a:t>
            </a:r>
            <a:r>
              <a:rPr lang="en-US" altLang="en-US" sz="2000" smtClean="0"/>
              <a:t> ion from one of the reactants</a:t>
            </a:r>
          </a:p>
        </p:txBody>
      </p:sp>
      <p:pic>
        <p:nvPicPr>
          <p:cNvPr id="11269" name="Picture 5" descr="16_0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0"/>
          <a:stretch>
            <a:fillRect/>
          </a:stretch>
        </p:blipFill>
        <p:spPr>
          <a:xfrm>
            <a:off x="304800" y="2190750"/>
            <a:ext cx="3894138" cy="3649663"/>
          </a:xfrm>
        </p:spPr>
      </p:pic>
      <p:sp>
        <p:nvSpPr>
          <p:cNvPr id="11270" name="Text Box 9"/>
          <p:cNvSpPr txBox="1">
            <a:spLocks noChangeArrowheads="1"/>
          </p:cNvSpPr>
          <p:nvPr/>
        </p:nvSpPr>
        <p:spPr bwMode="auto">
          <a:xfrm>
            <a:off x="1371600" y="1905000"/>
            <a:ext cx="555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ea typeface="ＭＳ Ｐゴシック" panose="020B0600070205080204" pitchFamily="34" charset="-128"/>
              </a:rPr>
              <a:t>acid</a:t>
            </a:r>
          </a:p>
        </p:txBody>
      </p:sp>
      <p:sp>
        <p:nvSpPr>
          <p:cNvPr id="11271" name="Text Box 10"/>
          <p:cNvSpPr txBox="1">
            <a:spLocks noChangeArrowheads="1"/>
          </p:cNvSpPr>
          <p:nvPr/>
        </p:nvSpPr>
        <p:spPr bwMode="auto">
          <a:xfrm>
            <a:off x="3124200" y="1905000"/>
            <a:ext cx="6238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ea typeface="ＭＳ Ｐゴシック" panose="020B0600070205080204" pitchFamily="34" charset="-128"/>
              </a:rPr>
              <a:t>base</a:t>
            </a:r>
          </a:p>
        </p:txBody>
      </p:sp>
      <p:sp>
        <p:nvSpPr>
          <p:cNvPr id="11272" name="Text Box 11"/>
          <p:cNvSpPr txBox="1">
            <a:spLocks noChangeArrowheads="1"/>
          </p:cNvSpPr>
          <p:nvPr/>
        </p:nvSpPr>
        <p:spPr bwMode="auto">
          <a:xfrm>
            <a:off x="4953000" y="5105400"/>
            <a:ext cx="3946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ea typeface="ＭＳ Ｐゴシック" panose="020B0600070205080204" pitchFamily="34" charset="-128"/>
              </a:rPr>
              <a:t>HCl</a:t>
            </a:r>
            <a:r>
              <a:rPr lang="en-US" altLang="en-US" sz="2000" baseline="-25000">
                <a:ea typeface="ＭＳ Ｐゴシック" panose="020B0600070205080204" pitchFamily="34" charset="-128"/>
              </a:rPr>
              <a:t>(aq)</a:t>
            </a:r>
            <a:r>
              <a:rPr lang="en-US" altLang="en-US" sz="2000">
                <a:ea typeface="ＭＳ Ｐゴシック" panose="020B0600070205080204" pitchFamily="34" charset="-128"/>
              </a:rPr>
              <a:t> + H</a:t>
            </a:r>
            <a:r>
              <a:rPr lang="en-US" altLang="en-US" sz="2000" baseline="-25000">
                <a:ea typeface="ＭＳ Ｐゴシック" panose="020B0600070205080204" pitchFamily="34" charset="-128"/>
              </a:rPr>
              <a:t>2</a:t>
            </a:r>
            <a:r>
              <a:rPr lang="en-US" altLang="en-US" sz="2000">
                <a:ea typeface="ＭＳ Ｐゴシック" panose="020B0600070205080204" pitchFamily="34" charset="-128"/>
              </a:rPr>
              <a:t>O</a:t>
            </a:r>
            <a:r>
              <a:rPr lang="en-US" altLang="en-US" sz="2000" baseline="-25000">
                <a:ea typeface="ＭＳ Ｐゴシック" panose="020B0600070205080204" pitchFamily="34" charset="-128"/>
              </a:rPr>
              <a:t>(l)</a:t>
            </a:r>
            <a:r>
              <a:rPr lang="en-US" altLang="en-US" sz="2000">
                <a:ea typeface="ＭＳ Ｐゴシック" panose="020B0600070205080204" pitchFamily="34" charset="-128"/>
              </a:rPr>
              <a:t> </a:t>
            </a:r>
            <a:r>
              <a:rPr lang="en-US" altLang="en-US" sz="2000">
                <a:latin typeface="Wingdings 3" panose="05040102010807070707" pitchFamily="18" charset="2"/>
                <a:ea typeface="ＭＳ Ｐゴシック" panose="020B0600070205080204" pitchFamily="34" charset="-128"/>
                <a:sym typeface="Wingdings" panose="05000000000000000000" pitchFamily="2" charset="2"/>
              </a:rPr>
              <a:t></a:t>
            </a:r>
            <a:r>
              <a:rPr lang="en-US" altLang="en-US" sz="2000">
                <a:ea typeface="ＭＳ Ｐゴシック" panose="020B0600070205080204" pitchFamily="34" charset="-128"/>
              </a:rPr>
              <a:t> Cl</a:t>
            </a:r>
            <a:r>
              <a:rPr lang="en-US" altLang="en-US" sz="2000" baseline="30000">
                <a:ea typeface="ＭＳ Ｐゴシック" panose="020B0600070205080204" pitchFamily="34" charset="-128"/>
              </a:rPr>
              <a:t>-</a:t>
            </a:r>
            <a:r>
              <a:rPr lang="en-US" altLang="en-US" sz="2000" baseline="-25000">
                <a:ea typeface="ＭＳ Ｐゴシック" panose="020B0600070205080204" pitchFamily="34" charset="-128"/>
              </a:rPr>
              <a:t>(aq)</a:t>
            </a:r>
            <a:r>
              <a:rPr lang="en-US" altLang="en-US" sz="2000">
                <a:ea typeface="ＭＳ Ｐゴシック" panose="020B0600070205080204" pitchFamily="34" charset="-128"/>
              </a:rPr>
              <a:t> + H</a:t>
            </a:r>
            <a:r>
              <a:rPr lang="en-US" altLang="en-US" sz="2000" baseline="-25000">
                <a:ea typeface="ＭＳ Ｐゴシック" panose="020B0600070205080204" pitchFamily="34" charset="-128"/>
              </a:rPr>
              <a:t>3</a:t>
            </a:r>
            <a:r>
              <a:rPr lang="en-US" altLang="en-US" sz="2000">
                <a:ea typeface="ＭＳ Ｐゴシック" panose="020B0600070205080204" pitchFamily="34" charset="-128"/>
              </a:rPr>
              <a:t>O</a:t>
            </a:r>
            <a:r>
              <a:rPr lang="en-US" altLang="en-US" sz="2000" baseline="30000">
                <a:ea typeface="ＭＳ Ｐゴシック" panose="020B0600070205080204" pitchFamily="34" charset="-128"/>
              </a:rPr>
              <a:t>+</a:t>
            </a:r>
            <a:r>
              <a:rPr lang="en-US" altLang="en-US" sz="2000" baseline="-25000">
                <a:ea typeface="ＭＳ Ｐゴシック" panose="020B0600070205080204" pitchFamily="34" charset="-128"/>
              </a:rPr>
              <a:t>(aq)</a:t>
            </a:r>
          </a:p>
        </p:txBody>
      </p:sp>
      <p:sp>
        <p:nvSpPr>
          <p:cNvPr id="2" name="Oval 1"/>
          <p:cNvSpPr/>
          <p:nvPr/>
        </p:nvSpPr>
        <p:spPr>
          <a:xfrm>
            <a:off x="4953000" y="5060950"/>
            <a:ext cx="838200" cy="501650"/>
          </a:xfrm>
          <a:prstGeom prst="ellipse">
            <a:avLst/>
          </a:prstGeom>
          <a:solidFill>
            <a:srgbClr val="FFC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010400" y="5029200"/>
            <a:ext cx="677863" cy="501650"/>
          </a:xfrm>
          <a:prstGeom prst="ellipse">
            <a:avLst/>
          </a:prstGeom>
          <a:solidFill>
            <a:srgbClr val="FFC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7620000" y="5486400"/>
            <a:ext cx="15240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Bronsted-Lowry acid-base theory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981200"/>
            <a:ext cx="4191000" cy="4114800"/>
          </a:xfrm>
        </p:spPr>
        <p:txBody>
          <a:bodyPr/>
          <a:lstStyle/>
          <a:p>
            <a:pPr eaLnBrk="1" hangingPunct="1"/>
            <a:r>
              <a:rPr lang="en-US" altLang="en-US" sz="2000" smtClean="0"/>
              <a:t>When water takes a proton (H</a:t>
            </a:r>
            <a:r>
              <a:rPr lang="en-US" altLang="en-US" sz="2000" baseline="30000" smtClean="0"/>
              <a:t>+</a:t>
            </a:r>
            <a:r>
              <a:rPr lang="en-US" altLang="en-US" sz="2000" smtClean="0"/>
              <a:t>) from hydrochloric acid, two new things are formed in solution (Cl</a:t>
            </a:r>
            <a:r>
              <a:rPr lang="en-US" altLang="en-US" sz="2000" baseline="30000" smtClean="0"/>
              <a:t>-</a:t>
            </a:r>
            <a:r>
              <a:rPr lang="en-US" altLang="en-US" sz="2000" smtClean="0"/>
              <a:t> and H</a:t>
            </a:r>
            <a:r>
              <a:rPr lang="en-US" altLang="en-US" sz="2000" baseline="-25000" smtClean="0"/>
              <a:t>3</a:t>
            </a:r>
            <a:r>
              <a:rPr lang="en-US" altLang="en-US" sz="2000" smtClean="0"/>
              <a:t>O</a:t>
            </a:r>
            <a:r>
              <a:rPr lang="en-US" altLang="en-US" sz="2000" baseline="30000" smtClean="0"/>
              <a:t>+</a:t>
            </a:r>
            <a:r>
              <a:rPr lang="en-US" altLang="en-US" sz="2000" smtClean="0"/>
              <a:t>)</a:t>
            </a:r>
          </a:p>
          <a:p>
            <a:pPr eaLnBrk="1" hangingPunct="1"/>
            <a:r>
              <a:rPr lang="en-US" altLang="en-US" sz="2000" smtClean="0"/>
              <a:t>The products are related (by their formulas) to a reactant – each differing by one H</a:t>
            </a:r>
            <a:r>
              <a:rPr lang="en-US" altLang="en-US" sz="2000" baseline="30000" smtClean="0"/>
              <a:t>+</a:t>
            </a:r>
            <a:r>
              <a:rPr lang="en-US" altLang="en-US" sz="2000" smtClean="0"/>
              <a:t> ion from one of the reactants</a:t>
            </a:r>
          </a:p>
        </p:txBody>
      </p:sp>
      <p:pic>
        <p:nvPicPr>
          <p:cNvPr id="12293" name="Picture 5" descr="16_0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0"/>
          <a:stretch>
            <a:fillRect/>
          </a:stretch>
        </p:blipFill>
        <p:spPr>
          <a:xfrm>
            <a:off x="304800" y="2190750"/>
            <a:ext cx="3894138" cy="3649663"/>
          </a:xfrm>
        </p:spPr>
      </p:pic>
      <p:sp>
        <p:nvSpPr>
          <p:cNvPr id="12294" name="Text Box 9"/>
          <p:cNvSpPr txBox="1">
            <a:spLocks noChangeArrowheads="1"/>
          </p:cNvSpPr>
          <p:nvPr/>
        </p:nvSpPr>
        <p:spPr bwMode="auto">
          <a:xfrm>
            <a:off x="1371600" y="1905000"/>
            <a:ext cx="555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ea typeface="ＭＳ Ｐゴシック" panose="020B0600070205080204" pitchFamily="34" charset="-128"/>
              </a:rPr>
              <a:t>acid</a:t>
            </a:r>
          </a:p>
        </p:txBody>
      </p:sp>
      <p:sp>
        <p:nvSpPr>
          <p:cNvPr id="12295" name="Text Box 10"/>
          <p:cNvSpPr txBox="1">
            <a:spLocks noChangeArrowheads="1"/>
          </p:cNvSpPr>
          <p:nvPr/>
        </p:nvSpPr>
        <p:spPr bwMode="auto">
          <a:xfrm>
            <a:off x="3124200" y="1905000"/>
            <a:ext cx="6238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ea typeface="ＭＳ Ｐゴシック" panose="020B0600070205080204" pitchFamily="34" charset="-128"/>
              </a:rPr>
              <a:t>base</a:t>
            </a:r>
          </a:p>
        </p:txBody>
      </p:sp>
      <p:sp>
        <p:nvSpPr>
          <p:cNvPr id="12296" name="Text Box 11"/>
          <p:cNvSpPr txBox="1">
            <a:spLocks noChangeArrowheads="1"/>
          </p:cNvSpPr>
          <p:nvPr/>
        </p:nvSpPr>
        <p:spPr bwMode="auto">
          <a:xfrm>
            <a:off x="4953000" y="5105400"/>
            <a:ext cx="3946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ea typeface="ＭＳ Ｐゴシック" panose="020B0600070205080204" pitchFamily="34" charset="-128"/>
              </a:rPr>
              <a:t>HCl</a:t>
            </a:r>
            <a:r>
              <a:rPr lang="en-US" altLang="en-US" sz="2000" baseline="-25000">
                <a:ea typeface="ＭＳ Ｐゴシック" panose="020B0600070205080204" pitchFamily="34" charset="-128"/>
              </a:rPr>
              <a:t>(aq)</a:t>
            </a:r>
            <a:r>
              <a:rPr lang="en-US" altLang="en-US" sz="2000">
                <a:ea typeface="ＭＳ Ｐゴシック" panose="020B0600070205080204" pitchFamily="34" charset="-128"/>
              </a:rPr>
              <a:t> + H</a:t>
            </a:r>
            <a:r>
              <a:rPr lang="en-US" altLang="en-US" sz="2000" baseline="-25000">
                <a:ea typeface="ＭＳ Ｐゴシック" panose="020B0600070205080204" pitchFamily="34" charset="-128"/>
              </a:rPr>
              <a:t>2</a:t>
            </a:r>
            <a:r>
              <a:rPr lang="en-US" altLang="en-US" sz="2000">
                <a:ea typeface="ＭＳ Ｐゴシック" panose="020B0600070205080204" pitchFamily="34" charset="-128"/>
              </a:rPr>
              <a:t>O</a:t>
            </a:r>
            <a:r>
              <a:rPr lang="en-US" altLang="en-US" sz="2000" baseline="-25000">
                <a:ea typeface="ＭＳ Ｐゴシック" panose="020B0600070205080204" pitchFamily="34" charset="-128"/>
              </a:rPr>
              <a:t>(l)</a:t>
            </a:r>
            <a:r>
              <a:rPr lang="en-US" altLang="en-US" sz="2000">
                <a:ea typeface="ＭＳ Ｐゴシック" panose="020B0600070205080204" pitchFamily="34" charset="-128"/>
              </a:rPr>
              <a:t> </a:t>
            </a:r>
            <a:r>
              <a:rPr lang="en-US" altLang="en-US" sz="2000">
                <a:latin typeface="Wingdings 3" panose="05040102010807070707" pitchFamily="18" charset="2"/>
                <a:ea typeface="ＭＳ Ｐゴシック" panose="020B0600070205080204" pitchFamily="34" charset="-128"/>
                <a:sym typeface="Wingdings" panose="05000000000000000000" pitchFamily="2" charset="2"/>
              </a:rPr>
              <a:t></a:t>
            </a:r>
            <a:r>
              <a:rPr lang="en-US" altLang="en-US" sz="2000">
                <a:ea typeface="ＭＳ Ｐゴシック" panose="020B0600070205080204" pitchFamily="34" charset="-128"/>
              </a:rPr>
              <a:t> Cl</a:t>
            </a:r>
            <a:r>
              <a:rPr lang="en-US" altLang="en-US" sz="2000" baseline="30000">
                <a:ea typeface="ＭＳ Ｐゴシック" panose="020B0600070205080204" pitchFamily="34" charset="-128"/>
              </a:rPr>
              <a:t>-</a:t>
            </a:r>
            <a:r>
              <a:rPr lang="en-US" altLang="en-US" sz="2000" baseline="-25000">
                <a:ea typeface="ＭＳ Ｐゴシック" panose="020B0600070205080204" pitchFamily="34" charset="-128"/>
              </a:rPr>
              <a:t>(aq)</a:t>
            </a:r>
            <a:r>
              <a:rPr lang="en-US" altLang="en-US" sz="2000">
                <a:ea typeface="ＭＳ Ｐゴシック" panose="020B0600070205080204" pitchFamily="34" charset="-128"/>
              </a:rPr>
              <a:t> + H</a:t>
            </a:r>
            <a:r>
              <a:rPr lang="en-US" altLang="en-US" sz="2000" baseline="-25000">
                <a:ea typeface="ＭＳ Ｐゴシック" panose="020B0600070205080204" pitchFamily="34" charset="-128"/>
              </a:rPr>
              <a:t>3</a:t>
            </a:r>
            <a:r>
              <a:rPr lang="en-US" altLang="en-US" sz="2000">
                <a:ea typeface="ＭＳ Ｐゴシック" panose="020B0600070205080204" pitchFamily="34" charset="-128"/>
              </a:rPr>
              <a:t>O</a:t>
            </a:r>
            <a:r>
              <a:rPr lang="en-US" altLang="en-US" sz="2000" baseline="30000">
                <a:ea typeface="ＭＳ Ｐゴシック" panose="020B0600070205080204" pitchFamily="34" charset="-128"/>
              </a:rPr>
              <a:t>+</a:t>
            </a:r>
            <a:r>
              <a:rPr lang="en-US" altLang="en-US" sz="2000" baseline="-25000">
                <a:ea typeface="ＭＳ Ｐゴシック" panose="020B0600070205080204" pitchFamily="34" charset="-128"/>
              </a:rPr>
              <a:t>(aq)</a:t>
            </a:r>
          </a:p>
        </p:txBody>
      </p:sp>
      <p:sp>
        <p:nvSpPr>
          <p:cNvPr id="13" name="Oval 12"/>
          <p:cNvSpPr/>
          <p:nvPr/>
        </p:nvSpPr>
        <p:spPr>
          <a:xfrm>
            <a:off x="5943600" y="5060950"/>
            <a:ext cx="838200" cy="501650"/>
          </a:xfrm>
          <a:prstGeom prst="ellipse">
            <a:avLst/>
          </a:prstGeom>
          <a:solidFill>
            <a:srgbClr val="FF0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924800" y="5029200"/>
            <a:ext cx="838200" cy="501650"/>
          </a:xfrm>
          <a:prstGeom prst="ellipse">
            <a:avLst/>
          </a:prstGeom>
          <a:solidFill>
            <a:srgbClr val="FF0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7620000" y="5486400"/>
            <a:ext cx="15240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Bronsted-Lowry acid-base theory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981200"/>
            <a:ext cx="4191000" cy="4114800"/>
          </a:xfrm>
        </p:spPr>
        <p:txBody>
          <a:bodyPr/>
          <a:lstStyle/>
          <a:p>
            <a:pPr eaLnBrk="1" hangingPunct="1"/>
            <a:r>
              <a:rPr lang="en-US" altLang="en-US" sz="2000" smtClean="0"/>
              <a:t>Two species that differ from each other by one H</a:t>
            </a:r>
            <a:r>
              <a:rPr lang="en-US" altLang="en-US" sz="2000" baseline="30000" smtClean="0"/>
              <a:t>+</a:t>
            </a:r>
            <a:r>
              <a:rPr lang="en-US" altLang="en-US" sz="2000" smtClean="0"/>
              <a:t> are called conjugate pairs</a:t>
            </a:r>
          </a:p>
          <a:p>
            <a:pPr eaLnBrk="1" hangingPunct="1"/>
            <a:r>
              <a:rPr lang="en-US" altLang="en-US" sz="2000" smtClean="0"/>
              <a:t>The partner that has the extra H</a:t>
            </a:r>
            <a:r>
              <a:rPr lang="en-US" altLang="en-US" sz="2000" baseline="30000" smtClean="0"/>
              <a:t>+</a:t>
            </a:r>
            <a:r>
              <a:rPr lang="en-US" altLang="en-US" sz="2000" smtClean="0"/>
              <a:t> is called the acid and the other is called the base</a:t>
            </a:r>
          </a:p>
        </p:txBody>
      </p:sp>
      <p:pic>
        <p:nvPicPr>
          <p:cNvPr id="13317" name="Picture 5" descr="16_0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0"/>
          <a:stretch>
            <a:fillRect/>
          </a:stretch>
        </p:blipFill>
        <p:spPr>
          <a:xfrm>
            <a:off x="304800" y="2190750"/>
            <a:ext cx="3894138" cy="3649663"/>
          </a:xfrm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457200" y="6461125"/>
            <a:ext cx="8097838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ea typeface="ＭＳ Ｐゴシック" panose="020B0600070205080204" pitchFamily="34" charset="-128"/>
              </a:rPr>
              <a:t>Conjugate acid/base pairs always differ by one proton in their formulas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0" y="5715000"/>
            <a:ext cx="21812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ea typeface="ＭＳ Ｐゴシック" panose="020B0600070205080204" pitchFamily="34" charset="-128"/>
              </a:rPr>
              <a:t>chloride ion is the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i="1">
                <a:solidFill>
                  <a:srgbClr val="0000FF"/>
                </a:solidFill>
                <a:ea typeface="ＭＳ Ｐゴシック" panose="020B0600070205080204" pitchFamily="34" charset="-128"/>
              </a:rPr>
              <a:t>conjugate base</a:t>
            </a:r>
            <a:r>
              <a:rPr lang="en-US" altLang="en-US" sz="1600">
                <a:ea typeface="ＭＳ Ｐゴシック" panose="020B0600070205080204" pitchFamily="34" charset="-128"/>
              </a:rPr>
              <a:t> of HCl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2667000" y="5715000"/>
            <a:ext cx="21272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ea typeface="ＭＳ Ｐゴシック" panose="020B0600070205080204" pitchFamily="34" charset="-128"/>
              </a:rPr>
              <a:t>H</a:t>
            </a:r>
            <a:r>
              <a:rPr lang="en-US" altLang="en-US" sz="1600" baseline="-25000">
                <a:ea typeface="ＭＳ Ｐゴシック" panose="020B0600070205080204" pitchFamily="34" charset="-128"/>
              </a:rPr>
              <a:t>3</a:t>
            </a:r>
            <a:r>
              <a:rPr lang="en-US" altLang="en-US" sz="1600">
                <a:ea typeface="ＭＳ Ｐゴシック" panose="020B0600070205080204" pitchFamily="34" charset="-128"/>
              </a:rPr>
              <a:t>O</a:t>
            </a:r>
            <a:r>
              <a:rPr lang="en-US" altLang="en-US" sz="1600" baseline="30000">
                <a:ea typeface="ＭＳ Ｐゴシック" panose="020B0600070205080204" pitchFamily="34" charset="-128"/>
              </a:rPr>
              <a:t>+</a:t>
            </a:r>
            <a:r>
              <a:rPr lang="en-US" altLang="en-US" sz="1600">
                <a:ea typeface="ＭＳ Ｐゴシック" panose="020B0600070205080204" pitchFamily="34" charset="-128"/>
              </a:rPr>
              <a:t> is the </a:t>
            </a:r>
            <a:r>
              <a:rPr lang="en-US" altLang="en-US" sz="1600" i="1">
                <a:solidFill>
                  <a:srgbClr val="FF0000"/>
                </a:solidFill>
                <a:ea typeface="ＭＳ Ｐゴシック" panose="020B0600070205080204" pitchFamily="34" charset="-128"/>
              </a:rPr>
              <a:t>conjugate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i="1">
                <a:solidFill>
                  <a:srgbClr val="FF0000"/>
                </a:solidFill>
                <a:ea typeface="ＭＳ Ｐゴシック" panose="020B0600070205080204" pitchFamily="34" charset="-128"/>
              </a:rPr>
              <a:t>     acid</a:t>
            </a:r>
            <a:r>
              <a:rPr lang="en-US" altLang="en-US" sz="1600">
                <a:ea typeface="ＭＳ Ｐゴシック" panose="020B0600070205080204" pitchFamily="34" charset="-128"/>
              </a:rPr>
              <a:t> of water</a:t>
            </a: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1371600" y="1905000"/>
            <a:ext cx="555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ea typeface="ＭＳ Ｐゴシック" panose="020B0600070205080204" pitchFamily="34" charset="-128"/>
              </a:rPr>
              <a:t>acid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3124200" y="1905000"/>
            <a:ext cx="6238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ea typeface="ＭＳ Ｐゴシック" panose="020B0600070205080204" pitchFamily="34" charset="-128"/>
              </a:rPr>
              <a:t>base</a:t>
            </a: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4953000" y="5105400"/>
            <a:ext cx="3921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ea typeface="ＭＳ Ｐゴシック" panose="020B0600070205080204" pitchFamily="34" charset="-128"/>
              </a:rPr>
              <a:t>HCl</a:t>
            </a:r>
            <a:r>
              <a:rPr lang="en-US" altLang="en-US" sz="2000" baseline="-25000">
                <a:ea typeface="ＭＳ Ｐゴシック" panose="020B0600070205080204" pitchFamily="34" charset="-128"/>
              </a:rPr>
              <a:t>(aq)</a:t>
            </a:r>
            <a:r>
              <a:rPr lang="en-US" altLang="en-US" sz="2000">
                <a:ea typeface="ＭＳ Ｐゴシック" panose="020B0600070205080204" pitchFamily="34" charset="-128"/>
              </a:rPr>
              <a:t> + H</a:t>
            </a:r>
            <a:r>
              <a:rPr lang="en-US" altLang="en-US" sz="2000" baseline="-25000">
                <a:ea typeface="ＭＳ Ｐゴシック" panose="020B0600070205080204" pitchFamily="34" charset="-128"/>
              </a:rPr>
              <a:t>2</a:t>
            </a:r>
            <a:r>
              <a:rPr lang="en-US" altLang="en-US" sz="2000">
                <a:ea typeface="ＭＳ Ｐゴシック" panose="020B0600070205080204" pitchFamily="34" charset="-128"/>
              </a:rPr>
              <a:t>O</a:t>
            </a:r>
            <a:r>
              <a:rPr lang="en-US" altLang="en-US" sz="2000" baseline="-25000">
                <a:ea typeface="ＭＳ Ｐゴシック" panose="020B0600070205080204" pitchFamily="34" charset="-128"/>
              </a:rPr>
              <a:t>(l)</a:t>
            </a:r>
            <a:r>
              <a:rPr lang="en-US" altLang="en-US" sz="2000">
                <a:ea typeface="ＭＳ Ｐゴシック" panose="020B0600070205080204" pitchFamily="34" charset="-128"/>
              </a:rPr>
              <a:t> </a:t>
            </a:r>
            <a:r>
              <a:rPr lang="en-US" altLang="en-US" sz="1800">
                <a:sym typeface="Wingdings" panose="05000000000000000000" pitchFamily="2" charset="2"/>
              </a:rPr>
              <a:t></a:t>
            </a:r>
            <a:r>
              <a:rPr lang="en-US" altLang="en-US" sz="2000">
                <a:ea typeface="ＭＳ Ｐゴシック" panose="020B0600070205080204" pitchFamily="34" charset="-128"/>
              </a:rPr>
              <a:t> Cl</a:t>
            </a:r>
            <a:r>
              <a:rPr lang="en-US" altLang="en-US" sz="2000" baseline="30000">
                <a:ea typeface="ＭＳ Ｐゴシック" panose="020B0600070205080204" pitchFamily="34" charset="-128"/>
              </a:rPr>
              <a:t>-</a:t>
            </a:r>
            <a:r>
              <a:rPr lang="en-US" altLang="en-US" sz="2000" baseline="-25000">
                <a:ea typeface="ＭＳ Ｐゴシック" panose="020B0600070205080204" pitchFamily="34" charset="-128"/>
              </a:rPr>
              <a:t>(aq)</a:t>
            </a:r>
            <a:r>
              <a:rPr lang="en-US" altLang="en-US" sz="2000">
                <a:ea typeface="ＭＳ Ｐゴシック" panose="020B0600070205080204" pitchFamily="34" charset="-128"/>
              </a:rPr>
              <a:t> + H</a:t>
            </a:r>
            <a:r>
              <a:rPr lang="en-US" altLang="en-US" sz="2000" baseline="-25000">
                <a:ea typeface="ＭＳ Ｐゴシック" panose="020B0600070205080204" pitchFamily="34" charset="-128"/>
              </a:rPr>
              <a:t>3</a:t>
            </a:r>
            <a:r>
              <a:rPr lang="en-US" altLang="en-US" sz="2000">
                <a:ea typeface="ＭＳ Ｐゴシック" panose="020B0600070205080204" pitchFamily="34" charset="-128"/>
              </a:rPr>
              <a:t>O</a:t>
            </a:r>
            <a:r>
              <a:rPr lang="en-US" altLang="en-US" sz="2000" baseline="30000">
                <a:ea typeface="ＭＳ Ｐゴシック" panose="020B0600070205080204" pitchFamily="34" charset="-128"/>
              </a:rPr>
              <a:t>+</a:t>
            </a:r>
            <a:r>
              <a:rPr lang="en-US" altLang="en-US" sz="2000" baseline="-25000">
                <a:ea typeface="ＭＳ Ｐゴシック" panose="020B0600070205080204" pitchFamily="34" charset="-128"/>
              </a:rPr>
              <a:t>(aq)</a:t>
            </a:r>
          </a:p>
        </p:txBody>
      </p:sp>
      <p:sp>
        <p:nvSpPr>
          <p:cNvPr id="13324" name="Freeform 12"/>
          <p:cNvSpPr>
            <a:spLocks/>
          </p:cNvSpPr>
          <p:nvPr/>
        </p:nvSpPr>
        <p:spPr bwMode="auto">
          <a:xfrm>
            <a:off x="5334000" y="4940300"/>
            <a:ext cx="1828800" cy="241300"/>
          </a:xfrm>
          <a:custGeom>
            <a:avLst/>
            <a:gdLst>
              <a:gd name="T0" fmla="*/ 0 w 1152"/>
              <a:gd name="T1" fmla="*/ 2147483647 h 152"/>
              <a:gd name="T2" fmla="*/ 2147483647 w 1152"/>
              <a:gd name="T3" fmla="*/ 2147483647 h 152"/>
              <a:gd name="T4" fmla="*/ 2147483647 w 1152"/>
              <a:gd name="T5" fmla="*/ 2147483647 h 15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52" h="152">
                <a:moveTo>
                  <a:pt x="0" y="104"/>
                </a:moveTo>
                <a:cubicBezTo>
                  <a:pt x="192" y="52"/>
                  <a:pt x="384" y="0"/>
                  <a:pt x="576" y="8"/>
                </a:cubicBezTo>
                <a:cubicBezTo>
                  <a:pt x="768" y="16"/>
                  <a:pt x="960" y="84"/>
                  <a:pt x="1152" y="15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Freeform 13"/>
          <p:cNvSpPr>
            <a:spLocks/>
          </p:cNvSpPr>
          <p:nvPr/>
        </p:nvSpPr>
        <p:spPr bwMode="auto">
          <a:xfrm>
            <a:off x="6324600" y="5562600"/>
            <a:ext cx="1752600" cy="304800"/>
          </a:xfrm>
          <a:custGeom>
            <a:avLst/>
            <a:gdLst>
              <a:gd name="T0" fmla="*/ 0 w 1104"/>
              <a:gd name="T1" fmla="*/ 0 h 192"/>
              <a:gd name="T2" fmla="*/ 2147483647 w 1104"/>
              <a:gd name="T3" fmla="*/ 2147483647 h 192"/>
              <a:gd name="T4" fmla="*/ 2147483647 w 1104"/>
              <a:gd name="T5" fmla="*/ 0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04" h="192">
                <a:moveTo>
                  <a:pt x="0" y="0"/>
                </a:moveTo>
                <a:cubicBezTo>
                  <a:pt x="172" y="96"/>
                  <a:pt x="344" y="192"/>
                  <a:pt x="528" y="192"/>
                </a:cubicBezTo>
                <a:cubicBezTo>
                  <a:pt x="712" y="192"/>
                  <a:pt x="908" y="96"/>
                  <a:pt x="110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5410200" y="4495800"/>
            <a:ext cx="161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ea typeface="ＭＳ Ｐゴシック" panose="020B0600070205080204" pitchFamily="34" charset="-128"/>
              </a:rPr>
              <a:t>conjugate pair</a:t>
            </a:r>
          </a:p>
        </p:txBody>
      </p: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6324600" y="5867400"/>
            <a:ext cx="161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ea typeface="ＭＳ Ｐゴシック" panose="020B0600070205080204" pitchFamily="34" charset="-128"/>
              </a:rPr>
              <a:t>conjugate pair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Bronsted-Lowry acid-base theory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Some practice problems:</a:t>
            </a:r>
          </a:p>
          <a:p>
            <a:pPr eaLnBrk="1" hangingPunct="1"/>
            <a:endParaRPr lang="en-US" altLang="en-US" smtClean="0"/>
          </a:p>
          <a:p>
            <a:pPr eaLnBrk="1" hangingPunct="1">
              <a:buFontTx/>
              <a:buNone/>
            </a:pPr>
            <a:r>
              <a:rPr lang="en-US" altLang="en-US" smtClean="0"/>
              <a:t>	</a:t>
            </a:r>
          </a:p>
          <a:p>
            <a:pPr eaLnBrk="1" hangingPunct="1">
              <a:buFontTx/>
              <a:buNone/>
            </a:pPr>
            <a:r>
              <a:rPr lang="en-US" altLang="en-US" smtClean="0"/>
              <a:t>	NO</a:t>
            </a:r>
            <a:r>
              <a:rPr lang="en-US" altLang="en-US" baseline="-25000" smtClean="0"/>
              <a:t>3</a:t>
            </a:r>
            <a:r>
              <a:rPr lang="en-US" altLang="en-US" baseline="30000" smtClean="0"/>
              <a:t>-</a:t>
            </a:r>
            <a:r>
              <a:rPr lang="en-US" altLang="en-US" smtClean="0"/>
              <a:t>					HF</a:t>
            </a:r>
          </a:p>
          <a:p>
            <a:pPr eaLnBrk="1" hangingPunct="1">
              <a:buFontTx/>
              <a:buNone/>
            </a:pPr>
            <a:r>
              <a:rPr lang="en-US" altLang="en-US" smtClean="0"/>
              <a:t>	OH</a:t>
            </a:r>
            <a:r>
              <a:rPr lang="en-US" altLang="en-US" baseline="30000" smtClean="0"/>
              <a:t>-</a:t>
            </a:r>
            <a:r>
              <a:rPr lang="en-US" altLang="en-US" smtClean="0"/>
              <a:t>					H</a:t>
            </a:r>
            <a:r>
              <a:rPr lang="en-US" altLang="en-US" baseline="-25000" smtClean="0"/>
              <a:t>2</a:t>
            </a:r>
            <a:r>
              <a:rPr lang="en-US" altLang="en-US" smtClean="0"/>
              <a:t>SO</a:t>
            </a:r>
            <a:r>
              <a:rPr lang="en-US" altLang="en-US" baseline="-25000" smtClean="0"/>
              <a:t>4</a:t>
            </a:r>
          </a:p>
          <a:p>
            <a:pPr eaLnBrk="1" hangingPunct="1">
              <a:buFontTx/>
              <a:buNone/>
            </a:pPr>
            <a:r>
              <a:rPr lang="en-US" altLang="en-US" smtClean="0"/>
              <a:t>	C</a:t>
            </a:r>
            <a:r>
              <a:rPr lang="en-US" altLang="en-US" baseline="-25000" smtClean="0"/>
              <a:t>2</a:t>
            </a:r>
            <a:r>
              <a:rPr lang="en-US" altLang="en-US" smtClean="0"/>
              <a:t>H</a:t>
            </a:r>
            <a:r>
              <a:rPr lang="en-US" altLang="en-US" baseline="-25000" smtClean="0"/>
              <a:t>3</a:t>
            </a:r>
            <a:r>
              <a:rPr lang="en-US" altLang="en-US" smtClean="0"/>
              <a:t>O</a:t>
            </a:r>
            <a:r>
              <a:rPr lang="en-US" altLang="en-US" baseline="-25000" smtClean="0"/>
              <a:t>2</a:t>
            </a:r>
            <a:r>
              <a:rPr lang="en-US" altLang="en-US" baseline="30000" smtClean="0"/>
              <a:t>-					</a:t>
            </a:r>
            <a:r>
              <a:rPr lang="en-US" altLang="en-US" smtClean="0"/>
              <a:t>H</a:t>
            </a:r>
            <a:r>
              <a:rPr lang="en-US" altLang="en-US" baseline="-25000" smtClean="0"/>
              <a:t>2</a:t>
            </a:r>
            <a:r>
              <a:rPr lang="en-US" altLang="en-US" smtClean="0"/>
              <a:t>O</a:t>
            </a:r>
            <a:endParaRPr lang="en-US" altLang="en-US" baseline="30000" smtClean="0"/>
          </a:p>
          <a:p>
            <a:pPr eaLnBrk="1" hangingPunct="1">
              <a:buFontTx/>
              <a:buNone/>
            </a:pPr>
            <a:r>
              <a:rPr lang="en-US" altLang="en-US" smtClean="0"/>
              <a:t>	NH</a:t>
            </a:r>
            <a:r>
              <a:rPr lang="en-US" altLang="en-US" baseline="-25000" smtClean="0"/>
              <a:t>3					</a:t>
            </a:r>
            <a:r>
              <a:rPr lang="en-US" altLang="en-US" smtClean="0"/>
              <a:t>H</a:t>
            </a:r>
            <a:r>
              <a:rPr lang="en-US" altLang="en-US" baseline="-25000" smtClean="0"/>
              <a:t>3</a:t>
            </a:r>
            <a:r>
              <a:rPr lang="en-US" altLang="en-US" smtClean="0"/>
              <a:t>PO</a:t>
            </a:r>
            <a:r>
              <a:rPr lang="en-US" altLang="en-US" baseline="-25000" smtClean="0"/>
              <a:t>4</a:t>
            </a:r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533400" y="2565400"/>
            <a:ext cx="2806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What are the conjugate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acids of these?</a:t>
            </a:r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5638800" y="2590800"/>
            <a:ext cx="2806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What are the conjugate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bases of these?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Bronsted-Lowry acid-base theory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400" smtClean="0"/>
              <a:t>Some substances can </a:t>
            </a:r>
            <a:r>
              <a:rPr lang="en-US" altLang="en-US" sz="2400" i="1" smtClean="0"/>
              <a:t>either</a:t>
            </a:r>
            <a:r>
              <a:rPr lang="en-US" altLang="en-US" sz="2400" smtClean="0"/>
              <a:t> gain </a:t>
            </a:r>
            <a:r>
              <a:rPr lang="en-US" altLang="en-US" sz="2400" i="1" smtClean="0"/>
              <a:t>or</a:t>
            </a:r>
            <a:r>
              <a:rPr lang="en-US" altLang="en-US" sz="2400" smtClean="0"/>
              <a:t> lose protons, depending on their environment.</a:t>
            </a:r>
          </a:p>
          <a:p>
            <a:pPr eaLnBrk="1" hangingPunct="1"/>
            <a:r>
              <a:rPr lang="en-US" altLang="en-US" sz="2400" smtClean="0"/>
              <a:t>When water encounters something that is a better proton donor than itself, it acts as a B.L. base</a:t>
            </a:r>
          </a:p>
          <a:p>
            <a:pPr eaLnBrk="1" hangingPunct="1"/>
            <a:endParaRPr lang="en-US" altLang="en-US" sz="2400" smtClean="0"/>
          </a:p>
          <a:p>
            <a:pPr eaLnBrk="1" hangingPunct="1"/>
            <a:endParaRPr lang="en-US" altLang="en-US" sz="2400" smtClean="0"/>
          </a:p>
          <a:p>
            <a:pPr eaLnBrk="1" hangingPunct="1"/>
            <a:endParaRPr lang="en-US" altLang="en-US" sz="2400" smtClean="0"/>
          </a:p>
          <a:p>
            <a:pPr eaLnBrk="1" hangingPunct="1"/>
            <a:r>
              <a:rPr lang="en-US" altLang="en-US" sz="2400" smtClean="0"/>
              <a:t>When water encounters something that is a better base than itself, it acts as a B.L. acid</a:t>
            </a:r>
          </a:p>
          <a:p>
            <a:pPr eaLnBrk="1" hangingPunct="1"/>
            <a:endParaRPr lang="en-US" altLang="en-US" sz="2400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971800" y="1143000"/>
            <a:ext cx="3148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</a:rPr>
              <a:t>Amphiprotic substances</a:t>
            </a:r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1371600" y="3657600"/>
            <a:ext cx="6326188" cy="4572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H</a:t>
            </a:r>
            <a:r>
              <a:rPr lang="en-US" altLang="en-US" sz="2400" b="1" baseline="-25000"/>
              <a:t>2</a:t>
            </a:r>
            <a:r>
              <a:rPr lang="en-US" altLang="en-US" sz="2400" b="1"/>
              <a:t>O(l) + H</a:t>
            </a:r>
            <a:r>
              <a:rPr lang="en-US" altLang="en-US" sz="2400" b="1" baseline="-25000"/>
              <a:t>2</a:t>
            </a:r>
            <a:r>
              <a:rPr lang="en-US" altLang="en-US" sz="2400" b="1"/>
              <a:t>SO</a:t>
            </a:r>
            <a:r>
              <a:rPr lang="en-US" altLang="en-US" sz="2400" b="1" baseline="-25000"/>
              <a:t>4</a:t>
            </a:r>
            <a:r>
              <a:rPr lang="en-US" altLang="en-US" sz="2400" b="1"/>
              <a:t>(aq) </a:t>
            </a:r>
            <a:r>
              <a:rPr lang="en-US" altLang="en-US" sz="2400" b="1">
                <a:sym typeface="Wingdings" panose="05000000000000000000" pitchFamily="2" charset="2"/>
              </a:rPr>
              <a:t> H</a:t>
            </a:r>
            <a:r>
              <a:rPr lang="en-US" altLang="en-US" sz="2400" b="1" baseline="-25000">
                <a:sym typeface="Wingdings" panose="05000000000000000000" pitchFamily="2" charset="2"/>
              </a:rPr>
              <a:t>3</a:t>
            </a:r>
            <a:r>
              <a:rPr lang="en-US" altLang="en-US" sz="2400" b="1">
                <a:sym typeface="Wingdings" panose="05000000000000000000" pitchFamily="2" charset="2"/>
              </a:rPr>
              <a:t>O</a:t>
            </a:r>
            <a:r>
              <a:rPr lang="en-US" altLang="en-US" sz="2400" b="1" baseline="30000">
                <a:sym typeface="Wingdings" panose="05000000000000000000" pitchFamily="2" charset="2"/>
              </a:rPr>
              <a:t>+</a:t>
            </a:r>
            <a:r>
              <a:rPr lang="en-US" altLang="en-US" sz="2400" b="1">
                <a:sym typeface="Wingdings" panose="05000000000000000000" pitchFamily="2" charset="2"/>
              </a:rPr>
              <a:t>(aq) + HSO</a:t>
            </a:r>
            <a:r>
              <a:rPr lang="en-US" altLang="en-US" sz="2400" b="1" baseline="-25000">
                <a:sym typeface="Wingdings" panose="05000000000000000000" pitchFamily="2" charset="2"/>
              </a:rPr>
              <a:t>4</a:t>
            </a:r>
            <a:r>
              <a:rPr lang="en-US" altLang="en-US" sz="2400" b="1">
                <a:sym typeface="Wingdings" panose="05000000000000000000" pitchFamily="2" charset="2"/>
              </a:rPr>
              <a:t>-(aq)</a:t>
            </a:r>
            <a:endParaRPr lang="en-US" altLang="en-US" sz="2400" b="1" baseline="30000"/>
          </a:p>
        </p:txBody>
      </p:sp>
      <p:sp>
        <p:nvSpPr>
          <p:cNvPr id="15366" name="Text Box 7"/>
          <p:cNvSpPr txBox="1">
            <a:spLocks noChangeArrowheads="1"/>
          </p:cNvSpPr>
          <p:nvPr/>
        </p:nvSpPr>
        <p:spPr bwMode="auto">
          <a:xfrm>
            <a:off x="1752600" y="5789613"/>
            <a:ext cx="5602288" cy="4572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H</a:t>
            </a:r>
            <a:r>
              <a:rPr lang="en-US" altLang="en-US" sz="2400" b="1" baseline="-25000"/>
              <a:t>2</a:t>
            </a:r>
            <a:r>
              <a:rPr lang="en-US" altLang="en-US" sz="2400" b="1"/>
              <a:t>O(l) + NH</a:t>
            </a:r>
            <a:r>
              <a:rPr lang="en-US" altLang="en-US" sz="2400" b="1" baseline="-25000"/>
              <a:t>3</a:t>
            </a:r>
            <a:r>
              <a:rPr lang="en-US" altLang="en-US" sz="2400" b="1"/>
              <a:t>(aq) </a:t>
            </a:r>
            <a:r>
              <a:rPr lang="en-US" altLang="en-US" sz="2400" b="1">
                <a:latin typeface="Wingdings 3" panose="05040102010807070707" pitchFamily="18" charset="2"/>
                <a:sym typeface="Wingdings" panose="05000000000000000000" pitchFamily="2" charset="2"/>
              </a:rPr>
              <a:t>D</a:t>
            </a:r>
            <a:r>
              <a:rPr lang="en-US" altLang="en-US" sz="2400" b="1">
                <a:sym typeface="Wingdings" panose="05000000000000000000" pitchFamily="2" charset="2"/>
              </a:rPr>
              <a:t> OH</a:t>
            </a:r>
            <a:r>
              <a:rPr lang="en-US" altLang="en-US" sz="2400" b="1" baseline="30000">
                <a:sym typeface="Wingdings" panose="05000000000000000000" pitchFamily="2" charset="2"/>
              </a:rPr>
              <a:t>-</a:t>
            </a:r>
            <a:r>
              <a:rPr lang="en-US" altLang="en-US" sz="2400" b="1">
                <a:sym typeface="Wingdings" panose="05000000000000000000" pitchFamily="2" charset="2"/>
              </a:rPr>
              <a:t>(aq) + NH</a:t>
            </a:r>
            <a:r>
              <a:rPr lang="en-US" altLang="en-US" sz="2400" b="1" baseline="-25000">
                <a:sym typeface="Wingdings" panose="05000000000000000000" pitchFamily="2" charset="2"/>
              </a:rPr>
              <a:t>4</a:t>
            </a:r>
            <a:r>
              <a:rPr lang="en-US" altLang="en-US" sz="2400" b="1" baseline="30000">
                <a:sym typeface="Wingdings" panose="05000000000000000000" pitchFamily="2" charset="2"/>
              </a:rPr>
              <a:t>+</a:t>
            </a:r>
            <a:r>
              <a:rPr lang="en-US" altLang="en-US" sz="2400" b="1">
                <a:sym typeface="Wingdings" panose="05000000000000000000" pitchFamily="2" charset="2"/>
              </a:rPr>
              <a:t>(aq)</a:t>
            </a:r>
            <a:endParaRPr lang="en-US" altLang="en-US" sz="2400" b="1" baseline="30000"/>
          </a:p>
        </p:txBody>
      </p:sp>
      <p:sp>
        <p:nvSpPr>
          <p:cNvPr id="15367" name="Text Box 8"/>
          <p:cNvSpPr txBox="1">
            <a:spLocks noChangeArrowheads="1"/>
          </p:cNvSpPr>
          <p:nvPr/>
        </p:nvSpPr>
        <p:spPr bwMode="auto">
          <a:xfrm>
            <a:off x="1447800" y="6491288"/>
            <a:ext cx="6026150" cy="36671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Water can act as with an acid or a base – it is </a:t>
            </a:r>
            <a:r>
              <a:rPr lang="en-US" altLang="en-US" sz="1800">
                <a:solidFill>
                  <a:srgbClr val="0000FF"/>
                </a:solidFill>
              </a:rPr>
              <a:t>amphiprotic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Bronsted-Lowry acid-base theory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Many acids are capable of donating more than one proton during acid-base reactions: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Carbonic acid: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smtClean="0"/>
              <a:t>		H</a:t>
            </a:r>
            <a:r>
              <a:rPr lang="en-US" altLang="en-US" sz="2400" baseline="-25000" smtClean="0"/>
              <a:t>2</a:t>
            </a:r>
            <a:r>
              <a:rPr lang="en-US" altLang="en-US" sz="2400" smtClean="0"/>
              <a:t>CO</a:t>
            </a:r>
            <a:r>
              <a:rPr lang="en-US" altLang="en-US" sz="2400" baseline="-25000" smtClean="0"/>
              <a:t>3</a:t>
            </a:r>
            <a:r>
              <a:rPr lang="en-US" altLang="en-US" sz="2400" smtClean="0"/>
              <a:t>(aq) + H</a:t>
            </a:r>
            <a:r>
              <a:rPr lang="en-US" altLang="en-US" sz="2400" baseline="-25000" smtClean="0"/>
              <a:t>2</a:t>
            </a:r>
            <a:r>
              <a:rPr lang="en-US" altLang="en-US" sz="2400" smtClean="0"/>
              <a:t>O(l) </a:t>
            </a:r>
            <a:r>
              <a:rPr lang="en-US" altLang="en-US" sz="2400" smtClean="0">
                <a:latin typeface="Wingdings 3" panose="05040102010807070707" pitchFamily="18" charset="2"/>
              </a:rPr>
              <a:t>D</a:t>
            </a:r>
            <a:r>
              <a:rPr lang="en-US" altLang="en-US" sz="2400" smtClean="0"/>
              <a:t> HCO</a:t>
            </a:r>
            <a:r>
              <a:rPr lang="en-US" altLang="en-US" sz="2400" baseline="-25000" smtClean="0"/>
              <a:t>3</a:t>
            </a:r>
            <a:r>
              <a:rPr lang="en-US" altLang="en-US" sz="2400" baseline="30000" smtClean="0"/>
              <a:t>-</a:t>
            </a:r>
            <a:r>
              <a:rPr lang="en-US" altLang="en-US" sz="2400" smtClean="0"/>
              <a:t>(aq) + H</a:t>
            </a:r>
            <a:r>
              <a:rPr lang="en-US" altLang="en-US" sz="2400" baseline="-25000" smtClean="0"/>
              <a:t>3</a:t>
            </a:r>
            <a:r>
              <a:rPr lang="en-US" altLang="en-US" sz="2400" smtClean="0"/>
              <a:t>O</a:t>
            </a:r>
            <a:r>
              <a:rPr lang="en-US" altLang="en-US" sz="2400" baseline="30000" smtClean="0"/>
              <a:t>+</a:t>
            </a:r>
            <a:r>
              <a:rPr lang="en-US" altLang="en-US" sz="2400" smtClean="0"/>
              <a:t>(aq)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smtClean="0"/>
              <a:t>		HCO</a:t>
            </a:r>
            <a:r>
              <a:rPr lang="en-US" altLang="en-US" sz="2400" baseline="-25000" smtClean="0"/>
              <a:t>3</a:t>
            </a:r>
            <a:r>
              <a:rPr lang="en-US" altLang="en-US" sz="2400" baseline="30000" smtClean="0"/>
              <a:t>-</a:t>
            </a:r>
            <a:r>
              <a:rPr lang="en-US" altLang="en-US" sz="2400" smtClean="0"/>
              <a:t>(aq) + H</a:t>
            </a:r>
            <a:r>
              <a:rPr lang="en-US" altLang="en-US" sz="2400" baseline="-25000" smtClean="0"/>
              <a:t>2</a:t>
            </a:r>
            <a:r>
              <a:rPr lang="en-US" altLang="en-US" sz="2400" smtClean="0"/>
              <a:t>O(l) </a:t>
            </a:r>
            <a:r>
              <a:rPr lang="en-US" altLang="en-US" sz="2400" smtClean="0">
                <a:latin typeface="Wingdings 3" panose="05040102010807070707" pitchFamily="18" charset="2"/>
              </a:rPr>
              <a:t>D</a:t>
            </a:r>
            <a:r>
              <a:rPr lang="en-US" altLang="en-US" sz="2400" smtClean="0"/>
              <a:t> CO</a:t>
            </a:r>
            <a:r>
              <a:rPr lang="en-US" altLang="en-US" sz="2400" baseline="-25000" smtClean="0"/>
              <a:t>3</a:t>
            </a:r>
            <a:r>
              <a:rPr lang="en-US" altLang="en-US" sz="2400" baseline="30000" smtClean="0"/>
              <a:t>2-</a:t>
            </a:r>
            <a:r>
              <a:rPr lang="en-US" altLang="en-US" sz="2400" smtClean="0"/>
              <a:t>(aq) + H</a:t>
            </a:r>
            <a:r>
              <a:rPr lang="en-US" altLang="en-US" sz="2400" baseline="-25000" smtClean="0"/>
              <a:t>3</a:t>
            </a:r>
            <a:r>
              <a:rPr lang="en-US" altLang="en-US" sz="2400" smtClean="0"/>
              <a:t>O</a:t>
            </a:r>
            <a:r>
              <a:rPr lang="en-US" altLang="en-US" sz="2400" baseline="30000" smtClean="0"/>
              <a:t>+</a:t>
            </a:r>
            <a:r>
              <a:rPr lang="en-US" altLang="en-US" sz="2400" smtClean="0"/>
              <a:t>(aq)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Phosphoric acid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smtClean="0"/>
              <a:t>		</a:t>
            </a:r>
            <a:r>
              <a:rPr lang="en-US" altLang="en-US" sz="2400" smtClean="0"/>
              <a:t>H</a:t>
            </a:r>
            <a:r>
              <a:rPr lang="en-US" altLang="en-US" sz="2400" baseline="-25000" smtClean="0"/>
              <a:t>3</a:t>
            </a:r>
            <a:r>
              <a:rPr lang="en-US" altLang="en-US" sz="2400" smtClean="0"/>
              <a:t>PO</a:t>
            </a:r>
            <a:r>
              <a:rPr lang="en-US" altLang="en-US" sz="2400" baseline="-25000" smtClean="0"/>
              <a:t>4</a:t>
            </a:r>
            <a:r>
              <a:rPr lang="en-US" altLang="en-US" sz="2400" smtClean="0"/>
              <a:t>(aq) + H</a:t>
            </a:r>
            <a:r>
              <a:rPr lang="en-US" altLang="en-US" sz="2400" baseline="-25000" smtClean="0"/>
              <a:t>2</a:t>
            </a:r>
            <a:r>
              <a:rPr lang="en-US" altLang="en-US" sz="2400" smtClean="0"/>
              <a:t>O(l) </a:t>
            </a:r>
            <a:r>
              <a:rPr lang="en-US" altLang="en-US" sz="2400" smtClean="0">
                <a:latin typeface="Wingdings 3" panose="05040102010807070707" pitchFamily="18" charset="2"/>
              </a:rPr>
              <a:t>D</a:t>
            </a:r>
            <a:r>
              <a:rPr lang="en-US" altLang="en-US" sz="2400" smtClean="0"/>
              <a:t> H</a:t>
            </a:r>
            <a:r>
              <a:rPr lang="en-US" altLang="en-US" sz="2400" baseline="-25000" smtClean="0"/>
              <a:t>2</a:t>
            </a:r>
            <a:r>
              <a:rPr lang="en-US" altLang="en-US" sz="2400" smtClean="0"/>
              <a:t>PO</a:t>
            </a:r>
            <a:r>
              <a:rPr lang="en-US" altLang="en-US" sz="2400" baseline="-25000" smtClean="0"/>
              <a:t>4</a:t>
            </a:r>
            <a:r>
              <a:rPr lang="en-US" altLang="en-US" sz="2400" baseline="30000" smtClean="0"/>
              <a:t>-</a:t>
            </a:r>
            <a:r>
              <a:rPr lang="en-US" altLang="en-US" sz="2400" smtClean="0"/>
              <a:t>(aq) + H</a:t>
            </a:r>
            <a:r>
              <a:rPr lang="en-US" altLang="en-US" sz="2400" baseline="-25000" smtClean="0"/>
              <a:t>3</a:t>
            </a:r>
            <a:r>
              <a:rPr lang="en-US" altLang="en-US" sz="2400" smtClean="0"/>
              <a:t>O</a:t>
            </a:r>
            <a:r>
              <a:rPr lang="en-US" altLang="en-US" sz="2400" baseline="30000" smtClean="0"/>
              <a:t>+</a:t>
            </a:r>
            <a:r>
              <a:rPr lang="en-US" altLang="en-US" sz="2400" smtClean="0"/>
              <a:t>(aq)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smtClean="0"/>
              <a:t>		H</a:t>
            </a:r>
            <a:r>
              <a:rPr lang="en-US" altLang="en-US" sz="2400" baseline="-25000" smtClean="0"/>
              <a:t>2</a:t>
            </a:r>
            <a:r>
              <a:rPr lang="en-US" altLang="en-US" sz="2400" smtClean="0"/>
              <a:t>PO</a:t>
            </a:r>
            <a:r>
              <a:rPr lang="en-US" altLang="en-US" sz="2400" baseline="-25000" smtClean="0"/>
              <a:t>4</a:t>
            </a:r>
            <a:r>
              <a:rPr lang="en-US" altLang="en-US" sz="2400" baseline="30000" smtClean="0"/>
              <a:t>-</a:t>
            </a:r>
            <a:r>
              <a:rPr lang="en-US" altLang="en-US" sz="2400" smtClean="0"/>
              <a:t>(aq) + H</a:t>
            </a:r>
            <a:r>
              <a:rPr lang="en-US" altLang="en-US" sz="2400" baseline="-25000" smtClean="0"/>
              <a:t>2</a:t>
            </a:r>
            <a:r>
              <a:rPr lang="en-US" altLang="en-US" sz="2400" smtClean="0"/>
              <a:t>O(l) </a:t>
            </a:r>
            <a:r>
              <a:rPr lang="en-US" altLang="en-US" sz="2400" smtClean="0">
                <a:latin typeface="Wingdings 3" panose="05040102010807070707" pitchFamily="18" charset="2"/>
              </a:rPr>
              <a:t>D</a:t>
            </a:r>
            <a:r>
              <a:rPr lang="en-US" altLang="en-US" sz="2400" smtClean="0"/>
              <a:t> HPO</a:t>
            </a:r>
            <a:r>
              <a:rPr lang="en-US" altLang="en-US" sz="2400" baseline="-25000" smtClean="0"/>
              <a:t>4</a:t>
            </a:r>
            <a:r>
              <a:rPr lang="en-US" altLang="en-US" sz="2400" baseline="30000" smtClean="0"/>
              <a:t>2-</a:t>
            </a:r>
            <a:r>
              <a:rPr lang="en-US" altLang="en-US" sz="2400" smtClean="0"/>
              <a:t>(aq) + H</a:t>
            </a:r>
            <a:r>
              <a:rPr lang="en-US" altLang="en-US" sz="2400" baseline="-25000" smtClean="0"/>
              <a:t>3</a:t>
            </a:r>
            <a:r>
              <a:rPr lang="en-US" altLang="en-US" sz="2400" smtClean="0"/>
              <a:t>O</a:t>
            </a:r>
            <a:r>
              <a:rPr lang="en-US" altLang="en-US" sz="2400" baseline="30000" smtClean="0"/>
              <a:t>+</a:t>
            </a:r>
            <a:r>
              <a:rPr lang="en-US" altLang="en-US" sz="2400" smtClean="0"/>
              <a:t>(aq)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smtClean="0"/>
              <a:t>		HPO</a:t>
            </a:r>
            <a:r>
              <a:rPr lang="en-US" altLang="en-US" sz="2400" baseline="-25000" smtClean="0"/>
              <a:t>4</a:t>
            </a:r>
            <a:r>
              <a:rPr lang="en-US" altLang="en-US" sz="2400" baseline="30000" smtClean="0"/>
              <a:t>2-</a:t>
            </a:r>
            <a:r>
              <a:rPr lang="en-US" altLang="en-US" sz="2400" smtClean="0"/>
              <a:t>(aq) + H</a:t>
            </a:r>
            <a:r>
              <a:rPr lang="en-US" altLang="en-US" sz="2400" baseline="-25000" smtClean="0"/>
              <a:t>2</a:t>
            </a:r>
            <a:r>
              <a:rPr lang="en-US" altLang="en-US" sz="2400" smtClean="0"/>
              <a:t>O(l) </a:t>
            </a:r>
            <a:r>
              <a:rPr lang="en-US" altLang="en-US" sz="2400" smtClean="0">
                <a:latin typeface="Wingdings 3" panose="05040102010807070707" pitchFamily="18" charset="2"/>
              </a:rPr>
              <a:t>D</a:t>
            </a:r>
            <a:r>
              <a:rPr lang="en-US" altLang="en-US" sz="2400" smtClean="0"/>
              <a:t> PO</a:t>
            </a:r>
            <a:r>
              <a:rPr lang="en-US" altLang="en-US" sz="2400" baseline="-25000" smtClean="0"/>
              <a:t>4</a:t>
            </a:r>
            <a:r>
              <a:rPr lang="en-US" altLang="en-US" sz="2400" baseline="30000" smtClean="0"/>
              <a:t>3-</a:t>
            </a:r>
            <a:r>
              <a:rPr lang="en-US" altLang="en-US" sz="2400" smtClean="0"/>
              <a:t>(aq) + H</a:t>
            </a:r>
            <a:r>
              <a:rPr lang="en-US" altLang="en-US" sz="2400" baseline="-25000" smtClean="0"/>
              <a:t>3</a:t>
            </a:r>
            <a:r>
              <a:rPr lang="en-US" altLang="en-US" sz="2400" smtClean="0"/>
              <a:t>O</a:t>
            </a:r>
            <a:r>
              <a:rPr lang="en-US" altLang="en-US" sz="2400" baseline="30000" smtClean="0"/>
              <a:t>+</a:t>
            </a:r>
            <a:r>
              <a:rPr lang="en-US" altLang="en-US" sz="2400" smtClean="0"/>
              <a:t>(aq)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590800" y="1143000"/>
            <a:ext cx="3733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</a:rPr>
              <a:t>Mono-, di-, and triprotic acids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2225" y="6216650"/>
            <a:ext cx="9099550" cy="64135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Just because a molecule has hydrogen in its formula does not mean that compound 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an acid.  Need to look at the molecule’s Lewis structure to see if any H-atoms are acidic.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7010400" y="2514600"/>
            <a:ext cx="1889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H</a:t>
            </a:r>
            <a:r>
              <a:rPr lang="en-US" altLang="en-US" sz="1800" baseline="-25000">
                <a:solidFill>
                  <a:srgbClr val="0000FF"/>
                </a:solidFill>
              </a:rPr>
              <a:t>2</a:t>
            </a:r>
            <a:r>
              <a:rPr lang="en-US" altLang="en-US" sz="1800">
                <a:solidFill>
                  <a:srgbClr val="0000FF"/>
                </a:solidFill>
              </a:rPr>
              <a:t>CO</a:t>
            </a:r>
            <a:r>
              <a:rPr lang="en-US" altLang="en-US" sz="1800" baseline="-25000">
                <a:solidFill>
                  <a:srgbClr val="0000FF"/>
                </a:solidFill>
              </a:rPr>
              <a:t>3</a:t>
            </a:r>
            <a:r>
              <a:rPr lang="en-US" altLang="en-US" sz="1800">
                <a:solidFill>
                  <a:srgbClr val="0000FF"/>
                </a:solidFill>
              </a:rPr>
              <a:t> is </a:t>
            </a:r>
            <a:r>
              <a:rPr lang="en-US" altLang="en-US" sz="1800" u="sng">
                <a:solidFill>
                  <a:srgbClr val="0000FF"/>
                </a:solidFill>
              </a:rPr>
              <a:t>di</a:t>
            </a:r>
            <a:r>
              <a:rPr lang="en-US" altLang="en-US" sz="1800">
                <a:solidFill>
                  <a:srgbClr val="0000FF"/>
                </a:solidFill>
              </a:rPr>
              <a:t>protic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7086600" y="4191000"/>
            <a:ext cx="1889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H</a:t>
            </a:r>
            <a:r>
              <a:rPr lang="en-US" altLang="en-US" sz="1800" baseline="-25000">
                <a:solidFill>
                  <a:srgbClr val="0000FF"/>
                </a:solidFill>
              </a:rPr>
              <a:t>3</a:t>
            </a:r>
            <a:r>
              <a:rPr lang="en-US" altLang="en-US" sz="1800">
                <a:solidFill>
                  <a:srgbClr val="0000FF"/>
                </a:solidFill>
              </a:rPr>
              <a:t>PO</a:t>
            </a:r>
            <a:r>
              <a:rPr lang="en-US" altLang="en-US" sz="1800" baseline="-25000">
                <a:solidFill>
                  <a:srgbClr val="0000FF"/>
                </a:solidFill>
              </a:rPr>
              <a:t>4</a:t>
            </a:r>
            <a:r>
              <a:rPr lang="en-US" altLang="en-US" sz="1800">
                <a:solidFill>
                  <a:srgbClr val="0000FF"/>
                </a:solidFill>
              </a:rPr>
              <a:t> is </a:t>
            </a:r>
            <a:r>
              <a:rPr lang="en-US" altLang="en-US" sz="1800" u="sng">
                <a:solidFill>
                  <a:srgbClr val="0000FF"/>
                </a:solidFill>
              </a:rPr>
              <a:t>tri</a:t>
            </a:r>
            <a:r>
              <a:rPr lang="en-US" altLang="en-US" sz="1800">
                <a:solidFill>
                  <a:srgbClr val="0000FF"/>
                </a:solidFill>
              </a:rPr>
              <a:t>protic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Strengths of acids and bases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smtClean="0"/>
              <a:t>Some acids (e.g. HCl) ionize almost completely when they are dissolved into water.  These acids transfer essentially 100% of their protons to water: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smtClean="0"/>
              <a:t>HCl</a:t>
            </a:r>
            <a:r>
              <a:rPr lang="en-US" altLang="en-US" sz="2800" baseline="-25000" smtClean="0"/>
              <a:t>(aq)</a:t>
            </a:r>
            <a:r>
              <a:rPr lang="en-US" altLang="en-US" sz="2800" smtClean="0"/>
              <a:t> + H</a:t>
            </a:r>
            <a:r>
              <a:rPr lang="en-US" altLang="en-US" sz="2800" baseline="-25000" smtClean="0"/>
              <a:t>2</a:t>
            </a:r>
            <a:r>
              <a:rPr lang="en-US" altLang="en-US" sz="2800" smtClean="0"/>
              <a:t>O</a:t>
            </a:r>
            <a:r>
              <a:rPr lang="en-US" altLang="en-US" sz="2800" baseline="-25000" smtClean="0"/>
              <a:t>(l)</a:t>
            </a:r>
            <a:r>
              <a:rPr lang="en-US" altLang="en-US" sz="2800" smtClean="0"/>
              <a:t> </a:t>
            </a:r>
            <a:r>
              <a:rPr lang="en-US" altLang="en-US" sz="2800" smtClean="0">
                <a:sym typeface="Wingdings" panose="05000000000000000000" pitchFamily="2" charset="2"/>
              </a:rPr>
              <a:t> H</a:t>
            </a:r>
            <a:r>
              <a:rPr lang="en-US" altLang="en-US" sz="2800" baseline="-25000" smtClean="0">
                <a:sym typeface="Wingdings" panose="05000000000000000000" pitchFamily="2" charset="2"/>
              </a:rPr>
              <a:t>3</a:t>
            </a:r>
            <a:r>
              <a:rPr lang="en-US" altLang="en-US" sz="2800" smtClean="0">
                <a:sym typeface="Wingdings" panose="05000000000000000000" pitchFamily="2" charset="2"/>
              </a:rPr>
              <a:t>O</a:t>
            </a:r>
            <a:r>
              <a:rPr lang="en-US" altLang="en-US" sz="2800" baseline="30000" smtClean="0">
                <a:sym typeface="Wingdings" panose="05000000000000000000" pitchFamily="2" charset="2"/>
              </a:rPr>
              <a:t>+</a:t>
            </a:r>
            <a:r>
              <a:rPr lang="en-US" altLang="en-US" sz="2800" baseline="-25000" smtClean="0">
                <a:sym typeface="Wingdings" panose="05000000000000000000" pitchFamily="2" charset="2"/>
              </a:rPr>
              <a:t>(aq)</a:t>
            </a:r>
            <a:r>
              <a:rPr lang="en-US" altLang="en-US" sz="2800" smtClean="0">
                <a:sym typeface="Wingdings" panose="05000000000000000000" pitchFamily="2" charset="2"/>
              </a:rPr>
              <a:t> + Cl</a:t>
            </a:r>
            <a:r>
              <a:rPr lang="en-US" altLang="en-US" sz="2800" baseline="30000" smtClean="0">
                <a:sym typeface="Wingdings" panose="05000000000000000000" pitchFamily="2" charset="2"/>
              </a:rPr>
              <a:t>-</a:t>
            </a:r>
            <a:r>
              <a:rPr lang="en-US" altLang="en-US" sz="2800" baseline="-25000" smtClean="0">
                <a:sym typeface="Wingdings" panose="05000000000000000000" pitchFamily="2" charset="2"/>
              </a:rPr>
              <a:t>(aq)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smtClean="0">
              <a:sym typeface="Wingdings" panose="05000000000000000000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smtClean="0">
                <a:sym typeface="Wingdings" panose="05000000000000000000" pitchFamily="2" charset="2"/>
              </a:rPr>
              <a:t>For many acids, only a small portion of the acid transfers protons to water.  For example, in vinegar, acetic acid (HC</a:t>
            </a:r>
            <a:r>
              <a:rPr lang="en-US" altLang="en-US" sz="2800" baseline="-25000" smtClean="0">
                <a:sym typeface="Wingdings" panose="05000000000000000000" pitchFamily="2" charset="2"/>
              </a:rPr>
              <a:t>2</a:t>
            </a:r>
            <a:r>
              <a:rPr lang="en-US" altLang="en-US" sz="2800" smtClean="0">
                <a:sym typeface="Wingdings" panose="05000000000000000000" pitchFamily="2" charset="2"/>
              </a:rPr>
              <a:t>H</a:t>
            </a:r>
            <a:r>
              <a:rPr lang="en-US" altLang="en-US" sz="2800" baseline="-25000" smtClean="0">
                <a:sym typeface="Wingdings" panose="05000000000000000000" pitchFamily="2" charset="2"/>
              </a:rPr>
              <a:t>3</a:t>
            </a:r>
            <a:r>
              <a:rPr lang="en-US" altLang="en-US" sz="2800" smtClean="0">
                <a:sym typeface="Wingdings" panose="05000000000000000000" pitchFamily="2" charset="2"/>
              </a:rPr>
              <a:t>O</a:t>
            </a:r>
            <a:r>
              <a:rPr lang="en-US" altLang="en-US" sz="2800" baseline="-25000" smtClean="0">
                <a:sym typeface="Wingdings" panose="05000000000000000000" pitchFamily="2" charset="2"/>
              </a:rPr>
              <a:t>2</a:t>
            </a:r>
            <a:r>
              <a:rPr lang="en-US" altLang="en-US" sz="2800" smtClean="0">
                <a:sym typeface="Wingdings" panose="05000000000000000000" pitchFamily="2" charset="2"/>
              </a:rPr>
              <a:t>) is 95% non-ionized: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smtClean="0">
                <a:sym typeface="Wingdings" panose="05000000000000000000" pitchFamily="2" charset="2"/>
              </a:rPr>
              <a:t>HC</a:t>
            </a:r>
            <a:r>
              <a:rPr lang="en-US" altLang="en-US" sz="2800" baseline="-25000" smtClean="0">
                <a:sym typeface="Wingdings" panose="05000000000000000000" pitchFamily="2" charset="2"/>
              </a:rPr>
              <a:t>2</a:t>
            </a:r>
            <a:r>
              <a:rPr lang="en-US" altLang="en-US" sz="2800" smtClean="0">
                <a:sym typeface="Wingdings" panose="05000000000000000000" pitchFamily="2" charset="2"/>
              </a:rPr>
              <a:t>H</a:t>
            </a:r>
            <a:r>
              <a:rPr lang="en-US" altLang="en-US" sz="2800" baseline="-25000" smtClean="0">
                <a:sym typeface="Wingdings" panose="05000000000000000000" pitchFamily="2" charset="2"/>
              </a:rPr>
              <a:t>3</a:t>
            </a:r>
            <a:r>
              <a:rPr lang="en-US" altLang="en-US" sz="2800" smtClean="0">
                <a:sym typeface="Wingdings" panose="05000000000000000000" pitchFamily="2" charset="2"/>
              </a:rPr>
              <a:t>O</a:t>
            </a:r>
            <a:r>
              <a:rPr lang="en-US" altLang="en-US" sz="2800" baseline="-25000" smtClean="0">
                <a:sym typeface="Wingdings" panose="05000000000000000000" pitchFamily="2" charset="2"/>
              </a:rPr>
              <a:t>2(aq)</a:t>
            </a:r>
            <a:r>
              <a:rPr lang="en-US" altLang="en-US" sz="2800" smtClean="0">
                <a:sym typeface="Wingdings" panose="05000000000000000000" pitchFamily="2" charset="2"/>
              </a:rPr>
              <a:t> + H</a:t>
            </a:r>
            <a:r>
              <a:rPr lang="en-US" altLang="en-US" sz="2800" baseline="-25000" smtClean="0">
                <a:sym typeface="Wingdings" panose="05000000000000000000" pitchFamily="2" charset="2"/>
              </a:rPr>
              <a:t>2</a:t>
            </a:r>
            <a:r>
              <a:rPr lang="en-US" altLang="en-US" sz="2800" smtClean="0">
                <a:sym typeface="Wingdings" panose="05000000000000000000" pitchFamily="2" charset="2"/>
              </a:rPr>
              <a:t>O</a:t>
            </a:r>
            <a:r>
              <a:rPr lang="en-US" altLang="en-US" sz="2800" baseline="-25000" smtClean="0">
                <a:sym typeface="Wingdings" panose="05000000000000000000" pitchFamily="2" charset="2"/>
              </a:rPr>
              <a:t>(l)</a:t>
            </a:r>
            <a:r>
              <a:rPr lang="en-US" altLang="en-US" sz="2800" smtClean="0">
                <a:sym typeface="Wingdings" panose="05000000000000000000" pitchFamily="2" charset="2"/>
              </a:rPr>
              <a:t> </a:t>
            </a:r>
            <a:r>
              <a:rPr lang="en-US" altLang="en-US" sz="2800" smtClean="0">
                <a:latin typeface="Wingdings 3" panose="05040102010807070707" pitchFamily="18" charset="2"/>
                <a:sym typeface="Wingdings" panose="05000000000000000000" pitchFamily="2" charset="2"/>
              </a:rPr>
              <a:t>D</a:t>
            </a:r>
            <a:r>
              <a:rPr lang="en-US" altLang="en-US" sz="2800" smtClean="0">
                <a:sym typeface="Wingdings" panose="05000000000000000000" pitchFamily="2" charset="2"/>
              </a:rPr>
              <a:t> H</a:t>
            </a:r>
            <a:r>
              <a:rPr lang="en-US" altLang="en-US" sz="2800" baseline="-25000" smtClean="0">
                <a:sym typeface="Wingdings" panose="05000000000000000000" pitchFamily="2" charset="2"/>
              </a:rPr>
              <a:t>3</a:t>
            </a:r>
            <a:r>
              <a:rPr lang="en-US" altLang="en-US" sz="2800" smtClean="0">
                <a:sym typeface="Wingdings" panose="05000000000000000000" pitchFamily="2" charset="2"/>
              </a:rPr>
              <a:t>O</a:t>
            </a:r>
            <a:r>
              <a:rPr lang="en-US" altLang="en-US" sz="2800" baseline="30000" smtClean="0">
                <a:sym typeface="Wingdings" panose="05000000000000000000" pitchFamily="2" charset="2"/>
              </a:rPr>
              <a:t>+</a:t>
            </a:r>
            <a:r>
              <a:rPr lang="en-US" altLang="en-US" sz="2800" baseline="-25000" smtClean="0">
                <a:sym typeface="Wingdings" panose="05000000000000000000" pitchFamily="2" charset="2"/>
              </a:rPr>
              <a:t>(aq)</a:t>
            </a:r>
            <a:r>
              <a:rPr lang="en-US" altLang="en-US" sz="2800" smtClean="0">
                <a:sym typeface="Wingdings" panose="05000000000000000000" pitchFamily="2" charset="2"/>
              </a:rPr>
              <a:t> + C</a:t>
            </a:r>
            <a:r>
              <a:rPr lang="en-US" altLang="en-US" sz="2800" baseline="-25000" smtClean="0">
                <a:sym typeface="Wingdings" panose="05000000000000000000" pitchFamily="2" charset="2"/>
              </a:rPr>
              <a:t>2</a:t>
            </a:r>
            <a:r>
              <a:rPr lang="en-US" altLang="en-US" sz="2800" smtClean="0">
                <a:sym typeface="Wingdings" panose="05000000000000000000" pitchFamily="2" charset="2"/>
              </a:rPr>
              <a:t>H</a:t>
            </a:r>
            <a:r>
              <a:rPr lang="en-US" altLang="en-US" sz="2800" baseline="-25000" smtClean="0">
                <a:sym typeface="Wingdings" panose="05000000000000000000" pitchFamily="2" charset="2"/>
              </a:rPr>
              <a:t>3</a:t>
            </a:r>
            <a:r>
              <a:rPr lang="en-US" altLang="en-US" sz="2800" smtClean="0">
                <a:sym typeface="Wingdings" panose="05000000000000000000" pitchFamily="2" charset="2"/>
              </a:rPr>
              <a:t>O</a:t>
            </a:r>
            <a:r>
              <a:rPr lang="en-US" altLang="en-US" sz="2800" baseline="-25000" smtClean="0">
                <a:sym typeface="Wingdings" panose="05000000000000000000" pitchFamily="2" charset="2"/>
              </a:rPr>
              <a:t>2</a:t>
            </a:r>
            <a:r>
              <a:rPr lang="en-US" altLang="en-US" sz="2800" baseline="30000" smtClean="0">
                <a:sym typeface="Wingdings" panose="05000000000000000000" pitchFamily="2" charset="2"/>
              </a:rPr>
              <a:t>-</a:t>
            </a:r>
            <a:r>
              <a:rPr lang="en-US" altLang="en-US" sz="2800" baseline="-25000" smtClean="0">
                <a:sym typeface="Wingdings" panose="05000000000000000000" pitchFamily="2" charset="2"/>
              </a:rPr>
              <a:t>(aq)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2743200" y="6096000"/>
            <a:ext cx="3676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This equilibrium lies “far to the left”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2438400" y="3505200"/>
            <a:ext cx="396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This “equilibrium” lies “far to the right”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152400" y="6096000"/>
            <a:ext cx="18018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Acetic acid in water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mostly looks like this</a:t>
            </a:r>
          </a:p>
        </p:txBody>
      </p:sp>
      <p:sp>
        <p:nvSpPr>
          <p:cNvPr id="30727" name="Line 7"/>
          <p:cNvSpPr>
            <a:spLocks noChangeShapeType="1"/>
          </p:cNvSpPr>
          <p:nvPr/>
        </p:nvSpPr>
        <p:spPr bwMode="auto">
          <a:xfrm flipV="1">
            <a:off x="1371600" y="5943600"/>
            <a:ext cx="3048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7239000" y="3505200"/>
            <a:ext cx="17319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Hydrochloric acid 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water looks like this</a:t>
            </a:r>
          </a:p>
        </p:txBody>
      </p:sp>
      <p:sp>
        <p:nvSpPr>
          <p:cNvPr id="30729" name="Oval 9"/>
          <p:cNvSpPr>
            <a:spLocks noChangeArrowheads="1"/>
          </p:cNvSpPr>
          <p:nvPr/>
        </p:nvSpPr>
        <p:spPr bwMode="auto">
          <a:xfrm>
            <a:off x="4419600" y="2971800"/>
            <a:ext cx="2819400" cy="609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0" name="Line 10"/>
          <p:cNvSpPr>
            <a:spLocks noChangeShapeType="1"/>
          </p:cNvSpPr>
          <p:nvPr/>
        </p:nvSpPr>
        <p:spPr bwMode="auto">
          <a:xfrm flipH="1" flipV="1">
            <a:off x="7239000" y="3352800"/>
            <a:ext cx="3810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9" name="Text Box 12"/>
          <p:cNvSpPr txBox="1">
            <a:spLocks noChangeArrowheads="1"/>
          </p:cNvSpPr>
          <p:nvPr/>
        </p:nvSpPr>
        <p:spPr bwMode="auto">
          <a:xfrm>
            <a:off x="6881813" y="2667000"/>
            <a:ext cx="2262187" cy="36988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HCl is a </a:t>
            </a:r>
            <a:r>
              <a:rPr lang="en-US" altLang="en-US" sz="1800" b="1">
                <a:solidFill>
                  <a:srgbClr val="0000FF"/>
                </a:solidFill>
              </a:rPr>
              <a:t>strong</a:t>
            </a:r>
            <a:r>
              <a:rPr lang="en-US" altLang="en-US" sz="1800">
                <a:solidFill>
                  <a:srgbClr val="0000FF"/>
                </a:solidFill>
              </a:rPr>
              <a:t> acid</a:t>
            </a:r>
          </a:p>
        </p:txBody>
      </p:sp>
      <p:sp>
        <p:nvSpPr>
          <p:cNvPr id="17420" name="Text Box 13"/>
          <p:cNvSpPr txBox="1">
            <a:spLocks noChangeArrowheads="1"/>
          </p:cNvSpPr>
          <p:nvPr/>
        </p:nvSpPr>
        <p:spPr bwMode="auto">
          <a:xfrm>
            <a:off x="6535738" y="6491288"/>
            <a:ext cx="2608262" cy="3667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HC</a:t>
            </a:r>
            <a:r>
              <a:rPr lang="en-US" altLang="en-US" sz="1800" baseline="-25000">
                <a:solidFill>
                  <a:srgbClr val="0000FF"/>
                </a:solidFill>
              </a:rPr>
              <a:t>2</a:t>
            </a:r>
            <a:r>
              <a:rPr lang="en-US" altLang="en-US" sz="1800">
                <a:solidFill>
                  <a:srgbClr val="0000FF"/>
                </a:solidFill>
              </a:rPr>
              <a:t>H</a:t>
            </a:r>
            <a:r>
              <a:rPr lang="en-US" altLang="en-US" sz="1800" baseline="-25000">
                <a:solidFill>
                  <a:srgbClr val="0000FF"/>
                </a:solidFill>
              </a:rPr>
              <a:t>3</a:t>
            </a:r>
            <a:r>
              <a:rPr lang="en-US" altLang="en-US" sz="1800">
                <a:solidFill>
                  <a:srgbClr val="0000FF"/>
                </a:solidFill>
              </a:rPr>
              <a:t>O</a:t>
            </a:r>
            <a:r>
              <a:rPr lang="en-US" altLang="en-US" sz="1800" baseline="-25000">
                <a:solidFill>
                  <a:srgbClr val="0000FF"/>
                </a:solidFill>
              </a:rPr>
              <a:t>2</a:t>
            </a:r>
            <a:r>
              <a:rPr lang="en-US" altLang="en-US" sz="1800">
                <a:solidFill>
                  <a:srgbClr val="0000FF"/>
                </a:solidFill>
              </a:rPr>
              <a:t> is a </a:t>
            </a:r>
            <a:r>
              <a:rPr lang="en-US" altLang="en-US" sz="1800" i="1">
                <a:solidFill>
                  <a:srgbClr val="0000FF"/>
                </a:solidFill>
              </a:rPr>
              <a:t>weak</a:t>
            </a:r>
            <a:r>
              <a:rPr lang="en-US" altLang="en-US" sz="1800">
                <a:solidFill>
                  <a:srgbClr val="0000FF"/>
                </a:solidFill>
              </a:rPr>
              <a:t> acid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/>
      <p:bldP spid="30728" grpId="0"/>
      <p:bldP spid="307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Strengths of acids and bases</a:t>
            </a:r>
          </a:p>
        </p:txBody>
      </p:sp>
      <p:graphicFrame>
        <p:nvGraphicFramePr>
          <p:cNvPr id="18435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457200" y="1903413"/>
          <a:ext cx="8229600" cy="391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0" name="Photo Editor Photo" r:id="rId3" imgW="9523810" imgH="4533333" progId="MSPhotoEd.3">
                  <p:embed/>
                </p:oleObj>
              </mc:Choice>
              <mc:Fallback>
                <p:oleObj name="Photo Editor Photo" r:id="rId3" imgW="9523810" imgH="4533333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903413"/>
                        <a:ext cx="8229600" cy="3917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2971800" y="2339975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FF"/>
                </a:solidFill>
              </a:rPr>
              <a:t>(e.g. HCl)</a:t>
            </a:r>
          </a:p>
        </p:txBody>
      </p:sp>
      <p:sp>
        <p:nvSpPr>
          <p:cNvPr id="18437" name="Text Box 8"/>
          <p:cNvSpPr txBox="1">
            <a:spLocks noChangeArrowheads="1"/>
          </p:cNvSpPr>
          <p:nvPr/>
        </p:nvSpPr>
        <p:spPr bwMode="auto">
          <a:xfrm>
            <a:off x="7056438" y="2324100"/>
            <a:ext cx="10366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FF"/>
                </a:solidFill>
              </a:rPr>
              <a:t>(e.g. HC</a:t>
            </a:r>
            <a:r>
              <a:rPr lang="en-US" altLang="en-US" sz="1000" baseline="-25000">
                <a:solidFill>
                  <a:srgbClr val="0000FF"/>
                </a:solidFill>
              </a:rPr>
              <a:t>2</a:t>
            </a:r>
            <a:r>
              <a:rPr lang="en-US" altLang="en-US" sz="1000">
                <a:solidFill>
                  <a:srgbClr val="0000FF"/>
                </a:solidFill>
              </a:rPr>
              <a:t>H</a:t>
            </a:r>
            <a:r>
              <a:rPr lang="en-US" altLang="en-US" sz="1000" baseline="-25000">
                <a:solidFill>
                  <a:srgbClr val="0000FF"/>
                </a:solidFill>
              </a:rPr>
              <a:t>3</a:t>
            </a:r>
            <a:r>
              <a:rPr lang="en-US" altLang="en-US" sz="1000">
                <a:solidFill>
                  <a:srgbClr val="0000FF"/>
                </a:solidFill>
              </a:rPr>
              <a:t>O</a:t>
            </a:r>
            <a:r>
              <a:rPr lang="en-US" altLang="en-US" sz="1000" baseline="-25000">
                <a:solidFill>
                  <a:srgbClr val="0000FF"/>
                </a:solidFill>
              </a:rPr>
              <a:t>2</a:t>
            </a:r>
            <a:r>
              <a:rPr lang="en-US" altLang="en-US" sz="1000">
                <a:solidFill>
                  <a:srgbClr val="0000FF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304800"/>
            <a:ext cx="8048002" cy="457200"/>
          </a:xfrm>
          <a:custGeom>
            <a:avLst/>
            <a:gdLst/>
            <a:ahLst/>
            <a:cxnLst/>
            <a:rect l="0" t="0" r="0" b="0"/>
            <a:pathLst/>
          </a:custGeom>
          <a:solidFill>
            <a:srgbClr val="00FFFF"/>
          </a:solidFill>
          <a:ln>
            <a:solidFill>
              <a:srgbClr val="000000"/>
            </a:solidFill>
            <a:round/>
          </a:ln>
        </p:spPr>
        <p:txBody>
          <a:bodyPr/>
          <a:lstStyle/>
          <a:p>
            <a:pPr marL="0" indent="0">
              <a:buNone/>
            </a:pPr>
            <a:r>
              <a:rPr lang="en-US" sz="28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							Chapter </a:t>
            </a:r>
            <a:r>
              <a:rPr lang="en-US" sz="28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</a:t>
            </a:r>
            <a:r>
              <a:rPr lang="en-US" sz="28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en-US" sz="2800" dirty="0"/>
              <a:t>Acids, Bases, and Salts</a:t>
            </a:r>
            <a:endParaRPr lang="en-US" sz="2800" dirty="0"/>
          </a:p>
        </p:txBody>
      </p:sp>
      <p:sp>
        <p:nvSpPr>
          <p:cNvPr id="21507" name="AutoShap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81000" y="677008"/>
            <a:ext cx="8200402" cy="5333999"/>
          </a:xfrm>
          <a:custGeom>
            <a:avLst/>
            <a:gdLst/>
            <a:ahLst/>
            <a:cxnLst/>
            <a:rect l="0" t="0" r="0" b="0"/>
            <a:pathLst/>
          </a:custGeom>
          <a:solidFill>
            <a:srgbClr val="FFFF00"/>
          </a:solidFill>
          <a:ln>
            <a:solidFill>
              <a:srgbClr val="000000"/>
            </a:solidFill>
            <a:round/>
          </a:ln>
        </p:spPr>
        <p:txBody>
          <a:bodyPr/>
          <a:lstStyle/>
          <a:p>
            <a:pPr marL="0" lvl="0" indent="0">
              <a:buNone/>
            </a:pPr>
            <a:r>
              <a:rPr lang="en-US" sz="2000" dirty="0" smtClean="0"/>
              <a:t>10-1	Arrhenius </a:t>
            </a:r>
            <a:r>
              <a:rPr lang="en-US" sz="2000" dirty="0"/>
              <a:t>Acid–Base Theory</a:t>
            </a:r>
            <a:endParaRPr lang="en-US" sz="2800" dirty="0"/>
          </a:p>
          <a:p>
            <a:pPr marL="0" lvl="0" indent="0">
              <a:buNone/>
            </a:pPr>
            <a:r>
              <a:rPr lang="en-US" sz="2000" dirty="0" smtClean="0"/>
              <a:t>10-2	</a:t>
            </a:r>
            <a:r>
              <a:rPr lang="en-US" sz="2000" dirty="0" err="1" smtClean="0"/>
              <a:t>Brønsted</a:t>
            </a:r>
            <a:r>
              <a:rPr lang="en-US" sz="2000" dirty="0" smtClean="0"/>
              <a:t>–Lowry </a:t>
            </a:r>
            <a:r>
              <a:rPr lang="en-US" sz="2000" dirty="0"/>
              <a:t>Acid–Base Theory</a:t>
            </a:r>
            <a:endParaRPr lang="en-US" sz="2800" dirty="0"/>
          </a:p>
          <a:p>
            <a:pPr marL="0" lvl="1" indent="0">
              <a:buNone/>
            </a:pPr>
            <a:r>
              <a:rPr lang="en-US" sz="1800" dirty="0" smtClean="0"/>
              <a:t>	</a:t>
            </a:r>
            <a:r>
              <a:rPr lang="en-US" sz="1800" dirty="0" smtClean="0">
                <a:solidFill>
                  <a:srgbClr val="00B050"/>
                </a:solidFill>
              </a:rPr>
              <a:t>Generalizations </a:t>
            </a:r>
            <a:r>
              <a:rPr lang="en-US" sz="1800" dirty="0">
                <a:solidFill>
                  <a:srgbClr val="00B050"/>
                </a:solidFill>
              </a:rPr>
              <a:t>about </a:t>
            </a:r>
            <a:r>
              <a:rPr lang="en-US" sz="1800" dirty="0" err="1">
                <a:solidFill>
                  <a:srgbClr val="00B050"/>
                </a:solidFill>
              </a:rPr>
              <a:t>Brønsted</a:t>
            </a:r>
            <a:r>
              <a:rPr lang="en-US" sz="1800" dirty="0">
                <a:solidFill>
                  <a:srgbClr val="00B050"/>
                </a:solidFill>
              </a:rPr>
              <a:t>–Lowry Acids and Bases</a:t>
            </a:r>
            <a:endParaRPr lang="en-US" sz="2400" dirty="0">
              <a:solidFill>
                <a:srgbClr val="00B050"/>
              </a:solidFill>
            </a:endParaRPr>
          </a:p>
          <a:p>
            <a:pPr marL="0" lvl="1" indent="0">
              <a:buNone/>
            </a:pPr>
            <a:r>
              <a:rPr lang="en-US" sz="1800" dirty="0" smtClean="0">
                <a:solidFill>
                  <a:srgbClr val="00B050"/>
                </a:solidFill>
              </a:rPr>
              <a:t>	Conjugate </a:t>
            </a:r>
            <a:r>
              <a:rPr lang="en-US" sz="1800" dirty="0">
                <a:solidFill>
                  <a:srgbClr val="00B050"/>
                </a:solidFill>
              </a:rPr>
              <a:t>Acid–Base Pairs</a:t>
            </a:r>
            <a:endParaRPr lang="en-US" sz="2400" dirty="0">
              <a:solidFill>
                <a:srgbClr val="00B050"/>
              </a:solidFill>
            </a:endParaRPr>
          </a:p>
          <a:p>
            <a:pPr marL="0" lvl="1" indent="0">
              <a:buNone/>
            </a:pPr>
            <a:r>
              <a:rPr lang="en-US" sz="1800" dirty="0" smtClean="0">
                <a:solidFill>
                  <a:srgbClr val="00B050"/>
                </a:solidFill>
              </a:rPr>
              <a:t>	Amphiprotic </a:t>
            </a:r>
            <a:r>
              <a:rPr lang="en-US" sz="1800" dirty="0">
                <a:solidFill>
                  <a:srgbClr val="00B050"/>
                </a:solidFill>
              </a:rPr>
              <a:t>Substances</a:t>
            </a:r>
            <a:endParaRPr lang="en-US" sz="2400" dirty="0">
              <a:solidFill>
                <a:srgbClr val="00B050"/>
              </a:solidFill>
            </a:endParaRPr>
          </a:p>
          <a:p>
            <a:pPr marL="0" lvl="0" indent="0">
              <a:buNone/>
            </a:pPr>
            <a:r>
              <a:rPr lang="en-US" sz="2000" dirty="0" smtClean="0"/>
              <a:t>10-3	Mono-</a:t>
            </a:r>
            <a:r>
              <a:rPr lang="en-US" sz="2000" dirty="0"/>
              <a:t>, Di-, and </a:t>
            </a:r>
            <a:r>
              <a:rPr lang="en-US" sz="2000" dirty="0" err="1"/>
              <a:t>Triprotic</a:t>
            </a:r>
            <a:r>
              <a:rPr lang="en-US" sz="2000" dirty="0"/>
              <a:t> Acids</a:t>
            </a:r>
            <a:endParaRPr lang="en-US" sz="2800" dirty="0"/>
          </a:p>
          <a:p>
            <a:pPr marL="0" lvl="0" indent="0">
              <a:buNone/>
            </a:pPr>
            <a:r>
              <a:rPr lang="en-US" sz="2000" dirty="0" smtClean="0"/>
              <a:t>10-4	Strengths </a:t>
            </a:r>
            <a:r>
              <a:rPr lang="en-US" sz="2000" dirty="0"/>
              <a:t>of Acids and Bases</a:t>
            </a:r>
            <a:endParaRPr lang="en-US" sz="2800" dirty="0"/>
          </a:p>
          <a:p>
            <a:pPr marL="0" lvl="0" indent="0">
              <a:buNone/>
            </a:pPr>
            <a:r>
              <a:rPr lang="en-US" sz="2000" dirty="0" smtClean="0"/>
              <a:t>10-5	Ionization </a:t>
            </a:r>
            <a:r>
              <a:rPr lang="en-US" sz="2000" dirty="0"/>
              <a:t>Constants for Acids and Bases</a:t>
            </a:r>
            <a:endParaRPr lang="en-US" sz="2800" dirty="0"/>
          </a:p>
          <a:p>
            <a:pPr marL="0" lvl="0" indent="0">
              <a:buNone/>
            </a:pPr>
            <a:r>
              <a:rPr lang="en-US" sz="2000" dirty="0" smtClean="0"/>
              <a:t>10-6	Salts</a:t>
            </a:r>
            <a:endParaRPr lang="en-US" sz="2800" dirty="0"/>
          </a:p>
          <a:p>
            <a:pPr marL="0" lvl="0" indent="0">
              <a:buNone/>
            </a:pPr>
            <a:r>
              <a:rPr lang="en-US" sz="2000" dirty="0" smtClean="0"/>
              <a:t>10-7	Acid–Base </a:t>
            </a:r>
            <a:r>
              <a:rPr lang="en-US" sz="2000" dirty="0"/>
              <a:t>Neutralization Chemical Reactions</a:t>
            </a:r>
            <a:endParaRPr lang="en-US" sz="2800" dirty="0"/>
          </a:p>
          <a:p>
            <a:pPr marL="0" lvl="1" indent="0">
              <a:buNone/>
            </a:pPr>
            <a:r>
              <a:rPr lang="en-US" sz="1800" dirty="0" smtClean="0"/>
              <a:t>	Balancing </a:t>
            </a:r>
            <a:r>
              <a:rPr lang="en-US" sz="1800" dirty="0"/>
              <a:t>Acid–Base Neutralization Equations</a:t>
            </a:r>
            <a:endParaRPr lang="en-US" sz="2400" dirty="0"/>
          </a:p>
          <a:p>
            <a:pPr marL="0" lvl="0" indent="0">
              <a:buNone/>
            </a:pPr>
            <a:r>
              <a:rPr lang="en-US" sz="2000" dirty="0" smtClean="0"/>
              <a:t>10-8	Self-Ionization </a:t>
            </a:r>
            <a:r>
              <a:rPr lang="en-US" sz="2000" dirty="0"/>
              <a:t>of Water</a:t>
            </a:r>
            <a:endParaRPr lang="en-US" sz="2800" dirty="0"/>
          </a:p>
          <a:p>
            <a:pPr marL="0" lvl="1" indent="0">
              <a:buNone/>
            </a:pPr>
            <a:r>
              <a:rPr lang="en-US" sz="1800" dirty="0" smtClean="0"/>
              <a:t>	</a:t>
            </a:r>
            <a:r>
              <a:rPr lang="en-US" sz="1800" dirty="0" smtClean="0">
                <a:solidFill>
                  <a:srgbClr val="00B050"/>
                </a:solidFill>
              </a:rPr>
              <a:t>Ion </a:t>
            </a:r>
            <a:r>
              <a:rPr lang="en-US" sz="1800" dirty="0">
                <a:solidFill>
                  <a:srgbClr val="00B050"/>
                </a:solidFill>
              </a:rPr>
              <a:t>Product Constant for Water</a:t>
            </a:r>
            <a:endParaRPr lang="en-US" sz="2400" dirty="0">
              <a:solidFill>
                <a:srgbClr val="00B050"/>
              </a:solidFill>
            </a:endParaRPr>
          </a:p>
          <a:p>
            <a:pPr marL="0" lvl="1" indent="0">
              <a:buNone/>
            </a:pPr>
            <a:r>
              <a:rPr lang="en-US" sz="1800" dirty="0" smtClean="0">
                <a:solidFill>
                  <a:srgbClr val="00B050"/>
                </a:solidFill>
              </a:rPr>
              <a:t>	Acidic</a:t>
            </a:r>
            <a:r>
              <a:rPr lang="en-US" sz="1800" dirty="0">
                <a:solidFill>
                  <a:srgbClr val="00B050"/>
                </a:solidFill>
              </a:rPr>
              <a:t>, Basic, and Neutral </a:t>
            </a:r>
            <a:r>
              <a:rPr lang="en-US" sz="1800" dirty="0" smtClean="0">
                <a:solidFill>
                  <a:srgbClr val="00B050"/>
                </a:solidFill>
              </a:rPr>
              <a:t>Solutions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1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7620000" y="5334000"/>
            <a:ext cx="1524000" cy="152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Strengths of acids and bases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981200"/>
            <a:ext cx="42672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smtClean="0"/>
              <a:t>	There are only seven </a:t>
            </a:r>
            <a:r>
              <a:rPr lang="en-US" altLang="en-US" sz="2800" i="1" smtClean="0"/>
              <a:t>strong</a:t>
            </a:r>
            <a:r>
              <a:rPr lang="en-US" altLang="en-US" sz="2800" smtClean="0"/>
              <a:t> acids:</a:t>
            </a:r>
          </a:p>
          <a:p>
            <a:pPr lvl="1" eaLnBrk="1" hangingPunct="1">
              <a:buFontTx/>
              <a:buChar char="•"/>
            </a:pPr>
            <a:r>
              <a:rPr lang="en-US" altLang="en-US" sz="2400" smtClean="0"/>
              <a:t>Hydrochloric (HCl)</a:t>
            </a:r>
          </a:p>
          <a:p>
            <a:pPr lvl="1" eaLnBrk="1" hangingPunct="1">
              <a:buFontTx/>
              <a:buChar char="•"/>
            </a:pPr>
            <a:r>
              <a:rPr lang="en-US" altLang="en-US" sz="2400" smtClean="0"/>
              <a:t>Hydrobromic (HBr)</a:t>
            </a:r>
          </a:p>
          <a:p>
            <a:pPr lvl="1" eaLnBrk="1" hangingPunct="1">
              <a:buFontTx/>
              <a:buChar char="•"/>
            </a:pPr>
            <a:r>
              <a:rPr lang="en-US" altLang="en-US" sz="2400" smtClean="0"/>
              <a:t>Hydroiodic (HI)</a:t>
            </a:r>
          </a:p>
          <a:p>
            <a:pPr lvl="1" eaLnBrk="1" hangingPunct="1">
              <a:buFontTx/>
              <a:buChar char="•"/>
            </a:pPr>
            <a:r>
              <a:rPr lang="en-US" altLang="en-US" sz="2400" smtClean="0"/>
              <a:t>Nitric (HNO</a:t>
            </a:r>
            <a:r>
              <a:rPr lang="en-US" altLang="en-US" sz="2400" baseline="-25000" smtClean="0"/>
              <a:t>3</a:t>
            </a:r>
            <a:r>
              <a:rPr lang="en-US" altLang="en-US" sz="2400" smtClean="0"/>
              <a:t>)</a:t>
            </a:r>
          </a:p>
          <a:p>
            <a:pPr lvl="1" eaLnBrk="1" hangingPunct="1">
              <a:buFontTx/>
              <a:buChar char="•"/>
            </a:pPr>
            <a:r>
              <a:rPr lang="en-US" altLang="en-US" sz="2400" smtClean="0"/>
              <a:t>Sulfuric (H</a:t>
            </a:r>
            <a:r>
              <a:rPr lang="en-US" altLang="en-US" sz="2400" baseline="-25000" smtClean="0"/>
              <a:t>2</a:t>
            </a:r>
            <a:r>
              <a:rPr lang="en-US" altLang="en-US" sz="2400" smtClean="0"/>
              <a:t>SO</a:t>
            </a:r>
            <a:r>
              <a:rPr lang="en-US" altLang="en-US" sz="2400" baseline="-25000" smtClean="0"/>
              <a:t>4</a:t>
            </a:r>
            <a:r>
              <a:rPr lang="en-US" altLang="en-US" sz="2400" smtClean="0"/>
              <a:t>)</a:t>
            </a:r>
          </a:p>
          <a:p>
            <a:pPr lvl="1" eaLnBrk="1" hangingPunct="1">
              <a:buFontTx/>
              <a:buChar char="•"/>
            </a:pPr>
            <a:r>
              <a:rPr lang="en-US" altLang="en-US" sz="2400" smtClean="0"/>
              <a:t>Chloric (HClO</a:t>
            </a:r>
            <a:r>
              <a:rPr lang="en-US" altLang="en-US" sz="2400" baseline="-25000" smtClean="0"/>
              <a:t>3</a:t>
            </a:r>
            <a:r>
              <a:rPr lang="en-US" altLang="en-US" sz="2400" smtClean="0"/>
              <a:t>)</a:t>
            </a:r>
          </a:p>
          <a:p>
            <a:pPr lvl="1" eaLnBrk="1" hangingPunct="1">
              <a:buFontTx/>
              <a:buChar char="•"/>
            </a:pPr>
            <a:r>
              <a:rPr lang="en-US" altLang="en-US" sz="2400" smtClean="0"/>
              <a:t>Perchloric (HClO</a:t>
            </a:r>
            <a:r>
              <a:rPr lang="en-US" altLang="en-US" sz="2400" baseline="-25000" smtClean="0"/>
              <a:t>4</a:t>
            </a:r>
            <a:r>
              <a:rPr lang="en-US" altLang="en-US" sz="2400" smtClean="0"/>
              <a:t>)</a:t>
            </a:r>
          </a:p>
        </p:txBody>
      </p:sp>
      <p:pic>
        <p:nvPicPr>
          <p:cNvPr id="19461" name="Picture 5" descr="Intro to Acids Movi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293938"/>
            <a:ext cx="4033838" cy="3138487"/>
          </a:xfrm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2819400" y="6096000"/>
            <a:ext cx="2354263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ea typeface="ＭＳ Ｐゴシック" panose="020B0600070205080204" pitchFamily="34" charset="-128"/>
              </a:rPr>
              <a:t>memorize these</a:t>
            </a:r>
          </a:p>
        </p:txBody>
      </p:sp>
      <p:sp>
        <p:nvSpPr>
          <p:cNvPr id="19463" name="AutoShape 7"/>
          <p:cNvSpPr>
            <a:spLocks/>
          </p:cNvSpPr>
          <p:nvPr/>
        </p:nvSpPr>
        <p:spPr bwMode="auto">
          <a:xfrm>
            <a:off x="4953000" y="3124200"/>
            <a:ext cx="76200" cy="2667000"/>
          </a:xfrm>
          <a:prstGeom prst="leftBrace">
            <a:avLst>
              <a:gd name="adj1" fmla="val 291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 flipV="1">
            <a:off x="4038600" y="4495800"/>
            <a:ext cx="838200" cy="1524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Strengths of acids and bases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Some bases dissociate almost completely.  </a:t>
            </a:r>
          </a:p>
          <a:p>
            <a:pPr eaLnBrk="1" hangingPunct="1"/>
            <a:r>
              <a:rPr lang="en-US" altLang="en-US" smtClean="0"/>
              <a:t>For example, when NaOH is dissolved in water, essentially all of the NaOH is transformed into Na</a:t>
            </a:r>
            <a:r>
              <a:rPr lang="en-US" altLang="en-US" baseline="30000" smtClean="0"/>
              <a:t>+</a:t>
            </a:r>
            <a:r>
              <a:rPr lang="en-US" altLang="en-US" baseline="-25000" smtClean="0"/>
              <a:t>(aq)</a:t>
            </a:r>
            <a:r>
              <a:rPr lang="en-US" altLang="en-US" smtClean="0"/>
              <a:t> + OH</a:t>
            </a:r>
            <a:r>
              <a:rPr lang="en-US" altLang="en-US" baseline="30000" smtClean="0"/>
              <a:t>-</a:t>
            </a:r>
            <a:r>
              <a:rPr lang="en-US" altLang="en-US" baseline="-25000" smtClean="0"/>
              <a:t>(aq)</a:t>
            </a:r>
            <a:endParaRPr lang="en-US" altLang="en-US" baseline="-25000" smtClean="0">
              <a:sym typeface="Wingdings" panose="05000000000000000000" pitchFamily="2" charset="2"/>
            </a:endParaRPr>
          </a:p>
          <a:p>
            <a:pPr eaLnBrk="1" hangingPunct="1"/>
            <a:r>
              <a:rPr lang="en-US" altLang="en-US" smtClean="0">
                <a:sym typeface="Wingdings" panose="05000000000000000000" pitchFamily="2" charset="2"/>
              </a:rPr>
              <a:t>Others, like ammonia, react only partially:</a:t>
            </a:r>
          </a:p>
          <a:p>
            <a:pPr eaLnBrk="1" hangingPunct="1"/>
            <a:endParaRPr lang="en-US" altLang="en-US" smtClean="0">
              <a:sym typeface="Wingdings" panose="05000000000000000000" pitchFamily="2" charset="2"/>
            </a:endParaRPr>
          </a:p>
          <a:p>
            <a:pPr algn="ctr" eaLnBrk="1" hangingPunct="1">
              <a:buFontTx/>
              <a:buNone/>
            </a:pPr>
            <a:r>
              <a:rPr lang="en-US" altLang="en-US" smtClean="0"/>
              <a:t>NH</a:t>
            </a:r>
            <a:r>
              <a:rPr lang="en-US" altLang="en-US" baseline="-25000" smtClean="0"/>
              <a:t>3(aq)</a:t>
            </a:r>
            <a:r>
              <a:rPr lang="en-US" altLang="en-US" smtClean="0"/>
              <a:t> + H</a:t>
            </a:r>
            <a:r>
              <a:rPr lang="en-US" altLang="en-US" baseline="-25000" smtClean="0"/>
              <a:t>2</a:t>
            </a:r>
            <a:r>
              <a:rPr lang="en-US" altLang="en-US" smtClean="0"/>
              <a:t>O</a:t>
            </a:r>
            <a:r>
              <a:rPr lang="en-US" altLang="en-US" baseline="-25000" smtClean="0"/>
              <a:t>(l)</a:t>
            </a:r>
            <a:r>
              <a:rPr lang="en-US" altLang="en-US" smtClean="0"/>
              <a:t> </a:t>
            </a:r>
            <a:r>
              <a:rPr lang="en-US" altLang="en-US" smtClean="0">
                <a:latin typeface="Wingdings 3" panose="05040102010807070707" pitchFamily="18" charset="2"/>
                <a:sym typeface="Wingdings" panose="05000000000000000000" pitchFamily="2" charset="2"/>
              </a:rPr>
              <a:t>D</a:t>
            </a:r>
            <a:r>
              <a:rPr lang="en-US" altLang="en-US" smtClean="0">
                <a:sym typeface="Wingdings" panose="05000000000000000000" pitchFamily="2" charset="2"/>
              </a:rPr>
              <a:t> OH</a:t>
            </a:r>
            <a:r>
              <a:rPr lang="en-US" altLang="en-US" baseline="30000" smtClean="0">
                <a:sym typeface="Wingdings" panose="05000000000000000000" pitchFamily="2" charset="2"/>
              </a:rPr>
              <a:t>-</a:t>
            </a:r>
            <a:r>
              <a:rPr lang="en-US" altLang="en-US" baseline="-25000" smtClean="0">
                <a:sym typeface="Wingdings" panose="05000000000000000000" pitchFamily="2" charset="2"/>
              </a:rPr>
              <a:t>(aq)</a:t>
            </a:r>
            <a:r>
              <a:rPr lang="en-US" altLang="en-US" smtClean="0">
                <a:sym typeface="Wingdings" panose="05000000000000000000" pitchFamily="2" charset="2"/>
              </a:rPr>
              <a:t> + NH</a:t>
            </a:r>
            <a:r>
              <a:rPr lang="en-US" altLang="en-US" baseline="-25000" smtClean="0">
                <a:sym typeface="Wingdings" panose="05000000000000000000" pitchFamily="2" charset="2"/>
              </a:rPr>
              <a:t>4</a:t>
            </a:r>
            <a:r>
              <a:rPr lang="en-US" altLang="en-US" baseline="30000" smtClean="0">
                <a:sym typeface="Wingdings" panose="05000000000000000000" pitchFamily="2" charset="2"/>
              </a:rPr>
              <a:t>+</a:t>
            </a:r>
            <a:r>
              <a:rPr lang="en-US" altLang="en-US" baseline="-25000" smtClean="0">
                <a:sym typeface="Wingdings" panose="05000000000000000000" pitchFamily="2" charset="2"/>
              </a:rPr>
              <a:t>(aq)</a:t>
            </a:r>
            <a:r>
              <a:rPr lang="en-US" altLang="en-US" smtClean="0"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0" y="6491288"/>
            <a:ext cx="2173288" cy="3667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NH</a:t>
            </a:r>
            <a:r>
              <a:rPr lang="en-US" altLang="en-US" sz="1800" baseline="-25000">
                <a:solidFill>
                  <a:srgbClr val="0000FF"/>
                </a:solidFill>
              </a:rPr>
              <a:t>3</a:t>
            </a:r>
            <a:r>
              <a:rPr lang="en-US" altLang="en-US" sz="1800">
                <a:solidFill>
                  <a:srgbClr val="0000FF"/>
                </a:solidFill>
              </a:rPr>
              <a:t> is a weak base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743200" y="6096000"/>
            <a:ext cx="3676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This equilibrium lies “far to the left”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Strengths of acids and bases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1600200"/>
            <a:ext cx="4033838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smtClean="0"/>
              <a:t>	The strong bases are the soluble salts of hydroxide ion:</a:t>
            </a:r>
          </a:p>
          <a:p>
            <a:pPr eaLnBrk="1" hangingPunct="1">
              <a:buFontTx/>
              <a:buNone/>
            </a:pPr>
            <a:endParaRPr lang="en-US" altLang="en-US" sz="2800" smtClean="0"/>
          </a:p>
          <a:p>
            <a:pPr eaLnBrk="1" hangingPunct="1">
              <a:buFontTx/>
              <a:buNone/>
            </a:pPr>
            <a:r>
              <a:rPr lang="en-US" altLang="en-US" sz="2800" smtClean="0"/>
              <a:t>	LiOH</a:t>
            </a:r>
          </a:p>
          <a:p>
            <a:pPr eaLnBrk="1" hangingPunct="1">
              <a:buFontTx/>
              <a:buNone/>
            </a:pPr>
            <a:r>
              <a:rPr lang="en-US" altLang="en-US" sz="2800" smtClean="0"/>
              <a:t>	NaOH</a:t>
            </a:r>
          </a:p>
          <a:p>
            <a:pPr eaLnBrk="1" hangingPunct="1">
              <a:buFontTx/>
              <a:buNone/>
            </a:pPr>
            <a:r>
              <a:rPr lang="en-US" altLang="en-US" sz="2800" smtClean="0"/>
              <a:t>	KOH</a:t>
            </a:r>
          </a:p>
          <a:p>
            <a:pPr eaLnBrk="1" hangingPunct="1">
              <a:buFontTx/>
              <a:buNone/>
            </a:pPr>
            <a:r>
              <a:rPr lang="en-US" altLang="en-US" sz="2800" smtClean="0"/>
              <a:t>	RbOH</a:t>
            </a:r>
          </a:p>
          <a:p>
            <a:pPr eaLnBrk="1" hangingPunct="1">
              <a:buFontTx/>
              <a:buNone/>
            </a:pPr>
            <a:r>
              <a:rPr lang="en-US" altLang="en-US" sz="2800" smtClean="0"/>
              <a:t>	CsOH</a:t>
            </a:r>
          </a:p>
        </p:txBody>
      </p:sp>
      <p:pic>
        <p:nvPicPr>
          <p:cNvPr id="21508" name="Picture 4" descr="Intro to Bases Movi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1371600"/>
            <a:ext cx="3810000" cy="2809875"/>
          </a:xfrm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0" y="4495800"/>
            <a:ext cx="1298575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ea typeface="ＭＳ Ｐゴシック" panose="020B0600070205080204" pitchFamily="34" charset="-128"/>
              </a:rPr>
              <a:t>memorize</a:t>
            </a:r>
          </a:p>
        </p:txBody>
      </p:sp>
      <p:sp>
        <p:nvSpPr>
          <p:cNvPr id="21510" name="AutoShape 6"/>
          <p:cNvSpPr>
            <a:spLocks/>
          </p:cNvSpPr>
          <p:nvPr/>
        </p:nvSpPr>
        <p:spPr bwMode="auto">
          <a:xfrm>
            <a:off x="1371600" y="3276600"/>
            <a:ext cx="152400" cy="2971800"/>
          </a:xfrm>
          <a:prstGeom prst="leftBrace">
            <a:avLst>
              <a:gd name="adj1" fmla="val 1625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511" name="Rectangle 13"/>
          <p:cNvSpPr>
            <a:spLocks noChangeArrowheads="1"/>
          </p:cNvSpPr>
          <p:nvPr/>
        </p:nvSpPr>
        <p:spPr bwMode="auto">
          <a:xfrm>
            <a:off x="7620000" y="5334000"/>
            <a:ext cx="1524000" cy="152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512" name="Text Box 14"/>
          <p:cNvSpPr txBox="1">
            <a:spLocks noChangeArrowheads="1"/>
          </p:cNvSpPr>
          <p:nvPr/>
        </p:nvSpPr>
        <p:spPr bwMode="auto">
          <a:xfrm>
            <a:off x="914400" y="6096000"/>
            <a:ext cx="238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All group I hydroxides</a:t>
            </a:r>
          </a:p>
        </p:txBody>
      </p: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4572000" y="4572000"/>
            <a:ext cx="1546225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Ca(OH)</a:t>
            </a:r>
            <a:r>
              <a:rPr lang="en-US" altLang="en-US" sz="2800" baseline="-25000"/>
              <a:t>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Sr(OH)</a:t>
            </a:r>
            <a:r>
              <a:rPr lang="en-US" altLang="en-US" sz="2800" baseline="-25000"/>
              <a:t>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Ba(OH)</a:t>
            </a:r>
            <a:r>
              <a:rPr lang="en-US" altLang="en-US" sz="2800" baseline="-25000"/>
              <a:t>2</a:t>
            </a:r>
          </a:p>
        </p:txBody>
      </p:sp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3810000" y="6096000"/>
            <a:ext cx="2927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Certain group II hydroxides</a:t>
            </a:r>
          </a:p>
        </p:txBody>
      </p:sp>
      <p:sp>
        <p:nvSpPr>
          <p:cNvPr id="13329" name="Text Box 17"/>
          <p:cNvSpPr txBox="1">
            <a:spLocks noChangeArrowheads="1"/>
          </p:cNvSpPr>
          <p:nvPr/>
        </p:nvSpPr>
        <p:spPr bwMode="auto">
          <a:xfrm>
            <a:off x="3276600" y="5029200"/>
            <a:ext cx="793750" cy="3667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…and</a:t>
            </a:r>
          </a:p>
        </p:txBody>
      </p:sp>
      <p:sp>
        <p:nvSpPr>
          <p:cNvPr id="21516" name="Text Box 19"/>
          <p:cNvSpPr txBox="1">
            <a:spLocks noChangeArrowheads="1"/>
          </p:cNvSpPr>
          <p:nvPr/>
        </p:nvSpPr>
        <p:spPr bwMode="auto">
          <a:xfrm>
            <a:off x="6470650" y="6491288"/>
            <a:ext cx="2673350" cy="3667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Need to memorize these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7" grpId="0"/>
      <p:bldP spid="13328" grpId="0"/>
      <p:bldP spid="133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Strengths of acids and bases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An acid’s strength can be reported in terms of an equilibrium constant.  The acid ionization constant, K</a:t>
            </a:r>
            <a:r>
              <a:rPr lang="en-US" altLang="en-US" baseline="-25000" smtClean="0"/>
              <a:t>a</a:t>
            </a:r>
            <a:r>
              <a:rPr lang="en-US" altLang="en-US" smtClean="0"/>
              <a:t>, is calculated as follows:</a:t>
            </a:r>
          </a:p>
          <a:p>
            <a:pPr algn="ctr" eaLnBrk="1" hangingPunct="1">
              <a:buFontTx/>
              <a:buNone/>
            </a:pPr>
            <a:r>
              <a:rPr lang="en-US" altLang="en-US" smtClean="0">
                <a:sym typeface="Wingdings" panose="05000000000000000000" pitchFamily="2" charset="2"/>
              </a:rPr>
              <a:t>HA</a:t>
            </a:r>
            <a:r>
              <a:rPr lang="en-US" altLang="en-US" baseline="-25000" smtClean="0">
                <a:sym typeface="Wingdings" panose="05000000000000000000" pitchFamily="2" charset="2"/>
              </a:rPr>
              <a:t>(aq)</a:t>
            </a:r>
            <a:r>
              <a:rPr lang="en-US" altLang="en-US" smtClean="0">
                <a:sym typeface="Wingdings" panose="05000000000000000000" pitchFamily="2" charset="2"/>
              </a:rPr>
              <a:t> + H</a:t>
            </a:r>
            <a:r>
              <a:rPr lang="en-US" altLang="en-US" baseline="-25000" smtClean="0">
                <a:sym typeface="Wingdings" panose="05000000000000000000" pitchFamily="2" charset="2"/>
              </a:rPr>
              <a:t>2</a:t>
            </a:r>
            <a:r>
              <a:rPr lang="en-US" altLang="en-US" smtClean="0">
                <a:sym typeface="Wingdings" panose="05000000000000000000" pitchFamily="2" charset="2"/>
              </a:rPr>
              <a:t>O</a:t>
            </a:r>
            <a:r>
              <a:rPr lang="en-US" altLang="en-US" baseline="-25000" smtClean="0">
                <a:sym typeface="Wingdings" panose="05000000000000000000" pitchFamily="2" charset="2"/>
              </a:rPr>
              <a:t>(l)</a:t>
            </a:r>
            <a:r>
              <a:rPr lang="en-US" altLang="en-US" smtClean="0">
                <a:sym typeface="Wingdings" panose="05000000000000000000" pitchFamily="2" charset="2"/>
              </a:rPr>
              <a:t> </a:t>
            </a:r>
            <a:r>
              <a:rPr lang="en-US" altLang="en-US" smtClean="0">
                <a:latin typeface="Wingdings 3" panose="05040102010807070707" pitchFamily="18" charset="2"/>
                <a:sym typeface="Wingdings" panose="05000000000000000000" pitchFamily="2" charset="2"/>
              </a:rPr>
              <a:t>D</a:t>
            </a:r>
            <a:r>
              <a:rPr lang="en-US" altLang="en-US" smtClean="0">
                <a:sym typeface="Wingdings" panose="05000000000000000000" pitchFamily="2" charset="2"/>
              </a:rPr>
              <a:t> H</a:t>
            </a:r>
            <a:r>
              <a:rPr lang="en-US" altLang="en-US" baseline="-25000" smtClean="0">
                <a:sym typeface="Wingdings" panose="05000000000000000000" pitchFamily="2" charset="2"/>
              </a:rPr>
              <a:t>3</a:t>
            </a:r>
            <a:r>
              <a:rPr lang="en-US" altLang="en-US" smtClean="0">
                <a:sym typeface="Wingdings" panose="05000000000000000000" pitchFamily="2" charset="2"/>
              </a:rPr>
              <a:t>O</a:t>
            </a:r>
            <a:r>
              <a:rPr lang="en-US" altLang="en-US" baseline="30000" smtClean="0">
                <a:sym typeface="Wingdings" panose="05000000000000000000" pitchFamily="2" charset="2"/>
              </a:rPr>
              <a:t>+</a:t>
            </a:r>
            <a:r>
              <a:rPr lang="en-US" altLang="en-US" baseline="-25000" smtClean="0">
                <a:sym typeface="Wingdings" panose="05000000000000000000" pitchFamily="2" charset="2"/>
              </a:rPr>
              <a:t>(aq)</a:t>
            </a:r>
            <a:r>
              <a:rPr lang="en-US" altLang="en-US" smtClean="0">
                <a:sym typeface="Wingdings" panose="05000000000000000000" pitchFamily="2" charset="2"/>
              </a:rPr>
              <a:t> + A</a:t>
            </a:r>
            <a:r>
              <a:rPr lang="en-US" altLang="en-US" baseline="30000" smtClean="0">
                <a:sym typeface="Wingdings" panose="05000000000000000000" pitchFamily="2" charset="2"/>
              </a:rPr>
              <a:t>-</a:t>
            </a:r>
            <a:r>
              <a:rPr lang="en-US" altLang="en-US" baseline="-25000" smtClean="0">
                <a:sym typeface="Wingdings" panose="05000000000000000000" pitchFamily="2" charset="2"/>
              </a:rPr>
              <a:t>(aq)</a:t>
            </a:r>
          </a:p>
          <a:p>
            <a:pPr algn="ctr" eaLnBrk="1" hangingPunct="1">
              <a:buFontTx/>
              <a:buNone/>
            </a:pPr>
            <a:endParaRPr lang="en-US" altLang="en-US" smtClean="0"/>
          </a:p>
        </p:txBody>
      </p:sp>
      <p:sp>
        <p:nvSpPr>
          <p:cNvPr id="22532" name="Rectangle 5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22533" name="Object 4"/>
          <p:cNvGraphicFramePr>
            <a:graphicFrameLocks noChangeAspect="1"/>
          </p:cNvGraphicFramePr>
          <p:nvPr/>
        </p:nvGraphicFramePr>
        <p:xfrm>
          <a:off x="3276600" y="4572000"/>
          <a:ext cx="2362200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7" name="Equation" r:id="rId3" imgW="1180588" imgH="444307" progId="Equation.3">
                  <p:embed/>
                </p:oleObj>
              </mc:Choice>
              <mc:Fallback>
                <p:oleObj name="Equation" r:id="rId3" imgW="1180588" imgH="444307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4572000"/>
                        <a:ext cx="2362200" cy="89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609600" y="5667375"/>
            <a:ext cx="7824788" cy="11906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- The size of K</a:t>
            </a:r>
            <a:r>
              <a:rPr lang="en-US" altLang="en-US" sz="1800" baseline="-25000"/>
              <a:t>a</a:t>
            </a:r>
            <a:r>
              <a:rPr lang="en-US" altLang="en-US" sz="1800"/>
              <a:t> depends on the ratio of [products]/[reactants].  The more 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acid ionizes, the higher will be [products] and the lower will be [reactants]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- Acids that only weakly ionize will have small K</a:t>
            </a:r>
            <a:r>
              <a:rPr lang="en-US" altLang="en-US" sz="1800" baseline="-25000"/>
              <a:t>a</a:t>
            </a:r>
            <a:r>
              <a:rPr lang="en-US" altLang="en-US" sz="1800"/>
              <a:t> values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- Strong acids will have very large K</a:t>
            </a:r>
            <a:r>
              <a:rPr lang="en-US" altLang="en-US" sz="1800" baseline="-25000"/>
              <a:t>a</a:t>
            </a:r>
            <a:r>
              <a:rPr lang="en-US" altLang="en-US" sz="1800"/>
              <a:t> values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457200" y="2133600"/>
          <a:ext cx="8229600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7" name="Photo Editor Photo" r:id="rId3" imgW="9523810" imgH="4057143" progId="MSPhotoEd.3">
                  <p:embed/>
                </p:oleObj>
              </mc:Choice>
              <mc:Fallback>
                <p:oleObj name="Photo Editor Photo" r:id="rId3" imgW="9523810" imgH="4057143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133600"/>
                        <a:ext cx="8229600" cy="350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5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Acid ionization constants</a:t>
            </a:r>
          </a:p>
        </p:txBody>
      </p:sp>
      <p:sp>
        <p:nvSpPr>
          <p:cNvPr id="23556" name="Text Box 7"/>
          <p:cNvSpPr txBox="1">
            <a:spLocks noChangeArrowheads="1"/>
          </p:cNvSpPr>
          <p:nvPr/>
        </p:nvSpPr>
        <p:spPr bwMode="auto">
          <a:xfrm>
            <a:off x="6324600" y="5791200"/>
            <a:ext cx="269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Acid strength </a:t>
            </a:r>
            <a:r>
              <a:rPr lang="en-US" altLang="en-US" sz="1800" u="sng">
                <a:solidFill>
                  <a:srgbClr val="FF0000"/>
                </a:solidFill>
              </a:rPr>
              <a:t>decreasing</a:t>
            </a:r>
          </a:p>
        </p:txBody>
      </p:sp>
      <p:sp>
        <p:nvSpPr>
          <p:cNvPr id="23557" name="Line 8"/>
          <p:cNvSpPr>
            <a:spLocks noChangeShapeType="1"/>
          </p:cNvSpPr>
          <p:nvPr/>
        </p:nvSpPr>
        <p:spPr bwMode="auto">
          <a:xfrm>
            <a:off x="8839200" y="3048000"/>
            <a:ext cx="0" cy="2667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685800" y="4267200"/>
            <a:ext cx="2209800" cy="228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685800" y="4987925"/>
            <a:ext cx="2057400" cy="228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685800" y="3065463"/>
            <a:ext cx="1447800" cy="228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7391400" y="3048000"/>
            <a:ext cx="457200" cy="228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7391400" y="4267200"/>
            <a:ext cx="609600" cy="228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7391400" y="5002213"/>
            <a:ext cx="892175" cy="228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3564" name="TextBox 1"/>
          <p:cNvSpPr txBox="1">
            <a:spLocks noChangeArrowheads="1"/>
          </p:cNvSpPr>
          <p:nvPr/>
        </p:nvSpPr>
        <p:spPr bwMode="auto">
          <a:xfrm>
            <a:off x="1143000" y="6343650"/>
            <a:ext cx="7019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All of the acids shown in this table are considered to be weak acids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7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7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47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3" grpId="0" animBg="1"/>
      <p:bldP spid="47114" grpId="0" animBg="1"/>
      <p:bldP spid="47115" grpId="0" animBg="1"/>
      <p:bldP spid="47116" grpId="0" animBg="1"/>
      <p:bldP spid="47117" grpId="0" animBg="1"/>
      <p:bldP spid="471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Strengths of acids and bases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It’s possible to determine the value of an acid ionization equilibrium constant if you know the amounts of products and reactants at equilibrium:</a:t>
            </a:r>
          </a:p>
          <a:p>
            <a:pPr eaLnBrk="1" hangingPunct="1"/>
            <a:r>
              <a:rPr lang="en-US" altLang="en-US" sz="2800" smtClean="0"/>
              <a:t>Data: for a weak acid (HA), the equilibrium concentrations of products and reactants are:</a:t>
            </a:r>
          </a:p>
          <a:p>
            <a:pPr lvl="1" eaLnBrk="1" hangingPunct="1">
              <a:buFontTx/>
              <a:buNone/>
            </a:pPr>
            <a:r>
              <a:rPr lang="en-US" altLang="en-US" sz="2400" smtClean="0"/>
              <a:t>[HA] = 0.0085 M</a:t>
            </a:r>
          </a:p>
          <a:p>
            <a:pPr lvl="1" eaLnBrk="1" hangingPunct="1">
              <a:buFontTx/>
              <a:buNone/>
            </a:pPr>
            <a:r>
              <a:rPr lang="en-US" altLang="en-US" sz="2400" smtClean="0"/>
              <a:t>[A</a:t>
            </a:r>
            <a:r>
              <a:rPr lang="en-US" altLang="en-US" sz="2400" baseline="30000" smtClean="0"/>
              <a:t>-</a:t>
            </a:r>
            <a:r>
              <a:rPr lang="en-US" altLang="en-US" sz="2400" smtClean="0"/>
              <a:t>] = 0.0015 M</a:t>
            </a:r>
          </a:p>
          <a:p>
            <a:pPr lvl="1" eaLnBrk="1" hangingPunct="1">
              <a:buFontTx/>
              <a:buNone/>
            </a:pPr>
            <a:r>
              <a:rPr lang="en-US" altLang="en-US" sz="2400" smtClean="0"/>
              <a:t>[H</a:t>
            </a:r>
            <a:r>
              <a:rPr lang="en-US" altLang="en-US" sz="2400" baseline="-25000" smtClean="0"/>
              <a:t>3</a:t>
            </a:r>
            <a:r>
              <a:rPr lang="en-US" altLang="en-US" sz="2400" smtClean="0"/>
              <a:t>O</a:t>
            </a:r>
            <a:r>
              <a:rPr lang="en-US" altLang="en-US" sz="2400" baseline="30000" smtClean="0"/>
              <a:t>+</a:t>
            </a:r>
            <a:r>
              <a:rPr lang="en-US" altLang="en-US" sz="2400" smtClean="0"/>
              <a:t>] = 0.0015 M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4327525" y="49895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4724400" y="4724400"/>
            <a:ext cx="3443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sym typeface="Wingdings" panose="05000000000000000000" pitchFamily="2" charset="2"/>
              </a:rPr>
              <a:t>HA</a:t>
            </a:r>
            <a:r>
              <a:rPr lang="en-US" altLang="en-US" sz="1800" baseline="-25000">
                <a:solidFill>
                  <a:srgbClr val="0000FF"/>
                </a:solidFill>
                <a:sym typeface="Wingdings" panose="05000000000000000000" pitchFamily="2" charset="2"/>
              </a:rPr>
              <a:t>(aq)</a:t>
            </a:r>
            <a:r>
              <a:rPr lang="en-US" altLang="en-US" sz="1800">
                <a:solidFill>
                  <a:srgbClr val="0000FF"/>
                </a:solidFill>
                <a:sym typeface="Wingdings" panose="05000000000000000000" pitchFamily="2" charset="2"/>
              </a:rPr>
              <a:t> + H</a:t>
            </a:r>
            <a:r>
              <a:rPr lang="en-US" altLang="en-US" sz="1800" baseline="-25000">
                <a:solidFill>
                  <a:srgbClr val="0000FF"/>
                </a:solidFill>
                <a:sym typeface="Wingdings" panose="05000000000000000000" pitchFamily="2" charset="2"/>
              </a:rPr>
              <a:t>2</a:t>
            </a:r>
            <a:r>
              <a:rPr lang="en-US" altLang="en-US" sz="1800">
                <a:solidFill>
                  <a:srgbClr val="0000FF"/>
                </a:solidFill>
                <a:sym typeface="Wingdings" panose="05000000000000000000" pitchFamily="2" charset="2"/>
              </a:rPr>
              <a:t>O</a:t>
            </a:r>
            <a:r>
              <a:rPr lang="en-US" altLang="en-US" sz="1800" baseline="-25000">
                <a:solidFill>
                  <a:srgbClr val="0000FF"/>
                </a:solidFill>
                <a:sym typeface="Wingdings" panose="05000000000000000000" pitchFamily="2" charset="2"/>
              </a:rPr>
              <a:t>(l)</a:t>
            </a:r>
            <a:r>
              <a:rPr lang="en-US" altLang="en-US" sz="180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rgbClr val="0000FF"/>
                </a:solidFill>
                <a:latin typeface="Wingdings 3" panose="05040102010807070707" pitchFamily="18" charset="2"/>
                <a:sym typeface="Wingdings" panose="05000000000000000000" pitchFamily="2" charset="2"/>
              </a:rPr>
              <a:t>D</a:t>
            </a:r>
            <a:r>
              <a:rPr lang="en-US" altLang="en-US" sz="1800">
                <a:solidFill>
                  <a:srgbClr val="0000FF"/>
                </a:solidFill>
                <a:sym typeface="Wingdings" panose="05000000000000000000" pitchFamily="2" charset="2"/>
              </a:rPr>
              <a:t> H</a:t>
            </a:r>
            <a:r>
              <a:rPr lang="en-US" altLang="en-US" sz="1800" baseline="-25000">
                <a:solidFill>
                  <a:srgbClr val="0000FF"/>
                </a:solidFill>
                <a:sym typeface="Wingdings" panose="05000000000000000000" pitchFamily="2" charset="2"/>
              </a:rPr>
              <a:t>3</a:t>
            </a:r>
            <a:r>
              <a:rPr lang="en-US" altLang="en-US" sz="1800">
                <a:solidFill>
                  <a:srgbClr val="0000FF"/>
                </a:solidFill>
                <a:sym typeface="Wingdings" panose="05000000000000000000" pitchFamily="2" charset="2"/>
              </a:rPr>
              <a:t>O</a:t>
            </a:r>
            <a:r>
              <a:rPr lang="en-US" altLang="en-US" sz="1800" baseline="30000">
                <a:solidFill>
                  <a:srgbClr val="0000FF"/>
                </a:solidFill>
                <a:sym typeface="Wingdings" panose="05000000000000000000" pitchFamily="2" charset="2"/>
              </a:rPr>
              <a:t>+</a:t>
            </a:r>
            <a:r>
              <a:rPr lang="en-US" altLang="en-US" sz="1800" baseline="-25000">
                <a:solidFill>
                  <a:srgbClr val="0000FF"/>
                </a:solidFill>
                <a:sym typeface="Wingdings" panose="05000000000000000000" pitchFamily="2" charset="2"/>
              </a:rPr>
              <a:t>(aq)</a:t>
            </a:r>
            <a:r>
              <a:rPr lang="en-US" altLang="en-US" sz="1800">
                <a:solidFill>
                  <a:srgbClr val="0000FF"/>
                </a:solidFill>
                <a:sym typeface="Wingdings" panose="05000000000000000000" pitchFamily="2" charset="2"/>
              </a:rPr>
              <a:t> + A</a:t>
            </a:r>
            <a:r>
              <a:rPr lang="en-US" altLang="en-US" sz="1800" baseline="30000">
                <a:solidFill>
                  <a:srgbClr val="0000FF"/>
                </a:solidFill>
                <a:sym typeface="Wingdings" panose="05000000000000000000" pitchFamily="2" charset="2"/>
              </a:rPr>
              <a:t>-</a:t>
            </a:r>
            <a:r>
              <a:rPr lang="en-US" altLang="en-US" sz="1800" baseline="-25000">
                <a:solidFill>
                  <a:srgbClr val="0000FF"/>
                </a:solidFill>
                <a:sym typeface="Wingdings" panose="05000000000000000000" pitchFamily="2" charset="2"/>
              </a:rPr>
              <a:t>(aq)</a:t>
            </a:r>
          </a:p>
        </p:txBody>
      </p:sp>
      <p:graphicFrame>
        <p:nvGraphicFramePr>
          <p:cNvPr id="24582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5486400" y="5410200"/>
          <a:ext cx="1905000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5" name="Equation" r:id="rId3" imgW="1180588" imgH="444307" progId="Equation.3">
                  <p:embed/>
                </p:oleObj>
              </mc:Choice>
              <mc:Fallback>
                <p:oleObj name="Equation" r:id="rId3" imgW="1180588" imgH="444307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5410200"/>
                        <a:ext cx="1905000" cy="717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Strengths of acids and bases</a:t>
            </a:r>
          </a:p>
        </p:txBody>
      </p:sp>
      <p:graphicFrame>
        <p:nvGraphicFramePr>
          <p:cNvPr id="25603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2819400" y="2209800"/>
          <a:ext cx="3581400" cy="284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6" name="Equation" r:id="rId3" imgW="1422400" imgH="1130300" progId="Equation.3">
                  <p:embed/>
                </p:oleObj>
              </mc:Choice>
              <mc:Fallback>
                <p:oleObj name="Equation" r:id="rId3" imgW="1422400" imgH="11303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2209800"/>
                        <a:ext cx="3581400" cy="2846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Strengths of acids and bases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You can also determine an acid ionization constant if you know the extent to which an acid of a given concentration ionizes</a:t>
            </a:r>
          </a:p>
          <a:p>
            <a:pPr eaLnBrk="1" hangingPunct="1"/>
            <a:r>
              <a:rPr lang="en-US" altLang="en-US" smtClean="0"/>
              <a:t>A 0.100 M solution of an acid is 6.0% ionized.  Calculate the acid ionization constant.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286000" y="5029200"/>
            <a:ext cx="4537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sym typeface="Wingdings" panose="05000000000000000000" pitchFamily="2" charset="2"/>
              </a:rPr>
              <a:t>HA</a:t>
            </a:r>
            <a:r>
              <a:rPr lang="en-US" altLang="en-US" sz="2400" baseline="-25000">
                <a:solidFill>
                  <a:srgbClr val="0000FF"/>
                </a:solidFill>
                <a:sym typeface="Wingdings" panose="05000000000000000000" pitchFamily="2" charset="2"/>
              </a:rPr>
              <a:t>(aq)</a:t>
            </a:r>
            <a:r>
              <a:rPr lang="en-US" altLang="en-US" sz="2400">
                <a:solidFill>
                  <a:srgbClr val="0000FF"/>
                </a:solidFill>
                <a:sym typeface="Wingdings" panose="05000000000000000000" pitchFamily="2" charset="2"/>
              </a:rPr>
              <a:t> + H</a:t>
            </a:r>
            <a:r>
              <a:rPr lang="en-US" altLang="en-US" sz="2400" baseline="-25000">
                <a:solidFill>
                  <a:srgbClr val="0000FF"/>
                </a:solidFill>
                <a:sym typeface="Wingdings" panose="05000000000000000000" pitchFamily="2" charset="2"/>
              </a:rPr>
              <a:t>2</a:t>
            </a:r>
            <a:r>
              <a:rPr lang="en-US" altLang="en-US" sz="2400">
                <a:solidFill>
                  <a:srgbClr val="0000FF"/>
                </a:solidFill>
                <a:sym typeface="Wingdings" panose="05000000000000000000" pitchFamily="2" charset="2"/>
              </a:rPr>
              <a:t>O</a:t>
            </a:r>
            <a:r>
              <a:rPr lang="en-US" altLang="en-US" sz="2400" baseline="-25000">
                <a:solidFill>
                  <a:srgbClr val="0000FF"/>
                </a:solidFill>
                <a:sym typeface="Wingdings" panose="05000000000000000000" pitchFamily="2" charset="2"/>
              </a:rPr>
              <a:t>(l)</a:t>
            </a:r>
            <a:r>
              <a:rPr lang="en-US" altLang="en-US" sz="240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400">
                <a:solidFill>
                  <a:srgbClr val="0000FF"/>
                </a:solidFill>
                <a:latin typeface="Wingdings 3" panose="05040102010807070707" pitchFamily="18" charset="2"/>
                <a:sym typeface="Wingdings" panose="05000000000000000000" pitchFamily="2" charset="2"/>
              </a:rPr>
              <a:t>D</a:t>
            </a:r>
            <a:r>
              <a:rPr lang="en-US" altLang="en-US" sz="2400">
                <a:solidFill>
                  <a:srgbClr val="0000FF"/>
                </a:solidFill>
                <a:sym typeface="Wingdings" panose="05000000000000000000" pitchFamily="2" charset="2"/>
              </a:rPr>
              <a:t> H</a:t>
            </a:r>
            <a:r>
              <a:rPr lang="en-US" altLang="en-US" sz="2400" baseline="-25000">
                <a:solidFill>
                  <a:srgbClr val="0000FF"/>
                </a:solidFill>
                <a:sym typeface="Wingdings" panose="05000000000000000000" pitchFamily="2" charset="2"/>
              </a:rPr>
              <a:t>3</a:t>
            </a:r>
            <a:r>
              <a:rPr lang="en-US" altLang="en-US" sz="2400">
                <a:solidFill>
                  <a:srgbClr val="0000FF"/>
                </a:solidFill>
                <a:sym typeface="Wingdings" panose="05000000000000000000" pitchFamily="2" charset="2"/>
              </a:rPr>
              <a:t>O</a:t>
            </a:r>
            <a:r>
              <a:rPr lang="en-US" altLang="en-US" sz="2400" baseline="30000">
                <a:solidFill>
                  <a:srgbClr val="0000FF"/>
                </a:solidFill>
                <a:sym typeface="Wingdings" panose="05000000000000000000" pitchFamily="2" charset="2"/>
              </a:rPr>
              <a:t>+</a:t>
            </a:r>
            <a:r>
              <a:rPr lang="en-US" altLang="en-US" sz="2400" baseline="-25000">
                <a:solidFill>
                  <a:srgbClr val="0000FF"/>
                </a:solidFill>
                <a:sym typeface="Wingdings" panose="05000000000000000000" pitchFamily="2" charset="2"/>
              </a:rPr>
              <a:t>(aq)</a:t>
            </a:r>
            <a:r>
              <a:rPr lang="en-US" altLang="en-US" sz="2400">
                <a:solidFill>
                  <a:srgbClr val="0000FF"/>
                </a:solidFill>
                <a:sym typeface="Wingdings" panose="05000000000000000000" pitchFamily="2" charset="2"/>
              </a:rPr>
              <a:t> + A</a:t>
            </a:r>
            <a:r>
              <a:rPr lang="en-US" altLang="en-US" sz="2400" baseline="30000">
                <a:solidFill>
                  <a:srgbClr val="0000FF"/>
                </a:solidFill>
                <a:sym typeface="Wingdings" panose="05000000000000000000" pitchFamily="2" charset="2"/>
              </a:rPr>
              <a:t>-</a:t>
            </a:r>
            <a:r>
              <a:rPr lang="en-US" altLang="en-US" sz="2400" baseline="-25000">
                <a:solidFill>
                  <a:srgbClr val="0000FF"/>
                </a:solidFill>
                <a:sym typeface="Wingdings" panose="05000000000000000000" pitchFamily="2" charset="2"/>
              </a:rPr>
              <a:t>(aq)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Strengths of acids and bases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To solve this problem:</a:t>
            </a:r>
          </a:p>
          <a:p>
            <a:pPr lvl="1" eaLnBrk="1" hangingPunct="1"/>
            <a:r>
              <a:rPr lang="en-US" altLang="en-US" sz="2400" smtClean="0"/>
              <a:t>Determine what amount of A</a:t>
            </a:r>
            <a:r>
              <a:rPr lang="en-US" altLang="en-US" sz="2400" baseline="30000" smtClean="0"/>
              <a:t>-</a:t>
            </a:r>
            <a:r>
              <a:rPr lang="en-US" altLang="en-US" sz="2400" smtClean="0"/>
              <a:t> is formed when 0.100M HA ionizes by 6.0% (this is the amount of A</a:t>
            </a:r>
            <a:r>
              <a:rPr lang="en-US" altLang="en-US" sz="2400" baseline="30000" smtClean="0"/>
              <a:t>-</a:t>
            </a:r>
            <a:r>
              <a:rPr lang="en-US" altLang="en-US" sz="2400" smtClean="0"/>
              <a:t> that is formed when the reaction reaches equilibrium)</a:t>
            </a:r>
          </a:p>
          <a:p>
            <a:pPr lvl="1" eaLnBrk="1" hangingPunct="1"/>
            <a:r>
              <a:rPr lang="en-US" altLang="en-US" sz="2400" smtClean="0"/>
              <a:t>Determine the amount of HA that is left over after equilibrium is established</a:t>
            </a:r>
          </a:p>
          <a:p>
            <a:pPr lvl="1" eaLnBrk="1" hangingPunct="1"/>
            <a:r>
              <a:rPr lang="en-US" altLang="en-US" sz="2400" smtClean="0"/>
              <a:t>The amount of H</a:t>
            </a:r>
            <a:r>
              <a:rPr lang="en-US" altLang="en-US" sz="2400" baseline="-25000" smtClean="0"/>
              <a:t>3</a:t>
            </a:r>
            <a:r>
              <a:rPr lang="en-US" altLang="en-US" sz="2400" smtClean="0"/>
              <a:t>O</a:t>
            </a:r>
            <a:r>
              <a:rPr lang="en-US" altLang="en-US" sz="2400" baseline="30000" smtClean="0"/>
              <a:t>+</a:t>
            </a:r>
            <a:r>
              <a:rPr lang="en-US" altLang="en-US" sz="2400" smtClean="0"/>
              <a:t> that is formed when the reaction reaches equilibrium will be the same amount as A</a:t>
            </a:r>
            <a:r>
              <a:rPr lang="en-US" altLang="en-US" sz="2400" baseline="30000" smtClean="0"/>
              <a:t>-</a:t>
            </a:r>
          </a:p>
          <a:p>
            <a:pPr lvl="1" eaLnBrk="1" hangingPunct="1"/>
            <a:r>
              <a:rPr lang="en-US" altLang="en-US" sz="2400" smtClean="0"/>
              <a:t>Knowing these three quantities, solve for K</a:t>
            </a:r>
            <a:r>
              <a:rPr lang="en-US" altLang="en-US" sz="2400" baseline="-25000" smtClean="0"/>
              <a:t>a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533400" y="5638800"/>
            <a:ext cx="4537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sym typeface="Wingdings" panose="05000000000000000000" pitchFamily="2" charset="2"/>
              </a:rPr>
              <a:t>HA</a:t>
            </a:r>
            <a:r>
              <a:rPr lang="en-US" altLang="en-US" sz="2400" baseline="-25000">
                <a:solidFill>
                  <a:srgbClr val="0000FF"/>
                </a:solidFill>
                <a:sym typeface="Wingdings" panose="05000000000000000000" pitchFamily="2" charset="2"/>
              </a:rPr>
              <a:t>(aq)</a:t>
            </a:r>
            <a:r>
              <a:rPr lang="en-US" altLang="en-US" sz="2400">
                <a:solidFill>
                  <a:srgbClr val="0000FF"/>
                </a:solidFill>
                <a:sym typeface="Wingdings" panose="05000000000000000000" pitchFamily="2" charset="2"/>
              </a:rPr>
              <a:t> + H</a:t>
            </a:r>
            <a:r>
              <a:rPr lang="en-US" altLang="en-US" sz="2400" baseline="-25000">
                <a:solidFill>
                  <a:srgbClr val="0000FF"/>
                </a:solidFill>
                <a:sym typeface="Wingdings" panose="05000000000000000000" pitchFamily="2" charset="2"/>
              </a:rPr>
              <a:t>2</a:t>
            </a:r>
            <a:r>
              <a:rPr lang="en-US" altLang="en-US" sz="2400">
                <a:solidFill>
                  <a:srgbClr val="0000FF"/>
                </a:solidFill>
                <a:sym typeface="Wingdings" panose="05000000000000000000" pitchFamily="2" charset="2"/>
              </a:rPr>
              <a:t>O</a:t>
            </a:r>
            <a:r>
              <a:rPr lang="en-US" altLang="en-US" sz="2400" baseline="-25000">
                <a:solidFill>
                  <a:srgbClr val="0000FF"/>
                </a:solidFill>
                <a:sym typeface="Wingdings" panose="05000000000000000000" pitchFamily="2" charset="2"/>
              </a:rPr>
              <a:t>(l)</a:t>
            </a:r>
            <a:r>
              <a:rPr lang="en-US" altLang="en-US" sz="240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400">
                <a:solidFill>
                  <a:srgbClr val="0000FF"/>
                </a:solidFill>
                <a:latin typeface="Wingdings 3" panose="05040102010807070707" pitchFamily="18" charset="2"/>
                <a:sym typeface="Wingdings" panose="05000000000000000000" pitchFamily="2" charset="2"/>
              </a:rPr>
              <a:t>D</a:t>
            </a:r>
            <a:r>
              <a:rPr lang="en-US" altLang="en-US" sz="2400">
                <a:solidFill>
                  <a:srgbClr val="0000FF"/>
                </a:solidFill>
                <a:sym typeface="Wingdings" panose="05000000000000000000" pitchFamily="2" charset="2"/>
              </a:rPr>
              <a:t> H</a:t>
            </a:r>
            <a:r>
              <a:rPr lang="en-US" altLang="en-US" sz="2400" baseline="-25000">
                <a:solidFill>
                  <a:srgbClr val="0000FF"/>
                </a:solidFill>
                <a:sym typeface="Wingdings" panose="05000000000000000000" pitchFamily="2" charset="2"/>
              </a:rPr>
              <a:t>3</a:t>
            </a:r>
            <a:r>
              <a:rPr lang="en-US" altLang="en-US" sz="2400">
                <a:solidFill>
                  <a:srgbClr val="0000FF"/>
                </a:solidFill>
                <a:sym typeface="Wingdings" panose="05000000000000000000" pitchFamily="2" charset="2"/>
              </a:rPr>
              <a:t>O</a:t>
            </a:r>
            <a:r>
              <a:rPr lang="en-US" altLang="en-US" sz="2400" baseline="30000">
                <a:solidFill>
                  <a:srgbClr val="0000FF"/>
                </a:solidFill>
                <a:sym typeface="Wingdings" panose="05000000000000000000" pitchFamily="2" charset="2"/>
              </a:rPr>
              <a:t>+</a:t>
            </a:r>
            <a:r>
              <a:rPr lang="en-US" altLang="en-US" sz="2400" baseline="-25000">
                <a:solidFill>
                  <a:srgbClr val="0000FF"/>
                </a:solidFill>
                <a:sym typeface="Wingdings" panose="05000000000000000000" pitchFamily="2" charset="2"/>
              </a:rPr>
              <a:t>(aq)</a:t>
            </a:r>
            <a:r>
              <a:rPr lang="en-US" altLang="en-US" sz="2400">
                <a:solidFill>
                  <a:srgbClr val="0000FF"/>
                </a:solidFill>
                <a:sym typeface="Wingdings" panose="05000000000000000000" pitchFamily="2" charset="2"/>
              </a:rPr>
              <a:t> + A</a:t>
            </a:r>
            <a:r>
              <a:rPr lang="en-US" altLang="en-US" sz="2400" baseline="30000">
                <a:solidFill>
                  <a:srgbClr val="0000FF"/>
                </a:solidFill>
                <a:sym typeface="Wingdings" panose="05000000000000000000" pitchFamily="2" charset="2"/>
              </a:rPr>
              <a:t>-</a:t>
            </a:r>
            <a:r>
              <a:rPr lang="en-US" altLang="en-US" sz="2400" baseline="-25000">
                <a:solidFill>
                  <a:srgbClr val="0000FF"/>
                </a:solidFill>
                <a:sym typeface="Wingdings" panose="05000000000000000000" pitchFamily="2" charset="2"/>
              </a:rPr>
              <a:t>(aq)</a:t>
            </a:r>
          </a:p>
        </p:txBody>
      </p:sp>
      <p:graphicFrame>
        <p:nvGraphicFramePr>
          <p:cNvPr id="27653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5867400" y="5486400"/>
          <a:ext cx="2667000" cy="100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6" name="Equation" r:id="rId3" imgW="1180588" imgH="444307" progId="Equation.3">
                  <p:embed/>
                </p:oleObj>
              </mc:Choice>
              <mc:Fallback>
                <p:oleObj name="Equation" r:id="rId3" imgW="1180588" imgH="444307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5486400"/>
                        <a:ext cx="2667000" cy="1004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Strengths of acids and bases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400" smtClean="0"/>
              <a:t>Base ionization constants (K</a:t>
            </a:r>
            <a:r>
              <a:rPr lang="en-US" altLang="en-US" sz="2400" baseline="-25000" smtClean="0"/>
              <a:t>b</a:t>
            </a:r>
            <a:r>
              <a:rPr lang="en-US" altLang="en-US" sz="2400" smtClean="0"/>
              <a:t>) can be determined similarly:</a:t>
            </a:r>
          </a:p>
          <a:p>
            <a:pPr eaLnBrk="1" hangingPunct="1"/>
            <a:endParaRPr lang="en-US" altLang="en-US" sz="2400" smtClean="0"/>
          </a:p>
          <a:p>
            <a:pPr algn="ctr" eaLnBrk="1" hangingPunct="1">
              <a:buFontTx/>
              <a:buNone/>
            </a:pPr>
            <a:r>
              <a:rPr lang="en-US" altLang="en-US" sz="2400" smtClean="0">
                <a:solidFill>
                  <a:srgbClr val="0000FF"/>
                </a:solidFill>
              </a:rPr>
              <a:t>B</a:t>
            </a:r>
            <a:r>
              <a:rPr lang="en-US" altLang="en-US" sz="2400" baseline="-25000" smtClean="0">
                <a:solidFill>
                  <a:srgbClr val="0000FF"/>
                </a:solidFill>
              </a:rPr>
              <a:t>(aq)</a:t>
            </a:r>
            <a:r>
              <a:rPr lang="en-US" altLang="en-US" sz="2400" smtClean="0">
                <a:solidFill>
                  <a:srgbClr val="0000FF"/>
                </a:solidFill>
              </a:rPr>
              <a:t> + H</a:t>
            </a:r>
            <a:r>
              <a:rPr lang="en-US" altLang="en-US" sz="2400" baseline="-25000" smtClean="0">
                <a:solidFill>
                  <a:srgbClr val="0000FF"/>
                </a:solidFill>
              </a:rPr>
              <a:t>2</a:t>
            </a:r>
            <a:r>
              <a:rPr lang="en-US" altLang="en-US" sz="2400" smtClean="0">
                <a:solidFill>
                  <a:srgbClr val="0000FF"/>
                </a:solidFill>
              </a:rPr>
              <a:t>O</a:t>
            </a:r>
            <a:r>
              <a:rPr lang="en-US" altLang="en-US" sz="2400" baseline="-25000" smtClean="0">
                <a:solidFill>
                  <a:srgbClr val="0000FF"/>
                </a:solidFill>
              </a:rPr>
              <a:t>(l)</a:t>
            </a:r>
            <a:r>
              <a:rPr lang="en-US" altLang="en-US" sz="2400" smtClean="0">
                <a:solidFill>
                  <a:srgbClr val="0000FF"/>
                </a:solidFill>
              </a:rPr>
              <a:t> </a:t>
            </a:r>
            <a:r>
              <a:rPr lang="en-US" altLang="en-US" sz="2400" smtClean="0">
                <a:solidFill>
                  <a:srgbClr val="0000FF"/>
                </a:solidFill>
                <a:latin typeface="Wingdings 3" panose="05040102010807070707" pitchFamily="18" charset="2"/>
              </a:rPr>
              <a:t>D</a:t>
            </a:r>
            <a:r>
              <a:rPr lang="en-US" altLang="en-US" sz="2400" smtClean="0">
                <a:solidFill>
                  <a:srgbClr val="0000FF"/>
                </a:solidFill>
              </a:rPr>
              <a:t> BH</a:t>
            </a:r>
            <a:r>
              <a:rPr lang="en-US" altLang="en-US" sz="2400" baseline="30000" smtClean="0">
                <a:solidFill>
                  <a:srgbClr val="0000FF"/>
                </a:solidFill>
              </a:rPr>
              <a:t>+</a:t>
            </a:r>
            <a:r>
              <a:rPr lang="en-US" altLang="en-US" sz="2400" baseline="-25000" smtClean="0">
                <a:solidFill>
                  <a:srgbClr val="0000FF"/>
                </a:solidFill>
              </a:rPr>
              <a:t>(aq)</a:t>
            </a:r>
            <a:r>
              <a:rPr lang="en-US" altLang="en-US" sz="2400" smtClean="0">
                <a:solidFill>
                  <a:srgbClr val="0000FF"/>
                </a:solidFill>
              </a:rPr>
              <a:t> + OH</a:t>
            </a:r>
            <a:r>
              <a:rPr lang="en-US" altLang="en-US" sz="2400" baseline="30000" smtClean="0">
                <a:solidFill>
                  <a:srgbClr val="0000FF"/>
                </a:solidFill>
              </a:rPr>
              <a:t>-</a:t>
            </a:r>
            <a:r>
              <a:rPr lang="en-US" altLang="en-US" sz="2400" baseline="-25000" smtClean="0">
                <a:solidFill>
                  <a:srgbClr val="0000FF"/>
                </a:solidFill>
              </a:rPr>
              <a:t>(aq)</a:t>
            </a:r>
          </a:p>
          <a:p>
            <a:pPr eaLnBrk="1" hangingPunct="1"/>
            <a:endParaRPr lang="en-US" altLang="en-US" sz="2400" smtClean="0"/>
          </a:p>
          <a:p>
            <a:pPr eaLnBrk="1" hangingPunct="1"/>
            <a:r>
              <a:rPr lang="en-US" altLang="en-US" sz="2400" smtClean="0"/>
              <a:t>Example:</a:t>
            </a:r>
          </a:p>
          <a:p>
            <a:pPr algn="ctr" eaLnBrk="1" hangingPunct="1">
              <a:buFontTx/>
              <a:buNone/>
            </a:pPr>
            <a:r>
              <a:rPr lang="en-US" altLang="en-US" sz="2400" smtClean="0"/>
              <a:t>NH</a:t>
            </a:r>
            <a:r>
              <a:rPr lang="en-US" altLang="en-US" sz="2400" baseline="-25000" smtClean="0"/>
              <a:t>3(aq)</a:t>
            </a:r>
            <a:r>
              <a:rPr lang="en-US" altLang="en-US" sz="2400" smtClean="0"/>
              <a:t> + H</a:t>
            </a:r>
            <a:r>
              <a:rPr lang="en-US" altLang="en-US" sz="2400" baseline="-25000" smtClean="0"/>
              <a:t>2</a:t>
            </a:r>
            <a:r>
              <a:rPr lang="en-US" altLang="en-US" sz="2400" smtClean="0"/>
              <a:t>O</a:t>
            </a:r>
            <a:r>
              <a:rPr lang="en-US" altLang="en-US" sz="2400" baseline="-25000" smtClean="0"/>
              <a:t>(l)</a:t>
            </a:r>
            <a:r>
              <a:rPr lang="en-US" altLang="en-US" sz="2400" smtClean="0"/>
              <a:t> </a:t>
            </a:r>
            <a:r>
              <a:rPr lang="en-US" altLang="en-US" sz="2400" smtClean="0">
                <a:latin typeface="Wingdings 3" panose="05040102010807070707" pitchFamily="18" charset="2"/>
              </a:rPr>
              <a:t>D</a:t>
            </a:r>
            <a:r>
              <a:rPr lang="en-US" altLang="en-US" sz="2400" smtClean="0"/>
              <a:t> NH</a:t>
            </a:r>
            <a:r>
              <a:rPr lang="en-US" altLang="en-US" sz="2400" baseline="-25000" smtClean="0"/>
              <a:t>4</a:t>
            </a:r>
            <a:r>
              <a:rPr lang="en-US" altLang="en-US" sz="2400" baseline="30000" smtClean="0"/>
              <a:t>+</a:t>
            </a:r>
            <a:r>
              <a:rPr lang="en-US" altLang="en-US" sz="2400" baseline="-25000" smtClean="0"/>
              <a:t>(aq)</a:t>
            </a:r>
            <a:r>
              <a:rPr lang="en-US" altLang="en-US" sz="2400" smtClean="0"/>
              <a:t> + OH</a:t>
            </a:r>
            <a:r>
              <a:rPr lang="en-US" altLang="en-US" sz="2400" baseline="30000" smtClean="0"/>
              <a:t>-</a:t>
            </a:r>
            <a:r>
              <a:rPr lang="en-US" altLang="en-US" sz="2400" baseline="-25000" smtClean="0"/>
              <a:t>(aq)</a:t>
            </a:r>
          </a:p>
          <a:p>
            <a:pPr eaLnBrk="1" hangingPunct="1"/>
            <a:endParaRPr lang="en-US" altLang="en-US" sz="2400" smtClean="0"/>
          </a:p>
        </p:txBody>
      </p:sp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28677" name="Object 4"/>
          <p:cNvGraphicFramePr>
            <a:graphicFrameLocks noChangeAspect="1"/>
          </p:cNvGraphicFramePr>
          <p:nvPr/>
        </p:nvGraphicFramePr>
        <p:xfrm>
          <a:off x="3200400" y="5257800"/>
          <a:ext cx="2438400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0" name="Equation" r:id="rId3" imgW="1244600" imgH="444500" progId="Equation.3">
                  <p:embed/>
                </p:oleObj>
              </mc:Choice>
              <mc:Fallback>
                <p:oleObj name="Equation" r:id="rId3" imgW="1244600" imgH="4445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5257800"/>
                        <a:ext cx="2438400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304800"/>
            <a:ext cx="8048002" cy="457200"/>
          </a:xfrm>
          <a:custGeom>
            <a:avLst/>
            <a:gdLst/>
            <a:ahLst/>
            <a:cxnLst/>
            <a:rect l="0" t="0" r="0" b="0"/>
            <a:pathLst/>
          </a:custGeom>
          <a:solidFill>
            <a:srgbClr val="00FFFF"/>
          </a:solidFill>
          <a:ln>
            <a:solidFill>
              <a:srgbClr val="000000"/>
            </a:solidFill>
            <a:round/>
          </a:ln>
        </p:spPr>
        <p:txBody>
          <a:bodyPr/>
          <a:lstStyle/>
          <a:p>
            <a:pPr marL="0" indent="0">
              <a:buNone/>
            </a:pPr>
            <a:r>
              <a:rPr lang="en-US" sz="28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							Chapter </a:t>
            </a:r>
            <a:r>
              <a:rPr lang="en-US" sz="28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</a:t>
            </a:r>
            <a:r>
              <a:rPr lang="en-US" sz="28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en-US" sz="2800" dirty="0"/>
              <a:t>Acids, Bases, and Salts</a:t>
            </a:r>
            <a:endParaRPr lang="en-US" sz="2800" dirty="0"/>
          </a:p>
        </p:txBody>
      </p:sp>
      <p:sp>
        <p:nvSpPr>
          <p:cNvPr id="21507" name="AutoShap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81000" y="677008"/>
            <a:ext cx="8200402" cy="5333999"/>
          </a:xfrm>
          <a:custGeom>
            <a:avLst/>
            <a:gdLst/>
            <a:ahLst/>
            <a:cxnLst/>
            <a:rect l="0" t="0" r="0" b="0"/>
            <a:pathLst/>
          </a:custGeom>
          <a:solidFill>
            <a:srgbClr val="FFFF00"/>
          </a:solidFill>
          <a:ln>
            <a:solidFill>
              <a:srgbClr val="000000"/>
            </a:solidFill>
            <a:round/>
          </a:ln>
        </p:spPr>
        <p:txBody>
          <a:bodyPr/>
          <a:lstStyle/>
          <a:p>
            <a:pPr marL="0" lvl="0" indent="0">
              <a:buNone/>
            </a:pPr>
            <a:r>
              <a:rPr lang="en-US" sz="2000" dirty="0" smtClean="0"/>
              <a:t>10-9	The </a:t>
            </a:r>
            <a:r>
              <a:rPr lang="en-US" sz="2000" dirty="0"/>
              <a:t>pH Concept</a:t>
            </a:r>
            <a:endParaRPr lang="en-US" sz="2800" dirty="0"/>
          </a:p>
          <a:p>
            <a:pPr marL="0" lvl="1" indent="0">
              <a:buNone/>
            </a:pPr>
            <a:r>
              <a:rPr lang="en-US" sz="1800" dirty="0" smtClean="0"/>
              <a:t>	</a:t>
            </a:r>
            <a:r>
              <a:rPr lang="en-US" sz="1800" dirty="0" smtClean="0">
                <a:solidFill>
                  <a:srgbClr val="00B050"/>
                </a:solidFill>
              </a:rPr>
              <a:t>Integral </a:t>
            </a:r>
            <a:r>
              <a:rPr lang="en-US" sz="1800" dirty="0">
                <a:solidFill>
                  <a:srgbClr val="00B050"/>
                </a:solidFill>
              </a:rPr>
              <a:t>pH Values</a:t>
            </a:r>
            <a:endParaRPr lang="en-US" sz="2400" dirty="0">
              <a:solidFill>
                <a:srgbClr val="00B050"/>
              </a:solidFill>
            </a:endParaRPr>
          </a:p>
          <a:p>
            <a:pPr marL="0" lvl="1" indent="0">
              <a:buNone/>
            </a:pPr>
            <a:r>
              <a:rPr lang="en-US" sz="1800" dirty="0" smtClean="0">
                <a:solidFill>
                  <a:srgbClr val="00B050"/>
                </a:solidFill>
              </a:rPr>
              <a:t>	</a:t>
            </a:r>
            <a:r>
              <a:rPr lang="en-US" sz="1800" dirty="0" err="1" smtClean="0">
                <a:solidFill>
                  <a:srgbClr val="00B050"/>
                </a:solidFill>
              </a:rPr>
              <a:t>Nonintegral</a:t>
            </a:r>
            <a:r>
              <a:rPr lang="en-US" sz="1800" dirty="0" smtClean="0">
                <a:solidFill>
                  <a:srgbClr val="00B050"/>
                </a:solidFill>
              </a:rPr>
              <a:t> </a:t>
            </a:r>
            <a:r>
              <a:rPr lang="en-US" sz="1800" dirty="0">
                <a:solidFill>
                  <a:srgbClr val="00B050"/>
                </a:solidFill>
              </a:rPr>
              <a:t>pH Values</a:t>
            </a:r>
            <a:endParaRPr lang="en-US" sz="2400" dirty="0">
              <a:solidFill>
                <a:srgbClr val="00B050"/>
              </a:solidFill>
            </a:endParaRPr>
          </a:p>
          <a:p>
            <a:pPr marL="0" lvl="1" indent="0">
              <a:buNone/>
            </a:pPr>
            <a:r>
              <a:rPr lang="en-US" sz="1800" dirty="0"/>
              <a:t>pH </a:t>
            </a:r>
            <a:r>
              <a:rPr lang="en-US" sz="1800" dirty="0" smtClean="0"/>
              <a:t>	Values </a:t>
            </a:r>
            <a:r>
              <a:rPr lang="en-US" sz="1800" dirty="0"/>
              <a:t>and Hydronium Ion Concentration</a:t>
            </a:r>
            <a:endParaRPr lang="en-US" sz="2400" dirty="0"/>
          </a:p>
          <a:p>
            <a:pPr marL="0" lvl="1" indent="0">
              <a:buNone/>
            </a:pPr>
            <a:r>
              <a:rPr lang="en-US" sz="1800" dirty="0" smtClean="0"/>
              <a:t>	</a:t>
            </a:r>
            <a:r>
              <a:rPr lang="en-US" sz="1800" dirty="0" smtClean="0">
                <a:solidFill>
                  <a:srgbClr val="00B050"/>
                </a:solidFill>
              </a:rPr>
              <a:t>Interpreting </a:t>
            </a:r>
            <a:r>
              <a:rPr lang="en-US" sz="1800" dirty="0">
                <a:solidFill>
                  <a:srgbClr val="00B050"/>
                </a:solidFill>
              </a:rPr>
              <a:t>pH Values</a:t>
            </a:r>
            <a:endParaRPr lang="en-US" sz="2400" dirty="0">
              <a:solidFill>
                <a:srgbClr val="00B050"/>
              </a:solidFill>
            </a:endParaRPr>
          </a:p>
          <a:p>
            <a:pPr marL="0" lvl="1" indent="0">
              <a:buNone/>
            </a:pPr>
            <a:r>
              <a:rPr lang="en-US" sz="1800" dirty="0" smtClean="0">
                <a:solidFill>
                  <a:srgbClr val="00B050"/>
                </a:solidFill>
              </a:rPr>
              <a:t>	pH </a:t>
            </a:r>
            <a:r>
              <a:rPr lang="en-US" sz="1800" dirty="0">
                <a:solidFill>
                  <a:srgbClr val="00B050"/>
                </a:solidFill>
              </a:rPr>
              <a:t>Values for Human Body Tissues and Acid Rain</a:t>
            </a:r>
            <a:endParaRPr lang="en-US" sz="2400" dirty="0">
              <a:solidFill>
                <a:srgbClr val="00B050"/>
              </a:solidFill>
            </a:endParaRPr>
          </a:p>
          <a:p>
            <a:pPr marL="0" lvl="0" indent="0">
              <a:buNone/>
            </a:pPr>
            <a:r>
              <a:rPr lang="en-US" sz="2000" dirty="0" smtClean="0"/>
              <a:t>10-10	The </a:t>
            </a:r>
            <a:r>
              <a:rPr lang="en-US" sz="2000" dirty="0" err="1"/>
              <a:t>pK</a:t>
            </a:r>
            <a:r>
              <a:rPr lang="en-US" sz="2000" baseline="-25000" dirty="0" err="1"/>
              <a:t>a</a:t>
            </a:r>
            <a:r>
              <a:rPr lang="en-US" sz="2000" dirty="0"/>
              <a:t> Method for Expressing Acid Strength</a:t>
            </a:r>
            <a:endParaRPr lang="en-US" sz="2800" dirty="0"/>
          </a:p>
          <a:p>
            <a:pPr marL="0" lvl="0" indent="0">
              <a:buNone/>
            </a:pPr>
            <a:r>
              <a:rPr lang="en-US" sz="2000" dirty="0" smtClean="0"/>
              <a:t>10-11	The </a:t>
            </a:r>
            <a:r>
              <a:rPr lang="en-US" sz="2000" dirty="0"/>
              <a:t>pH of Aqueous Salt Solutions</a:t>
            </a:r>
            <a:endParaRPr lang="en-US" sz="2800" dirty="0"/>
          </a:p>
          <a:p>
            <a:pPr marL="0" lvl="1" indent="0">
              <a:buNone/>
            </a:pPr>
            <a:r>
              <a:rPr lang="en-US" sz="1800" dirty="0" smtClean="0"/>
              <a:t>	</a:t>
            </a:r>
            <a:r>
              <a:rPr lang="en-US" sz="1800" dirty="0" smtClean="0">
                <a:solidFill>
                  <a:srgbClr val="00B050"/>
                </a:solidFill>
              </a:rPr>
              <a:t>Types </a:t>
            </a:r>
            <a:r>
              <a:rPr lang="en-US" sz="1800" dirty="0">
                <a:solidFill>
                  <a:srgbClr val="00B050"/>
                </a:solidFill>
              </a:rPr>
              <a:t>of Salt Hydrolysis</a:t>
            </a:r>
            <a:endParaRPr lang="en-US" sz="2400" dirty="0">
              <a:solidFill>
                <a:srgbClr val="00B050"/>
              </a:solidFill>
            </a:endParaRPr>
          </a:p>
          <a:p>
            <a:pPr marL="0" lvl="1" indent="0">
              <a:buNone/>
            </a:pPr>
            <a:r>
              <a:rPr lang="en-US" sz="1800" dirty="0" smtClean="0">
                <a:solidFill>
                  <a:srgbClr val="00B050"/>
                </a:solidFill>
              </a:rPr>
              <a:t>	Chemical </a:t>
            </a:r>
            <a:r>
              <a:rPr lang="en-US" sz="1800" dirty="0">
                <a:solidFill>
                  <a:srgbClr val="00B050"/>
                </a:solidFill>
              </a:rPr>
              <a:t>Equations for Salt Hydrolysis Reactions</a:t>
            </a:r>
            <a:endParaRPr lang="en-US" sz="2400" dirty="0">
              <a:solidFill>
                <a:srgbClr val="00B050"/>
              </a:solidFill>
            </a:endParaRPr>
          </a:p>
          <a:p>
            <a:pPr marL="0" lvl="0" indent="0">
              <a:buNone/>
            </a:pPr>
            <a:r>
              <a:rPr lang="en-US" sz="2000" dirty="0" smtClean="0"/>
              <a:t>10-12	Buffers</a:t>
            </a:r>
            <a:endParaRPr lang="en-US" sz="2800" dirty="0"/>
          </a:p>
          <a:p>
            <a:pPr marL="0" lvl="0" indent="0">
              <a:buNone/>
            </a:pPr>
            <a:r>
              <a:rPr lang="en-US" sz="2000" dirty="0" smtClean="0"/>
              <a:t>10-13	The </a:t>
            </a:r>
            <a:r>
              <a:rPr lang="en-US" sz="2000" dirty="0"/>
              <a:t>Henderson–</a:t>
            </a:r>
            <a:r>
              <a:rPr lang="en-US" sz="2000" dirty="0" err="1"/>
              <a:t>Hasselbalch</a:t>
            </a:r>
            <a:r>
              <a:rPr lang="en-US" sz="2000" dirty="0"/>
              <a:t> Equation</a:t>
            </a:r>
            <a:endParaRPr lang="en-US" sz="2800" dirty="0"/>
          </a:p>
          <a:p>
            <a:pPr marL="0" lvl="0" indent="0">
              <a:buNone/>
            </a:pPr>
            <a:r>
              <a:rPr lang="en-US" sz="2000" dirty="0" smtClean="0"/>
              <a:t>10-14	Electrolytes</a:t>
            </a:r>
            <a:endParaRPr lang="en-US" sz="2800" dirty="0"/>
          </a:p>
          <a:p>
            <a:pPr marL="0" lvl="0" indent="0">
              <a:buNone/>
            </a:pPr>
            <a:r>
              <a:rPr lang="en-US" sz="2000" dirty="0" smtClean="0"/>
              <a:t>10-15	Equivalents </a:t>
            </a:r>
            <a:r>
              <a:rPr lang="en-US" sz="2000" dirty="0"/>
              <a:t>and </a:t>
            </a:r>
            <a:r>
              <a:rPr lang="en-US" sz="2000" dirty="0" err="1"/>
              <a:t>Milliequivalents</a:t>
            </a:r>
            <a:r>
              <a:rPr lang="en-US" sz="2000" dirty="0"/>
              <a:t> of Electrolytes</a:t>
            </a:r>
            <a:endParaRPr lang="en-US" sz="2800" dirty="0"/>
          </a:p>
          <a:p>
            <a:pPr marL="0" lvl="1" indent="0">
              <a:buNone/>
            </a:pPr>
            <a:r>
              <a:rPr lang="en-US" sz="1800" dirty="0" smtClean="0"/>
              <a:t>	</a:t>
            </a:r>
            <a:r>
              <a:rPr lang="en-US" sz="1800" dirty="0" smtClean="0">
                <a:solidFill>
                  <a:srgbClr val="00B050"/>
                </a:solidFill>
              </a:rPr>
              <a:t>Equivalent </a:t>
            </a:r>
            <a:r>
              <a:rPr lang="en-US" sz="1800" dirty="0">
                <a:solidFill>
                  <a:srgbClr val="00B050"/>
                </a:solidFill>
              </a:rPr>
              <a:t>and </a:t>
            </a:r>
            <a:r>
              <a:rPr lang="en-US" sz="1800" dirty="0" err="1">
                <a:solidFill>
                  <a:srgbClr val="00B050"/>
                </a:solidFill>
              </a:rPr>
              <a:t>Milliequivalent</a:t>
            </a:r>
            <a:r>
              <a:rPr lang="en-US" sz="1800" dirty="0">
                <a:solidFill>
                  <a:srgbClr val="00B050"/>
                </a:solidFill>
              </a:rPr>
              <a:t> Concentration Units</a:t>
            </a:r>
            <a:endParaRPr lang="en-US" sz="2400" dirty="0">
              <a:solidFill>
                <a:srgbClr val="00B050"/>
              </a:solidFill>
            </a:endParaRPr>
          </a:p>
          <a:p>
            <a:pPr marL="0" lvl="1" indent="0">
              <a:buNone/>
            </a:pPr>
            <a:r>
              <a:rPr lang="en-US" sz="1800" dirty="0" smtClean="0">
                <a:solidFill>
                  <a:srgbClr val="00B050"/>
                </a:solidFill>
              </a:rPr>
              <a:t>	Charge </a:t>
            </a:r>
            <a:r>
              <a:rPr lang="en-US" sz="1800" dirty="0">
                <a:solidFill>
                  <a:srgbClr val="00B050"/>
                </a:solidFill>
              </a:rPr>
              <a:t>Balance in Electrolytic Solutions</a:t>
            </a:r>
            <a:endParaRPr lang="en-US" sz="24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sz="2000" dirty="0" smtClean="0"/>
              <a:t>10-16	Acid–Base </a:t>
            </a:r>
            <a:r>
              <a:rPr lang="en-US" sz="2000" dirty="0"/>
              <a:t>Titrations</a:t>
            </a:r>
            <a:endParaRPr lang="en-US" sz="7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29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Salts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Salts can often influence the acidity/basicity of a solution.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Salt is a term that means an ionic compound that consists of a metal or polyatomic positive ion and a non-metal or polyatomic ion as the negative ion.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smtClean="0"/>
          </a:p>
          <a:p>
            <a:pPr eaLnBrk="1" hangingPunct="1">
              <a:lnSpc>
                <a:spcPct val="90000"/>
              </a:lnSpc>
            </a:pPr>
            <a:endParaRPr lang="en-US" altLang="en-US" sz="24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Salts are not always water-soluble, but the amount that does dissolve will always dissociate (will always break apart and form ions)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676400" y="6491288"/>
            <a:ext cx="5314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We’ll look at these in examples later in this chapter</a:t>
            </a:r>
          </a:p>
        </p:txBody>
      </p:sp>
      <p:sp>
        <p:nvSpPr>
          <p:cNvPr id="29701" name="TextBox 1"/>
          <p:cNvSpPr txBox="1">
            <a:spLocks noChangeArrowheads="1"/>
          </p:cNvSpPr>
          <p:nvPr/>
        </p:nvSpPr>
        <p:spPr bwMode="auto">
          <a:xfrm>
            <a:off x="1981200" y="3616325"/>
            <a:ext cx="5348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e.g. </a:t>
            </a:r>
            <a:r>
              <a:rPr lang="en-US" altLang="en-US" sz="2400">
                <a:solidFill>
                  <a:srgbClr val="FF0000"/>
                </a:solidFill>
              </a:rPr>
              <a:t>Na</a:t>
            </a:r>
            <a:r>
              <a:rPr lang="en-US" altLang="en-US" sz="2400">
                <a:solidFill>
                  <a:srgbClr val="0000FF"/>
                </a:solidFill>
              </a:rPr>
              <a:t>Cl</a:t>
            </a:r>
            <a:r>
              <a:rPr lang="en-US" altLang="en-US" sz="2400"/>
              <a:t>, </a:t>
            </a:r>
            <a:r>
              <a:rPr lang="en-US" altLang="en-US" sz="2400">
                <a:solidFill>
                  <a:srgbClr val="FF0000"/>
                </a:solidFill>
              </a:rPr>
              <a:t>K</a:t>
            </a:r>
            <a:r>
              <a:rPr lang="en-US" altLang="en-US" sz="2400">
                <a:solidFill>
                  <a:srgbClr val="0000FF"/>
                </a:solidFill>
              </a:rPr>
              <a:t>C</a:t>
            </a:r>
            <a:r>
              <a:rPr lang="en-US" altLang="en-US" sz="2400" baseline="-25000">
                <a:solidFill>
                  <a:srgbClr val="0000FF"/>
                </a:solidFill>
              </a:rPr>
              <a:t>2</a:t>
            </a:r>
            <a:r>
              <a:rPr lang="en-US" altLang="en-US" sz="2400">
                <a:solidFill>
                  <a:srgbClr val="0000FF"/>
                </a:solidFill>
              </a:rPr>
              <a:t>H</a:t>
            </a:r>
            <a:r>
              <a:rPr lang="en-US" altLang="en-US" sz="2400" baseline="-25000">
                <a:solidFill>
                  <a:srgbClr val="0000FF"/>
                </a:solidFill>
              </a:rPr>
              <a:t>3</a:t>
            </a:r>
            <a:r>
              <a:rPr lang="en-US" altLang="en-US" sz="2400">
                <a:solidFill>
                  <a:srgbClr val="0000FF"/>
                </a:solidFill>
              </a:rPr>
              <a:t>O</a:t>
            </a:r>
            <a:r>
              <a:rPr lang="en-US" altLang="en-US" sz="2400" baseline="-25000">
                <a:solidFill>
                  <a:srgbClr val="0000FF"/>
                </a:solidFill>
              </a:rPr>
              <a:t>2</a:t>
            </a:r>
            <a:r>
              <a:rPr lang="en-US" altLang="en-US" sz="2400"/>
              <a:t>, </a:t>
            </a:r>
            <a:r>
              <a:rPr lang="en-US" altLang="en-US" sz="2400">
                <a:solidFill>
                  <a:srgbClr val="FF0000"/>
                </a:solidFill>
              </a:rPr>
              <a:t>Mg</a:t>
            </a:r>
            <a:r>
              <a:rPr lang="en-US" altLang="en-US" sz="2400">
                <a:solidFill>
                  <a:srgbClr val="0000FF"/>
                </a:solidFill>
              </a:rPr>
              <a:t>CO</a:t>
            </a:r>
            <a:r>
              <a:rPr lang="en-US" altLang="en-US" sz="2400" baseline="-25000">
                <a:solidFill>
                  <a:srgbClr val="0000FF"/>
                </a:solidFill>
              </a:rPr>
              <a:t>3</a:t>
            </a:r>
            <a:r>
              <a:rPr lang="en-US" altLang="en-US" sz="2400">
                <a:solidFill>
                  <a:srgbClr val="0000FF"/>
                </a:solidFill>
              </a:rPr>
              <a:t>, </a:t>
            </a:r>
            <a:r>
              <a:rPr lang="en-US" altLang="en-US" sz="2400">
                <a:solidFill>
                  <a:srgbClr val="FF0000"/>
                </a:solidFill>
              </a:rPr>
              <a:t>NH</a:t>
            </a:r>
            <a:r>
              <a:rPr lang="en-US" altLang="en-US" sz="2400" baseline="-25000">
                <a:solidFill>
                  <a:srgbClr val="FF0000"/>
                </a:solidFill>
              </a:rPr>
              <a:t>4</a:t>
            </a:r>
            <a:r>
              <a:rPr lang="en-US" altLang="en-US" sz="2400">
                <a:solidFill>
                  <a:srgbClr val="0000FF"/>
                </a:solidFill>
              </a:rPr>
              <a:t>NO</a:t>
            </a:r>
            <a:r>
              <a:rPr lang="en-US" altLang="en-US" sz="2400" baseline="-25000">
                <a:solidFill>
                  <a:srgbClr val="0000FF"/>
                </a:solidFill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Acid-base neutralization reactions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305800" cy="4525963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When an acid and a hydroxide base react, the products are a salt and water:</a:t>
            </a:r>
          </a:p>
          <a:p>
            <a:pPr eaLnBrk="1" hangingPunct="1"/>
            <a:endParaRPr lang="en-US" altLang="en-US" sz="2800" smtClean="0"/>
          </a:p>
          <a:p>
            <a:pPr algn="ctr" eaLnBrk="1" hangingPunct="1">
              <a:buFontTx/>
              <a:buNone/>
            </a:pPr>
            <a:r>
              <a:rPr lang="en-US" altLang="en-US" sz="2800" smtClean="0"/>
              <a:t>HCl</a:t>
            </a:r>
            <a:r>
              <a:rPr lang="en-US" altLang="en-US" sz="2800" baseline="-25000" smtClean="0"/>
              <a:t>(aq)</a:t>
            </a:r>
            <a:r>
              <a:rPr lang="en-US" altLang="en-US" sz="2800" smtClean="0"/>
              <a:t> + KOH</a:t>
            </a:r>
            <a:r>
              <a:rPr lang="en-US" altLang="en-US" sz="2800" baseline="-25000" smtClean="0"/>
              <a:t>(aq)</a:t>
            </a:r>
            <a:r>
              <a:rPr lang="en-US" altLang="en-US" sz="2800" smtClean="0"/>
              <a:t> </a:t>
            </a:r>
            <a:r>
              <a:rPr lang="en-US" altLang="en-US" sz="2800" smtClean="0">
                <a:sym typeface="Wingdings" panose="05000000000000000000" pitchFamily="2" charset="2"/>
              </a:rPr>
              <a:t> KCl</a:t>
            </a:r>
            <a:r>
              <a:rPr lang="en-US" altLang="en-US" sz="2800" baseline="-25000" smtClean="0">
                <a:sym typeface="Wingdings" panose="05000000000000000000" pitchFamily="2" charset="2"/>
              </a:rPr>
              <a:t>(aq)</a:t>
            </a:r>
            <a:r>
              <a:rPr lang="en-US" altLang="en-US" sz="2800" smtClean="0">
                <a:sym typeface="Wingdings" panose="05000000000000000000" pitchFamily="2" charset="2"/>
              </a:rPr>
              <a:t> + H</a:t>
            </a:r>
            <a:r>
              <a:rPr lang="en-US" altLang="en-US" sz="2800" baseline="-25000" smtClean="0">
                <a:sym typeface="Wingdings" panose="05000000000000000000" pitchFamily="2" charset="2"/>
              </a:rPr>
              <a:t>2</a:t>
            </a:r>
            <a:r>
              <a:rPr lang="en-US" altLang="en-US" sz="2800" smtClean="0">
                <a:sym typeface="Wingdings" panose="05000000000000000000" pitchFamily="2" charset="2"/>
              </a:rPr>
              <a:t>O</a:t>
            </a:r>
            <a:r>
              <a:rPr lang="en-US" altLang="en-US" sz="2800" baseline="-25000" smtClean="0">
                <a:sym typeface="Wingdings" panose="05000000000000000000" pitchFamily="2" charset="2"/>
              </a:rPr>
              <a:t>(l)</a:t>
            </a:r>
          </a:p>
          <a:p>
            <a:pPr eaLnBrk="1" hangingPunct="1"/>
            <a:endParaRPr lang="en-US" altLang="en-US" sz="2800" smtClean="0">
              <a:sym typeface="Wingdings" panose="05000000000000000000" pitchFamily="2" charset="2"/>
            </a:endParaRPr>
          </a:p>
          <a:p>
            <a:pPr eaLnBrk="1" hangingPunct="1"/>
            <a:endParaRPr lang="en-US" altLang="en-US" sz="2800" smtClean="0">
              <a:sym typeface="Wingdings" panose="05000000000000000000" pitchFamily="2" charset="2"/>
            </a:endParaRPr>
          </a:p>
          <a:p>
            <a:pPr eaLnBrk="1" hangingPunct="1"/>
            <a:endParaRPr lang="en-US" altLang="en-US" sz="2800" smtClean="0">
              <a:sym typeface="Wingdings" panose="05000000000000000000" pitchFamily="2" charset="2"/>
            </a:endParaRPr>
          </a:p>
          <a:p>
            <a:pPr eaLnBrk="1" hangingPunct="1"/>
            <a:r>
              <a:rPr lang="en-US" altLang="en-US" sz="2800" smtClean="0">
                <a:sym typeface="Wingdings" panose="05000000000000000000" pitchFamily="2" charset="2"/>
              </a:rPr>
              <a:t>When an acid is completely reacted by a base, a “neutralization” reaction occurs.</a:t>
            </a:r>
          </a:p>
        </p:txBody>
      </p:sp>
      <p:graphicFrame>
        <p:nvGraphicFramePr>
          <p:cNvPr id="30724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2514600" y="3657600"/>
          <a:ext cx="4038600" cy="153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0" name="Photo Editor Photo" r:id="rId3" imgW="9523810" imgH="3619048" progId="MSPhotoEd.3">
                  <p:embed/>
                </p:oleObj>
              </mc:Choice>
              <mc:Fallback>
                <p:oleObj name="Photo Editor Photo" r:id="rId3" imgW="9523810" imgH="3619048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3657600"/>
                        <a:ext cx="4038600" cy="1535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5" name="Text Box 6"/>
          <p:cNvSpPr txBox="1">
            <a:spLocks noChangeArrowheads="1"/>
          </p:cNvSpPr>
          <p:nvPr/>
        </p:nvSpPr>
        <p:spPr bwMode="auto">
          <a:xfrm>
            <a:off x="1143000" y="6096000"/>
            <a:ext cx="6991350" cy="6413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In many neutralization reactions the resulting solution is </a:t>
            </a:r>
            <a:r>
              <a:rPr lang="en-US" altLang="en-US" sz="1800" i="1"/>
              <a:t>not</a:t>
            </a:r>
            <a:r>
              <a:rPr lang="en-US" altLang="en-US" sz="1800"/>
              <a:t> neutral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(i.e. some will result in acidic solutions and some in basic solutions)</a:t>
            </a:r>
          </a:p>
        </p:txBody>
      </p:sp>
      <p:sp>
        <p:nvSpPr>
          <p:cNvPr id="30726" name="TextBox 1"/>
          <p:cNvSpPr txBox="1">
            <a:spLocks noChangeArrowheads="1"/>
          </p:cNvSpPr>
          <p:nvPr/>
        </p:nvSpPr>
        <p:spPr bwMode="auto">
          <a:xfrm>
            <a:off x="1981200" y="2876550"/>
            <a:ext cx="608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acid</a:t>
            </a:r>
          </a:p>
        </p:txBody>
      </p:sp>
      <p:sp>
        <p:nvSpPr>
          <p:cNvPr id="30727" name="TextBox 2"/>
          <p:cNvSpPr txBox="1">
            <a:spLocks noChangeArrowheads="1"/>
          </p:cNvSpPr>
          <p:nvPr/>
        </p:nvSpPr>
        <p:spPr bwMode="auto">
          <a:xfrm>
            <a:off x="3121025" y="2590800"/>
            <a:ext cx="1184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hydroxide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base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0800" y="5562600"/>
            <a:ext cx="3962400" cy="990600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Acid-base neutralization reactions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smtClean="0"/>
              <a:t>When a </a:t>
            </a:r>
            <a:r>
              <a:rPr lang="en-US" altLang="en-US" sz="2800" i="1" smtClean="0"/>
              <a:t>di</a:t>
            </a:r>
            <a:r>
              <a:rPr lang="en-US" altLang="en-US" sz="2800" smtClean="0"/>
              <a:t>protic acid is involved, </a:t>
            </a:r>
            <a:r>
              <a:rPr lang="en-US" altLang="en-US" sz="2800" u="sng" smtClean="0"/>
              <a:t>two</a:t>
            </a:r>
            <a:r>
              <a:rPr lang="en-US" altLang="en-US" sz="2800" smtClean="0"/>
              <a:t> “equivalent amounts” of NaOH are needed for the neutralization: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400" smtClean="0">
                <a:solidFill>
                  <a:srgbClr val="FF0000"/>
                </a:solidFill>
              </a:rPr>
              <a:t>H</a:t>
            </a:r>
            <a:r>
              <a:rPr lang="en-US" altLang="en-US" sz="2400" baseline="-25000" smtClean="0">
                <a:solidFill>
                  <a:srgbClr val="FF0000"/>
                </a:solidFill>
              </a:rPr>
              <a:t>2</a:t>
            </a:r>
            <a:r>
              <a:rPr lang="en-US" altLang="en-US" sz="2400" smtClean="0">
                <a:solidFill>
                  <a:srgbClr val="FF0000"/>
                </a:solidFill>
              </a:rPr>
              <a:t>SO</a:t>
            </a:r>
            <a:r>
              <a:rPr lang="en-US" altLang="en-US" sz="2400" baseline="-25000" smtClean="0">
                <a:solidFill>
                  <a:srgbClr val="FF0000"/>
                </a:solidFill>
              </a:rPr>
              <a:t>4(aq)</a:t>
            </a:r>
            <a:r>
              <a:rPr lang="en-US" altLang="en-US" sz="2400" smtClean="0"/>
              <a:t> + 2</a:t>
            </a:r>
            <a:r>
              <a:rPr lang="en-US" altLang="en-US" sz="2400" smtClean="0">
                <a:solidFill>
                  <a:srgbClr val="0000FF"/>
                </a:solidFill>
              </a:rPr>
              <a:t>NaOH</a:t>
            </a:r>
            <a:r>
              <a:rPr lang="en-US" altLang="en-US" sz="2400" baseline="-25000" smtClean="0">
                <a:solidFill>
                  <a:srgbClr val="0000FF"/>
                </a:solidFill>
              </a:rPr>
              <a:t>(aq)</a:t>
            </a:r>
            <a:r>
              <a:rPr lang="en-US" altLang="en-US" sz="2400" smtClean="0">
                <a:solidFill>
                  <a:srgbClr val="0000FF"/>
                </a:solidFill>
              </a:rPr>
              <a:t> </a:t>
            </a:r>
            <a:r>
              <a:rPr lang="en-US" altLang="en-US" sz="2400" smtClean="0">
                <a:sym typeface="Wingdings" panose="05000000000000000000" pitchFamily="2" charset="2"/>
              </a:rPr>
              <a:t> Na</a:t>
            </a:r>
            <a:r>
              <a:rPr lang="en-US" altLang="en-US" sz="2400" baseline="-25000" smtClean="0">
                <a:sym typeface="Wingdings" panose="05000000000000000000" pitchFamily="2" charset="2"/>
              </a:rPr>
              <a:t>2</a:t>
            </a:r>
            <a:r>
              <a:rPr lang="en-US" altLang="en-US" sz="2400" smtClean="0">
                <a:sym typeface="Wingdings" panose="05000000000000000000" pitchFamily="2" charset="2"/>
              </a:rPr>
              <a:t>SO</a:t>
            </a:r>
            <a:r>
              <a:rPr lang="en-US" altLang="en-US" sz="2400" baseline="-25000" smtClean="0">
                <a:sym typeface="Wingdings" panose="05000000000000000000" pitchFamily="2" charset="2"/>
              </a:rPr>
              <a:t>4(aq)</a:t>
            </a:r>
            <a:r>
              <a:rPr lang="en-US" altLang="en-US" sz="2400" smtClean="0">
                <a:sym typeface="Wingdings" panose="05000000000000000000" pitchFamily="2" charset="2"/>
              </a:rPr>
              <a:t> + 2H</a:t>
            </a:r>
            <a:r>
              <a:rPr lang="en-US" altLang="en-US" sz="2400" baseline="-25000" smtClean="0">
                <a:sym typeface="Wingdings" panose="05000000000000000000" pitchFamily="2" charset="2"/>
              </a:rPr>
              <a:t>2</a:t>
            </a:r>
            <a:r>
              <a:rPr lang="en-US" altLang="en-US" sz="2400" smtClean="0">
                <a:sym typeface="Wingdings" panose="05000000000000000000" pitchFamily="2" charset="2"/>
              </a:rPr>
              <a:t>O</a:t>
            </a:r>
            <a:r>
              <a:rPr lang="en-US" altLang="en-US" sz="2400" baseline="-25000" smtClean="0">
                <a:sym typeface="Wingdings" panose="05000000000000000000" pitchFamily="2" charset="2"/>
              </a:rPr>
              <a:t>(l)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baseline="-25000" smtClean="0"/>
          </a:p>
          <a:p>
            <a:pPr eaLnBrk="1" hangingPunct="1">
              <a:lnSpc>
                <a:spcPct val="80000"/>
              </a:lnSpc>
            </a:pPr>
            <a:r>
              <a:rPr lang="en-US" altLang="en-US" sz="2400" smtClean="0"/>
              <a:t>Triprotic acid: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400" smtClean="0">
                <a:solidFill>
                  <a:srgbClr val="FF0000"/>
                </a:solidFill>
              </a:rPr>
              <a:t>H</a:t>
            </a:r>
            <a:r>
              <a:rPr lang="en-US" altLang="en-US" sz="2400" baseline="-25000" smtClean="0">
                <a:solidFill>
                  <a:srgbClr val="FF0000"/>
                </a:solidFill>
              </a:rPr>
              <a:t>3</a:t>
            </a:r>
            <a:r>
              <a:rPr lang="en-US" altLang="en-US" sz="2400" smtClean="0">
                <a:solidFill>
                  <a:srgbClr val="FF0000"/>
                </a:solidFill>
              </a:rPr>
              <a:t>PO</a:t>
            </a:r>
            <a:r>
              <a:rPr lang="en-US" altLang="en-US" sz="2400" baseline="-25000" smtClean="0">
                <a:solidFill>
                  <a:srgbClr val="FF0000"/>
                </a:solidFill>
              </a:rPr>
              <a:t>4(aq)</a:t>
            </a:r>
            <a:r>
              <a:rPr lang="en-US" altLang="en-US" sz="2400" smtClean="0"/>
              <a:t> + 3</a:t>
            </a:r>
            <a:r>
              <a:rPr lang="en-US" altLang="en-US" sz="2400" smtClean="0">
                <a:solidFill>
                  <a:srgbClr val="0000FF"/>
                </a:solidFill>
              </a:rPr>
              <a:t>NaOH</a:t>
            </a:r>
            <a:r>
              <a:rPr lang="en-US" altLang="en-US" sz="2400" baseline="-25000" smtClean="0">
                <a:solidFill>
                  <a:srgbClr val="0000FF"/>
                </a:solidFill>
              </a:rPr>
              <a:t>(aq)</a:t>
            </a:r>
            <a:r>
              <a:rPr lang="en-US" altLang="en-US" sz="2400" smtClean="0"/>
              <a:t> </a:t>
            </a:r>
            <a:r>
              <a:rPr lang="en-US" altLang="en-US" sz="2400" smtClean="0">
                <a:sym typeface="Wingdings" panose="05000000000000000000" pitchFamily="2" charset="2"/>
              </a:rPr>
              <a:t> Na</a:t>
            </a:r>
            <a:r>
              <a:rPr lang="en-US" altLang="en-US" sz="2400" baseline="-25000" smtClean="0">
                <a:sym typeface="Wingdings" panose="05000000000000000000" pitchFamily="2" charset="2"/>
              </a:rPr>
              <a:t>3</a:t>
            </a:r>
            <a:r>
              <a:rPr lang="en-US" altLang="en-US" sz="2400" smtClean="0">
                <a:sym typeface="Wingdings" panose="05000000000000000000" pitchFamily="2" charset="2"/>
              </a:rPr>
              <a:t>PO</a:t>
            </a:r>
            <a:r>
              <a:rPr lang="en-US" altLang="en-US" sz="2400" baseline="-25000" smtClean="0">
                <a:sym typeface="Wingdings" panose="05000000000000000000" pitchFamily="2" charset="2"/>
              </a:rPr>
              <a:t>4(aq)</a:t>
            </a:r>
            <a:r>
              <a:rPr lang="en-US" altLang="en-US" sz="2400" smtClean="0">
                <a:sym typeface="Wingdings" panose="05000000000000000000" pitchFamily="2" charset="2"/>
              </a:rPr>
              <a:t> + 3H</a:t>
            </a:r>
            <a:r>
              <a:rPr lang="en-US" altLang="en-US" sz="2400" baseline="-25000" smtClean="0">
                <a:sym typeface="Wingdings" panose="05000000000000000000" pitchFamily="2" charset="2"/>
              </a:rPr>
              <a:t>2</a:t>
            </a:r>
            <a:r>
              <a:rPr lang="en-US" altLang="en-US" sz="2400" smtClean="0">
                <a:sym typeface="Wingdings" panose="05000000000000000000" pitchFamily="2" charset="2"/>
              </a:rPr>
              <a:t>O</a:t>
            </a:r>
            <a:r>
              <a:rPr lang="en-US" altLang="en-US" sz="2400" baseline="-25000" smtClean="0">
                <a:sym typeface="Wingdings" panose="05000000000000000000" pitchFamily="2" charset="2"/>
              </a:rPr>
              <a:t>(l)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baseline="-25000" smtClean="0"/>
          </a:p>
          <a:p>
            <a:pPr eaLnBrk="1" hangingPunct="1">
              <a:lnSpc>
                <a:spcPct val="80000"/>
              </a:lnSpc>
            </a:pPr>
            <a:r>
              <a:rPr lang="en-US" altLang="en-US" sz="2400" smtClean="0"/>
              <a:t>Basically, the hydroxide formed by the base is what reacts with the H</a:t>
            </a:r>
            <a:r>
              <a:rPr lang="en-US" altLang="en-US" sz="2400" baseline="-25000" smtClean="0"/>
              <a:t>3</a:t>
            </a:r>
            <a:r>
              <a:rPr lang="en-US" altLang="en-US" sz="2400" smtClean="0"/>
              <a:t>O</a:t>
            </a:r>
            <a:r>
              <a:rPr lang="en-US" altLang="en-US" sz="2400" baseline="30000" smtClean="0"/>
              <a:t>+</a:t>
            </a:r>
            <a:r>
              <a:rPr lang="en-US" altLang="en-US" sz="2400" smtClean="0"/>
              <a:t>/H</a:t>
            </a:r>
            <a:r>
              <a:rPr lang="en-US" altLang="en-US" sz="2400" baseline="30000" smtClean="0"/>
              <a:t>+</a:t>
            </a:r>
            <a:r>
              <a:rPr lang="en-US" altLang="en-US" sz="2400" smtClean="0"/>
              <a:t> formed by the acid: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smtClean="0"/>
              <a:t>For H</a:t>
            </a:r>
            <a:r>
              <a:rPr lang="en-US" altLang="en-US" sz="2400" baseline="-25000" smtClean="0"/>
              <a:t>2</a:t>
            </a:r>
            <a:r>
              <a:rPr lang="en-US" altLang="en-US" sz="2400" smtClean="0"/>
              <a:t>SO</a:t>
            </a:r>
            <a:r>
              <a:rPr lang="en-US" altLang="en-US" sz="2400" baseline="-25000" smtClean="0"/>
              <a:t>4</a:t>
            </a:r>
            <a:r>
              <a:rPr lang="en-US" altLang="en-US" sz="2400" smtClean="0"/>
              <a:t> reacting with NaOH: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400" smtClean="0"/>
              <a:t>2H</a:t>
            </a:r>
            <a:r>
              <a:rPr lang="en-US" altLang="en-US" sz="2400" baseline="30000" smtClean="0"/>
              <a:t>+</a:t>
            </a:r>
            <a:r>
              <a:rPr lang="en-US" altLang="en-US" sz="2400" baseline="-25000" smtClean="0"/>
              <a:t>(aq)</a:t>
            </a:r>
            <a:r>
              <a:rPr lang="en-US" altLang="en-US" sz="2400" smtClean="0"/>
              <a:t> + 2OH</a:t>
            </a:r>
            <a:r>
              <a:rPr lang="en-US" altLang="en-US" sz="2400" baseline="30000" smtClean="0"/>
              <a:t>-</a:t>
            </a:r>
            <a:r>
              <a:rPr lang="en-US" altLang="en-US" sz="2400" baseline="-25000" smtClean="0"/>
              <a:t>(aq)</a:t>
            </a:r>
            <a:r>
              <a:rPr lang="en-US" altLang="en-US" sz="2400" smtClean="0"/>
              <a:t> </a:t>
            </a:r>
            <a:r>
              <a:rPr lang="en-US" altLang="en-US" sz="2400" smtClean="0">
                <a:sym typeface="Wingdings" panose="05000000000000000000" pitchFamily="2" charset="2"/>
              </a:rPr>
              <a:t> 2H</a:t>
            </a:r>
            <a:r>
              <a:rPr lang="en-US" altLang="en-US" sz="2400" baseline="-25000" smtClean="0">
                <a:sym typeface="Wingdings" panose="05000000000000000000" pitchFamily="2" charset="2"/>
              </a:rPr>
              <a:t>2</a:t>
            </a:r>
            <a:r>
              <a:rPr lang="en-US" altLang="en-US" sz="2400" smtClean="0">
                <a:sym typeface="Wingdings" panose="05000000000000000000" pitchFamily="2" charset="2"/>
              </a:rPr>
              <a:t>O</a:t>
            </a:r>
            <a:r>
              <a:rPr lang="en-US" altLang="en-US" sz="2400" baseline="-25000" smtClean="0">
                <a:sym typeface="Wingdings" panose="05000000000000000000" pitchFamily="2" charset="2"/>
              </a:rPr>
              <a:t>(l)</a:t>
            </a:r>
            <a:endParaRPr lang="en-US" altLang="en-US" sz="2400" baseline="-25000" smtClean="0"/>
          </a:p>
          <a:p>
            <a:pPr eaLnBrk="1" hangingPunct="1">
              <a:lnSpc>
                <a:spcPct val="80000"/>
              </a:lnSpc>
            </a:pPr>
            <a:endParaRPr lang="en-US" altLang="en-US" sz="2400" smtClean="0"/>
          </a:p>
        </p:txBody>
      </p:sp>
      <p:sp>
        <p:nvSpPr>
          <p:cNvPr id="31749" name="TextBox 1"/>
          <p:cNvSpPr txBox="1">
            <a:spLocks noChangeArrowheads="1"/>
          </p:cNvSpPr>
          <p:nvPr/>
        </p:nvSpPr>
        <p:spPr bwMode="auto">
          <a:xfrm>
            <a:off x="2736850" y="6138863"/>
            <a:ext cx="37401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FF"/>
                </a:solidFill>
              </a:rPr>
              <a:t>the “real” reaction for H</a:t>
            </a:r>
            <a:r>
              <a:rPr lang="en-US" altLang="en-US" sz="1600" baseline="-25000">
                <a:solidFill>
                  <a:srgbClr val="0000FF"/>
                </a:solidFill>
              </a:rPr>
              <a:t>2</a:t>
            </a:r>
            <a:r>
              <a:rPr lang="en-US" altLang="en-US" sz="1600">
                <a:solidFill>
                  <a:srgbClr val="0000FF"/>
                </a:solidFill>
              </a:rPr>
              <a:t>SO</a:t>
            </a:r>
            <a:r>
              <a:rPr lang="en-US" altLang="en-US" sz="1600" baseline="-25000">
                <a:solidFill>
                  <a:srgbClr val="0000FF"/>
                </a:solidFill>
              </a:rPr>
              <a:t>4</a:t>
            </a:r>
            <a:r>
              <a:rPr lang="en-US" altLang="en-US" sz="1600">
                <a:solidFill>
                  <a:srgbClr val="0000FF"/>
                </a:solidFill>
              </a:rPr>
              <a:t> + 2NaOH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Neutralization Reactions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376738" y="2667000"/>
            <a:ext cx="4033837" cy="4525963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An example of acid-base neutralization in the body: antacids</a:t>
            </a:r>
          </a:p>
        </p:txBody>
      </p:sp>
      <p:pic>
        <p:nvPicPr>
          <p:cNvPr id="32772" name="Picture 4" descr="04_0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9" r="32040" b="14240"/>
          <a:stretch>
            <a:fillRect/>
          </a:stretch>
        </p:blipFill>
        <p:spPr>
          <a:xfrm>
            <a:off x="762000" y="1914525"/>
            <a:ext cx="3217863" cy="3648075"/>
          </a:xfrm>
        </p:spPr>
      </p:pic>
      <p:sp>
        <p:nvSpPr>
          <p:cNvPr id="32773" name="Text Box 6"/>
          <p:cNvSpPr txBox="1">
            <a:spLocks noChangeArrowheads="1"/>
          </p:cNvSpPr>
          <p:nvPr/>
        </p:nvSpPr>
        <p:spPr bwMode="auto">
          <a:xfrm>
            <a:off x="1524000" y="5638800"/>
            <a:ext cx="5927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ea typeface="ＭＳ Ｐゴシック" panose="020B0600070205080204" pitchFamily="34" charset="-128"/>
              </a:rPr>
              <a:t>Mg(OH)</a:t>
            </a:r>
            <a:r>
              <a:rPr lang="en-US" altLang="en-US" sz="2400" baseline="-25000">
                <a:ea typeface="ＭＳ Ｐゴシック" panose="020B0600070205080204" pitchFamily="34" charset="-128"/>
              </a:rPr>
              <a:t>2(s)</a:t>
            </a:r>
            <a:r>
              <a:rPr lang="en-US" altLang="en-US" sz="2400">
                <a:ea typeface="ＭＳ Ｐゴシック" panose="020B0600070205080204" pitchFamily="34" charset="-128"/>
              </a:rPr>
              <a:t> + 2HCl</a:t>
            </a:r>
            <a:r>
              <a:rPr lang="en-US" altLang="en-US" sz="2400" baseline="-25000">
                <a:ea typeface="ＭＳ Ｐゴシック" panose="020B0600070205080204" pitchFamily="34" charset="-128"/>
              </a:rPr>
              <a:t>(aq)</a:t>
            </a:r>
            <a:r>
              <a:rPr lang="en-US" altLang="en-US" sz="2400">
                <a:ea typeface="ＭＳ Ｐゴシック" panose="020B0600070205080204" pitchFamily="34" charset="-128"/>
              </a:rPr>
              <a:t> </a:t>
            </a:r>
            <a:r>
              <a:rPr lang="en-US" altLang="en-US" sz="2400">
                <a:ea typeface="ＭＳ Ｐゴシック" panose="020B0600070205080204" pitchFamily="34" charset="-128"/>
                <a:sym typeface="Wingdings" panose="05000000000000000000" pitchFamily="2" charset="2"/>
              </a:rPr>
              <a:t> MgCl</a:t>
            </a:r>
            <a:r>
              <a:rPr lang="en-US" altLang="en-US" sz="2400" baseline="-25000">
                <a:ea typeface="ＭＳ Ｐゴシック" panose="020B0600070205080204" pitchFamily="34" charset="-128"/>
                <a:sym typeface="Wingdings" panose="05000000000000000000" pitchFamily="2" charset="2"/>
              </a:rPr>
              <a:t>2(aq)</a:t>
            </a:r>
            <a:r>
              <a:rPr lang="en-US" altLang="en-US" sz="2400">
                <a:ea typeface="ＭＳ Ｐゴシック" panose="020B0600070205080204" pitchFamily="34" charset="-128"/>
                <a:sym typeface="Wingdings" panose="05000000000000000000" pitchFamily="2" charset="2"/>
              </a:rPr>
              <a:t> + 2H</a:t>
            </a:r>
            <a:r>
              <a:rPr lang="en-US" altLang="en-US" sz="2400" baseline="-25000">
                <a:ea typeface="ＭＳ Ｐゴシック" panose="020B0600070205080204" pitchFamily="34" charset="-128"/>
                <a:sym typeface="Wingdings" panose="05000000000000000000" pitchFamily="2" charset="2"/>
              </a:rPr>
              <a:t>2</a:t>
            </a:r>
            <a:r>
              <a:rPr lang="en-US" altLang="en-US" sz="2400">
                <a:ea typeface="ＭＳ Ｐゴシック" panose="020B0600070205080204" pitchFamily="34" charset="-128"/>
                <a:sym typeface="Wingdings" panose="05000000000000000000" pitchFamily="2" charset="2"/>
              </a:rPr>
              <a:t>O</a:t>
            </a:r>
            <a:r>
              <a:rPr lang="en-US" altLang="en-US" sz="2400" baseline="-25000">
                <a:ea typeface="ＭＳ Ｐゴシック" panose="020B0600070205080204" pitchFamily="34" charset="-128"/>
                <a:sym typeface="Wingdings" panose="05000000000000000000" pitchFamily="2" charset="2"/>
              </a:rPr>
              <a:t>(l)</a:t>
            </a:r>
            <a:endParaRPr lang="en-US" altLang="en-US" sz="2400" baseline="-25000">
              <a:ea typeface="ＭＳ Ｐゴシック" panose="020B0600070205080204" pitchFamily="34" charset="-128"/>
            </a:endParaRPr>
          </a:p>
        </p:txBody>
      </p:sp>
      <p:sp>
        <p:nvSpPr>
          <p:cNvPr id="32774" name="Rectangle 7"/>
          <p:cNvSpPr>
            <a:spLocks noChangeArrowheads="1"/>
          </p:cNvSpPr>
          <p:nvPr/>
        </p:nvSpPr>
        <p:spPr bwMode="auto">
          <a:xfrm>
            <a:off x="7620000" y="5334000"/>
            <a:ext cx="1524000" cy="152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5" name="TextBox 1"/>
          <p:cNvSpPr txBox="1">
            <a:spLocks noChangeArrowheads="1"/>
          </p:cNvSpPr>
          <p:nvPr/>
        </p:nvSpPr>
        <p:spPr bwMode="auto">
          <a:xfrm>
            <a:off x="0" y="6224588"/>
            <a:ext cx="8772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Mg(OH)</a:t>
            </a:r>
            <a:r>
              <a:rPr lang="en-US" altLang="en-US" sz="1800" baseline="-25000">
                <a:solidFill>
                  <a:srgbClr val="0000FF"/>
                </a:solidFill>
              </a:rPr>
              <a:t>2</a:t>
            </a:r>
            <a:r>
              <a:rPr lang="en-US" altLang="en-US" sz="1800">
                <a:solidFill>
                  <a:srgbClr val="0000FF"/>
                </a:solidFill>
              </a:rPr>
              <a:t> is almost  insoluble in water (i.e. in the body), but in the presence of acid, it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reacts in an acid-base neutralization reaction.</a:t>
            </a:r>
          </a:p>
        </p:txBody>
      </p:sp>
      <p:sp>
        <p:nvSpPr>
          <p:cNvPr id="32776" name="TextBox 2"/>
          <p:cNvSpPr txBox="1">
            <a:spLocks noChangeArrowheads="1"/>
          </p:cNvSpPr>
          <p:nvPr/>
        </p:nvSpPr>
        <p:spPr bwMode="auto">
          <a:xfrm>
            <a:off x="4724400" y="4191000"/>
            <a:ext cx="3411538" cy="9239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in water: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Mg(OH)</a:t>
            </a:r>
            <a:r>
              <a:rPr lang="en-US" altLang="en-US" sz="1800" baseline="-25000"/>
              <a:t>2(s) </a:t>
            </a:r>
            <a:r>
              <a:rPr lang="en-US" altLang="en-US" sz="1800">
                <a:latin typeface="Wingdings 3" panose="05040102010807070707" pitchFamily="18" charset="2"/>
              </a:rPr>
              <a:t>D</a:t>
            </a:r>
            <a:r>
              <a:rPr lang="en-US" altLang="en-US" sz="1800"/>
              <a:t> Mg</a:t>
            </a:r>
            <a:r>
              <a:rPr lang="en-US" altLang="en-US" sz="1800" baseline="30000"/>
              <a:t>2+</a:t>
            </a:r>
            <a:r>
              <a:rPr lang="en-US" altLang="en-US" sz="1800" baseline="-25000"/>
              <a:t>(aq)</a:t>
            </a:r>
            <a:r>
              <a:rPr lang="en-US" altLang="en-US" sz="1800"/>
              <a:t> + 2OH</a:t>
            </a:r>
            <a:r>
              <a:rPr lang="en-US" altLang="en-US" sz="1800" baseline="30000"/>
              <a:t>-</a:t>
            </a:r>
            <a:r>
              <a:rPr lang="en-US" altLang="en-US" sz="1800" baseline="-25000"/>
              <a:t>(aq)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7620000" y="5486400"/>
            <a:ext cx="15240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Self-ionization of water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305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As we have seen, water is amphiprotic.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Even in the presence of other water molecules, water can accept or donate protons.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800" smtClean="0"/>
          </a:p>
          <a:p>
            <a:pPr eaLnBrk="1" hangingPunct="1">
              <a:lnSpc>
                <a:spcPct val="90000"/>
              </a:lnSpc>
            </a:pPr>
            <a:endParaRPr lang="en-US" altLang="en-US" sz="2800" smtClean="0"/>
          </a:p>
          <a:p>
            <a:pPr eaLnBrk="1" hangingPunct="1">
              <a:lnSpc>
                <a:spcPct val="90000"/>
              </a:lnSpc>
            </a:pPr>
            <a:endParaRPr lang="en-US" altLang="en-US" sz="2800" smtClean="0"/>
          </a:p>
          <a:p>
            <a:pPr eaLnBrk="1" hangingPunct="1">
              <a:lnSpc>
                <a:spcPct val="90000"/>
              </a:lnSpc>
            </a:pPr>
            <a:endParaRPr lang="en-US" altLang="en-US" sz="2800" smtClean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smtClean="0"/>
              <a:t>This is referred to as </a:t>
            </a:r>
            <a:r>
              <a:rPr lang="en-US" altLang="en-US" sz="2800" smtClean="0">
                <a:solidFill>
                  <a:srgbClr val="00006C"/>
                </a:solidFill>
              </a:rPr>
              <a:t>self-ionization</a:t>
            </a:r>
            <a:r>
              <a:rPr lang="en-US" altLang="en-US" sz="2800" smtClean="0"/>
              <a:t>.</a:t>
            </a:r>
          </a:p>
        </p:txBody>
      </p:sp>
      <p:grpSp>
        <p:nvGrpSpPr>
          <p:cNvPr id="33797" name="Group 5"/>
          <p:cNvGrpSpPr>
            <a:grpSpLocks/>
          </p:cNvGrpSpPr>
          <p:nvPr/>
        </p:nvGrpSpPr>
        <p:grpSpPr bwMode="auto">
          <a:xfrm>
            <a:off x="762000" y="3657600"/>
            <a:ext cx="7662863" cy="519113"/>
            <a:chOff x="480" y="2648"/>
            <a:chExt cx="4827" cy="327"/>
          </a:xfrm>
        </p:grpSpPr>
        <p:sp>
          <p:nvSpPr>
            <p:cNvPr id="33804" name="Rectangle 6"/>
            <p:cNvSpPr>
              <a:spLocks noChangeArrowheads="1"/>
            </p:cNvSpPr>
            <p:nvPr/>
          </p:nvSpPr>
          <p:spPr bwMode="auto">
            <a:xfrm>
              <a:off x="480" y="2648"/>
              <a:ext cx="155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H</a:t>
              </a:r>
              <a:r>
                <a:rPr lang="en-US" altLang="en-US" sz="2800" baseline="-25000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2</a:t>
              </a:r>
              <a:r>
                <a:rPr lang="en-US" altLang="en-US" sz="2800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O</a:t>
              </a:r>
              <a:r>
                <a:rPr lang="en-US" altLang="en-US" sz="2400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(</a:t>
              </a:r>
              <a:r>
                <a:rPr lang="en-US" altLang="en-US" sz="2400" i="1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l</a:t>
              </a:r>
              <a:r>
                <a:rPr lang="en-US" altLang="en-US" sz="2400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)</a:t>
              </a:r>
              <a:r>
                <a:rPr lang="en-US" altLang="en-US" sz="2800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 + H</a:t>
              </a:r>
              <a:r>
                <a:rPr lang="en-US" altLang="en-US" sz="2800" baseline="-25000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2</a:t>
              </a:r>
              <a:r>
                <a:rPr lang="en-US" altLang="en-US" sz="2800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O</a:t>
              </a:r>
              <a:r>
                <a:rPr lang="en-US" altLang="en-US" sz="2400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(</a:t>
              </a:r>
              <a:r>
                <a:rPr lang="en-US" altLang="en-US" sz="2400" i="1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l</a:t>
              </a:r>
              <a:r>
                <a:rPr lang="en-US" altLang="en-US" sz="2400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)</a:t>
              </a:r>
              <a:endParaRPr lang="en-US" altLang="en-US" sz="2800">
                <a:solidFill>
                  <a:srgbClr val="C82E32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33805" name="Rectangle 7"/>
            <p:cNvSpPr>
              <a:spLocks noChangeArrowheads="1"/>
            </p:cNvSpPr>
            <p:nvPr/>
          </p:nvSpPr>
          <p:spPr bwMode="auto">
            <a:xfrm>
              <a:off x="3317" y="2648"/>
              <a:ext cx="199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H</a:t>
              </a:r>
              <a:r>
                <a:rPr lang="en-US" altLang="en-US" sz="2800" baseline="-25000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3</a:t>
              </a:r>
              <a:r>
                <a:rPr lang="en-US" altLang="en-US" sz="2800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O</a:t>
              </a:r>
              <a:r>
                <a:rPr lang="en-US" altLang="en-US" sz="2800" baseline="30000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+</a:t>
              </a:r>
              <a:r>
                <a:rPr lang="en-US" altLang="en-US" sz="2400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(</a:t>
              </a:r>
              <a:r>
                <a:rPr lang="en-US" altLang="en-US" sz="2400" i="1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aq</a:t>
              </a:r>
              <a:r>
                <a:rPr lang="en-US" altLang="en-US" sz="2400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)</a:t>
              </a:r>
              <a:r>
                <a:rPr lang="en-US" altLang="en-US" sz="2800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 + OH</a:t>
              </a:r>
              <a:r>
                <a:rPr lang="en-US" altLang="en-US" sz="2800" baseline="30000">
                  <a:solidFill>
                    <a:srgbClr val="C82E32"/>
                  </a:solidFill>
                  <a:ea typeface="ＭＳ Ｐゴシック" panose="020B0600070205080204" pitchFamily="34" charset="-128"/>
                  <a:cs typeface="Arial" panose="020B0604020202020204" pitchFamily="34" charset="0"/>
                </a:rPr>
                <a:t>−</a:t>
              </a:r>
              <a:r>
                <a:rPr lang="en-US" altLang="en-US" sz="2400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(</a:t>
              </a:r>
              <a:r>
                <a:rPr lang="en-US" altLang="en-US" sz="2400" i="1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aq</a:t>
              </a:r>
              <a:r>
                <a:rPr lang="en-US" altLang="en-US" sz="2400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)</a:t>
              </a:r>
              <a:endParaRPr lang="en-US" altLang="en-US" sz="2800">
                <a:solidFill>
                  <a:srgbClr val="C82E32"/>
                </a:solidFill>
                <a:ea typeface="ＭＳ Ｐゴシック" panose="020B0600070205080204" pitchFamily="34" charset="-128"/>
              </a:endParaRPr>
            </a:p>
          </p:txBody>
        </p:sp>
        <p:pic>
          <p:nvPicPr>
            <p:cNvPr id="33806" name="Picture 8" descr="equilibr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2736"/>
              <a:ext cx="100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798" name="Text Box 11"/>
          <p:cNvSpPr txBox="1">
            <a:spLocks noChangeArrowheads="1"/>
          </p:cNvSpPr>
          <p:nvPr/>
        </p:nvSpPr>
        <p:spPr bwMode="auto">
          <a:xfrm>
            <a:off x="3352800" y="3124200"/>
            <a:ext cx="1466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ea typeface="ＭＳ Ｐゴシック" panose="020B0600070205080204" pitchFamily="34" charset="-128"/>
              </a:rPr>
              <a:t>this one acts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ea typeface="ＭＳ Ｐゴシック" panose="020B0600070205080204" pitchFamily="34" charset="-128"/>
              </a:rPr>
              <a:t> as an acid</a:t>
            </a:r>
          </a:p>
        </p:txBody>
      </p:sp>
      <p:sp>
        <p:nvSpPr>
          <p:cNvPr id="33799" name="Line 12"/>
          <p:cNvSpPr>
            <a:spLocks noChangeShapeType="1"/>
          </p:cNvSpPr>
          <p:nvPr/>
        </p:nvSpPr>
        <p:spPr bwMode="auto">
          <a:xfrm flipH="1">
            <a:off x="3124200" y="35814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0" name="Text Box 13"/>
          <p:cNvSpPr txBox="1">
            <a:spLocks noChangeArrowheads="1"/>
          </p:cNvSpPr>
          <p:nvPr/>
        </p:nvSpPr>
        <p:spPr bwMode="auto">
          <a:xfrm>
            <a:off x="0" y="4267200"/>
            <a:ext cx="1466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ea typeface="ＭＳ Ｐゴシック" panose="020B0600070205080204" pitchFamily="34" charset="-128"/>
              </a:rPr>
              <a:t>this one acts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ea typeface="ＭＳ Ｐゴシック" panose="020B0600070205080204" pitchFamily="34" charset="-128"/>
              </a:rPr>
              <a:t>  as a base</a:t>
            </a:r>
          </a:p>
        </p:txBody>
      </p:sp>
      <p:sp>
        <p:nvSpPr>
          <p:cNvPr id="33801" name="Line 14"/>
          <p:cNvSpPr>
            <a:spLocks noChangeShapeType="1"/>
          </p:cNvSpPr>
          <p:nvPr/>
        </p:nvSpPr>
        <p:spPr bwMode="auto">
          <a:xfrm flipV="1">
            <a:off x="762000" y="4114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2" name="Text Box 15"/>
          <p:cNvSpPr txBox="1">
            <a:spLocks noChangeArrowheads="1"/>
          </p:cNvSpPr>
          <p:nvPr/>
        </p:nvSpPr>
        <p:spPr bwMode="auto">
          <a:xfrm>
            <a:off x="0" y="6132513"/>
            <a:ext cx="9088438" cy="64611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 concentration of H</a:t>
            </a:r>
            <a:r>
              <a:rPr lang="en-US" altLang="en-US" sz="1800" baseline="-25000"/>
              <a:t>3</a:t>
            </a:r>
            <a:r>
              <a:rPr lang="en-US" altLang="en-US" sz="1800"/>
              <a:t>O</a:t>
            </a:r>
            <a:r>
              <a:rPr lang="en-US" altLang="en-US" sz="1800" baseline="30000"/>
              <a:t>+</a:t>
            </a:r>
            <a:r>
              <a:rPr lang="en-US" altLang="en-US" sz="1800"/>
              <a:t> and OH</a:t>
            </a:r>
            <a:r>
              <a:rPr lang="en-US" altLang="en-US" sz="1800" baseline="30000"/>
              <a:t>-</a:t>
            </a:r>
            <a:r>
              <a:rPr lang="en-US" altLang="en-US" sz="1800"/>
              <a:t> ions in water is very small; at 25</a:t>
            </a:r>
            <a:r>
              <a:rPr lang="en-US" altLang="en-US" sz="1800" baseline="30000"/>
              <a:t>o</a:t>
            </a:r>
            <a:r>
              <a:rPr lang="en-US" altLang="en-US" sz="1800"/>
              <a:t>C, in “pure” water,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[H</a:t>
            </a:r>
            <a:r>
              <a:rPr lang="en-US" altLang="en-US" sz="1800" baseline="-25000"/>
              <a:t>3</a:t>
            </a:r>
            <a:r>
              <a:rPr lang="en-US" altLang="en-US" sz="1800"/>
              <a:t>O</a:t>
            </a:r>
            <a:r>
              <a:rPr lang="en-US" altLang="en-US" sz="1800" baseline="30000"/>
              <a:t>+</a:t>
            </a:r>
            <a:r>
              <a:rPr lang="en-US" altLang="en-US" sz="1800"/>
              <a:t>] = [OH</a:t>
            </a:r>
            <a:r>
              <a:rPr lang="en-US" altLang="en-US" sz="1800" baseline="30000"/>
              <a:t>-</a:t>
            </a:r>
            <a:r>
              <a:rPr lang="en-US" altLang="en-US" sz="1800"/>
              <a:t>] = 1.00 x 10</a:t>
            </a:r>
            <a:r>
              <a:rPr lang="en-US" altLang="en-US" sz="1800" baseline="30000"/>
              <a:t>-7</a:t>
            </a:r>
            <a:r>
              <a:rPr lang="en-US" altLang="en-US" sz="1800"/>
              <a:t> M</a:t>
            </a:r>
          </a:p>
        </p:txBody>
      </p:sp>
      <p:sp>
        <p:nvSpPr>
          <p:cNvPr id="33803" name="TextBox 1"/>
          <p:cNvSpPr txBox="1">
            <a:spLocks noChangeArrowheads="1"/>
          </p:cNvSpPr>
          <p:nvPr/>
        </p:nvSpPr>
        <p:spPr bwMode="auto">
          <a:xfrm>
            <a:off x="5265738" y="5649913"/>
            <a:ext cx="1766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“autoionization”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Self-ionization of water</a:t>
            </a:r>
          </a:p>
        </p:txBody>
      </p:sp>
      <p:pic>
        <p:nvPicPr>
          <p:cNvPr id="3481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200400"/>
            <a:ext cx="8229600" cy="3127375"/>
          </a:xfrm>
          <a:noFill/>
        </p:spPr>
      </p:pic>
      <p:grpSp>
        <p:nvGrpSpPr>
          <p:cNvPr id="34820" name="Group 7"/>
          <p:cNvGrpSpPr>
            <a:grpSpLocks/>
          </p:cNvGrpSpPr>
          <p:nvPr/>
        </p:nvGrpSpPr>
        <p:grpSpPr bwMode="auto">
          <a:xfrm>
            <a:off x="990600" y="1981200"/>
            <a:ext cx="7662863" cy="519113"/>
            <a:chOff x="480" y="2648"/>
            <a:chExt cx="4827" cy="327"/>
          </a:xfrm>
        </p:grpSpPr>
        <p:sp>
          <p:nvSpPr>
            <p:cNvPr id="34826" name="Rectangle 8"/>
            <p:cNvSpPr>
              <a:spLocks noChangeArrowheads="1"/>
            </p:cNvSpPr>
            <p:nvPr/>
          </p:nvSpPr>
          <p:spPr bwMode="auto">
            <a:xfrm>
              <a:off x="480" y="2648"/>
              <a:ext cx="155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H</a:t>
              </a:r>
              <a:r>
                <a:rPr lang="en-US" altLang="en-US" sz="2800" baseline="-25000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2</a:t>
              </a:r>
              <a:r>
                <a:rPr lang="en-US" altLang="en-US" sz="2800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O</a:t>
              </a:r>
              <a:r>
                <a:rPr lang="en-US" altLang="en-US" sz="2400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(</a:t>
              </a:r>
              <a:r>
                <a:rPr lang="en-US" altLang="en-US" sz="2400" i="1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l</a:t>
              </a:r>
              <a:r>
                <a:rPr lang="en-US" altLang="en-US" sz="2400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)</a:t>
              </a:r>
              <a:r>
                <a:rPr lang="en-US" altLang="en-US" sz="2800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 + H</a:t>
              </a:r>
              <a:r>
                <a:rPr lang="en-US" altLang="en-US" sz="2800" baseline="-25000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2</a:t>
              </a:r>
              <a:r>
                <a:rPr lang="en-US" altLang="en-US" sz="2800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O</a:t>
              </a:r>
              <a:r>
                <a:rPr lang="en-US" altLang="en-US" sz="2400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(</a:t>
              </a:r>
              <a:r>
                <a:rPr lang="en-US" altLang="en-US" sz="2400" i="1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l</a:t>
              </a:r>
              <a:r>
                <a:rPr lang="en-US" altLang="en-US" sz="2400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)</a:t>
              </a:r>
              <a:endParaRPr lang="en-US" altLang="en-US" sz="2800">
                <a:solidFill>
                  <a:srgbClr val="C82E32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34827" name="Rectangle 9"/>
            <p:cNvSpPr>
              <a:spLocks noChangeArrowheads="1"/>
            </p:cNvSpPr>
            <p:nvPr/>
          </p:nvSpPr>
          <p:spPr bwMode="auto">
            <a:xfrm>
              <a:off x="3317" y="2648"/>
              <a:ext cx="199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H</a:t>
              </a:r>
              <a:r>
                <a:rPr lang="en-US" altLang="en-US" sz="2800" baseline="-25000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3</a:t>
              </a:r>
              <a:r>
                <a:rPr lang="en-US" altLang="en-US" sz="2800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O</a:t>
              </a:r>
              <a:r>
                <a:rPr lang="en-US" altLang="en-US" sz="2800" baseline="30000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+</a:t>
              </a:r>
              <a:r>
                <a:rPr lang="en-US" altLang="en-US" sz="2400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(</a:t>
              </a:r>
              <a:r>
                <a:rPr lang="en-US" altLang="en-US" sz="2400" i="1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aq</a:t>
              </a:r>
              <a:r>
                <a:rPr lang="en-US" altLang="en-US" sz="2400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)</a:t>
              </a:r>
              <a:r>
                <a:rPr lang="en-US" altLang="en-US" sz="2800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 + OH</a:t>
              </a:r>
              <a:r>
                <a:rPr lang="en-US" altLang="en-US" sz="2800" baseline="30000">
                  <a:solidFill>
                    <a:srgbClr val="C82E32"/>
                  </a:solidFill>
                  <a:ea typeface="ＭＳ Ｐゴシック" panose="020B0600070205080204" pitchFamily="34" charset="-128"/>
                  <a:cs typeface="Arial" panose="020B0604020202020204" pitchFamily="34" charset="0"/>
                </a:rPr>
                <a:t>−</a:t>
              </a:r>
              <a:r>
                <a:rPr lang="en-US" altLang="en-US" sz="2400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(</a:t>
              </a:r>
              <a:r>
                <a:rPr lang="en-US" altLang="en-US" sz="2400" i="1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aq</a:t>
              </a:r>
              <a:r>
                <a:rPr lang="en-US" altLang="en-US" sz="2400">
                  <a:solidFill>
                    <a:srgbClr val="C82E32"/>
                  </a:solidFill>
                  <a:ea typeface="ＭＳ Ｐゴシック" panose="020B0600070205080204" pitchFamily="34" charset="-128"/>
                </a:rPr>
                <a:t>)</a:t>
              </a:r>
              <a:endParaRPr lang="en-US" altLang="en-US" sz="2800">
                <a:solidFill>
                  <a:srgbClr val="C82E32"/>
                </a:solidFill>
                <a:ea typeface="ＭＳ Ｐゴシック" panose="020B0600070205080204" pitchFamily="34" charset="-128"/>
              </a:endParaRPr>
            </a:p>
          </p:txBody>
        </p:sp>
        <p:pic>
          <p:nvPicPr>
            <p:cNvPr id="34828" name="Picture 10" descr="equilibr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2736"/>
              <a:ext cx="100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821" name="Text Box 11"/>
          <p:cNvSpPr txBox="1">
            <a:spLocks noChangeArrowheads="1"/>
          </p:cNvSpPr>
          <p:nvPr/>
        </p:nvSpPr>
        <p:spPr bwMode="auto">
          <a:xfrm>
            <a:off x="3581400" y="1447800"/>
            <a:ext cx="1466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ea typeface="ＭＳ Ｐゴシック" panose="020B0600070205080204" pitchFamily="34" charset="-128"/>
              </a:rPr>
              <a:t>this one acts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ea typeface="ＭＳ Ｐゴシック" panose="020B0600070205080204" pitchFamily="34" charset="-128"/>
              </a:rPr>
              <a:t> as an acid</a:t>
            </a:r>
          </a:p>
        </p:txBody>
      </p:sp>
      <p:sp>
        <p:nvSpPr>
          <p:cNvPr id="34822" name="Line 12"/>
          <p:cNvSpPr>
            <a:spLocks noChangeShapeType="1"/>
          </p:cNvSpPr>
          <p:nvPr/>
        </p:nvSpPr>
        <p:spPr bwMode="auto">
          <a:xfrm flipH="1">
            <a:off x="3352800" y="19050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3" name="Text Box 13"/>
          <p:cNvSpPr txBox="1">
            <a:spLocks noChangeArrowheads="1"/>
          </p:cNvSpPr>
          <p:nvPr/>
        </p:nvSpPr>
        <p:spPr bwMode="auto">
          <a:xfrm>
            <a:off x="228600" y="2590800"/>
            <a:ext cx="1466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ea typeface="ＭＳ Ｐゴシック" panose="020B0600070205080204" pitchFamily="34" charset="-128"/>
              </a:rPr>
              <a:t>this one acts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ea typeface="ＭＳ Ｐゴシック" panose="020B0600070205080204" pitchFamily="34" charset="-128"/>
              </a:rPr>
              <a:t>  as a base</a:t>
            </a:r>
          </a:p>
        </p:txBody>
      </p:sp>
      <p:sp>
        <p:nvSpPr>
          <p:cNvPr id="34824" name="Line 14"/>
          <p:cNvSpPr>
            <a:spLocks noChangeShapeType="1"/>
          </p:cNvSpPr>
          <p:nvPr/>
        </p:nvSpPr>
        <p:spPr bwMode="auto">
          <a:xfrm flipV="1">
            <a:off x="990600" y="24384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5" name="TextBox 1"/>
          <p:cNvSpPr txBox="1">
            <a:spLocks noChangeArrowheads="1"/>
          </p:cNvSpPr>
          <p:nvPr/>
        </p:nvSpPr>
        <p:spPr bwMode="auto">
          <a:xfrm>
            <a:off x="228600" y="6172200"/>
            <a:ext cx="3948113" cy="5238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The H</a:t>
            </a:r>
            <a:r>
              <a:rPr lang="en-US" altLang="en-US" sz="1400" baseline="-25000"/>
              <a:t>2</a:t>
            </a:r>
            <a:r>
              <a:rPr lang="en-US" altLang="en-US" sz="1400"/>
              <a:t>O on the left uses an e</a:t>
            </a:r>
            <a:r>
              <a:rPr lang="en-US" altLang="en-US" sz="1400" baseline="30000"/>
              <a:t>-</a:t>
            </a:r>
            <a:r>
              <a:rPr lang="en-US" altLang="en-US" sz="1400"/>
              <a:t> pair to form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a new bond to H</a:t>
            </a:r>
            <a:r>
              <a:rPr lang="en-US" altLang="en-US" sz="1400" baseline="30000"/>
              <a:t>+</a:t>
            </a:r>
            <a:r>
              <a:rPr lang="en-US" altLang="en-US" sz="1400"/>
              <a:t> ion from the H</a:t>
            </a:r>
            <a:r>
              <a:rPr lang="en-US" altLang="en-US" sz="1400" baseline="-25000"/>
              <a:t>2</a:t>
            </a:r>
            <a:r>
              <a:rPr lang="en-US" altLang="en-US" sz="1400"/>
              <a:t>O on the right.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Ion-product constant for water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self-ionization reaction of water occurs to a </a:t>
            </a:r>
            <a:r>
              <a:rPr lang="en-US" altLang="en-US" u="sng" smtClean="0"/>
              <a:t>very small extent</a:t>
            </a:r>
            <a:r>
              <a:rPr lang="en-US" altLang="en-US" smtClean="0"/>
              <a:t> (equilibrium lies far to the left).  We can calculate a value for the equilibrium constant (K</a:t>
            </a:r>
            <a:r>
              <a:rPr lang="en-US" altLang="en-US" baseline="-25000" smtClean="0"/>
              <a:t>w</a:t>
            </a:r>
            <a:r>
              <a:rPr lang="en-US" altLang="en-US" smtClean="0"/>
              <a:t>) using the following:</a:t>
            </a:r>
          </a:p>
        </p:txBody>
      </p:sp>
      <p:graphicFrame>
        <p:nvGraphicFramePr>
          <p:cNvPr id="35844" name="Object 4"/>
          <p:cNvGraphicFramePr>
            <a:graphicFrameLocks noChangeAspect="1"/>
          </p:cNvGraphicFramePr>
          <p:nvPr/>
        </p:nvGraphicFramePr>
        <p:xfrm>
          <a:off x="2590800" y="4648200"/>
          <a:ext cx="3962400" cy="72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9" name="Equation" r:id="rId3" imgW="1295400" imgH="241300" progId="Equation.3">
                  <p:embed/>
                </p:oleObj>
              </mc:Choice>
              <mc:Fallback>
                <p:oleObj name="Equation" r:id="rId3" imgW="1295400" imgH="2413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648200"/>
                        <a:ext cx="3962400" cy="728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5" name="TextBox 1"/>
          <p:cNvSpPr txBox="1">
            <a:spLocks noChangeArrowheads="1"/>
          </p:cNvSpPr>
          <p:nvPr/>
        </p:nvSpPr>
        <p:spPr bwMode="auto">
          <a:xfrm>
            <a:off x="1471613" y="5546725"/>
            <a:ext cx="27955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Ion-product constant for H</a:t>
            </a:r>
            <a:r>
              <a:rPr lang="en-US" altLang="en-US" sz="1600" baseline="-25000"/>
              <a:t>2</a:t>
            </a:r>
            <a:r>
              <a:rPr lang="en-US" altLang="en-US" sz="1600"/>
              <a:t>O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868613" y="5273675"/>
            <a:ext cx="0" cy="2889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Ion-product constant for water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mtClean="0"/>
              <a:t>At 25</a:t>
            </a:r>
            <a:r>
              <a:rPr lang="en-US" altLang="en-US" baseline="30000" smtClean="0"/>
              <a:t>o</a:t>
            </a:r>
            <a:r>
              <a:rPr lang="en-US" altLang="en-US" smtClean="0"/>
              <a:t>C, [H</a:t>
            </a:r>
            <a:r>
              <a:rPr lang="en-US" altLang="en-US" baseline="-25000" smtClean="0"/>
              <a:t>3</a:t>
            </a:r>
            <a:r>
              <a:rPr lang="en-US" altLang="en-US" smtClean="0"/>
              <a:t>O</a:t>
            </a:r>
            <a:r>
              <a:rPr lang="en-US" altLang="en-US" baseline="30000" smtClean="0"/>
              <a:t>+</a:t>
            </a:r>
            <a:r>
              <a:rPr lang="en-US" altLang="en-US" smtClean="0"/>
              <a:t>] = [OH</a:t>
            </a:r>
            <a:r>
              <a:rPr lang="en-US" altLang="en-US" baseline="30000" smtClean="0"/>
              <a:t>-</a:t>
            </a:r>
            <a:r>
              <a:rPr lang="en-US" altLang="en-US" smtClean="0"/>
              <a:t>] = 1.00 x 10</a:t>
            </a:r>
            <a:r>
              <a:rPr lang="en-US" altLang="en-US" baseline="30000" smtClean="0"/>
              <a:t>-7</a:t>
            </a:r>
            <a:r>
              <a:rPr lang="en-US" altLang="en-US" smtClean="0"/>
              <a:t> M, thus the value of K</a:t>
            </a:r>
            <a:r>
              <a:rPr lang="en-US" altLang="en-US" baseline="-25000" smtClean="0"/>
              <a:t>w</a:t>
            </a:r>
            <a:r>
              <a:rPr lang="en-US" altLang="en-US" smtClean="0"/>
              <a:t> at 25</a:t>
            </a:r>
            <a:r>
              <a:rPr lang="en-US" altLang="en-US" baseline="30000" smtClean="0"/>
              <a:t>o</a:t>
            </a:r>
            <a:r>
              <a:rPr lang="en-US" altLang="en-US" smtClean="0"/>
              <a:t>C is: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36868" name="Rectangle 5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36869" name="Object 4"/>
          <p:cNvGraphicFramePr>
            <a:graphicFrameLocks noChangeAspect="1"/>
          </p:cNvGraphicFramePr>
          <p:nvPr/>
        </p:nvGraphicFramePr>
        <p:xfrm>
          <a:off x="1900238" y="3200400"/>
          <a:ext cx="5399087" cy="222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2" name="Equation" r:id="rId3" imgW="1765300" imgH="736600" progId="Equation.3">
                  <p:embed/>
                </p:oleObj>
              </mc:Choice>
              <mc:Fallback>
                <p:oleObj name="Equation" r:id="rId3" imgW="1765300" imgH="736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0238" y="3200400"/>
                        <a:ext cx="5399087" cy="2224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Ion-product constant for water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At 25</a:t>
            </a:r>
            <a:r>
              <a:rPr lang="en-US" altLang="en-US" sz="2800" baseline="30000" smtClean="0"/>
              <a:t>o</a:t>
            </a:r>
            <a:r>
              <a:rPr lang="en-US" altLang="en-US" sz="2800" smtClean="0"/>
              <a:t>C, the product of the concentrations of H</a:t>
            </a:r>
            <a:r>
              <a:rPr lang="en-US" altLang="en-US" sz="2800" baseline="-25000" smtClean="0"/>
              <a:t>3</a:t>
            </a:r>
            <a:r>
              <a:rPr lang="en-US" altLang="en-US" sz="2800" smtClean="0"/>
              <a:t>O</a:t>
            </a:r>
            <a:r>
              <a:rPr lang="en-US" altLang="en-US" sz="2800" baseline="30000" smtClean="0"/>
              <a:t>+</a:t>
            </a:r>
            <a:r>
              <a:rPr lang="en-US" altLang="en-US" sz="2800" smtClean="0"/>
              <a:t> and OH</a:t>
            </a:r>
            <a:r>
              <a:rPr lang="en-US" altLang="en-US" sz="2800" baseline="30000" smtClean="0"/>
              <a:t>-</a:t>
            </a:r>
            <a:r>
              <a:rPr lang="en-US" altLang="en-US" sz="2800" smtClean="0"/>
              <a:t> must be 1.00 x 10</a:t>
            </a:r>
            <a:r>
              <a:rPr lang="en-US" altLang="en-US" sz="2800" baseline="30000" smtClean="0"/>
              <a:t>-14</a:t>
            </a:r>
            <a:r>
              <a:rPr lang="en-US" altLang="en-US" sz="2800" smtClean="0"/>
              <a:t>.</a:t>
            </a:r>
          </a:p>
          <a:p>
            <a:pPr eaLnBrk="1" hangingPunct="1"/>
            <a:r>
              <a:rPr lang="en-US" altLang="en-US" sz="2800" smtClean="0"/>
              <a:t>This is true even if some solute is added which changes the amount of H</a:t>
            </a:r>
            <a:r>
              <a:rPr lang="en-US" altLang="en-US" sz="2800" baseline="-25000" smtClean="0"/>
              <a:t>3</a:t>
            </a:r>
            <a:r>
              <a:rPr lang="en-US" altLang="en-US" sz="2800" smtClean="0"/>
              <a:t>O</a:t>
            </a:r>
            <a:r>
              <a:rPr lang="en-US" altLang="en-US" sz="2800" baseline="30000" smtClean="0"/>
              <a:t>+</a:t>
            </a:r>
            <a:r>
              <a:rPr lang="en-US" altLang="en-US" sz="2800" smtClean="0"/>
              <a:t> or OH</a:t>
            </a:r>
            <a:r>
              <a:rPr lang="en-US" altLang="en-US" sz="2800" baseline="30000" smtClean="0"/>
              <a:t>-</a:t>
            </a:r>
            <a:r>
              <a:rPr lang="en-US" altLang="en-US" sz="2800" smtClean="0"/>
              <a:t>.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219200" y="5562600"/>
            <a:ext cx="6626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Because K</a:t>
            </a:r>
            <a:r>
              <a:rPr lang="en-US" altLang="en-US" sz="1800" baseline="-25000"/>
              <a:t>w</a:t>
            </a:r>
            <a:r>
              <a:rPr lang="en-US" altLang="en-US" sz="1800"/>
              <a:t> is a </a:t>
            </a:r>
            <a:r>
              <a:rPr lang="en-US" altLang="en-US" sz="1800">
                <a:solidFill>
                  <a:srgbClr val="FF0000"/>
                </a:solidFill>
              </a:rPr>
              <a:t>constant</a:t>
            </a:r>
            <a:r>
              <a:rPr lang="en-US" altLang="en-US" sz="1800"/>
              <a:t>, as [H</a:t>
            </a:r>
            <a:r>
              <a:rPr lang="en-US" altLang="en-US" sz="1800" baseline="-25000"/>
              <a:t>3</a:t>
            </a:r>
            <a:r>
              <a:rPr lang="en-US" altLang="en-US" sz="1800"/>
              <a:t>O</a:t>
            </a:r>
            <a:r>
              <a:rPr lang="en-US" altLang="en-US" sz="1800" baseline="30000"/>
              <a:t>+</a:t>
            </a:r>
            <a:r>
              <a:rPr lang="en-US" altLang="en-US" sz="1800"/>
              <a:t>] increases, [OH</a:t>
            </a:r>
            <a:r>
              <a:rPr lang="en-US" altLang="en-US" sz="1800" baseline="30000"/>
              <a:t>-</a:t>
            </a:r>
            <a:r>
              <a:rPr lang="en-US" altLang="en-US" sz="1800"/>
              <a:t>] decreases</a:t>
            </a:r>
          </a:p>
        </p:txBody>
      </p:sp>
      <p:graphicFrame>
        <p:nvGraphicFramePr>
          <p:cNvPr id="37893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2590800" y="4419600"/>
          <a:ext cx="3962400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9" name="Equation" r:id="rId3" imgW="1295400" imgH="241300" progId="Equation.3">
                  <p:embed/>
                </p:oleObj>
              </mc:Choice>
              <mc:Fallback>
                <p:oleObj name="Equation" r:id="rId3" imgW="1295400" imgH="2413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419600"/>
                        <a:ext cx="3962400" cy="73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424613" y="3429000"/>
            <a:ext cx="28416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</a:rPr>
              <a:t>This means that as [H</a:t>
            </a:r>
            <a:r>
              <a:rPr lang="en-US" altLang="en-US" sz="1600" baseline="-25000">
                <a:solidFill>
                  <a:srgbClr val="FF0000"/>
                </a:solidFill>
              </a:rPr>
              <a:t>3</a:t>
            </a:r>
            <a:r>
              <a:rPr lang="en-US" altLang="en-US" sz="1600">
                <a:solidFill>
                  <a:srgbClr val="FF0000"/>
                </a:solidFill>
              </a:rPr>
              <a:t>O</a:t>
            </a:r>
            <a:r>
              <a:rPr lang="en-US" altLang="en-US" sz="1600" baseline="30000">
                <a:solidFill>
                  <a:srgbClr val="FF0000"/>
                </a:solidFill>
              </a:rPr>
              <a:t>+</a:t>
            </a:r>
            <a:r>
              <a:rPr lang="en-US" altLang="en-US" sz="1600">
                <a:solidFill>
                  <a:srgbClr val="FF0000"/>
                </a:solidFill>
              </a:rPr>
              <a:t>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</a:rPr>
              <a:t>increases, [OH</a:t>
            </a:r>
            <a:r>
              <a:rPr lang="en-US" altLang="en-US" sz="1600" baseline="30000">
                <a:solidFill>
                  <a:srgbClr val="FF0000"/>
                </a:solidFill>
              </a:rPr>
              <a:t>-</a:t>
            </a:r>
            <a:r>
              <a:rPr lang="en-US" altLang="en-US" sz="1600">
                <a:solidFill>
                  <a:srgbClr val="FF0000"/>
                </a:solidFill>
              </a:rPr>
              <a:t>] decreases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</a:rPr>
              <a:t>(as a solution becomes more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</a:rPr>
              <a:t>acidic, it becomes less basic)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946525" y="4953000"/>
            <a:ext cx="1171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acid species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286375" y="4949825"/>
            <a:ext cx="1230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FF"/>
                </a:solidFill>
              </a:rPr>
              <a:t>base species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Ion-product constant for water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305800" cy="4525963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Example: An acidic solute is added to water in an amount that increases [H</a:t>
            </a:r>
            <a:r>
              <a:rPr lang="en-US" altLang="en-US" sz="2800" baseline="-25000" smtClean="0"/>
              <a:t>3</a:t>
            </a:r>
            <a:r>
              <a:rPr lang="en-US" altLang="en-US" sz="2800" smtClean="0"/>
              <a:t>O</a:t>
            </a:r>
            <a:r>
              <a:rPr lang="en-US" altLang="en-US" sz="2800" baseline="30000" smtClean="0"/>
              <a:t>+</a:t>
            </a:r>
            <a:r>
              <a:rPr lang="en-US" altLang="en-US" sz="2800" smtClean="0"/>
              <a:t>] to 5.7 x 10</a:t>
            </a:r>
            <a:r>
              <a:rPr lang="en-US" altLang="en-US" sz="2800" baseline="30000" smtClean="0"/>
              <a:t>-6</a:t>
            </a:r>
            <a:r>
              <a:rPr lang="en-US" altLang="en-US" sz="2800" smtClean="0"/>
              <a:t> M.  What is [OH</a:t>
            </a:r>
            <a:r>
              <a:rPr lang="en-US" altLang="en-US" sz="2800" baseline="30000" smtClean="0"/>
              <a:t>-</a:t>
            </a:r>
            <a:r>
              <a:rPr lang="en-US" altLang="en-US" sz="2800" smtClean="0"/>
              <a:t>] in this solution?</a:t>
            </a:r>
          </a:p>
        </p:txBody>
      </p:sp>
      <p:graphicFrame>
        <p:nvGraphicFramePr>
          <p:cNvPr id="38916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1447800" y="3352800"/>
          <a:ext cx="2724150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0" name="Equation" r:id="rId3" imgW="1257300" imgH="1371600" progId="Equation.3">
                  <p:embed/>
                </p:oleObj>
              </mc:Choice>
              <mc:Fallback>
                <p:oleObj name="Equation" r:id="rId3" imgW="1257300" imgH="1371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3352800"/>
                        <a:ext cx="2724150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7" name="TextBox 1"/>
          <p:cNvSpPr txBox="1">
            <a:spLocks noChangeArrowheads="1"/>
          </p:cNvSpPr>
          <p:nvPr/>
        </p:nvSpPr>
        <p:spPr bwMode="auto">
          <a:xfrm>
            <a:off x="4527550" y="4267200"/>
            <a:ext cx="4583113" cy="10779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Notice: we’ve made </a:t>
            </a:r>
            <a:r>
              <a:rPr lang="en-US" altLang="en-US" sz="1600">
                <a:solidFill>
                  <a:srgbClr val="FF0000"/>
                </a:solidFill>
              </a:rPr>
              <a:t>[H</a:t>
            </a:r>
            <a:r>
              <a:rPr lang="en-US" altLang="en-US" sz="1600" baseline="-25000">
                <a:solidFill>
                  <a:srgbClr val="FF0000"/>
                </a:solidFill>
              </a:rPr>
              <a:t>3</a:t>
            </a:r>
            <a:r>
              <a:rPr lang="en-US" altLang="en-US" sz="1600">
                <a:solidFill>
                  <a:srgbClr val="FF0000"/>
                </a:solidFill>
              </a:rPr>
              <a:t>O</a:t>
            </a:r>
            <a:r>
              <a:rPr lang="en-US" altLang="en-US" sz="1600" baseline="30000">
                <a:solidFill>
                  <a:srgbClr val="FF0000"/>
                </a:solidFill>
              </a:rPr>
              <a:t>+</a:t>
            </a:r>
            <a:r>
              <a:rPr lang="en-US" altLang="en-US" sz="1600">
                <a:solidFill>
                  <a:srgbClr val="FF0000"/>
                </a:solidFill>
              </a:rPr>
              <a:t>] </a:t>
            </a:r>
            <a:r>
              <a:rPr lang="en-US" altLang="en-US" sz="1600"/>
              <a:t>greater than what it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would be under neutral conditions (1.0 x 10</a:t>
            </a:r>
            <a:r>
              <a:rPr lang="en-US" altLang="en-US" sz="1600" baseline="30000"/>
              <a:t>-7</a:t>
            </a:r>
            <a:r>
              <a:rPr lang="en-US" altLang="en-US" sz="1600"/>
              <a:t> M).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This makes </a:t>
            </a:r>
            <a:r>
              <a:rPr lang="en-US" altLang="en-US" sz="1600">
                <a:solidFill>
                  <a:srgbClr val="0000FF"/>
                </a:solidFill>
              </a:rPr>
              <a:t>[OH</a:t>
            </a:r>
            <a:r>
              <a:rPr lang="en-US" altLang="en-US" sz="1600" baseline="30000">
                <a:solidFill>
                  <a:srgbClr val="0000FF"/>
                </a:solidFill>
              </a:rPr>
              <a:t>-</a:t>
            </a:r>
            <a:r>
              <a:rPr lang="en-US" altLang="en-US" sz="1600">
                <a:solidFill>
                  <a:srgbClr val="0000FF"/>
                </a:solidFill>
              </a:rPr>
              <a:t>] </a:t>
            </a:r>
            <a:r>
              <a:rPr lang="en-US" altLang="en-US" sz="1600"/>
              <a:t>less than it would be under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neutral conditions 1.0 x 10</a:t>
            </a:r>
            <a:r>
              <a:rPr lang="en-US" altLang="en-US" sz="1600" baseline="30000"/>
              <a:t>-7</a:t>
            </a:r>
            <a:r>
              <a:rPr lang="en-US" altLang="en-US" sz="1600"/>
              <a:t> 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smtClean="0"/>
              <a:t>Topics we’ll be looking at in this chapter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800" smtClean="0"/>
              <a:t>Arrhenius theory of acids and bases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smtClean="0"/>
              <a:t>Bronsted-Lowry acid-base theory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smtClean="0"/>
              <a:t>Mono-, di- and tri-protic acids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smtClean="0"/>
              <a:t>Strengths of acids and bases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smtClean="0"/>
              <a:t>Ionization constants for acids and bases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smtClean="0"/>
              <a:t>Salts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smtClean="0"/>
              <a:t>Acid-base neutralization reactions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smtClean="0"/>
              <a:t>Self-ionization of water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smtClean="0"/>
              <a:t>pH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smtClean="0"/>
              <a:t>pK</a:t>
            </a:r>
            <a:r>
              <a:rPr lang="en-US" altLang="en-US" sz="1800" baseline="-25000" smtClean="0"/>
              <a:t>a</a:t>
            </a:r>
            <a:r>
              <a:rPr lang="en-US" altLang="en-US" sz="1800" smtClean="0"/>
              <a:t> and acid strength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smtClean="0"/>
              <a:t>pH of aqueous salt solutions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smtClean="0"/>
              <a:t>Buffers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smtClean="0"/>
              <a:t>The Henderson-Hasselbach equation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smtClean="0"/>
              <a:t>Electrolytes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smtClean="0"/>
              <a:t>Equivalents and milliequivalents of electrolytes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smtClean="0"/>
              <a:t>Acid-base titrations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Ion-product constant for water</a:t>
            </a:r>
          </a:p>
        </p:txBody>
      </p:sp>
      <p:graphicFrame>
        <p:nvGraphicFramePr>
          <p:cNvPr id="39939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0" y="1676400"/>
          <a:ext cx="9144000" cy="410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2" name="Photo Editor Photo" r:id="rId3" imgW="9523810" imgH="4277322" progId="MSPhotoEd.3">
                  <p:embed/>
                </p:oleObj>
              </mc:Choice>
              <mc:Fallback>
                <p:oleObj name="Photo Editor Photo" r:id="rId3" imgW="9523810" imgH="4277322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76400"/>
                        <a:ext cx="9144000" cy="410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Acidic, basic, and neutral solutions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305800" cy="4525963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The </a:t>
            </a:r>
            <a:r>
              <a:rPr lang="en-US" altLang="en-US" sz="2800" u="sng" smtClean="0"/>
              <a:t>relative amounts of H</a:t>
            </a:r>
            <a:r>
              <a:rPr lang="en-US" altLang="en-US" sz="2800" u="sng" baseline="-25000" smtClean="0"/>
              <a:t>3</a:t>
            </a:r>
            <a:r>
              <a:rPr lang="en-US" altLang="en-US" sz="2800" u="sng" smtClean="0"/>
              <a:t>O</a:t>
            </a:r>
            <a:r>
              <a:rPr lang="en-US" altLang="en-US" sz="2800" u="sng" baseline="30000" smtClean="0"/>
              <a:t>+</a:t>
            </a:r>
            <a:r>
              <a:rPr lang="en-US" altLang="en-US" sz="2800" u="sng" smtClean="0"/>
              <a:t> and OH</a:t>
            </a:r>
            <a:r>
              <a:rPr lang="en-US" altLang="en-US" sz="2800" u="sng" baseline="30000" smtClean="0"/>
              <a:t>-</a:t>
            </a:r>
            <a:r>
              <a:rPr lang="en-US" altLang="en-US" sz="2800" smtClean="0"/>
              <a:t> in a solution determine whether the solution is acidic, basic, or neutral.</a:t>
            </a:r>
          </a:p>
          <a:p>
            <a:pPr eaLnBrk="1" hangingPunct="1"/>
            <a:r>
              <a:rPr lang="en-US" altLang="en-US" sz="2800" smtClean="0"/>
              <a:t>An </a:t>
            </a:r>
            <a:r>
              <a:rPr lang="en-US" altLang="en-US" sz="2800" smtClean="0">
                <a:solidFill>
                  <a:srgbClr val="FF0000"/>
                </a:solidFill>
              </a:rPr>
              <a:t>acidic</a:t>
            </a:r>
            <a:r>
              <a:rPr lang="en-US" altLang="en-US" sz="2800" smtClean="0"/>
              <a:t> solution has a higher concentration of H</a:t>
            </a:r>
            <a:r>
              <a:rPr lang="en-US" altLang="en-US" sz="2800" baseline="-25000" smtClean="0"/>
              <a:t>3</a:t>
            </a:r>
            <a:r>
              <a:rPr lang="en-US" altLang="en-US" sz="2800" smtClean="0"/>
              <a:t>O</a:t>
            </a:r>
            <a:r>
              <a:rPr lang="en-US" altLang="en-US" sz="2800" baseline="30000" smtClean="0"/>
              <a:t>+</a:t>
            </a:r>
            <a:r>
              <a:rPr lang="en-US" altLang="en-US" sz="2800" smtClean="0"/>
              <a:t> than OH</a:t>
            </a:r>
            <a:r>
              <a:rPr lang="en-US" altLang="en-US" sz="2800" baseline="30000" smtClean="0"/>
              <a:t>-</a:t>
            </a:r>
            <a:r>
              <a:rPr lang="en-US" altLang="en-US" sz="2800" smtClean="0"/>
              <a:t>.</a:t>
            </a:r>
          </a:p>
          <a:p>
            <a:pPr eaLnBrk="1" hangingPunct="1"/>
            <a:r>
              <a:rPr lang="en-US" altLang="en-US" sz="2800" smtClean="0"/>
              <a:t>A </a:t>
            </a:r>
            <a:r>
              <a:rPr lang="en-US" altLang="en-US" sz="2800" smtClean="0">
                <a:solidFill>
                  <a:srgbClr val="0000FF"/>
                </a:solidFill>
              </a:rPr>
              <a:t>basic</a:t>
            </a:r>
            <a:r>
              <a:rPr lang="en-US" altLang="en-US" sz="2800" smtClean="0"/>
              <a:t> solution has a higher concentration of OH</a:t>
            </a:r>
            <a:r>
              <a:rPr lang="en-US" altLang="en-US" sz="2800" baseline="30000" smtClean="0"/>
              <a:t>-</a:t>
            </a:r>
            <a:r>
              <a:rPr lang="en-US" altLang="en-US" sz="2800" smtClean="0"/>
              <a:t> than H</a:t>
            </a:r>
            <a:r>
              <a:rPr lang="en-US" altLang="en-US" sz="2800" baseline="-25000" smtClean="0"/>
              <a:t>3</a:t>
            </a:r>
            <a:r>
              <a:rPr lang="en-US" altLang="en-US" sz="2800" smtClean="0"/>
              <a:t>O</a:t>
            </a:r>
            <a:r>
              <a:rPr lang="en-US" altLang="en-US" sz="2800" baseline="30000" smtClean="0"/>
              <a:t>+</a:t>
            </a:r>
            <a:r>
              <a:rPr lang="en-US" altLang="en-US" sz="2800" smtClean="0"/>
              <a:t>.</a:t>
            </a:r>
          </a:p>
        </p:txBody>
      </p:sp>
      <p:graphicFrame>
        <p:nvGraphicFramePr>
          <p:cNvPr id="40964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2590800" y="5257800"/>
          <a:ext cx="35814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8" name="Equation" r:id="rId3" imgW="1295400" imgH="241300" progId="Equation.3">
                  <p:embed/>
                </p:oleObj>
              </mc:Choice>
              <mc:Fallback>
                <p:oleObj name="Equation" r:id="rId3" imgW="1295400" imgH="2413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5257800"/>
                        <a:ext cx="35814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5" name="Text Box 6"/>
          <p:cNvSpPr txBox="1">
            <a:spLocks noChangeArrowheads="1"/>
          </p:cNvSpPr>
          <p:nvPr/>
        </p:nvSpPr>
        <p:spPr bwMode="auto">
          <a:xfrm>
            <a:off x="1447800" y="6324600"/>
            <a:ext cx="6351588" cy="366713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Neutral solutions have equal concentrations of H</a:t>
            </a:r>
            <a:r>
              <a:rPr lang="en-US" altLang="en-US" sz="1800" baseline="-25000"/>
              <a:t>3</a:t>
            </a:r>
            <a:r>
              <a:rPr lang="en-US" altLang="en-US" sz="1800"/>
              <a:t>O</a:t>
            </a:r>
            <a:r>
              <a:rPr lang="en-US" altLang="en-US" sz="1800" baseline="30000"/>
              <a:t>+</a:t>
            </a:r>
            <a:r>
              <a:rPr lang="en-US" altLang="en-US" sz="1800"/>
              <a:t> and OH</a:t>
            </a:r>
            <a:r>
              <a:rPr lang="en-US" altLang="en-US" sz="1800" baseline="30000"/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pH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Because H</a:t>
            </a:r>
            <a:r>
              <a:rPr lang="en-US" altLang="en-US" baseline="-25000" smtClean="0"/>
              <a:t>3</a:t>
            </a:r>
            <a:r>
              <a:rPr lang="en-US" altLang="en-US" smtClean="0"/>
              <a:t>O</a:t>
            </a:r>
            <a:r>
              <a:rPr lang="en-US" altLang="en-US" baseline="30000" smtClean="0"/>
              <a:t>+</a:t>
            </a:r>
            <a:r>
              <a:rPr lang="en-US" altLang="en-US" smtClean="0"/>
              <a:t> and OH</a:t>
            </a:r>
            <a:r>
              <a:rPr lang="en-US" altLang="en-US" baseline="30000" smtClean="0"/>
              <a:t>-</a:t>
            </a:r>
            <a:r>
              <a:rPr lang="en-US" altLang="en-US" smtClean="0"/>
              <a:t> concentrations occur over such a large range (typically between 10</a:t>
            </a:r>
            <a:r>
              <a:rPr lang="en-US" altLang="en-US" baseline="30000" smtClean="0"/>
              <a:t>-1</a:t>
            </a:r>
            <a:r>
              <a:rPr lang="en-US" altLang="en-US" smtClean="0"/>
              <a:t> to 10</a:t>
            </a:r>
            <a:r>
              <a:rPr lang="en-US" altLang="en-US" baseline="30000" smtClean="0"/>
              <a:t>-14</a:t>
            </a:r>
            <a:r>
              <a:rPr lang="en-US" altLang="en-US" smtClean="0"/>
              <a:t> M in water), it is more convenient to report [H</a:t>
            </a:r>
            <a:r>
              <a:rPr lang="en-US" altLang="en-US" baseline="-25000" smtClean="0"/>
              <a:t>3</a:t>
            </a:r>
            <a:r>
              <a:rPr lang="en-US" altLang="en-US" smtClean="0"/>
              <a:t>O</a:t>
            </a:r>
            <a:r>
              <a:rPr lang="en-US" altLang="en-US" baseline="30000" smtClean="0"/>
              <a:t>+</a:t>
            </a:r>
            <a:r>
              <a:rPr lang="en-US" altLang="en-US" smtClean="0"/>
              <a:t>] as a logarithmic value.</a:t>
            </a:r>
          </a:p>
          <a:p>
            <a:pPr algn="ctr" eaLnBrk="1" hangingPunct="1">
              <a:buFontTx/>
              <a:buNone/>
            </a:pPr>
            <a:endParaRPr lang="en-US" altLang="en-US" smtClean="0"/>
          </a:p>
          <a:p>
            <a:pPr algn="ctr" eaLnBrk="1" hangingPunct="1">
              <a:buFontTx/>
              <a:buNone/>
            </a:pPr>
            <a:r>
              <a:rPr lang="en-US" altLang="en-US" smtClean="0"/>
              <a:t>pH = -log[H</a:t>
            </a:r>
            <a:r>
              <a:rPr lang="en-US" altLang="en-US" baseline="-25000" smtClean="0"/>
              <a:t>3</a:t>
            </a:r>
            <a:r>
              <a:rPr lang="en-US" altLang="en-US" smtClean="0"/>
              <a:t>O</a:t>
            </a:r>
            <a:r>
              <a:rPr lang="en-US" altLang="en-US" baseline="30000" smtClean="0"/>
              <a:t>+</a:t>
            </a:r>
            <a:r>
              <a:rPr lang="en-US" altLang="en-US" smtClean="0"/>
              <a:t>]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381000" y="5638800"/>
            <a:ext cx="8302625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To calculate the pH of a solution for a known [H</a:t>
            </a:r>
            <a:r>
              <a:rPr lang="en-US" altLang="en-US" sz="1800" baseline="-25000">
                <a:solidFill>
                  <a:srgbClr val="0000FF"/>
                </a:solidFill>
              </a:rPr>
              <a:t>3</a:t>
            </a:r>
            <a:r>
              <a:rPr lang="en-US" altLang="en-US" sz="1800">
                <a:solidFill>
                  <a:srgbClr val="0000FF"/>
                </a:solidFill>
              </a:rPr>
              <a:t>O</a:t>
            </a:r>
            <a:r>
              <a:rPr lang="en-US" altLang="en-US" sz="1800" baseline="30000">
                <a:solidFill>
                  <a:srgbClr val="0000FF"/>
                </a:solidFill>
              </a:rPr>
              <a:t>+</a:t>
            </a:r>
            <a:r>
              <a:rPr lang="en-US" altLang="en-US" sz="1800">
                <a:solidFill>
                  <a:srgbClr val="0000FF"/>
                </a:solidFill>
              </a:rPr>
              <a:t>], take the logarithm of [H</a:t>
            </a:r>
            <a:r>
              <a:rPr lang="en-US" altLang="en-US" sz="1800" baseline="-25000">
                <a:solidFill>
                  <a:srgbClr val="0000FF"/>
                </a:solidFill>
              </a:rPr>
              <a:t>3</a:t>
            </a:r>
            <a:r>
              <a:rPr lang="en-US" altLang="en-US" sz="1800">
                <a:solidFill>
                  <a:srgbClr val="0000FF"/>
                </a:solidFill>
              </a:rPr>
              <a:t>O</a:t>
            </a:r>
            <a:r>
              <a:rPr lang="en-US" altLang="en-US" sz="1800" baseline="30000">
                <a:solidFill>
                  <a:srgbClr val="0000FF"/>
                </a:solidFill>
              </a:rPr>
              <a:t>+</a:t>
            </a:r>
            <a:r>
              <a:rPr lang="en-US" altLang="en-US" sz="1800">
                <a:solidFill>
                  <a:srgbClr val="0000FF"/>
                </a:solidFill>
              </a:rPr>
              <a:t>]</a:t>
            </a:r>
          </a:p>
          <a:p>
            <a:pPr eaLnBrk="1" hangingPunct="1"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and multiply the answer by -1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pH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610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For cases where the concentration of H</a:t>
            </a:r>
            <a:r>
              <a:rPr lang="en-US" altLang="en-US" baseline="-25000" smtClean="0"/>
              <a:t>3</a:t>
            </a:r>
            <a:r>
              <a:rPr lang="en-US" altLang="en-US" smtClean="0"/>
              <a:t>O</a:t>
            </a:r>
            <a:r>
              <a:rPr lang="en-US" altLang="en-US" baseline="30000" smtClean="0"/>
              <a:t>+</a:t>
            </a:r>
            <a:r>
              <a:rPr lang="en-US" altLang="en-US" smtClean="0"/>
              <a:t> expressed in scientific notation has a coefficient of 1.0, the pH is just the negative value of the exponent (integral pH value)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Example: a solution has [H</a:t>
            </a:r>
            <a:r>
              <a:rPr lang="en-US" altLang="en-US" baseline="-25000" smtClean="0"/>
              <a:t>3</a:t>
            </a:r>
            <a:r>
              <a:rPr lang="en-US" altLang="en-US" smtClean="0"/>
              <a:t>O</a:t>
            </a:r>
            <a:r>
              <a:rPr lang="en-US" altLang="en-US" baseline="30000" smtClean="0"/>
              <a:t>+</a:t>
            </a:r>
            <a:r>
              <a:rPr lang="en-US" altLang="en-US" smtClean="0"/>
              <a:t>] = 1.0 x 10</a:t>
            </a:r>
            <a:r>
              <a:rPr lang="en-US" altLang="en-US" baseline="30000" smtClean="0"/>
              <a:t>-6 </a:t>
            </a:r>
            <a:r>
              <a:rPr lang="en-US" altLang="en-US" smtClean="0"/>
              <a:t>M.  What is the pH of this solution?</a:t>
            </a:r>
          </a:p>
          <a:p>
            <a:pPr eaLnBrk="1" hangingPunct="1">
              <a:lnSpc>
                <a:spcPct val="90000"/>
              </a:lnSpc>
            </a:pPr>
            <a:endParaRPr lang="en-US" altLang="en-US" smtClean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mtClean="0"/>
              <a:t>[H</a:t>
            </a:r>
            <a:r>
              <a:rPr lang="en-US" altLang="en-US" baseline="-25000" smtClean="0"/>
              <a:t>3</a:t>
            </a:r>
            <a:r>
              <a:rPr lang="en-US" altLang="en-US" smtClean="0"/>
              <a:t>O</a:t>
            </a:r>
            <a:r>
              <a:rPr lang="en-US" altLang="en-US" baseline="30000" smtClean="0"/>
              <a:t>+</a:t>
            </a:r>
            <a:r>
              <a:rPr lang="en-US" altLang="en-US" smtClean="0"/>
              <a:t>] = 1.0 x 10</a:t>
            </a:r>
            <a:r>
              <a:rPr lang="en-US" altLang="en-US" baseline="30000" smtClean="0">
                <a:solidFill>
                  <a:srgbClr val="FF0000"/>
                </a:solidFill>
              </a:rPr>
              <a:t>-6</a:t>
            </a:r>
            <a:endParaRPr lang="en-US" altLang="en-US" smtClean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mtClean="0"/>
              <a:t>pH = </a:t>
            </a:r>
            <a:r>
              <a:rPr lang="en-US" altLang="en-US" smtClean="0">
                <a:solidFill>
                  <a:srgbClr val="FF0000"/>
                </a:solidFill>
              </a:rPr>
              <a:t>6.00</a:t>
            </a:r>
          </a:p>
        </p:txBody>
      </p:sp>
      <p:sp>
        <p:nvSpPr>
          <p:cNvPr id="43012" name="Text Box 5"/>
          <p:cNvSpPr txBox="1">
            <a:spLocks noChangeArrowheads="1"/>
          </p:cNvSpPr>
          <p:nvPr/>
        </p:nvSpPr>
        <p:spPr bwMode="auto">
          <a:xfrm>
            <a:off x="1295400" y="6324600"/>
            <a:ext cx="6464300" cy="366713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# of sig figs in concentration = # of decimal places in pH figure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pH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marL="533400" indent="-533400" eaLnBrk="1" hangingPunct="1"/>
            <a:r>
              <a:rPr lang="en-US" altLang="en-US" sz="2800" smtClean="0"/>
              <a:t>Calculate the pH of a solution whose [OH</a:t>
            </a:r>
            <a:r>
              <a:rPr lang="en-US" altLang="en-US" sz="2800" baseline="30000" smtClean="0"/>
              <a:t>-</a:t>
            </a:r>
            <a:r>
              <a:rPr lang="en-US" altLang="en-US" sz="2800" smtClean="0"/>
              <a:t>] is 1.0 x 10</a:t>
            </a:r>
            <a:r>
              <a:rPr lang="en-US" altLang="en-US" sz="2800" baseline="30000" smtClean="0"/>
              <a:t>-4</a:t>
            </a:r>
            <a:r>
              <a:rPr lang="en-US" altLang="en-US" sz="2800" smtClean="0"/>
              <a:t> M.</a:t>
            </a:r>
          </a:p>
          <a:p>
            <a:pPr marL="533400" indent="-533400" eaLnBrk="1" hangingPunct="1"/>
            <a:endParaRPr lang="en-US" altLang="en-US" sz="2800" smtClean="0"/>
          </a:p>
          <a:p>
            <a:pPr marL="533400" indent="-533400" eaLnBrk="1" hangingPunct="1"/>
            <a:r>
              <a:rPr lang="en-US" altLang="en-US" sz="2800" smtClean="0"/>
              <a:t>Use K</a:t>
            </a:r>
            <a:r>
              <a:rPr lang="en-US" altLang="en-US" sz="2800" baseline="-25000" smtClean="0"/>
              <a:t>w</a:t>
            </a:r>
            <a:r>
              <a:rPr lang="en-US" altLang="en-US" sz="2800" smtClean="0"/>
              <a:t> to get [H</a:t>
            </a:r>
            <a:r>
              <a:rPr lang="en-US" altLang="en-US" sz="2800" baseline="-25000" smtClean="0"/>
              <a:t>3</a:t>
            </a:r>
            <a:r>
              <a:rPr lang="en-US" altLang="en-US" sz="2800" smtClean="0"/>
              <a:t>O</a:t>
            </a:r>
            <a:r>
              <a:rPr lang="en-US" altLang="en-US" sz="2800" baseline="30000" smtClean="0"/>
              <a:t>+</a:t>
            </a:r>
            <a:r>
              <a:rPr lang="en-US" altLang="en-US" sz="2800" smtClean="0"/>
              <a:t>], then get pH:</a:t>
            </a:r>
          </a:p>
        </p:txBody>
      </p:sp>
      <p:graphicFrame>
        <p:nvGraphicFramePr>
          <p:cNvPr id="76804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838200" y="4038600"/>
          <a:ext cx="3644900" cy="177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3" name="Equation" r:id="rId3" imgW="1955800" imgH="952500" progId="Equation.3">
                  <p:embed/>
                </p:oleObj>
              </mc:Choice>
              <mc:Fallback>
                <p:oleObj name="Equation" r:id="rId3" imgW="1955800" imgH="9525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4038600"/>
                        <a:ext cx="3644900" cy="177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09" name="Object 9"/>
          <p:cNvGraphicFramePr>
            <a:graphicFrameLocks noChangeAspect="1"/>
          </p:cNvGraphicFramePr>
          <p:nvPr/>
        </p:nvGraphicFramePr>
        <p:xfrm>
          <a:off x="5638800" y="4267200"/>
          <a:ext cx="26860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4" name="Equation" r:id="rId5" imgW="1371600" imgH="711200" progId="Equation.3">
                  <p:embed/>
                </p:oleObj>
              </mc:Choice>
              <mc:Fallback>
                <p:oleObj name="Equation" r:id="rId5" imgW="1371600" imgH="7112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4267200"/>
                        <a:ext cx="268605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8" name="TextBox 1"/>
          <p:cNvSpPr txBox="1">
            <a:spLocks noChangeArrowheads="1"/>
          </p:cNvSpPr>
          <p:nvPr/>
        </p:nvSpPr>
        <p:spPr bwMode="auto">
          <a:xfrm>
            <a:off x="2895600" y="5873750"/>
            <a:ext cx="3733800" cy="64611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…or, use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pH + pOH = pK</a:t>
            </a:r>
            <a:r>
              <a:rPr lang="en-US" altLang="en-US" sz="1800" baseline="-25000"/>
              <a:t>w</a:t>
            </a:r>
            <a:r>
              <a:rPr lang="en-US" altLang="en-US" sz="1800"/>
              <a:t> = 14.00 (at 25</a:t>
            </a:r>
            <a:r>
              <a:rPr lang="en-US" altLang="en-US" sz="1800" baseline="30000"/>
              <a:t>o</a:t>
            </a:r>
            <a:r>
              <a:rPr lang="en-US" altLang="en-US" sz="1800"/>
              <a:t>C)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6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pH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When [H</a:t>
            </a:r>
            <a:r>
              <a:rPr lang="en-US" altLang="en-US" sz="2800" baseline="-25000" smtClean="0"/>
              <a:t>3</a:t>
            </a:r>
            <a:r>
              <a:rPr lang="en-US" altLang="en-US" sz="2800" smtClean="0"/>
              <a:t>O</a:t>
            </a:r>
            <a:r>
              <a:rPr lang="en-US" altLang="en-US" sz="2800" baseline="30000" smtClean="0"/>
              <a:t>+</a:t>
            </a:r>
            <a:r>
              <a:rPr lang="en-US" altLang="en-US" sz="2800" smtClean="0"/>
              <a:t>] (or [OH</a:t>
            </a:r>
            <a:r>
              <a:rPr lang="en-US" altLang="en-US" sz="2800" baseline="30000" smtClean="0"/>
              <a:t>-</a:t>
            </a:r>
            <a:r>
              <a:rPr lang="en-US" altLang="en-US" sz="2800" smtClean="0"/>
              <a:t>] values) don’t have coefficients of 1.0, the pH values calculated are non-integral.</a:t>
            </a:r>
          </a:p>
          <a:p>
            <a:pPr eaLnBrk="1" hangingPunct="1"/>
            <a:r>
              <a:rPr lang="en-US" altLang="en-US" sz="2800" smtClean="0"/>
              <a:t>Calculate the pH of a solution that has [H</a:t>
            </a:r>
            <a:r>
              <a:rPr lang="en-US" altLang="en-US" sz="2800" baseline="-25000" smtClean="0"/>
              <a:t>3</a:t>
            </a:r>
            <a:r>
              <a:rPr lang="en-US" altLang="en-US" sz="2800" smtClean="0"/>
              <a:t>O</a:t>
            </a:r>
            <a:r>
              <a:rPr lang="en-US" altLang="en-US" sz="2800" baseline="30000" smtClean="0"/>
              <a:t>+</a:t>
            </a:r>
            <a:r>
              <a:rPr lang="en-US" altLang="en-US" sz="2800" smtClean="0"/>
              <a:t>] = 7.23 x 10</a:t>
            </a:r>
            <a:r>
              <a:rPr lang="en-US" altLang="en-US" sz="2800" baseline="30000" smtClean="0"/>
              <a:t>-8</a:t>
            </a:r>
            <a:r>
              <a:rPr lang="en-US" altLang="en-US" sz="2800" smtClean="0"/>
              <a:t> M</a:t>
            </a:r>
          </a:p>
        </p:txBody>
      </p:sp>
      <p:graphicFrame>
        <p:nvGraphicFramePr>
          <p:cNvPr id="82948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2895600" y="4191000"/>
          <a:ext cx="350520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3" name="Equation" r:id="rId3" imgW="1422400" imgH="711200" progId="Equation.3">
                  <p:embed/>
                </p:oleObj>
              </mc:Choice>
              <mc:Fallback>
                <p:oleObj name="Equation" r:id="rId3" imgW="1422400" imgH="71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4191000"/>
                        <a:ext cx="3505200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pH values and [H</a:t>
            </a:r>
            <a:r>
              <a:rPr lang="en-US" altLang="en-US" baseline="-25000" smtClean="0"/>
              <a:t>3</a:t>
            </a:r>
            <a:r>
              <a:rPr lang="en-US" altLang="en-US" smtClean="0"/>
              <a:t>O</a:t>
            </a:r>
            <a:r>
              <a:rPr lang="en-US" altLang="en-US" baseline="30000" smtClean="0"/>
              <a:t>+</a:t>
            </a:r>
            <a:r>
              <a:rPr lang="en-US" altLang="en-US" smtClean="0"/>
              <a:t>]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305800" cy="4525963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If a solution’s pH is known, [H</a:t>
            </a:r>
            <a:r>
              <a:rPr lang="en-US" altLang="en-US" sz="2800" baseline="-25000" smtClean="0"/>
              <a:t>3</a:t>
            </a:r>
            <a:r>
              <a:rPr lang="en-US" altLang="en-US" sz="2800" smtClean="0"/>
              <a:t>O</a:t>
            </a:r>
            <a:r>
              <a:rPr lang="en-US" altLang="en-US" sz="2800" baseline="30000" smtClean="0"/>
              <a:t>+</a:t>
            </a:r>
            <a:r>
              <a:rPr lang="en-US" altLang="en-US" sz="2800" smtClean="0"/>
              <a:t>] can be calculated by taking the antilog of the pH</a:t>
            </a:r>
          </a:p>
          <a:p>
            <a:pPr eaLnBrk="1" hangingPunct="1"/>
            <a:endParaRPr lang="en-US" altLang="en-US" sz="2800" smtClean="0"/>
          </a:p>
          <a:p>
            <a:pPr algn="ctr" eaLnBrk="1" hangingPunct="1">
              <a:buFontTx/>
              <a:buNone/>
            </a:pPr>
            <a:r>
              <a:rPr lang="en-US" altLang="en-US" sz="2800" smtClean="0"/>
              <a:t>(antilog x = 10</a:t>
            </a:r>
            <a:r>
              <a:rPr lang="en-US" altLang="en-US" sz="2800" baseline="30000" smtClean="0"/>
              <a:t>x</a:t>
            </a:r>
            <a:r>
              <a:rPr lang="en-US" altLang="en-US" sz="2800" smtClean="0"/>
              <a:t>)</a:t>
            </a:r>
          </a:p>
          <a:p>
            <a:pPr algn="ctr" eaLnBrk="1" hangingPunct="1">
              <a:buFontTx/>
              <a:buNone/>
            </a:pPr>
            <a:endParaRPr lang="en-US" altLang="en-US" sz="2800" smtClean="0"/>
          </a:p>
          <a:p>
            <a:pPr algn="ctr" eaLnBrk="1" hangingPunct="1">
              <a:buFontTx/>
              <a:buNone/>
            </a:pPr>
            <a:endParaRPr lang="en-US" altLang="en-US" sz="2800" smtClean="0"/>
          </a:p>
          <a:p>
            <a:pPr eaLnBrk="1" hangingPunct="1"/>
            <a:r>
              <a:rPr lang="en-US" altLang="en-US" sz="2800" smtClean="0"/>
              <a:t>Example, a solution has a pH of 3.44.  What is [H</a:t>
            </a:r>
            <a:r>
              <a:rPr lang="en-US" altLang="en-US" sz="2800" baseline="-25000" smtClean="0"/>
              <a:t>3</a:t>
            </a:r>
            <a:r>
              <a:rPr lang="en-US" altLang="en-US" sz="2800" smtClean="0"/>
              <a:t>O</a:t>
            </a:r>
            <a:r>
              <a:rPr lang="en-US" altLang="en-US" sz="2800" baseline="30000" smtClean="0"/>
              <a:t>+</a:t>
            </a:r>
            <a:r>
              <a:rPr lang="en-US" altLang="en-US" sz="2800" smtClean="0"/>
              <a:t>] in this solution?</a:t>
            </a:r>
          </a:p>
          <a:p>
            <a:pPr eaLnBrk="1" hangingPunct="1">
              <a:buFontTx/>
              <a:buNone/>
            </a:pPr>
            <a:endParaRPr lang="en-US" altLang="en-US" sz="2800" smtClean="0"/>
          </a:p>
        </p:txBody>
      </p:sp>
      <p:graphicFrame>
        <p:nvGraphicFramePr>
          <p:cNvPr id="46084" name="Object 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352800" y="5638800"/>
          <a:ext cx="2438400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0" name="Equation" r:id="rId3" imgW="1167893" imgH="482391" progId="Equation.3">
                  <p:embed/>
                </p:oleObj>
              </mc:Choice>
              <mc:Fallback>
                <p:oleObj name="Equation" r:id="rId3" imgW="1167893" imgH="482391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5638800"/>
                        <a:ext cx="2438400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5" name="Object 2"/>
          <p:cNvGraphicFramePr>
            <a:graphicFrameLocks noChangeAspect="1"/>
          </p:cNvGraphicFramePr>
          <p:nvPr/>
        </p:nvGraphicFramePr>
        <p:xfrm>
          <a:off x="3505200" y="3810000"/>
          <a:ext cx="2133600" cy="51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1" name="Equation" r:id="rId5" imgW="990170" imgH="241195" progId="Equation.3">
                  <p:embed/>
                </p:oleObj>
              </mc:Choice>
              <mc:Fallback>
                <p:oleObj name="Equation" r:id="rId5" imgW="990170" imgH="241195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3810000"/>
                        <a:ext cx="2133600" cy="519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Interpreting pH values</a:t>
            </a:r>
          </a:p>
        </p:txBody>
      </p:sp>
      <p:pic>
        <p:nvPicPr>
          <p:cNvPr id="47107" name="Picture 4" descr="chp_ten_final-1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676400"/>
            <a:ext cx="2665413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08" name="Text Box 6"/>
          <p:cNvSpPr txBox="1">
            <a:spLocks noChangeArrowheads="1"/>
          </p:cNvSpPr>
          <p:nvPr/>
        </p:nvSpPr>
        <p:spPr bwMode="auto">
          <a:xfrm>
            <a:off x="4572000" y="1828800"/>
            <a:ext cx="41973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Aqueous solutions that are acidic have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[H</a:t>
            </a:r>
            <a:r>
              <a:rPr lang="en-US" altLang="en-US" sz="1800" baseline="-25000"/>
              <a:t>3</a:t>
            </a:r>
            <a:r>
              <a:rPr lang="en-US" altLang="en-US" sz="1800"/>
              <a:t>O</a:t>
            </a:r>
            <a:r>
              <a:rPr lang="en-US" altLang="en-US" sz="1800" baseline="30000"/>
              <a:t>+</a:t>
            </a:r>
            <a:r>
              <a:rPr lang="en-US" altLang="en-US" sz="1800"/>
              <a:t>] &gt; 10</a:t>
            </a:r>
            <a:r>
              <a:rPr lang="en-US" altLang="en-US" sz="1800" baseline="30000"/>
              <a:t>-7</a:t>
            </a:r>
            <a:r>
              <a:rPr lang="en-US" altLang="en-US" sz="1800"/>
              <a:t> M.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These solutions have a pH lower than 7</a:t>
            </a:r>
          </a:p>
        </p:txBody>
      </p:sp>
      <p:sp>
        <p:nvSpPr>
          <p:cNvPr id="47109" name="Text Box 7"/>
          <p:cNvSpPr txBox="1">
            <a:spLocks noChangeArrowheads="1"/>
          </p:cNvSpPr>
          <p:nvPr/>
        </p:nvSpPr>
        <p:spPr bwMode="auto">
          <a:xfrm>
            <a:off x="4572000" y="5257800"/>
            <a:ext cx="42862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Aqueous solutions that are basic have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[H</a:t>
            </a:r>
            <a:r>
              <a:rPr lang="en-US" altLang="en-US" sz="1800" baseline="-25000"/>
              <a:t>3</a:t>
            </a:r>
            <a:r>
              <a:rPr lang="en-US" altLang="en-US" sz="1800"/>
              <a:t>O</a:t>
            </a:r>
            <a:r>
              <a:rPr lang="en-US" altLang="en-US" sz="1800" baseline="30000"/>
              <a:t>+</a:t>
            </a:r>
            <a:r>
              <a:rPr lang="en-US" altLang="en-US" sz="1800"/>
              <a:t>] &lt; 10</a:t>
            </a:r>
            <a:r>
              <a:rPr lang="en-US" altLang="en-US" sz="1800" baseline="30000"/>
              <a:t>-7</a:t>
            </a:r>
            <a:r>
              <a:rPr lang="en-US" altLang="en-US" sz="1800"/>
              <a:t> M.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These solutions have a pH higher than 7</a:t>
            </a:r>
          </a:p>
        </p:txBody>
      </p:sp>
      <p:sp>
        <p:nvSpPr>
          <p:cNvPr id="47110" name="Text Box 8"/>
          <p:cNvSpPr txBox="1">
            <a:spLocks noChangeArrowheads="1"/>
          </p:cNvSpPr>
          <p:nvPr/>
        </p:nvSpPr>
        <p:spPr bwMode="auto">
          <a:xfrm>
            <a:off x="4572000" y="3733800"/>
            <a:ext cx="39909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 neutral solution has [H</a:t>
            </a:r>
            <a:r>
              <a:rPr lang="en-US" altLang="en-US" sz="1800" baseline="-25000"/>
              <a:t>3</a:t>
            </a:r>
            <a:r>
              <a:rPr lang="en-US" altLang="en-US" sz="1800"/>
              <a:t>O</a:t>
            </a:r>
            <a:r>
              <a:rPr lang="en-US" altLang="en-US" sz="1800" baseline="30000"/>
              <a:t>+</a:t>
            </a:r>
            <a:r>
              <a:rPr lang="en-US" altLang="en-US" sz="1800"/>
              <a:t>] = 10</a:t>
            </a:r>
            <a:r>
              <a:rPr lang="en-US" altLang="en-US" sz="1800" baseline="30000"/>
              <a:t>-7</a:t>
            </a:r>
            <a:r>
              <a:rPr lang="en-US" altLang="en-US" sz="1800"/>
              <a:t>M,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so it has a pH of 7</a:t>
            </a:r>
          </a:p>
        </p:txBody>
      </p:sp>
      <p:sp>
        <p:nvSpPr>
          <p:cNvPr id="47111" name="Text Box 9"/>
          <p:cNvSpPr txBox="1">
            <a:spLocks noChangeArrowheads="1"/>
          </p:cNvSpPr>
          <p:nvPr/>
        </p:nvSpPr>
        <p:spPr bwMode="auto">
          <a:xfrm>
            <a:off x="609600" y="6491288"/>
            <a:ext cx="7926388" cy="366712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 change of one pH unit corresponds to a change in [H</a:t>
            </a:r>
            <a:r>
              <a:rPr lang="en-US" altLang="en-US" sz="1800" baseline="-25000"/>
              <a:t>3</a:t>
            </a:r>
            <a:r>
              <a:rPr lang="en-US" altLang="en-US" sz="1800"/>
              <a:t>O</a:t>
            </a:r>
            <a:r>
              <a:rPr lang="en-US" altLang="en-US" sz="1800" baseline="30000"/>
              <a:t>+</a:t>
            </a:r>
            <a:r>
              <a:rPr lang="en-US" altLang="en-US" sz="1800"/>
              <a:t>] by a factor of 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Interpreting pH values</a:t>
            </a:r>
          </a:p>
        </p:txBody>
      </p:sp>
      <p:graphicFrame>
        <p:nvGraphicFramePr>
          <p:cNvPr id="48131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3352800" y="1371600"/>
          <a:ext cx="2647950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4" name="Photo Editor Photo" r:id="rId3" imgW="4866667" imgH="9523810" progId="MSPhotoEd.3">
                  <p:embed/>
                </p:oleObj>
              </mc:Choice>
              <mc:Fallback>
                <p:oleObj name="Photo Editor Photo" r:id="rId3" imgW="4866667" imgH="952381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371600"/>
                        <a:ext cx="2647950" cy="518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Interpreting pH values</a:t>
            </a:r>
          </a:p>
        </p:txBody>
      </p:sp>
      <p:graphicFrame>
        <p:nvGraphicFramePr>
          <p:cNvPr id="49155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717675" y="1600200"/>
          <a:ext cx="5707063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8" name="Photo Editor Photo" r:id="rId3" imgW="9523810" imgH="7552381" progId="MSPhotoEd.3">
                  <p:embed/>
                </p:oleObj>
              </mc:Choice>
              <mc:Fallback>
                <p:oleObj name="Photo Editor Photo" r:id="rId3" imgW="9523810" imgH="7552381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7675" y="1600200"/>
                        <a:ext cx="5707063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/>
              <a:t>Arrhenius theory of acids and bases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981200"/>
            <a:ext cx="4267200" cy="4114800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solidFill>
                  <a:srgbClr val="FF0000"/>
                </a:solidFill>
              </a:rPr>
              <a:t>Arrhenius acids </a:t>
            </a:r>
            <a:r>
              <a:rPr lang="en-US" altLang="en-US" sz="2800" smtClean="0"/>
              <a:t>are substances that increase the concentration of </a:t>
            </a:r>
            <a:r>
              <a:rPr lang="en-US" altLang="en-US" sz="2800" smtClean="0">
                <a:solidFill>
                  <a:srgbClr val="FF0000"/>
                </a:solidFill>
              </a:rPr>
              <a:t>H</a:t>
            </a:r>
            <a:r>
              <a:rPr lang="en-US" altLang="en-US" sz="2800" baseline="30000" smtClean="0">
                <a:solidFill>
                  <a:srgbClr val="FF0000"/>
                </a:solidFill>
              </a:rPr>
              <a:t>+</a:t>
            </a:r>
            <a:r>
              <a:rPr lang="en-US" altLang="en-US" sz="2800" smtClean="0"/>
              <a:t> (or </a:t>
            </a:r>
            <a:r>
              <a:rPr lang="en-US" altLang="en-US" sz="2800" smtClean="0">
                <a:solidFill>
                  <a:srgbClr val="FF0000"/>
                </a:solidFill>
              </a:rPr>
              <a:t>H</a:t>
            </a:r>
            <a:r>
              <a:rPr lang="en-US" altLang="en-US" sz="2800" baseline="-25000" smtClean="0">
                <a:solidFill>
                  <a:srgbClr val="FF0000"/>
                </a:solidFill>
              </a:rPr>
              <a:t>3</a:t>
            </a:r>
            <a:r>
              <a:rPr lang="en-US" altLang="en-US" sz="2800" smtClean="0">
                <a:solidFill>
                  <a:srgbClr val="FF0000"/>
                </a:solidFill>
              </a:rPr>
              <a:t>O</a:t>
            </a:r>
            <a:r>
              <a:rPr lang="en-US" altLang="en-US" sz="2800" baseline="30000" smtClean="0">
                <a:solidFill>
                  <a:srgbClr val="FF0000"/>
                </a:solidFill>
              </a:rPr>
              <a:t>+</a:t>
            </a:r>
            <a:r>
              <a:rPr lang="en-US" altLang="en-US" sz="2800" smtClean="0"/>
              <a:t>) </a:t>
            </a:r>
            <a:r>
              <a:rPr lang="en-US" altLang="en-US" sz="2800" i="1" smtClean="0"/>
              <a:t>when dissolved in water</a:t>
            </a:r>
          </a:p>
        </p:txBody>
      </p:sp>
      <p:pic>
        <p:nvPicPr>
          <p:cNvPr id="4100" name="Picture 4" descr="04_0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3"/>
          <a:stretch>
            <a:fillRect/>
          </a:stretch>
        </p:blipFill>
        <p:spPr>
          <a:xfrm>
            <a:off x="490538" y="1600200"/>
            <a:ext cx="3965575" cy="4357688"/>
          </a:xfrm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949825" y="4843463"/>
            <a:ext cx="36703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1996"/>
                </a:solidFill>
                <a:ea typeface="ＭＳ Ｐゴシック" panose="020B0600070205080204" pitchFamily="34" charset="-128"/>
              </a:rPr>
              <a:t>HCl</a:t>
            </a:r>
            <a:r>
              <a:rPr lang="en-US" altLang="en-US" sz="2400" baseline="-25000">
                <a:solidFill>
                  <a:srgbClr val="001996"/>
                </a:solidFill>
                <a:ea typeface="ＭＳ Ｐゴシック" panose="020B0600070205080204" pitchFamily="34" charset="-128"/>
              </a:rPr>
              <a:t>(g)</a:t>
            </a:r>
            <a:r>
              <a:rPr lang="en-US" altLang="en-US" sz="2400">
                <a:solidFill>
                  <a:srgbClr val="001996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>
                <a:solidFill>
                  <a:srgbClr val="001996"/>
                </a:solidFill>
                <a:ea typeface="ＭＳ Ｐゴシック" panose="020B0600070205080204" pitchFamily="34" charset="-128"/>
                <a:sym typeface="Wingdings" panose="05000000000000000000" pitchFamily="2" charset="2"/>
              </a:rPr>
              <a:t> H</a:t>
            </a:r>
            <a:r>
              <a:rPr lang="en-US" altLang="en-US" sz="2400" baseline="30000">
                <a:solidFill>
                  <a:srgbClr val="001996"/>
                </a:solidFill>
                <a:ea typeface="ＭＳ Ｐゴシック" panose="020B0600070205080204" pitchFamily="34" charset="-128"/>
                <a:sym typeface="Wingdings" panose="05000000000000000000" pitchFamily="2" charset="2"/>
              </a:rPr>
              <a:t>+</a:t>
            </a:r>
            <a:r>
              <a:rPr lang="en-US" altLang="en-US" sz="2400" baseline="-25000">
                <a:solidFill>
                  <a:srgbClr val="001996"/>
                </a:solidFill>
                <a:ea typeface="ＭＳ Ｐゴシック" panose="020B0600070205080204" pitchFamily="34" charset="-128"/>
                <a:sym typeface="Wingdings" panose="05000000000000000000" pitchFamily="2" charset="2"/>
              </a:rPr>
              <a:t>(aq)</a:t>
            </a:r>
            <a:r>
              <a:rPr lang="en-US" altLang="en-US" sz="2400">
                <a:solidFill>
                  <a:srgbClr val="001996"/>
                </a:solidFill>
                <a:ea typeface="ＭＳ Ｐゴシック" panose="020B0600070205080204" pitchFamily="34" charset="-128"/>
                <a:sym typeface="Wingdings" panose="05000000000000000000" pitchFamily="2" charset="2"/>
              </a:rPr>
              <a:t> + Cl</a:t>
            </a:r>
            <a:r>
              <a:rPr lang="en-US" altLang="en-US" sz="2400" baseline="30000">
                <a:solidFill>
                  <a:srgbClr val="001996"/>
                </a:solidFill>
                <a:ea typeface="ＭＳ Ｐゴシック" panose="020B0600070205080204" pitchFamily="34" charset="-128"/>
                <a:sym typeface="Wingdings" panose="05000000000000000000" pitchFamily="2" charset="2"/>
              </a:rPr>
              <a:t>-</a:t>
            </a:r>
            <a:r>
              <a:rPr lang="en-US" altLang="en-US" sz="2400" baseline="-25000">
                <a:solidFill>
                  <a:srgbClr val="001996"/>
                </a:solidFill>
                <a:ea typeface="ＭＳ Ｐゴシック" panose="020B0600070205080204" pitchFamily="34" charset="-128"/>
                <a:sym typeface="Wingdings" panose="05000000000000000000" pitchFamily="2" charset="2"/>
              </a:rPr>
              <a:t>(aq)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baseline="-25000">
              <a:solidFill>
                <a:srgbClr val="001996"/>
              </a:solidFill>
              <a:ea typeface="ＭＳ Ｐゴシック" panose="020B0600070205080204" pitchFamily="34" charset="-128"/>
              <a:sym typeface="Wingdings" panose="05000000000000000000" pitchFamily="2" charset="2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1996"/>
                </a:solidFill>
                <a:ea typeface="ＭＳ Ｐゴシック" panose="020B0600070205080204" pitchFamily="34" charset="-128"/>
                <a:sym typeface="Wingdings" panose="05000000000000000000" pitchFamily="2" charset="2"/>
              </a:rPr>
              <a:t>HNO</a:t>
            </a:r>
            <a:r>
              <a:rPr lang="en-US" altLang="en-US" sz="2400" baseline="-25000">
                <a:solidFill>
                  <a:srgbClr val="001996"/>
                </a:solidFill>
                <a:ea typeface="ＭＳ Ｐゴシック" panose="020B0600070205080204" pitchFamily="34" charset="-128"/>
                <a:sym typeface="Wingdings" panose="05000000000000000000" pitchFamily="2" charset="2"/>
              </a:rPr>
              <a:t>3(l)</a:t>
            </a:r>
            <a:r>
              <a:rPr lang="en-US" altLang="en-US" sz="2400">
                <a:solidFill>
                  <a:srgbClr val="001996"/>
                </a:solidFill>
                <a:ea typeface="ＭＳ Ｐゴシック" panose="020B0600070205080204" pitchFamily="34" charset="-128"/>
                <a:sym typeface="Wingdings" panose="05000000000000000000" pitchFamily="2" charset="2"/>
              </a:rPr>
              <a:t>  H</a:t>
            </a:r>
            <a:r>
              <a:rPr lang="en-US" altLang="en-US" sz="2400" baseline="30000">
                <a:solidFill>
                  <a:srgbClr val="001996"/>
                </a:solidFill>
                <a:ea typeface="ＭＳ Ｐゴシック" panose="020B0600070205080204" pitchFamily="34" charset="-128"/>
                <a:sym typeface="Wingdings" panose="05000000000000000000" pitchFamily="2" charset="2"/>
              </a:rPr>
              <a:t>+</a:t>
            </a:r>
            <a:r>
              <a:rPr lang="en-US" altLang="en-US" sz="2400" baseline="-25000">
                <a:solidFill>
                  <a:srgbClr val="001996"/>
                </a:solidFill>
                <a:ea typeface="ＭＳ Ｐゴシック" panose="020B0600070205080204" pitchFamily="34" charset="-128"/>
                <a:sym typeface="Wingdings" panose="05000000000000000000" pitchFamily="2" charset="2"/>
              </a:rPr>
              <a:t>(aq)</a:t>
            </a:r>
            <a:r>
              <a:rPr lang="en-US" altLang="en-US" sz="2400">
                <a:solidFill>
                  <a:srgbClr val="001996"/>
                </a:solidFill>
                <a:ea typeface="ＭＳ Ｐゴシック" panose="020B0600070205080204" pitchFamily="34" charset="-128"/>
                <a:sym typeface="Wingdings" panose="05000000000000000000" pitchFamily="2" charset="2"/>
              </a:rPr>
              <a:t> + NO</a:t>
            </a:r>
            <a:r>
              <a:rPr lang="en-US" altLang="en-US" sz="2400" baseline="-25000">
                <a:solidFill>
                  <a:srgbClr val="001996"/>
                </a:solidFill>
                <a:ea typeface="ＭＳ Ｐゴシック" panose="020B0600070205080204" pitchFamily="34" charset="-128"/>
                <a:sym typeface="Wingdings" panose="05000000000000000000" pitchFamily="2" charset="2"/>
              </a:rPr>
              <a:t>3</a:t>
            </a:r>
            <a:r>
              <a:rPr lang="en-US" altLang="en-US" sz="2400" baseline="30000">
                <a:solidFill>
                  <a:srgbClr val="001996"/>
                </a:solidFill>
                <a:ea typeface="ＭＳ Ｐゴシック" panose="020B0600070205080204" pitchFamily="34" charset="-128"/>
                <a:sym typeface="Wingdings" panose="05000000000000000000" pitchFamily="2" charset="2"/>
              </a:rPr>
              <a:t>-</a:t>
            </a:r>
            <a:r>
              <a:rPr lang="en-US" altLang="en-US" sz="2400" baseline="-25000">
                <a:solidFill>
                  <a:srgbClr val="001996"/>
                </a:solidFill>
                <a:ea typeface="ＭＳ Ｐゴシック" panose="020B0600070205080204" pitchFamily="34" charset="-128"/>
                <a:sym typeface="Wingdings" panose="05000000000000000000" pitchFamily="2" charset="2"/>
              </a:rPr>
              <a:t>(aq)</a:t>
            </a:r>
            <a:endParaRPr lang="en-US" altLang="en-US" sz="2400" baseline="-25000">
              <a:solidFill>
                <a:srgbClr val="001996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102" name="Text Box 9"/>
          <p:cNvSpPr txBox="1">
            <a:spLocks noChangeArrowheads="1"/>
          </p:cNvSpPr>
          <p:nvPr/>
        </p:nvSpPr>
        <p:spPr bwMode="auto">
          <a:xfrm>
            <a:off x="6019800" y="4691063"/>
            <a:ext cx="469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H</a:t>
            </a:r>
            <a:r>
              <a:rPr lang="en-US" altLang="en-US" sz="1200" baseline="-25000"/>
              <a:t>2</a:t>
            </a:r>
            <a:r>
              <a:rPr lang="en-US" altLang="en-US" sz="1200"/>
              <a:t>O</a:t>
            </a:r>
          </a:p>
        </p:txBody>
      </p:sp>
      <p:sp>
        <p:nvSpPr>
          <p:cNvPr id="4103" name="Text Box 10"/>
          <p:cNvSpPr txBox="1">
            <a:spLocks noChangeArrowheads="1"/>
          </p:cNvSpPr>
          <p:nvPr/>
        </p:nvSpPr>
        <p:spPr bwMode="auto">
          <a:xfrm>
            <a:off x="6019800" y="5300663"/>
            <a:ext cx="469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H</a:t>
            </a:r>
            <a:r>
              <a:rPr lang="en-US" altLang="en-US" sz="1200" baseline="-25000"/>
              <a:t>2</a:t>
            </a:r>
            <a:r>
              <a:rPr lang="en-US" altLang="en-US" sz="1200"/>
              <a:t>O</a:t>
            </a:r>
          </a:p>
        </p:txBody>
      </p:sp>
      <p:sp>
        <p:nvSpPr>
          <p:cNvPr id="4104" name="TextBox 1"/>
          <p:cNvSpPr txBox="1">
            <a:spLocks noChangeArrowheads="1"/>
          </p:cNvSpPr>
          <p:nvPr/>
        </p:nvSpPr>
        <p:spPr bwMode="auto">
          <a:xfrm>
            <a:off x="1355725" y="6400800"/>
            <a:ext cx="6416675" cy="3698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Recognize acid formulas: </a:t>
            </a:r>
            <a:r>
              <a:rPr lang="en-US" altLang="en-US" sz="1800" b="1" u="sng">
                <a:solidFill>
                  <a:srgbClr val="0000FF"/>
                </a:solidFill>
              </a:rPr>
              <a:t>H</a:t>
            </a:r>
            <a:r>
              <a:rPr lang="en-US" altLang="en-US" sz="1800" u="sng">
                <a:solidFill>
                  <a:srgbClr val="0000FF"/>
                </a:solidFill>
              </a:rPr>
              <a:t> is at the beginning of the formula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pK</a:t>
            </a:r>
            <a:r>
              <a:rPr lang="en-US" altLang="en-US" baseline="-25000" smtClean="0"/>
              <a:t>a</a:t>
            </a:r>
            <a:r>
              <a:rPr lang="en-US" altLang="en-US" smtClean="0"/>
              <a:t> and acid strength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305800" cy="4525963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We know that an acid’s strength can be reported by means of the acid ionization constant, K</a:t>
            </a:r>
            <a:r>
              <a:rPr lang="en-US" altLang="en-US" sz="2800" baseline="-25000" smtClean="0"/>
              <a:t>a</a:t>
            </a:r>
            <a:r>
              <a:rPr lang="en-US" altLang="en-US" sz="2800" smtClean="0"/>
              <a:t>.</a:t>
            </a:r>
          </a:p>
          <a:p>
            <a:pPr eaLnBrk="1" hangingPunct="1"/>
            <a:r>
              <a:rPr lang="en-US" altLang="en-US" sz="2800" smtClean="0"/>
              <a:t>The stronger the acid, the greater the value of K</a:t>
            </a:r>
            <a:r>
              <a:rPr lang="en-US" altLang="en-US" sz="2800" baseline="-25000" smtClean="0"/>
              <a:t>a</a:t>
            </a:r>
            <a:r>
              <a:rPr lang="en-US" altLang="en-US" sz="2800" smtClean="0"/>
              <a:t>.</a:t>
            </a:r>
          </a:p>
          <a:p>
            <a:pPr eaLnBrk="1" hangingPunct="1"/>
            <a:r>
              <a:rPr lang="en-US" altLang="en-US" sz="2800" smtClean="0"/>
              <a:t>Can also report K</a:t>
            </a:r>
            <a:r>
              <a:rPr lang="en-US" altLang="en-US" sz="2800" baseline="-25000" smtClean="0"/>
              <a:t>a</a:t>
            </a:r>
            <a:r>
              <a:rPr lang="en-US" altLang="en-US" sz="2800" smtClean="0"/>
              <a:t> like we do for pH (as pK</a:t>
            </a:r>
            <a:r>
              <a:rPr lang="en-US" altLang="en-US" sz="2800" baseline="-25000" smtClean="0"/>
              <a:t>a</a:t>
            </a:r>
            <a:r>
              <a:rPr lang="en-US" altLang="en-US" sz="2800" smtClean="0"/>
              <a:t>), since K</a:t>
            </a:r>
            <a:r>
              <a:rPr lang="en-US" altLang="en-US" sz="2800" baseline="-25000" smtClean="0"/>
              <a:t>a</a:t>
            </a:r>
            <a:r>
              <a:rPr lang="en-US" altLang="en-US" sz="2800" smtClean="0"/>
              <a:t> values are often very small.</a:t>
            </a:r>
          </a:p>
        </p:txBody>
      </p:sp>
      <p:graphicFrame>
        <p:nvGraphicFramePr>
          <p:cNvPr id="50180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3124200" y="4737100"/>
          <a:ext cx="2667000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4" name="Equation" r:id="rId3" imgW="952087" imgH="228501" progId="Equation.3">
                  <p:embed/>
                </p:oleObj>
              </mc:Choice>
              <mc:Fallback>
                <p:oleObj name="Equation" r:id="rId3" imgW="952087" imgH="228501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4737100"/>
                        <a:ext cx="2667000" cy="639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1" name="Text Box 6"/>
          <p:cNvSpPr txBox="1">
            <a:spLocks noChangeArrowheads="1"/>
          </p:cNvSpPr>
          <p:nvPr/>
        </p:nvSpPr>
        <p:spPr bwMode="auto">
          <a:xfrm>
            <a:off x="1600200" y="5867400"/>
            <a:ext cx="5907088" cy="366713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 weaker the acid, the greater will be the value of pK</a:t>
            </a:r>
            <a:r>
              <a:rPr lang="en-US" altLang="en-US" sz="1800" baseline="-25000"/>
              <a:t>a</a:t>
            </a:r>
            <a:r>
              <a:rPr lang="en-US" altLang="en-US" sz="180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2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457200" y="2133600"/>
          <a:ext cx="8229600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2" name="Photo Editor Photo" r:id="rId3" imgW="9523810" imgH="4057143" progId="MSPhotoEd.3">
                  <p:embed/>
                </p:oleObj>
              </mc:Choice>
              <mc:Fallback>
                <p:oleObj name="Photo Editor Photo" r:id="rId3" imgW="9523810" imgH="4057143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133600"/>
                        <a:ext cx="8229600" cy="350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Acid ionization constants</a:t>
            </a:r>
          </a:p>
        </p:txBody>
      </p:sp>
      <p:sp>
        <p:nvSpPr>
          <p:cNvPr id="51204" name="Text Box 7"/>
          <p:cNvSpPr txBox="1">
            <a:spLocks noChangeArrowheads="1"/>
          </p:cNvSpPr>
          <p:nvPr/>
        </p:nvSpPr>
        <p:spPr bwMode="auto">
          <a:xfrm>
            <a:off x="6019800" y="5791200"/>
            <a:ext cx="269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Acid strength </a:t>
            </a:r>
            <a:r>
              <a:rPr lang="en-US" altLang="en-US" sz="1800" u="sng">
                <a:solidFill>
                  <a:srgbClr val="FF0000"/>
                </a:solidFill>
              </a:rPr>
              <a:t>decreasing</a:t>
            </a:r>
          </a:p>
        </p:txBody>
      </p:sp>
      <p:sp>
        <p:nvSpPr>
          <p:cNvPr id="51205" name="Line 8"/>
          <p:cNvSpPr>
            <a:spLocks noChangeShapeType="1"/>
          </p:cNvSpPr>
          <p:nvPr/>
        </p:nvSpPr>
        <p:spPr bwMode="auto">
          <a:xfrm>
            <a:off x="6629400" y="3124200"/>
            <a:ext cx="0" cy="2667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162800" y="2362200"/>
            <a:ext cx="1371600" cy="304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572375" y="2587625"/>
            <a:ext cx="4905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 i="1">
                <a:solidFill>
                  <a:srgbClr val="0070C0"/>
                </a:solidFill>
              </a:rPr>
              <a:t>pK</a:t>
            </a:r>
            <a:r>
              <a:rPr lang="en-US" altLang="en-US" sz="1400" b="1" i="1" baseline="-25000">
                <a:solidFill>
                  <a:srgbClr val="0070C0"/>
                </a:solidFill>
              </a:rPr>
              <a:t>a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493000" y="2998788"/>
            <a:ext cx="566738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1900"/>
              </a:lnSpc>
            </a:pPr>
            <a:r>
              <a:rPr lang="en-US" altLang="en-US" sz="1200"/>
              <a:t>2.12</a:t>
            </a:r>
          </a:p>
          <a:p>
            <a:pPr eaLnBrk="1" hangingPunct="1">
              <a:lnSpc>
                <a:spcPts val="1900"/>
              </a:lnSpc>
            </a:pPr>
            <a:r>
              <a:rPr lang="en-US" altLang="en-US" sz="1200"/>
              <a:t>3.17</a:t>
            </a:r>
          </a:p>
          <a:p>
            <a:pPr eaLnBrk="1" hangingPunct="1">
              <a:lnSpc>
                <a:spcPts val="1900"/>
              </a:lnSpc>
            </a:pPr>
            <a:r>
              <a:rPr lang="en-US" altLang="en-US" sz="1200"/>
              <a:t>3.35</a:t>
            </a:r>
          </a:p>
          <a:p>
            <a:pPr eaLnBrk="1" hangingPunct="1">
              <a:lnSpc>
                <a:spcPts val="1900"/>
              </a:lnSpc>
            </a:pPr>
            <a:r>
              <a:rPr lang="en-US" altLang="en-US" sz="1200"/>
              <a:t>4.74</a:t>
            </a:r>
          </a:p>
          <a:p>
            <a:pPr eaLnBrk="1" hangingPunct="1">
              <a:lnSpc>
                <a:spcPts val="1900"/>
              </a:lnSpc>
            </a:pPr>
            <a:r>
              <a:rPr lang="en-US" altLang="en-US" sz="1200"/>
              <a:t>6.37</a:t>
            </a:r>
          </a:p>
          <a:p>
            <a:pPr eaLnBrk="1" hangingPunct="1">
              <a:lnSpc>
                <a:spcPts val="1900"/>
              </a:lnSpc>
            </a:pPr>
            <a:r>
              <a:rPr lang="en-US" altLang="en-US" sz="1200"/>
              <a:t>7.21</a:t>
            </a:r>
          </a:p>
          <a:p>
            <a:pPr eaLnBrk="1" hangingPunct="1">
              <a:lnSpc>
                <a:spcPts val="1900"/>
              </a:lnSpc>
            </a:pPr>
            <a:r>
              <a:rPr lang="en-US" altLang="en-US" sz="1200"/>
              <a:t>9.31</a:t>
            </a:r>
          </a:p>
          <a:p>
            <a:pPr eaLnBrk="1" hangingPunct="1">
              <a:lnSpc>
                <a:spcPts val="1900"/>
              </a:lnSpc>
            </a:pPr>
            <a:r>
              <a:rPr lang="en-US" altLang="en-US" sz="1200"/>
              <a:t>10.25</a:t>
            </a:r>
          </a:p>
          <a:p>
            <a:pPr eaLnBrk="1" hangingPunct="1">
              <a:lnSpc>
                <a:spcPts val="1900"/>
              </a:lnSpc>
            </a:pPr>
            <a:r>
              <a:rPr lang="en-US" altLang="en-US" sz="1200"/>
              <a:t>12.38</a:t>
            </a:r>
          </a:p>
        </p:txBody>
      </p:sp>
      <p:sp>
        <p:nvSpPr>
          <p:cNvPr id="16" name="Line 8"/>
          <p:cNvSpPr>
            <a:spLocks noChangeShapeType="1"/>
          </p:cNvSpPr>
          <p:nvPr/>
        </p:nvSpPr>
        <p:spPr bwMode="auto">
          <a:xfrm>
            <a:off x="8159750" y="3149600"/>
            <a:ext cx="0" cy="2667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The pH of aqueous salt solutions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Sometimes (most times), the salt of an acid-base neutralization reaction can influence the acid/base properties of water.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smtClean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smtClean="0"/>
              <a:t>NaCl dissolved in water: pH = 7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smtClean="0"/>
              <a:t>NaC</a:t>
            </a:r>
            <a:r>
              <a:rPr lang="en-US" altLang="en-US" sz="2400" baseline="-25000" smtClean="0"/>
              <a:t>2</a:t>
            </a:r>
            <a:r>
              <a:rPr lang="en-US" altLang="en-US" sz="2400" smtClean="0"/>
              <a:t>H</a:t>
            </a:r>
            <a:r>
              <a:rPr lang="en-US" altLang="en-US" sz="2400" baseline="-25000" smtClean="0"/>
              <a:t>3</a:t>
            </a:r>
            <a:r>
              <a:rPr lang="en-US" altLang="en-US" sz="2400" smtClean="0"/>
              <a:t>O</a:t>
            </a:r>
            <a:r>
              <a:rPr lang="en-US" altLang="en-US" sz="2400" baseline="-25000" smtClean="0"/>
              <a:t>2</a:t>
            </a:r>
            <a:r>
              <a:rPr lang="en-US" altLang="en-US" sz="2400" smtClean="0"/>
              <a:t> dissolved in water: pH &gt; 7 (</a:t>
            </a:r>
            <a:r>
              <a:rPr lang="en-US" altLang="en-US" sz="2400" smtClean="0">
                <a:solidFill>
                  <a:srgbClr val="0000FF"/>
                </a:solidFill>
              </a:rPr>
              <a:t>basic</a:t>
            </a:r>
            <a:r>
              <a:rPr lang="en-US" altLang="en-US" sz="2400" smtClean="0"/>
              <a:t>)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smtClean="0"/>
              <a:t>NH</a:t>
            </a:r>
            <a:r>
              <a:rPr lang="en-US" altLang="en-US" sz="2400" baseline="-25000" smtClean="0"/>
              <a:t>4</a:t>
            </a:r>
            <a:r>
              <a:rPr lang="en-US" altLang="en-US" sz="2400" smtClean="0"/>
              <a:t>Cl dissolved in water: pH &lt; 7 (</a:t>
            </a:r>
            <a:r>
              <a:rPr lang="en-US" altLang="en-US" sz="2400" smtClean="0">
                <a:solidFill>
                  <a:srgbClr val="FF0000"/>
                </a:solidFill>
              </a:rPr>
              <a:t>acidic</a:t>
            </a:r>
            <a:r>
              <a:rPr lang="en-US" altLang="en-US" sz="2400" smtClean="0"/>
              <a:t>)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en-US" sz="24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To determine whether a salt will make water acid, basic, or not influence the pH at all, we need to look at the type of reactions that make them.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The pH of aqueous salt solutions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smtClean="0"/>
              <a:t>When an acid-base neutralization reaction occurs, a salt and water are produced: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smtClean="0"/>
              <a:t>HCl</a:t>
            </a:r>
            <a:r>
              <a:rPr lang="en-US" altLang="en-US" sz="2800" baseline="-25000" smtClean="0"/>
              <a:t>(aq)</a:t>
            </a:r>
            <a:r>
              <a:rPr lang="en-US" altLang="en-US" sz="2800" smtClean="0"/>
              <a:t>+ NaOH</a:t>
            </a:r>
            <a:r>
              <a:rPr lang="en-US" altLang="en-US" sz="2800" baseline="-25000" smtClean="0"/>
              <a:t>(aq)</a:t>
            </a:r>
            <a:r>
              <a:rPr lang="en-US" altLang="en-US" sz="2800" smtClean="0"/>
              <a:t> </a:t>
            </a:r>
            <a:r>
              <a:rPr lang="en-US" altLang="en-US" sz="2800" smtClean="0">
                <a:sym typeface="Wingdings" panose="05000000000000000000" pitchFamily="2" charset="2"/>
              </a:rPr>
              <a:t> NaCl</a:t>
            </a:r>
            <a:r>
              <a:rPr lang="en-US" altLang="en-US" sz="2800" baseline="-25000" smtClean="0"/>
              <a:t>(aq)</a:t>
            </a:r>
            <a:r>
              <a:rPr lang="en-US" altLang="en-US" sz="2800" smtClean="0">
                <a:sym typeface="Wingdings" panose="05000000000000000000" pitchFamily="2" charset="2"/>
              </a:rPr>
              <a:t> + H</a:t>
            </a:r>
            <a:r>
              <a:rPr lang="en-US" altLang="en-US" sz="2800" baseline="-25000" smtClean="0">
                <a:sym typeface="Wingdings" panose="05000000000000000000" pitchFamily="2" charset="2"/>
              </a:rPr>
              <a:t>2</a:t>
            </a:r>
            <a:r>
              <a:rPr lang="en-US" altLang="en-US" sz="2800" smtClean="0">
                <a:sym typeface="Wingdings" panose="05000000000000000000" pitchFamily="2" charset="2"/>
              </a:rPr>
              <a:t>O</a:t>
            </a:r>
            <a:r>
              <a:rPr lang="en-US" altLang="en-US" sz="2800" baseline="-25000" smtClean="0"/>
              <a:t>(l)</a:t>
            </a:r>
            <a:endParaRPr lang="en-US" altLang="en-US" sz="2800" smtClean="0">
              <a:sym typeface="Wingdings" panose="05000000000000000000" pitchFamily="2" charset="2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800" smtClean="0">
              <a:sym typeface="Wingdings" panose="05000000000000000000" pitchFamily="2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smtClean="0">
                <a:sym typeface="Wingdings" panose="05000000000000000000" pitchFamily="2" charset="2"/>
              </a:rPr>
              <a:t>The reaction above shows what happens when a </a:t>
            </a:r>
            <a:r>
              <a:rPr lang="en-US" altLang="en-US" sz="2800" smtClean="0">
                <a:solidFill>
                  <a:srgbClr val="FF0000"/>
                </a:solidFill>
                <a:sym typeface="Wingdings" panose="05000000000000000000" pitchFamily="2" charset="2"/>
              </a:rPr>
              <a:t>strong acid and strong base</a:t>
            </a:r>
            <a:r>
              <a:rPr lang="en-US" altLang="en-US" sz="2800" smtClean="0">
                <a:sym typeface="Wingdings" panose="05000000000000000000" pitchFamily="2" charset="2"/>
              </a:rPr>
              <a:t> react.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smtClean="0">
                <a:sym typeface="Wingdings" panose="05000000000000000000" pitchFamily="2" charset="2"/>
              </a:rPr>
              <a:t>The </a:t>
            </a:r>
            <a:r>
              <a:rPr lang="en-US" altLang="en-US" sz="2800" u="sng" smtClean="0">
                <a:sym typeface="Wingdings" panose="05000000000000000000" pitchFamily="2" charset="2"/>
              </a:rPr>
              <a:t>salt of a strong acid-strong base neutralization reaction has </a:t>
            </a:r>
            <a:r>
              <a:rPr lang="en-US" altLang="en-US" sz="2800" i="1" u="sng" smtClean="0">
                <a:sym typeface="Wingdings" panose="05000000000000000000" pitchFamily="2" charset="2"/>
              </a:rPr>
              <a:t>no acid/base properties</a:t>
            </a:r>
            <a:r>
              <a:rPr lang="en-US" altLang="en-US" sz="2800" smtClean="0">
                <a:sym typeface="Wingdings" panose="05000000000000000000" pitchFamily="2" charset="2"/>
              </a:rPr>
              <a:t> (the resulting solution would have a pH of 7)</a:t>
            </a:r>
            <a:endParaRPr lang="en-US" altLang="en-US" sz="2800" i="1" smtClean="0">
              <a:sym typeface="Wingdings" panose="05000000000000000000" pitchFamily="2" charset="2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3886200" y="3276600"/>
            <a:ext cx="3263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NaCl in water = Na</a:t>
            </a:r>
            <a:r>
              <a:rPr lang="en-US" altLang="en-US" sz="1800" baseline="30000">
                <a:solidFill>
                  <a:srgbClr val="0000FF"/>
                </a:solidFill>
              </a:rPr>
              <a:t>+</a:t>
            </a:r>
            <a:r>
              <a:rPr lang="en-US" altLang="en-US" sz="1800" baseline="-25000">
                <a:solidFill>
                  <a:srgbClr val="0000FF"/>
                </a:solidFill>
              </a:rPr>
              <a:t>(aq)</a:t>
            </a:r>
            <a:r>
              <a:rPr lang="en-US" altLang="en-US" sz="1800">
                <a:solidFill>
                  <a:srgbClr val="0000FF"/>
                </a:solidFill>
              </a:rPr>
              <a:t> + Cl</a:t>
            </a:r>
            <a:r>
              <a:rPr lang="en-US" altLang="en-US" sz="1800" baseline="30000">
                <a:solidFill>
                  <a:srgbClr val="0000FF"/>
                </a:solidFill>
              </a:rPr>
              <a:t>-</a:t>
            </a:r>
            <a:r>
              <a:rPr lang="en-US" altLang="en-US" sz="1800" baseline="-25000">
                <a:solidFill>
                  <a:srgbClr val="0000FF"/>
                </a:solidFill>
              </a:rPr>
              <a:t>(aq)</a:t>
            </a:r>
          </a:p>
        </p:txBody>
      </p:sp>
      <p:sp>
        <p:nvSpPr>
          <p:cNvPr id="53253" name="TextBox 1"/>
          <p:cNvSpPr txBox="1">
            <a:spLocks noChangeArrowheads="1"/>
          </p:cNvSpPr>
          <p:nvPr/>
        </p:nvSpPr>
        <p:spPr bwMode="auto">
          <a:xfrm>
            <a:off x="228600" y="6096000"/>
            <a:ext cx="8610600" cy="646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When a strong acid/strong base reacts with any other base/acid, reaction goes “all the way to the right”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The pH of aqueous salt solutions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686800" cy="4525963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When a weak acid is reacted with a strong base, a salt and water are produced:</a:t>
            </a:r>
          </a:p>
          <a:p>
            <a:pPr eaLnBrk="1" hangingPunct="1"/>
            <a:endParaRPr lang="en-US" altLang="en-US" sz="2800" smtClean="0"/>
          </a:p>
          <a:p>
            <a:pPr algn="ctr" eaLnBrk="1" hangingPunct="1">
              <a:buFontTx/>
              <a:buNone/>
            </a:pPr>
            <a:r>
              <a:rPr lang="en-US" altLang="en-US" sz="2800" smtClean="0"/>
              <a:t>HC</a:t>
            </a:r>
            <a:r>
              <a:rPr lang="en-US" altLang="en-US" sz="2800" baseline="-25000" smtClean="0"/>
              <a:t>2</a:t>
            </a:r>
            <a:r>
              <a:rPr lang="en-US" altLang="en-US" sz="2800" smtClean="0"/>
              <a:t>H</a:t>
            </a:r>
            <a:r>
              <a:rPr lang="en-US" altLang="en-US" sz="2800" baseline="-25000" smtClean="0"/>
              <a:t>3</a:t>
            </a:r>
            <a:r>
              <a:rPr lang="en-US" altLang="en-US" sz="2800" smtClean="0"/>
              <a:t>O</a:t>
            </a:r>
            <a:r>
              <a:rPr lang="en-US" altLang="en-US" sz="2800" baseline="-25000" smtClean="0"/>
              <a:t>2(aq)</a:t>
            </a:r>
            <a:r>
              <a:rPr lang="en-US" altLang="en-US" sz="2800" smtClean="0"/>
              <a:t>+ NaOH</a:t>
            </a:r>
            <a:r>
              <a:rPr lang="en-US" altLang="en-US" sz="2800" baseline="-25000" smtClean="0"/>
              <a:t>(aq)</a:t>
            </a:r>
            <a:r>
              <a:rPr lang="en-US" altLang="en-US" sz="2800" smtClean="0"/>
              <a:t> </a:t>
            </a:r>
            <a:r>
              <a:rPr lang="en-US" altLang="en-US" sz="2800" smtClean="0">
                <a:sym typeface="Wingdings" panose="05000000000000000000" pitchFamily="2" charset="2"/>
              </a:rPr>
              <a:t> NaC</a:t>
            </a:r>
            <a:r>
              <a:rPr lang="en-US" altLang="en-US" sz="2800" baseline="-25000" smtClean="0">
                <a:sym typeface="Wingdings" panose="05000000000000000000" pitchFamily="2" charset="2"/>
              </a:rPr>
              <a:t>2</a:t>
            </a:r>
            <a:r>
              <a:rPr lang="en-US" altLang="en-US" sz="2800" smtClean="0">
                <a:sym typeface="Wingdings" panose="05000000000000000000" pitchFamily="2" charset="2"/>
              </a:rPr>
              <a:t>H</a:t>
            </a:r>
            <a:r>
              <a:rPr lang="en-US" altLang="en-US" sz="2800" baseline="-25000" smtClean="0">
                <a:sym typeface="Wingdings" panose="05000000000000000000" pitchFamily="2" charset="2"/>
              </a:rPr>
              <a:t>3</a:t>
            </a:r>
            <a:r>
              <a:rPr lang="en-US" altLang="en-US" sz="2800" smtClean="0">
                <a:sym typeface="Wingdings" panose="05000000000000000000" pitchFamily="2" charset="2"/>
              </a:rPr>
              <a:t>O</a:t>
            </a:r>
            <a:r>
              <a:rPr lang="en-US" altLang="en-US" sz="2800" baseline="-25000" smtClean="0">
                <a:sym typeface="Wingdings" panose="05000000000000000000" pitchFamily="2" charset="2"/>
              </a:rPr>
              <a:t>2</a:t>
            </a:r>
            <a:r>
              <a:rPr lang="en-US" altLang="en-US" sz="2800" baseline="-25000" smtClean="0"/>
              <a:t>(aq)</a:t>
            </a:r>
            <a:r>
              <a:rPr lang="en-US" altLang="en-US" sz="2800" smtClean="0">
                <a:sym typeface="Wingdings" panose="05000000000000000000" pitchFamily="2" charset="2"/>
              </a:rPr>
              <a:t> + H</a:t>
            </a:r>
            <a:r>
              <a:rPr lang="en-US" altLang="en-US" sz="2800" baseline="-25000" smtClean="0">
                <a:sym typeface="Wingdings" panose="05000000000000000000" pitchFamily="2" charset="2"/>
              </a:rPr>
              <a:t>2</a:t>
            </a:r>
            <a:r>
              <a:rPr lang="en-US" altLang="en-US" sz="2800" smtClean="0">
                <a:sym typeface="Wingdings" panose="05000000000000000000" pitchFamily="2" charset="2"/>
              </a:rPr>
              <a:t>O</a:t>
            </a:r>
            <a:r>
              <a:rPr lang="en-US" altLang="en-US" sz="2800" baseline="-25000" smtClean="0"/>
              <a:t>(l)</a:t>
            </a:r>
            <a:endParaRPr lang="en-US" altLang="en-US" sz="2800" smtClean="0">
              <a:sym typeface="Wingdings" panose="05000000000000000000" pitchFamily="2" charset="2"/>
            </a:endParaRPr>
          </a:p>
          <a:p>
            <a:pPr eaLnBrk="1" hangingPunct="1"/>
            <a:endParaRPr lang="en-US" altLang="en-US" sz="2800" smtClean="0"/>
          </a:p>
          <a:p>
            <a:pPr eaLnBrk="1" hangingPunct="1"/>
            <a:endParaRPr lang="en-US" altLang="en-US" sz="2800" smtClean="0"/>
          </a:p>
          <a:p>
            <a:pPr eaLnBrk="1" hangingPunct="1"/>
            <a:r>
              <a:rPr lang="en-US" altLang="en-US" sz="2800" smtClean="0"/>
              <a:t>The resulting solution would be </a:t>
            </a:r>
            <a:r>
              <a:rPr lang="en-US" altLang="en-US" sz="2800" i="1" smtClean="0"/>
              <a:t>basic</a:t>
            </a:r>
            <a:r>
              <a:rPr lang="en-US" altLang="en-US" sz="2800" smtClean="0"/>
              <a:t> (pH &gt; 7), even though a “neutralization reaction” has occurred</a:t>
            </a:r>
            <a:r>
              <a:rPr lang="en-US" altLang="en-US" smtClean="0"/>
              <a:t>.</a:t>
            </a: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66675" y="6269038"/>
            <a:ext cx="9021763" cy="366712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If you made up a solution by dissolving NaC</a:t>
            </a:r>
            <a:r>
              <a:rPr lang="en-US" altLang="en-US" sz="1800" baseline="-25000"/>
              <a:t>2</a:t>
            </a:r>
            <a:r>
              <a:rPr lang="en-US" altLang="en-US" sz="1800"/>
              <a:t>H</a:t>
            </a:r>
            <a:r>
              <a:rPr lang="en-US" altLang="en-US" sz="1800" baseline="-25000"/>
              <a:t>3</a:t>
            </a:r>
            <a:r>
              <a:rPr lang="en-US" altLang="en-US" sz="1800"/>
              <a:t>O</a:t>
            </a:r>
            <a:r>
              <a:rPr lang="en-US" altLang="en-US" sz="1800" baseline="-25000"/>
              <a:t>2</a:t>
            </a:r>
            <a:r>
              <a:rPr lang="en-US" altLang="en-US" sz="1800"/>
              <a:t> in water, the solution would be </a:t>
            </a:r>
            <a:r>
              <a:rPr lang="en-US" altLang="en-US" sz="1800">
                <a:solidFill>
                  <a:srgbClr val="0000FF"/>
                </a:solidFill>
              </a:rPr>
              <a:t>basic</a:t>
            </a:r>
            <a:r>
              <a:rPr lang="en-US" altLang="en-US" sz="1800"/>
              <a:t>.</a:t>
            </a: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3810000" y="3671888"/>
            <a:ext cx="4352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NaC</a:t>
            </a:r>
            <a:r>
              <a:rPr lang="en-US" altLang="en-US" sz="1800" baseline="-25000">
                <a:solidFill>
                  <a:srgbClr val="0000FF"/>
                </a:solidFill>
              </a:rPr>
              <a:t>2</a:t>
            </a:r>
            <a:r>
              <a:rPr lang="en-US" altLang="en-US" sz="1800">
                <a:solidFill>
                  <a:srgbClr val="0000FF"/>
                </a:solidFill>
              </a:rPr>
              <a:t>H</a:t>
            </a:r>
            <a:r>
              <a:rPr lang="en-US" altLang="en-US" sz="1800" baseline="-25000">
                <a:solidFill>
                  <a:srgbClr val="0000FF"/>
                </a:solidFill>
              </a:rPr>
              <a:t>3</a:t>
            </a:r>
            <a:r>
              <a:rPr lang="en-US" altLang="en-US" sz="1800">
                <a:solidFill>
                  <a:srgbClr val="0000FF"/>
                </a:solidFill>
              </a:rPr>
              <a:t>O</a:t>
            </a:r>
            <a:r>
              <a:rPr lang="en-US" altLang="en-US" sz="1800" baseline="-25000">
                <a:solidFill>
                  <a:srgbClr val="0000FF"/>
                </a:solidFill>
              </a:rPr>
              <a:t>2</a:t>
            </a:r>
            <a:r>
              <a:rPr lang="en-US" altLang="en-US" sz="1800">
                <a:solidFill>
                  <a:srgbClr val="0000FF"/>
                </a:solidFill>
              </a:rPr>
              <a:t> in water = Na</a:t>
            </a:r>
            <a:r>
              <a:rPr lang="en-US" altLang="en-US" sz="1800" baseline="30000">
                <a:solidFill>
                  <a:srgbClr val="0000FF"/>
                </a:solidFill>
              </a:rPr>
              <a:t>+</a:t>
            </a:r>
            <a:r>
              <a:rPr lang="en-US" altLang="en-US" sz="1800" baseline="-25000">
                <a:solidFill>
                  <a:srgbClr val="0000FF"/>
                </a:solidFill>
              </a:rPr>
              <a:t>(aq)</a:t>
            </a:r>
            <a:r>
              <a:rPr lang="en-US" altLang="en-US" sz="1800">
                <a:solidFill>
                  <a:srgbClr val="0000FF"/>
                </a:solidFill>
              </a:rPr>
              <a:t> + C</a:t>
            </a:r>
            <a:r>
              <a:rPr lang="en-US" altLang="en-US" sz="1800" baseline="-25000">
                <a:solidFill>
                  <a:srgbClr val="0000FF"/>
                </a:solidFill>
              </a:rPr>
              <a:t>2</a:t>
            </a:r>
            <a:r>
              <a:rPr lang="en-US" altLang="en-US" sz="1800">
                <a:solidFill>
                  <a:srgbClr val="0000FF"/>
                </a:solidFill>
              </a:rPr>
              <a:t>H</a:t>
            </a:r>
            <a:r>
              <a:rPr lang="en-US" altLang="en-US" sz="1800" baseline="-25000">
                <a:solidFill>
                  <a:srgbClr val="0000FF"/>
                </a:solidFill>
              </a:rPr>
              <a:t>3</a:t>
            </a:r>
            <a:r>
              <a:rPr lang="en-US" altLang="en-US" sz="1800">
                <a:solidFill>
                  <a:srgbClr val="0000FF"/>
                </a:solidFill>
              </a:rPr>
              <a:t>O</a:t>
            </a:r>
            <a:r>
              <a:rPr lang="en-US" altLang="en-US" sz="1800" baseline="-25000">
                <a:solidFill>
                  <a:srgbClr val="0000FF"/>
                </a:solidFill>
              </a:rPr>
              <a:t>2</a:t>
            </a:r>
            <a:r>
              <a:rPr lang="en-US" altLang="en-US" sz="1800" baseline="30000">
                <a:solidFill>
                  <a:srgbClr val="0000FF"/>
                </a:solidFill>
              </a:rPr>
              <a:t>-</a:t>
            </a:r>
            <a:r>
              <a:rPr lang="en-US" altLang="en-US" sz="1800" baseline="-25000">
                <a:solidFill>
                  <a:srgbClr val="0000FF"/>
                </a:solidFill>
              </a:rPr>
              <a:t>(aq)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5638800" y="3505200"/>
            <a:ext cx="0" cy="304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6858000" y="3671888"/>
            <a:ext cx="1228725" cy="457200"/>
          </a:xfrm>
          <a:prstGeom prst="ellipse">
            <a:avLst/>
          </a:prstGeom>
          <a:solidFill>
            <a:srgbClr val="FFC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386388" y="4129088"/>
            <a:ext cx="37607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C</a:t>
            </a:r>
            <a:r>
              <a:rPr lang="en-US" altLang="en-US" sz="1400" baseline="-25000">
                <a:solidFill>
                  <a:srgbClr val="FF0000"/>
                </a:solidFill>
              </a:rPr>
              <a:t>2</a:t>
            </a:r>
            <a:r>
              <a:rPr lang="en-US" altLang="en-US" sz="1400">
                <a:solidFill>
                  <a:srgbClr val="FF0000"/>
                </a:solidFill>
              </a:rPr>
              <a:t>H</a:t>
            </a:r>
            <a:r>
              <a:rPr lang="en-US" altLang="en-US" sz="1400" baseline="-25000">
                <a:solidFill>
                  <a:srgbClr val="FF0000"/>
                </a:solidFill>
              </a:rPr>
              <a:t>3</a:t>
            </a:r>
            <a:r>
              <a:rPr lang="en-US" altLang="en-US" sz="1400">
                <a:solidFill>
                  <a:srgbClr val="FF0000"/>
                </a:solidFill>
              </a:rPr>
              <a:t>O</a:t>
            </a:r>
            <a:r>
              <a:rPr lang="en-US" altLang="en-US" sz="1400" baseline="-25000">
                <a:solidFill>
                  <a:srgbClr val="FF0000"/>
                </a:solidFill>
              </a:rPr>
              <a:t>2</a:t>
            </a:r>
            <a:r>
              <a:rPr lang="en-US" altLang="en-US" sz="1400" baseline="30000">
                <a:solidFill>
                  <a:srgbClr val="FF0000"/>
                </a:solidFill>
              </a:rPr>
              <a:t>-</a:t>
            </a:r>
            <a:r>
              <a:rPr lang="en-US" altLang="en-US" sz="1400">
                <a:solidFill>
                  <a:srgbClr val="FF0000"/>
                </a:solidFill>
              </a:rPr>
              <a:t> is the conjugate base of a weak acid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(means that C</a:t>
            </a:r>
            <a:r>
              <a:rPr lang="en-US" altLang="en-US" sz="1400" baseline="-25000">
                <a:solidFill>
                  <a:srgbClr val="FF0000"/>
                </a:solidFill>
              </a:rPr>
              <a:t>2</a:t>
            </a:r>
            <a:r>
              <a:rPr lang="en-US" altLang="en-US" sz="1400">
                <a:solidFill>
                  <a:srgbClr val="FF0000"/>
                </a:solidFill>
              </a:rPr>
              <a:t>H</a:t>
            </a:r>
            <a:r>
              <a:rPr lang="en-US" altLang="en-US" sz="1400" baseline="-25000">
                <a:solidFill>
                  <a:srgbClr val="FF0000"/>
                </a:solidFill>
              </a:rPr>
              <a:t>3</a:t>
            </a:r>
            <a:r>
              <a:rPr lang="en-US" altLang="en-US" sz="1400">
                <a:solidFill>
                  <a:srgbClr val="FF0000"/>
                </a:solidFill>
              </a:rPr>
              <a:t>O</a:t>
            </a:r>
            <a:r>
              <a:rPr lang="en-US" altLang="en-US" sz="1400" baseline="-25000">
                <a:solidFill>
                  <a:srgbClr val="FF0000"/>
                </a:solidFill>
              </a:rPr>
              <a:t>2</a:t>
            </a:r>
            <a:r>
              <a:rPr lang="en-US" altLang="en-US" sz="1400" baseline="30000">
                <a:solidFill>
                  <a:srgbClr val="FF0000"/>
                </a:solidFill>
              </a:rPr>
              <a:t>-</a:t>
            </a:r>
            <a:r>
              <a:rPr lang="en-US" altLang="en-US" sz="1400">
                <a:solidFill>
                  <a:srgbClr val="FF0000"/>
                </a:solidFill>
              </a:rPr>
              <a:t> is a weak base)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The pH of aqueous salt solutions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When a strong acid and a weak base are reacted in a neutralization reaction, the resulting solution is </a:t>
            </a:r>
            <a:r>
              <a:rPr lang="en-US" altLang="en-US" i="1" smtClean="0"/>
              <a:t>acidic</a:t>
            </a:r>
            <a:r>
              <a:rPr lang="en-US" altLang="en-US" smtClean="0"/>
              <a:t> (pH &lt; 7):</a:t>
            </a:r>
          </a:p>
          <a:p>
            <a:pPr eaLnBrk="1" hangingPunct="1"/>
            <a:endParaRPr lang="en-US" altLang="en-US" smtClean="0"/>
          </a:p>
          <a:p>
            <a:pPr algn="ctr" eaLnBrk="1" hangingPunct="1">
              <a:buFontTx/>
              <a:buNone/>
            </a:pPr>
            <a:r>
              <a:rPr lang="en-US" altLang="en-US" smtClean="0"/>
              <a:t>HCl</a:t>
            </a:r>
            <a:r>
              <a:rPr lang="en-US" altLang="en-US" baseline="-25000" smtClean="0"/>
              <a:t>(aq)</a:t>
            </a:r>
            <a:r>
              <a:rPr lang="en-US" altLang="en-US" smtClean="0"/>
              <a:t> + NH</a:t>
            </a:r>
            <a:r>
              <a:rPr lang="en-US" altLang="en-US" baseline="-25000" smtClean="0"/>
              <a:t>3(aq)</a:t>
            </a:r>
            <a:r>
              <a:rPr lang="en-US" altLang="en-US" smtClean="0"/>
              <a:t> </a:t>
            </a:r>
            <a:r>
              <a:rPr lang="en-US" altLang="en-US" smtClean="0">
                <a:sym typeface="Wingdings" panose="05000000000000000000" pitchFamily="2" charset="2"/>
              </a:rPr>
              <a:t> NH</a:t>
            </a:r>
            <a:r>
              <a:rPr lang="en-US" altLang="en-US" baseline="-25000" smtClean="0">
                <a:sym typeface="Wingdings" panose="05000000000000000000" pitchFamily="2" charset="2"/>
              </a:rPr>
              <a:t>4</a:t>
            </a:r>
            <a:r>
              <a:rPr lang="en-US" altLang="en-US" smtClean="0">
                <a:sym typeface="Wingdings" panose="05000000000000000000" pitchFamily="2" charset="2"/>
              </a:rPr>
              <a:t>Cl</a:t>
            </a:r>
            <a:r>
              <a:rPr lang="en-US" altLang="en-US" baseline="-25000" smtClean="0">
                <a:sym typeface="Wingdings" panose="05000000000000000000" pitchFamily="2" charset="2"/>
              </a:rPr>
              <a:t>(aq)</a:t>
            </a:r>
          </a:p>
          <a:p>
            <a:pPr algn="ctr" eaLnBrk="1" hangingPunct="1">
              <a:buFontTx/>
              <a:buNone/>
            </a:pPr>
            <a:endParaRPr lang="en-US" altLang="en-US" baseline="-25000" smtClean="0">
              <a:sym typeface="Wingdings" panose="05000000000000000000" pitchFamily="2" charset="2"/>
            </a:endParaRP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263525" y="6323013"/>
            <a:ext cx="8720138" cy="369887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If you made up a solution by dissolving NH</a:t>
            </a:r>
            <a:r>
              <a:rPr lang="en-US" altLang="en-US" sz="1800" baseline="-25000"/>
              <a:t>4</a:t>
            </a:r>
            <a:r>
              <a:rPr lang="en-US" altLang="en-US" sz="1800"/>
              <a:t>Cl in water, the solution would be </a:t>
            </a:r>
            <a:r>
              <a:rPr lang="en-US" altLang="en-US" sz="1800">
                <a:solidFill>
                  <a:srgbClr val="FF0000"/>
                </a:solidFill>
              </a:rPr>
              <a:t>acidic</a:t>
            </a:r>
            <a:r>
              <a:rPr lang="en-US" altLang="en-US" sz="1800"/>
              <a:t>.</a:t>
            </a: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4267200" y="4419600"/>
            <a:ext cx="350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NH</a:t>
            </a:r>
            <a:r>
              <a:rPr lang="en-US" altLang="en-US" sz="1800" baseline="-25000">
                <a:solidFill>
                  <a:srgbClr val="0000FF"/>
                </a:solidFill>
              </a:rPr>
              <a:t>4</a:t>
            </a:r>
            <a:r>
              <a:rPr lang="en-US" altLang="en-US" sz="1800">
                <a:solidFill>
                  <a:srgbClr val="0000FF"/>
                </a:solidFill>
              </a:rPr>
              <a:t>Cl in water = NH</a:t>
            </a:r>
            <a:r>
              <a:rPr lang="en-US" altLang="en-US" sz="1800" baseline="-25000">
                <a:solidFill>
                  <a:srgbClr val="0000FF"/>
                </a:solidFill>
              </a:rPr>
              <a:t>4</a:t>
            </a:r>
            <a:r>
              <a:rPr lang="en-US" altLang="en-US" sz="1800" baseline="30000">
                <a:solidFill>
                  <a:srgbClr val="0000FF"/>
                </a:solidFill>
              </a:rPr>
              <a:t>+</a:t>
            </a:r>
            <a:r>
              <a:rPr lang="en-US" altLang="en-US" sz="1800" baseline="-25000">
                <a:solidFill>
                  <a:srgbClr val="0000FF"/>
                </a:solidFill>
              </a:rPr>
              <a:t>(aq)</a:t>
            </a:r>
            <a:r>
              <a:rPr lang="en-US" altLang="en-US" sz="1800">
                <a:solidFill>
                  <a:srgbClr val="0000FF"/>
                </a:solidFill>
              </a:rPr>
              <a:t> + Cl</a:t>
            </a:r>
            <a:r>
              <a:rPr lang="en-US" altLang="en-US" sz="1800" baseline="30000">
                <a:solidFill>
                  <a:srgbClr val="0000FF"/>
                </a:solidFill>
              </a:rPr>
              <a:t>-</a:t>
            </a:r>
            <a:r>
              <a:rPr lang="en-US" altLang="en-US" sz="1800" baseline="-25000">
                <a:solidFill>
                  <a:srgbClr val="0000FF"/>
                </a:solidFill>
              </a:rPr>
              <a:t>(aq)</a:t>
            </a:r>
          </a:p>
        </p:txBody>
      </p:sp>
      <p:sp>
        <p:nvSpPr>
          <p:cNvPr id="2" name="Oval 1"/>
          <p:cNvSpPr/>
          <p:nvPr/>
        </p:nvSpPr>
        <p:spPr>
          <a:xfrm>
            <a:off x="6096000" y="4419600"/>
            <a:ext cx="762000" cy="366713"/>
          </a:xfrm>
          <a:prstGeom prst="ellipse">
            <a:avLst/>
          </a:prstGeom>
          <a:solidFill>
            <a:srgbClr val="FFC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5303" name="TextBox 6"/>
          <p:cNvSpPr txBox="1">
            <a:spLocks noChangeArrowheads="1"/>
          </p:cNvSpPr>
          <p:nvPr/>
        </p:nvSpPr>
        <p:spPr bwMode="auto">
          <a:xfrm>
            <a:off x="5676900" y="4786313"/>
            <a:ext cx="24622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NH</a:t>
            </a:r>
            <a:r>
              <a:rPr lang="en-US" altLang="en-US" sz="1400" baseline="-25000">
                <a:solidFill>
                  <a:srgbClr val="FF0000"/>
                </a:solidFill>
              </a:rPr>
              <a:t>4</a:t>
            </a:r>
            <a:r>
              <a:rPr lang="en-US" altLang="en-US" sz="1400" baseline="30000">
                <a:solidFill>
                  <a:srgbClr val="FF0000"/>
                </a:solidFill>
              </a:rPr>
              <a:t>+</a:t>
            </a:r>
            <a:r>
              <a:rPr lang="en-US" altLang="en-US" sz="1400">
                <a:solidFill>
                  <a:srgbClr val="FF0000"/>
                </a:solidFill>
              </a:rPr>
              <a:t> is the conjugate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acid of a weak base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(means NH</a:t>
            </a:r>
            <a:r>
              <a:rPr lang="en-US" altLang="en-US" sz="1400" baseline="-25000">
                <a:solidFill>
                  <a:srgbClr val="FF0000"/>
                </a:solidFill>
              </a:rPr>
              <a:t>4</a:t>
            </a:r>
            <a:r>
              <a:rPr lang="en-US" altLang="en-US" sz="1400" baseline="30000">
                <a:solidFill>
                  <a:srgbClr val="FF0000"/>
                </a:solidFill>
              </a:rPr>
              <a:t>+</a:t>
            </a:r>
            <a:r>
              <a:rPr lang="en-US" altLang="en-US" sz="1400">
                <a:solidFill>
                  <a:srgbClr val="FF0000"/>
                </a:solidFill>
              </a:rPr>
              <a:t> is a weak acid)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The pH of aqueous salt solutions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>
              <a:lnSpc>
                <a:spcPct val="90000"/>
              </a:lnSpc>
            </a:pPr>
            <a:r>
              <a:rPr lang="en-US" altLang="en-US" sz="2400" smtClean="0"/>
              <a:t>Let’s look at why this is so…</a:t>
            </a:r>
          </a:p>
          <a:p>
            <a:pPr marL="533400" indent="-533400" eaLnBrk="1" hangingPunct="1">
              <a:lnSpc>
                <a:spcPct val="90000"/>
              </a:lnSpc>
            </a:pPr>
            <a:endParaRPr lang="en-US" altLang="en-US" sz="2400" smtClean="0"/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400" u="sng" smtClean="0"/>
              <a:t>Salt of a strong acid and a strong base: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en-US" altLang="en-US" sz="2400" smtClean="0"/>
              <a:t>Both the strong acid and strong base would ionize/dissociate completely if put in water</a:t>
            </a:r>
          </a:p>
          <a:p>
            <a:pPr marL="533400" indent="-533400" eaLnBrk="1" hangingPunct="1">
              <a:lnSpc>
                <a:spcPct val="90000"/>
              </a:lnSpc>
            </a:pPr>
            <a:endParaRPr lang="en-US" altLang="en-US" sz="2400" smtClean="0"/>
          </a:p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smtClean="0"/>
              <a:t>HCl</a:t>
            </a:r>
            <a:r>
              <a:rPr lang="en-US" altLang="en-US" sz="2400" baseline="-25000" smtClean="0"/>
              <a:t>(aq)</a:t>
            </a:r>
            <a:r>
              <a:rPr lang="en-US" altLang="en-US" sz="2400" smtClean="0"/>
              <a:t> </a:t>
            </a:r>
            <a:r>
              <a:rPr lang="en-US" altLang="en-US" sz="2400" smtClean="0">
                <a:sym typeface="Wingdings" panose="05000000000000000000" pitchFamily="2" charset="2"/>
              </a:rPr>
              <a:t> H</a:t>
            </a:r>
            <a:r>
              <a:rPr lang="en-US" altLang="en-US" sz="2400" baseline="30000" smtClean="0">
                <a:sym typeface="Wingdings" panose="05000000000000000000" pitchFamily="2" charset="2"/>
              </a:rPr>
              <a:t>+</a:t>
            </a:r>
            <a:r>
              <a:rPr lang="en-US" altLang="en-US" sz="2400" baseline="-25000" smtClean="0">
                <a:sym typeface="Wingdings" panose="05000000000000000000" pitchFamily="2" charset="2"/>
              </a:rPr>
              <a:t>(aq)</a:t>
            </a:r>
            <a:r>
              <a:rPr lang="en-US" altLang="en-US" sz="2400" smtClean="0">
                <a:sym typeface="Wingdings" panose="05000000000000000000" pitchFamily="2" charset="2"/>
              </a:rPr>
              <a:t> + Cl</a:t>
            </a:r>
            <a:r>
              <a:rPr lang="en-US" altLang="en-US" sz="2400" baseline="30000" smtClean="0">
                <a:sym typeface="Wingdings" panose="05000000000000000000" pitchFamily="2" charset="2"/>
              </a:rPr>
              <a:t>-</a:t>
            </a:r>
            <a:r>
              <a:rPr lang="en-US" altLang="en-US" sz="2400" baseline="-25000" smtClean="0">
                <a:sym typeface="Wingdings" panose="05000000000000000000" pitchFamily="2" charset="2"/>
              </a:rPr>
              <a:t>(aq)</a:t>
            </a:r>
            <a:endParaRPr lang="en-US" altLang="en-US" sz="2400" baseline="-25000" smtClean="0"/>
          </a:p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smtClean="0"/>
              <a:t>NaOH</a:t>
            </a:r>
            <a:r>
              <a:rPr lang="en-US" altLang="en-US" sz="2400" baseline="-25000" smtClean="0"/>
              <a:t>(aq)</a:t>
            </a:r>
            <a:r>
              <a:rPr lang="en-US" altLang="en-US" sz="2400" smtClean="0"/>
              <a:t> </a:t>
            </a:r>
            <a:r>
              <a:rPr lang="en-US" altLang="en-US" sz="2400" smtClean="0">
                <a:sym typeface="Wingdings" panose="05000000000000000000" pitchFamily="2" charset="2"/>
              </a:rPr>
              <a:t> Na</a:t>
            </a:r>
            <a:r>
              <a:rPr lang="en-US" altLang="en-US" sz="2400" baseline="30000" smtClean="0">
                <a:sym typeface="Wingdings" panose="05000000000000000000" pitchFamily="2" charset="2"/>
              </a:rPr>
              <a:t>+</a:t>
            </a:r>
            <a:r>
              <a:rPr lang="en-US" altLang="en-US" sz="2400" baseline="-25000" smtClean="0">
                <a:sym typeface="Wingdings" panose="05000000000000000000" pitchFamily="2" charset="2"/>
              </a:rPr>
              <a:t>(aq)</a:t>
            </a:r>
            <a:r>
              <a:rPr lang="en-US" altLang="en-US" sz="2400" smtClean="0">
                <a:sym typeface="Wingdings" panose="05000000000000000000" pitchFamily="2" charset="2"/>
              </a:rPr>
              <a:t> + OH</a:t>
            </a:r>
            <a:r>
              <a:rPr lang="en-US" altLang="en-US" sz="2400" baseline="30000" smtClean="0">
                <a:sym typeface="Wingdings" panose="05000000000000000000" pitchFamily="2" charset="2"/>
              </a:rPr>
              <a:t>-</a:t>
            </a:r>
            <a:r>
              <a:rPr lang="en-US" altLang="en-US" sz="2400" baseline="-25000" smtClean="0">
                <a:sym typeface="Wingdings" panose="05000000000000000000" pitchFamily="2" charset="2"/>
              </a:rPr>
              <a:t>(aq)</a:t>
            </a:r>
          </a:p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endParaRPr lang="en-US" altLang="en-US" sz="2400" baseline="-25000" smtClean="0">
              <a:sym typeface="Wingdings" panose="05000000000000000000" pitchFamily="2" charset="2"/>
            </a:endParaRPr>
          </a:p>
          <a:p>
            <a:pPr marL="533400" indent="-533400" eaLnBrk="1" hangingPunct="1">
              <a:lnSpc>
                <a:spcPct val="90000"/>
              </a:lnSpc>
            </a:pPr>
            <a:r>
              <a:rPr lang="en-US" altLang="en-US" sz="2400" smtClean="0">
                <a:sym typeface="Wingdings" panose="05000000000000000000" pitchFamily="2" charset="2"/>
              </a:rPr>
              <a:t>The one-way arrows here imply that the reverse reactions do not occur to any significant extent (</a:t>
            </a:r>
            <a:r>
              <a:rPr lang="en-US" altLang="en-US" sz="2400" smtClean="0">
                <a:solidFill>
                  <a:srgbClr val="0000FF"/>
                </a:solidFill>
                <a:sym typeface="Wingdings" panose="05000000000000000000" pitchFamily="2" charset="2"/>
              </a:rPr>
              <a:t>Cl</a:t>
            </a:r>
            <a:r>
              <a:rPr lang="en-US" altLang="en-US" sz="2400" baseline="30000" smtClean="0">
                <a:solidFill>
                  <a:srgbClr val="0000FF"/>
                </a:solidFill>
                <a:sym typeface="Wingdings" panose="05000000000000000000" pitchFamily="2" charset="2"/>
              </a:rPr>
              <a:t>-</a:t>
            </a:r>
            <a:r>
              <a:rPr lang="en-US" altLang="en-US" sz="2400" baseline="-25000" smtClean="0">
                <a:solidFill>
                  <a:srgbClr val="0000FF"/>
                </a:solidFill>
                <a:sym typeface="Wingdings" panose="05000000000000000000" pitchFamily="2" charset="2"/>
              </a:rPr>
              <a:t>(aq)</a:t>
            </a:r>
            <a:r>
              <a:rPr lang="en-US" altLang="en-US" sz="2400" smtClean="0">
                <a:solidFill>
                  <a:srgbClr val="0000FF"/>
                </a:solidFill>
                <a:sym typeface="Wingdings" panose="05000000000000000000" pitchFamily="2" charset="2"/>
              </a:rPr>
              <a:t> is a really bad base</a:t>
            </a:r>
            <a:r>
              <a:rPr lang="en-US" altLang="en-US" sz="2400" smtClean="0">
                <a:sym typeface="Wingdings" panose="05000000000000000000" pitchFamily="2" charset="2"/>
              </a:rPr>
              <a:t> and </a:t>
            </a:r>
            <a:r>
              <a:rPr lang="en-US" altLang="en-US" sz="2400" smtClean="0">
                <a:solidFill>
                  <a:srgbClr val="FF0000"/>
                </a:solidFill>
                <a:sym typeface="Wingdings" panose="05000000000000000000" pitchFamily="2" charset="2"/>
              </a:rPr>
              <a:t>Na</a:t>
            </a:r>
            <a:r>
              <a:rPr lang="en-US" altLang="en-US" sz="2400" baseline="30000" smtClean="0">
                <a:solidFill>
                  <a:srgbClr val="FF0000"/>
                </a:solidFill>
                <a:sym typeface="Wingdings" panose="05000000000000000000" pitchFamily="2" charset="2"/>
              </a:rPr>
              <a:t>+</a:t>
            </a:r>
            <a:r>
              <a:rPr lang="en-US" altLang="en-US" sz="2400" baseline="-25000" smtClean="0">
                <a:solidFill>
                  <a:srgbClr val="FF0000"/>
                </a:solidFill>
                <a:sym typeface="Wingdings" panose="05000000000000000000" pitchFamily="2" charset="2"/>
              </a:rPr>
              <a:t>(aq)</a:t>
            </a:r>
            <a:r>
              <a:rPr lang="en-US" altLang="en-US" sz="2400" smtClean="0">
                <a:solidFill>
                  <a:srgbClr val="FF0000"/>
                </a:solidFill>
                <a:sym typeface="Wingdings" panose="05000000000000000000" pitchFamily="2" charset="2"/>
              </a:rPr>
              <a:t> is a really bad acid</a:t>
            </a:r>
            <a:r>
              <a:rPr lang="en-US" altLang="en-US" sz="2400" smtClean="0">
                <a:sym typeface="Wingdings" panose="05000000000000000000" pitchFamily="2" charset="2"/>
              </a:rPr>
              <a:t>)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1143000" y="6216650"/>
            <a:ext cx="7067550" cy="64135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 conjugate base of a strong acid has no base properties in water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 conjugate acid of a strong base has no acid properties in water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The pH of aqueous salt solutions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u="sng" smtClean="0"/>
              <a:t>Salt of a strong acid and a weak base</a:t>
            </a:r>
            <a:r>
              <a:rPr lang="en-US" altLang="en-US" sz="2800" smtClean="0"/>
              <a:t>: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smtClean="0"/>
              <a:t>HCl</a:t>
            </a:r>
            <a:r>
              <a:rPr lang="en-US" altLang="en-US" sz="2800" baseline="-25000" smtClean="0"/>
              <a:t>(aq)</a:t>
            </a:r>
            <a:r>
              <a:rPr lang="en-US" altLang="en-US" sz="2800" smtClean="0"/>
              <a:t> + NH</a:t>
            </a:r>
            <a:r>
              <a:rPr lang="en-US" altLang="en-US" sz="2800" baseline="-25000" smtClean="0"/>
              <a:t>3(aq)</a:t>
            </a:r>
            <a:r>
              <a:rPr lang="en-US" altLang="en-US" sz="2800" smtClean="0"/>
              <a:t> </a:t>
            </a:r>
            <a:r>
              <a:rPr lang="en-US" altLang="en-US" sz="2800" smtClean="0">
                <a:sym typeface="Wingdings" panose="05000000000000000000" pitchFamily="2" charset="2"/>
              </a:rPr>
              <a:t> NH</a:t>
            </a:r>
            <a:r>
              <a:rPr lang="en-US" altLang="en-US" sz="2800" baseline="-25000" smtClean="0">
                <a:sym typeface="Wingdings" panose="05000000000000000000" pitchFamily="2" charset="2"/>
              </a:rPr>
              <a:t>4</a:t>
            </a:r>
            <a:r>
              <a:rPr lang="en-US" altLang="en-US" sz="2800" smtClean="0">
                <a:sym typeface="Wingdings" panose="05000000000000000000" pitchFamily="2" charset="2"/>
              </a:rPr>
              <a:t>Cl</a:t>
            </a:r>
            <a:r>
              <a:rPr lang="en-US" altLang="en-US" sz="2800" baseline="-25000" smtClean="0">
                <a:sym typeface="Wingdings" panose="05000000000000000000" pitchFamily="2" charset="2"/>
              </a:rPr>
              <a:t>(aq)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smtClean="0"/>
          </a:p>
          <a:p>
            <a:pPr eaLnBrk="1" hangingPunct="1">
              <a:lnSpc>
                <a:spcPct val="80000"/>
              </a:lnSpc>
            </a:pPr>
            <a:r>
              <a:rPr lang="en-US" altLang="en-US" sz="2800" smtClean="0"/>
              <a:t>When NH</a:t>
            </a:r>
            <a:r>
              <a:rPr lang="en-US" altLang="en-US" sz="2800" baseline="-25000" smtClean="0"/>
              <a:t>3</a:t>
            </a:r>
            <a:r>
              <a:rPr lang="en-US" altLang="en-US" sz="2800" smtClean="0"/>
              <a:t> (a weak base) is dissolved in water, an equilibrium results: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smtClean="0"/>
              <a:t>NH</a:t>
            </a:r>
            <a:r>
              <a:rPr lang="en-US" altLang="en-US" sz="2800" baseline="-25000" smtClean="0"/>
              <a:t>3(aq)</a:t>
            </a:r>
            <a:r>
              <a:rPr lang="en-US" altLang="en-US" sz="2800" smtClean="0"/>
              <a:t> + H</a:t>
            </a:r>
            <a:r>
              <a:rPr lang="en-US" altLang="en-US" sz="2800" baseline="-25000" smtClean="0"/>
              <a:t>2</a:t>
            </a:r>
            <a:r>
              <a:rPr lang="en-US" altLang="en-US" sz="2800" smtClean="0"/>
              <a:t>O</a:t>
            </a:r>
            <a:r>
              <a:rPr lang="en-US" altLang="en-US" sz="2800" baseline="-25000" smtClean="0"/>
              <a:t>(l)</a:t>
            </a:r>
            <a:r>
              <a:rPr lang="en-US" altLang="en-US" sz="2800" smtClean="0"/>
              <a:t> </a:t>
            </a:r>
            <a:r>
              <a:rPr lang="en-US" altLang="en-US" sz="2800" smtClean="0">
                <a:latin typeface="Wingdings 3" panose="05040102010807070707" pitchFamily="18" charset="2"/>
              </a:rPr>
              <a:t>D</a:t>
            </a:r>
            <a:r>
              <a:rPr lang="en-US" altLang="en-US" sz="2800" smtClean="0"/>
              <a:t> NH</a:t>
            </a:r>
            <a:r>
              <a:rPr lang="en-US" altLang="en-US" sz="2800" baseline="-25000" smtClean="0"/>
              <a:t>4</a:t>
            </a:r>
            <a:r>
              <a:rPr lang="en-US" altLang="en-US" sz="2800" baseline="30000" smtClean="0"/>
              <a:t>+</a:t>
            </a:r>
            <a:r>
              <a:rPr lang="en-US" altLang="en-US" sz="2800" baseline="-25000" smtClean="0"/>
              <a:t>(aq)</a:t>
            </a:r>
            <a:r>
              <a:rPr lang="en-US" altLang="en-US" sz="2800" smtClean="0"/>
              <a:t> + OH</a:t>
            </a:r>
            <a:r>
              <a:rPr lang="en-US" altLang="en-US" sz="2800" baseline="30000" smtClean="0"/>
              <a:t>-</a:t>
            </a:r>
            <a:r>
              <a:rPr lang="en-US" altLang="en-US" sz="2800" baseline="-25000" smtClean="0"/>
              <a:t>(aq)</a:t>
            </a:r>
            <a:endParaRPr lang="en-US" altLang="en-US" sz="2800" smtClean="0"/>
          </a:p>
          <a:p>
            <a:pPr eaLnBrk="1" hangingPunct="1">
              <a:lnSpc>
                <a:spcPct val="80000"/>
              </a:lnSpc>
            </a:pPr>
            <a:endParaRPr lang="en-US" altLang="en-US" sz="2800" smtClean="0"/>
          </a:p>
          <a:p>
            <a:pPr eaLnBrk="1" hangingPunct="1">
              <a:lnSpc>
                <a:spcPct val="80000"/>
              </a:lnSpc>
            </a:pPr>
            <a:r>
              <a:rPr lang="en-US" altLang="en-US" sz="2800" smtClean="0"/>
              <a:t>If NH</a:t>
            </a:r>
            <a:r>
              <a:rPr lang="en-US" altLang="en-US" sz="2800" baseline="-25000" smtClean="0"/>
              <a:t>4</a:t>
            </a:r>
            <a:r>
              <a:rPr lang="en-US" altLang="en-US" sz="2800" baseline="30000" smtClean="0"/>
              <a:t>+</a:t>
            </a:r>
            <a:r>
              <a:rPr lang="en-US" altLang="en-US" sz="2800" smtClean="0"/>
              <a:t> is a weak acid, then when a salt containing NH</a:t>
            </a:r>
            <a:r>
              <a:rPr lang="en-US" altLang="en-US" sz="2800" baseline="-25000" smtClean="0"/>
              <a:t>4</a:t>
            </a:r>
            <a:r>
              <a:rPr lang="en-US" altLang="en-US" sz="2800" baseline="30000" smtClean="0"/>
              <a:t>+</a:t>
            </a:r>
            <a:r>
              <a:rPr lang="en-US" altLang="en-US" sz="2800" smtClean="0"/>
              <a:t> (e.g. NH</a:t>
            </a:r>
            <a:r>
              <a:rPr lang="en-US" altLang="en-US" sz="2800" baseline="-25000" smtClean="0"/>
              <a:t>4</a:t>
            </a:r>
            <a:r>
              <a:rPr lang="en-US" altLang="en-US" sz="2800" smtClean="0"/>
              <a:t>Cl) is dissolved in water, the resulting solution will be acidic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5257800" y="3200400"/>
            <a:ext cx="3740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Conjugate acid of a weak base has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some acid properties in water</a:t>
            </a:r>
          </a:p>
        </p:txBody>
      </p:sp>
      <p:sp>
        <p:nvSpPr>
          <p:cNvPr id="57349" name="Line 5"/>
          <p:cNvSpPr>
            <a:spLocks noChangeShapeType="1"/>
          </p:cNvSpPr>
          <p:nvPr/>
        </p:nvSpPr>
        <p:spPr bwMode="auto">
          <a:xfrm flipH="1">
            <a:off x="5105400" y="37338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1524000" y="6324600"/>
            <a:ext cx="6165850" cy="366713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Conjugate acid of a weak base has acid properties in water</a:t>
            </a:r>
          </a:p>
        </p:txBody>
      </p:sp>
      <p:sp>
        <p:nvSpPr>
          <p:cNvPr id="57351" name="Oval 7"/>
          <p:cNvSpPr>
            <a:spLocks noChangeArrowheads="1"/>
          </p:cNvSpPr>
          <p:nvPr/>
        </p:nvSpPr>
        <p:spPr bwMode="auto">
          <a:xfrm>
            <a:off x="4495800" y="3962400"/>
            <a:ext cx="1295400" cy="609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7239000" y="1752600"/>
            <a:ext cx="1136650" cy="91598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Resulting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solution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is acidic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The pH of aqueous salt solutions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u="sng" smtClean="0"/>
              <a:t>Salt of a weak acid and a strong base</a:t>
            </a:r>
            <a:r>
              <a:rPr lang="en-US" altLang="en-US" sz="2400" smtClean="0"/>
              <a:t>: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400" smtClean="0"/>
              <a:t>HC</a:t>
            </a:r>
            <a:r>
              <a:rPr lang="en-US" altLang="en-US" sz="2400" baseline="-25000" smtClean="0"/>
              <a:t>2</a:t>
            </a:r>
            <a:r>
              <a:rPr lang="en-US" altLang="en-US" sz="2400" smtClean="0"/>
              <a:t>H</a:t>
            </a:r>
            <a:r>
              <a:rPr lang="en-US" altLang="en-US" sz="2400" baseline="-25000" smtClean="0"/>
              <a:t>3</a:t>
            </a:r>
            <a:r>
              <a:rPr lang="en-US" altLang="en-US" sz="2400" smtClean="0"/>
              <a:t>O</a:t>
            </a:r>
            <a:r>
              <a:rPr lang="en-US" altLang="en-US" sz="2400" baseline="-25000" smtClean="0"/>
              <a:t>2aq)</a:t>
            </a:r>
            <a:r>
              <a:rPr lang="en-US" altLang="en-US" sz="2400" smtClean="0"/>
              <a:t> + NaOH</a:t>
            </a:r>
            <a:r>
              <a:rPr lang="en-US" altLang="en-US" sz="2400" baseline="-25000" smtClean="0"/>
              <a:t>(aq)</a:t>
            </a:r>
            <a:r>
              <a:rPr lang="en-US" altLang="en-US" sz="2400" smtClean="0"/>
              <a:t> </a:t>
            </a:r>
            <a:r>
              <a:rPr lang="en-US" altLang="en-US" sz="2400" smtClean="0">
                <a:sym typeface="Wingdings" panose="05000000000000000000" pitchFamily="2" charset="2"/>
              </a:rPr>
              <a:t> NaC</a:t>
            </a:r>
            <a:r>
              <a:rPr lang="en-US" altLang="en-US" sz="2400" baseline="-25000" smtClean="0">
                <a:sym typeface="Wingdings" panose="05000000000000000000" pitchFamily="2" charset="2"/>
              </a:rPr>
              <a:t>2</a:t>
            </a:r>
            <a:r>
              <a:rPr lang="en-US" altLang="en-US" sz="2400" smtClean="0">
                <a:sym typeface="Wingdings" panose="05000000000000000000" pitchFamily="2" charset="2"/>
              </a:rPr>
              <a:t>H</a:t>
            </a:r>
            <a:r>
              <a:rPr lang="en-US" altLang="en-US" sz="2400" baseline="-25000" smtClean="0">
                <a:sym typeface="Wingdings" panose="05000000000000000000" pitchFamily="2" charset="2"/>
              </a:rPr>
              <a:t>3</a:t>
            </a:r>
            <a:r>
              <a:rPr lang="en-US" altLang="en-US" sz="2400" smtClean="0">
                <a:sym typeface="Wingdings" panose="05000000000000000000" pitchFamily="2" charset="2"/>
              </a:rPr>
              <a:t>O</a:t>
            </a:r>
            <a:r>
              <a:rPr lang="en-US" altLang="en-US" sz="2400" baseline="-25000" smtClean="0">
                <a:sym typeface="Wingdings" panose="05000000000000000000" pitchFamily="2" charset="2"/>
              </a:rPr>
              <a:t>2(aq)</a:t>
            </a:r>
            <a:r>
              <a:rPr lang="en-US" altLang="en-US" sz="2400" smtClean="0">
                <a:sym typeface="Wingdings" panose="05000000000000000000" pitchFamily="2" charset="2"/>
              </a:rPr>
              <a:t> + H</a:t>
            </a:r>
            <a:r>
              <a:rPr lang="en-US" altLang="en-US" sz="2400" baseline="-25000" smtClean="0">
                <a:sym typeface="Wingdings" panose="05000000000000000000" pitchFamily="2" charset="2"/>
              </a:rPr>
              <a:t>2</a:t>
            </a:r>
            <a:r>
              <a:rPr lang="en-US" altLang="en-US" sz="2400" smtClean="0">
                <a:sym typeface="Wingdings" panose="05000000000000000000" pitchFamily="2" charset="2"/>
              </a:rPr>
              <a:t>O</a:t>
            </a:r>
            <a:r>
              <a:rPr lang="en-US" altLang="en-US" sz="2400" baseline="-25000" smtClean="0">
                <a:sym typeface="Wingdings" panose="05000000000000000000" pitchFamily="2" charset="2"/>
              </a:rPr>
              <a:t>(l)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smtClean="0"/>
          </a:p>
          <a:p>
            <a:pPr eaLnBrk="1" hangingPunct="1">
              <a:lnSpc>
                <a:spcPct val="80000"/>
              </a:lnSpc>
            </a:pPr>
            <a:r>
              <a:rPr lang="en-US" altLang="en-US" sz="2400" smtClean="0"/>
              <a:t>When HC</a:t>
            </a:r>
            <a:r>
              <a:rPr lang="en-US" altLang="en-US" sz="2400" baseline="-25000" smtClean="0"/>
              <a:t>2</a:t>
            </a:r>
            <a:r>
              <a:rPr lang="en-US" altLang="en-US" sz="2400" smtClean="0"/>
              <a:t>H</a:t>
            </a:r>
            <a:r>
              <a:rPr lang="en-US" altLang="en-US" sz="2400" baseline="-25000" smtClean="0"/>
              <a:t>3</a:t>
            </a:r>
            <a:r>
              <a:rPr lang="en-US" altLang="en-US" sz="2400" smtClean="0"/>
              <a:t>O</a:t>
            </a:r>
            <a:r>
              <a:rPr lang="en-US" altLang="en-US" sz="2400" baseline="-25000" smtClean="0"/>
              <a:t>2</a:t>
            </a:r>
            <a:r>
              <a:rPr lang="en-US" altLang="en-US" sz="2400" smtClean="0"/>
              <a:t> (a weak acid) is dissolved in water, an equilibrium results: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400" smtClean="0"/>
              <a:t>HC</a:t>
            </a:r>
            <a:r>
              <a:rPr lang="en-US" altLang="en-US" sz="2400" baseline="-25000" smtClean="0"/>
              <a:t>2</a:t>
            </a:r>
            <a:r>
              <a:rPr lang="en-US" altLang="en-US" sz="2400" smtClean="0"/>
              <a:t>H</a:t>
            </a:r>
            <a:r>
              <a:rPr lang="en-US" altLang="en-US" sz="2400" baseline="-25000" smtClean="0"/>
              <a:t>3</a:t>
            </a:r>
            <a:r>
              <a:rPr lang="en-US" altLang="en-US" sz="2400" smtClean="0"/>
              <a:t>O</a:t>
            </a:r>
            <a:r>
              <a:rPr lang="en-US" altLang="en-US" sz="2400" baseline="-25000" smtClean="0"/>
              <a:t>2(aq)</a:t>
            </a:r>
            <a:r>
              <a:rPr lang="en-US" altLang="en-US" sz="2400" smtClean="0"/>
              <a:t> + H</a:t>
            </a:r>
            <a:r>
              <a:rPr lang="en-US" altLang="en-US" sz="2400" baseline="-25000" smtClean="0"/>
              <a:t>2</a:t>
            </a:r>
            <a:r>
              <a:rPr lang="en-US" altLang="en-US" sz="2400" smtClean="0"/>
              <a:t>O</a:t>
            </a:r>
            <a:r>
              <a:rPr lang="en-US" altLang="en-US" sz="2400" baseline="-25000" smtClean="0"/>
              <a:t>(l)</a:t>
            </a:r>
            <a:r>
              <a:rPr lang="en-US" altLang="en-US" sz="2400" smtClean="0"/>
              <a:t> </a:t>
            </a:r>
            <a:r>
              <a:rPr lang="en-US" altLang="en-US" sz="2400" smtClean="0">
                <a:latin typeface="Wingdings 3" panose="05040102010807070707" pitchFamily="18" charset="2"/>
              </a:rPr>
              <a:t>D</a:t>
            </a:r>
            <a:r>
              <a:rPr lang="en-US" altLang="en-US" sz="2400" smtClean="0"/>
              <a:t> H</a:t>
            </a:r>
            <a:r>
              <a:rPr lang="en-US" altLang="en-US" sz="2400" baseline="-25000" smtClean="0"/>
              <a:t>3</a:t>
            </a:r>
            <a:r>
              <a:rPr lang="en-US" altLang="en-US" sz="2400" smtClean="0"/>
              <a:t>O</a:t>
            </a:r>
            <a:r>
              <a:rPr lang="en-US" altLang="en-US" sz="2400" baseline="30000" smtClean="0"/>
              <a:t>+</a:t>
            </a:r>
            <a:r>
              <a:rPr lang="en-US" altLang="en-US" sz="2400" baseline="-25000" smtClean="0"/>
              <a:t>aq)</a:t>
            </a:r>
            <a:r>
              <a:rPr lang="en-US" altLang="en-US" sz="2400" smtClean="0"/>
              <a:t> + C</a:t>
            </a:r>
            <a:r>
              <a:rPr lang="en-US" altLang="en-US" sz="2400" baseline="-25000" smtClean="0"/>
              <a:t>2</a:t>
            </a:r>
            <a:r>
              <a:rPr lang="en-US" altLang="en-US" sz="2400" smtClean="0"/>
              <a:t>H</a:t>
            </a:r>
            <a:r>
              <a:rPr lang="en-US" altLang="en-US" sz="2400" baseline="-25000" smtClean="0"/>
              <a:t>3</a:t>
            </a:r>
            <a:r>
              <a:rPr lang="en-US" altLang="en-US" sz="2400" smtClean="0"/>
              <a:t>O</a:t>
            </a:r>
            <a:r>
              <a:rPr lang="en-US" altLang="en-US" sz="2400" baseline="-25000" smtClean="0"/>
              <a:t>2</a:t>
            </a:r>
            <a:r>
              <a:rPr lang="en-US" altLang="en-US" sz="2400" baseline="30000" smtClean="0"/>
              <a:t>-</a:t>
            </a:r>
            <a:r>
              <a:rPr lang="en-US" altLang="en-US" sz="2400" baseline="-25000" smtClean="0"/>
              <a:t>(aq)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2400" smtClean="0"/>
          </a:p>
          <a:p>
            <a:pPr eaLnBrk="1" hangingPunct="1">
              <a:lnSpc>
                <a:spcPct val="80000"/>
              </a:lnSpc>
            </a:pPr>
            <a:endParaRPr lang="en-US" altLang="en-US" sz="2400" smtClean="0"/>
          </a:p>
          <a:p>
            <a:pPr eaLnBrk="1" hangingPunct="1">
              <a:lnSpc>
                <a:spcPct val="80000"/>
              </a:lnSpc>
            </a:pPr>
            <a:r>
              <a:rPr lang="en-US" altLang="en-US" sz="2400" smtClean="0"/>
              <a:t>If C</a:t>
            </a:r>
            <a:r>
              <a:rPr lang="en-US" altLang="en-US" sz="2400" baseline="-25000" smtClean="0"/>
              <a:t>2</a:t>
            </a:r>
            <a:r>
              <a:rPr lang="en-US" altLang="en-US" sz="2400" smtClean="0"/>
              <a:t>H</a:t>
            </a:r>
            <a:r>
              <a:rPr lang="en-US" altLang="en-US" sz="2400" baseline="-25000" smtClean="0"/>
              <a:t>3</a:t>
            </a:r>
            <a:r>
              <a:rPr lang="en-US" altLang="en-US" sz="2400" smtClean="0"/>
              <a:t>O</a:t>
            </a:r>
            <a:r>
              <a:rPr lang="en-US" altLang="en-US" sz="2400" baseline="-25000" smtClean="0"/>
              <a:t>2</a:t>
            </a:r>
            <a:r>
              <a:rPr lang="en-US" altLang="en-US" sz="2400" baseline="30000" smtClean="0"/>
              <a:t>-</a:t>
            </a:r>
            <a:r>
              <a:rPr lang="en-US" altLang="en-US" sz="2400" smtClean="0"/>
              <a:t> is a weak base, then when a salt containing C</a:t>
            </a:r>
            <a:r>
              <a:rPr lang="en-US" altLang="en-US" sz="2400" baseline="-25000" smtClean="0"/>
              <a:t>2</a:t>
            </a:r>
            <a:r>
              <a:rPr lang="en-US" altLang="en-US" sz="2400" smtClean="0"/>
              <a:t>H</a:t>
            </a:r>
            <a:r>
              <a:rPr lang="en-US" altLang="en-US" sz="2400" baseline="-25000" smtClean="0"/>
              <a:t>3</a:t>
            </a:r>
            <a:r>
              <a:rPr lang="en-US" altLang="en-US" sz="2400" smtClean="0"/>
              <a:t>O</a:t>
            </a:r>
            <a:r>
              <a:rPr lang="en-US" altLang="en-US" sz="2400" baseline="-25000" smtClean="0"/>
              <a:t>2</a:t>
            </a:r>
            <a:r>
              <a:rPr lang="en-US" altLang="en-US" sz="2400" baseline="30000" smtClean="0"/>
              <a:t>-</a:t>
            </a:r>
            <a:r>
              <a:rPr lang="en-US" altLang="en-US" sz="2400" smtClean="0"/>
              <a:t> (e.g. NaC</a:t>
            </a:r>
            <a:r>
              <a:rPr lang="en-US" altLang="en-US" sz="2400" baseline="-25000" smtClean="0"/>
              <a:t>2</a:t>
            </a:r>
            <a:r>
              <a:rPr lang="en-US" altLang="en-US" sz="2400" smtClean="0"/>
              <a:t>H</a:t>
            </a:r>
            <a:r>
              <a:rPr lang="en-US" altLang="en-US" sz="2400" baseline="-25000" smtClean="0"/>
              <a:t>3</a:t>
            </a:r>
            <a:r>
              <a:rPr lang="en-US" altLang="en-US" sz="2400" smtClean="0"/>
              <a:t>O</a:t>
            </a:r>
            <a:r>
              <a:rPr lang="en-US" altLang="en-US" sz="2400" baseline="-25000" smtClean="0"/>
              <a:t>2</a:t>
            </a:r>
            <a:r>
              <a:rPr lang="en-US" altLang="en-US" sz="2400" smtClean="0"/>
              <a:t>) is dissolved in water, the resulting solution will be basic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5181600" y="4191000"/>
            <a:ext cx="3740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Conjugate base of a weak acid has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some base properties in water</a:t>
            </a:r>
          </a:p>
        </p:txBody>
      </p:sp>
      <p:sp>
        <p:nvSpPr>
          <p:cNvPr id="58373" name="Text Box 6"/>
          <p:cNvSpPr txBox="1">
            <a:spLocks noChangeArrowheads="1"/>
          </p:cNvSpPr>
          <p:nvPr/>
        </p:nvSpPr>
        <p:spPr bwMode="auto">
          <a:xfrm>
            <a:off x="1524000" y="6324600"/>
            <a:ext cx="6242050" cy="366713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Conjugate base of a weak acid has base properties in water</a:t>
            </a:r>
          </a:p>
        </p:txBody>
      </p:sp>
      <p:sp>
        <p:nvSpPr>
          <p:cNvPr id="58374" name="Oval 7"/>
          <p:cNvSpPr>
            <a:spLocks noChangeArrowheads="1"/>
          </p:cNvSpPr>
          <p:nvPr/>
        </p:nvSpPr>
        <p:spPr bwMode="auto">
          <a:xfrm>
            <a:off x="6019800" y="3657600"/>
            <a:ext cx="1295400" cy="6096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8375" name="Text Box 8"/>
          <p:cNvSpPr txBox="1">
            <a:spLocks noChangeArrowheads="1"/>
          </p:cNvSpPr>
          <p:nvPr/>
        </p:nvSpPr>
        <p:spPr bwMode="auto">
          <a:xfrm>
            <a:off x="8007350" y="1676400"/>
            <a:ext cx="1136650" cy="91598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Resulting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solution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is basic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Chemical equations for salt hydrolysis reactions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You can recognize salts that will influence the pH of water from the positive and negative ions in the formula for the salt:</a:t>
            </a:r>
          </a:p>
          <a:p>
            <a:pPr algn="ctr" eaLnBrk="1" hangingPunct="1">
              <a:buFontTx/>
              <a:buNone/>
            </a:pPr>
            <a:r>
              <a:rPr lang="en-US" altLang="en-US" smtClean="0"/>
              <a:t>+		</a:t>
            </a:r>
            <a:endParaRPr lang="en-US" altLang="en-US" baseline="30000" smtClean="0"/>
          </a:p>
          <a:p>
            <a:pPr algn="ctr" eaLnBrk="1" hangingPunct="1"/>
            <a:r>
              <a:rPr lang="en-US" altLang="en-US" smtClean="0"/>
              <a:t>NaCl (Na</a:t>
            </a:r>
            <a:r>
              <a:rPr lang="en-US" altLang="en-US" baseline="30000" smtClean="0"/>
              <a:t>+</a:t>
            </a:r>
            <a:r>
              <a:rPr lang="en-US" altLang="en-US" smtClean="0"/>
              <a:t>, Cl</a:t>
            </a:r>
            <a:r>
              <a:rPr lang="en-US" altLang="en-US" baseline="30000" smtClean="0"/>
              <a:t>-</a:t>
            </a:r>
            <a:r>
              <a:rPr lang="en-US" altLang="en-US" smtClean="0"/>
              <a:t>)</a:t>
            </a:r>
          </a:p>
          <a:p>
            <a:pPr algn="ctr" eaLnBrk="1" hangingPunct="1"/>
            <a:r>
              <a:rPr lang="en-US" altLang="en-US" smtClean="0"/>
              <a:t>NaC</a:t>
            </a:r>
            <a:r>
              <a:rPr lang="en-US" altLang="en-US" baseline="-25000" smtClean="0"/>
              <a:t>2</a:t>
            </a:r>
            <a:r>
              <a:rPr lang="en-US" altLang="en-US" smtClean="0"/>
              <a:t>H</a:t>
            </a:r>
            <a:r>
              <a:rPr lang="en-US" altLang="en-US" baseline="-25000" smtClean="0"/>
              <a:t>3</a:t>
            </a:r>
            <a:r>
              <a:rPr lang="en-US" altLang="en-US" smtClean="0"/>
              <a:t>O</a:t>
            </a:r>
            <a:r>
              <a:rPr lang="en-US" altLang="en-US" baseline="-25000" smtClean="0"/>
              <a:t>2</a:t>
            </a:r>
            <a:r>
              <a:rPr lang="en-US" altLang="en-US" smtClean="0"/>
              <a:t> (Na</a:t>
            </a:r>
            <a:r>
              <a:rPr lang="en-US" altLang="en-US" baseline="30000" smtClean="0"/>
              <a:t>+</a:t>
            </a:r>
            <a:r>
              <a:rPr lang="en-US" altLang="en-US" smtClean="0"/>
              <a:t>, C</a:t>
            </a:r>
            <a:r>
              <a:rPr lang="en-US" altLang="en-US" baseline="-25000" smtClean="0"/>
              <a:t>2</a:t>
            </a:r>
            <a:r>
              <a:rPr lang="en-US" altLang="en-US" smtClean="0"/>
              <a:t>H</a:t>
            </a:r>
            <a:r>
              <a:rPr lang="en-US" altLang="en-US" baseline="-25000" smtClean="0"/>
              <a:t>3</a:t>
            </a:r>
            <a:r>
              <a:rPr lang="en-US" altLang="en-US" smtClean="0"/>
              <a:t>O</a:t>
            </a:r>
            <a:r>
              <a:rPr lang="en-US" altLang="en-US" baseline="-25000" smtClean="0"/>
              <a:t>2</a:t>
            </a:r>
            <a:r>
              <a:rPr lang="en-US" altLang="en-US" baseline="30000" smtClean="0"/>
              <a:t>-</a:t>
            </a:r>
            <a:r>
              <a:rPr lang="en-US" altLang="en-US" smtClean="0"/>
              <a:t>)</a:t>
            </a:r>
          </a:p>
          <a:p>
            <a:pPr algn="ctr" eaLnBrk="1" hangingPunct="1"/>
            <a:r>
              <a:rPr lang="en-US" altLang="en-US" smtClean="0"/>
              <a:t>KF (K</a:t>
            </a:r>
            <a:r>
              <a:rPr lang="en-US" altLang="en-US" baseline="30000" smtClean="0"/>
              <a:t>+</a:t>
            </a:r>
            <a:r>
              <a:rPr lang="en-US" altLang="en-US" smtClean="0"/>
              <a:t>, F</a:t>
            </a:r>
            <a:r>
              <a:rPr lang="en-US" altLang="en-US" baseline="30000" smtClean="0"/>
              <a:t>-</a:t>
            </a:r>
            <a:r>
              <a:rPr lang="en-US" altLang="en-US" smtClean="0"/>
              <a:t>)</a:t>
            </a:r>
          </a:p>
          <a:p>
            <a:pPr algn="ctr" eaLnBrk="1" hangingPunct="1"/>
            <a:r>
              <a:rPr lang="en-US" altLang="en-US" smtClean="0"/>
              <a:t>NH</a:t>
            </a:r>
            <a:r>
              <a:rPr lang="en-US" altLang="en-US" baseline="-25000" smtClean="0"/>
              <a:t>4</a:t>
            </a:r>
            <a:r>
              <a:rPr lang="en-US" altLang="en-US" smtClean="0"/>
              <a:t>Cl (NH</a:t>
            </a:r>
            <a:r>
              <a:rPr lang="en-US" altLang="en-US" baseline="-25000" smtClean="0"/>
              <a:t>4</a:t>
            </a:r>
            <a:r>
              <a:rPr lang="en-US" altLang="en-US" baseline="30000" smtClean="0"/>
              <a:t>+</a:t>
            </a:r>
            <a:r>
              <a:rPr lang="en-US" altLang="en-US" smtClean="0"/>
              <a:t>, Cl</a:t>
            </a:r>
            <a:r>
              <a:rPr lang="en-US" altLang="en-US" baseline="30000" smtClean="0"/>
              <a:t>-</a:t>
            </a:r>
            <a:r>
              <a:rPr lang="en-US" altLang="en-US" smtClean="0"/>
              <a:t>)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59396" name="Oval 4"/>
          <p:cNvSpPr>
            <a:spLocks noChangeArrowheads="1"/>
          </p:cNvSpPr>
          <p:nvPr/>
        </p:nvSpPr>
        <p:spPr bwMode="auto">
          <a:xfrm>
            <a:off x="4016375" y="3276600"/>
            <a:ext cx="381000" cy="3810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9397" name="Oval 5"/>
          <p:cNvSpPr>
            <a:spLocks noChangeArrowheads="1"/>
          </p:cNvSpPr>
          <p:nvPr/>
        </p:nvSpPr>
        <p:spPr bwMode="auto">
          <a:xfrm>
            <a:off x="4856163" y="3275013"/>
            <a:ext cx="381000" cy="3810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4876800" y="3090863"/>
            <a:ext cx="336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/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/>
              <a:t>Arrhenius theory of acids and bases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smtClean="0"/>
              <a:t>When acids and bases are dissolved in water, they ionize (break apart into their constituent ions)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smtClean="0">
                <a:solidFill>
                  <a:srgbClr val="0000FF"/>
                </a:solidFill>
              </a:rPr>
              <a:t>Ionization</a:t>
            </a:r>
            <a:r>
              <a:rPr lang="en-US" altLang="en-US" sz="2400" smtClean="0"/>
              <a:t> is a process in which individual positive and negative ions are produced from a molecular compound that is dissolved in solution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smtClean="0"/>
              <a:t>The acids listed are all molecular compounds.  Acids ionize when they are dissolved in water</a:t>
            </a:r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452688"/>
            <a:ext cx="4038600" cy="2819400"/>
          </a:xfrm>
          <a:noFill/>
        </p:spPr>
      </p:pic>
      <p:sp>
        <p:nvSpPr>
          <p:cNvPr id="5125" name="Text Box 7"/>
          <p:cNvSpPr txBox="1">
            <a:spLocks noChangeArrowheads="1"/>
          </p:cNvSpPr>
          <p:nvPr/>
        </p:nvSpPr>
        <p:spPr bwMode="auto">
          <a:xfrm>
            <a:off x="533400" y="6248400"/>
            <a:ext cx="8108950" cy="366713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/>
              <a:t>Most</a:t>
            </a:r>
            <a:r>
              <a:rPr lang="en-US" altLang="en-US" sz="1800"/>
              <a:t> molecular compounds don’t ionize.  The exceptions are acids and bases.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267200" y="1993900"/>
            <a:ext cx="190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</a:rPr>
              <a:t>like ionic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</a:rPr>
              <a:t>compounds</a:t>
            </a:r>
          </a:p>
        </p:txBody>
      </p:sp>
      <p:sp>
        <p:nvSpPr>
          <p:cNvPr id="3" name="Right Brace 2"/>
          <p:cNvSpPr/>
          <p:nvPr/>
        </p:nvSpPr>
        <p:spPr>
          <a:xfrm>
            <a:off x="4343400" y="1676400"/>
            <a:ext cx="287338" cy="121920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animBg="1"/>
      <p:bldP spid="2" grpId="0"/>
      <p:bldP spid="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Chemical equations for salt hydrolysis reactions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The positive ion </a:t>
            </a:r>
            <a:r>
              <a:rPr lang="en-US" altLang="en-US" i="1" smtClean="0"/>
              <a:t>might</a:t>
            </a:r>
            <a:r>
              <a:rPr lang="en-US" altLang="en-US" smtClean="0"/>
              <a:t> be acidic and the negative ion </a:t>
            </a:r>
            <a:r>
              <a:rPr lang="en-US" altLang="en-US" i="1" smtClean="0"/>
              <a:t>might</a:t>
            </a:r>
            <a:r>
              <a:rPr lang="en-US" altLang="en-US" smtClean="0"/>
              <a:t> be basic.</a:t>
            </a:r>
          </a:p>
          <a:p>
            <a:pPr eaLnBrk="1" hangingPunct="1">
              <a:lnSpc>
                <a:spcPct val="90000"/>
              </a:lnSpc>
            </a:pPr>
            <a:endParaRPr lang="en-US" altLang="en-US" smtClean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mtClean="0"/>
              <a:t>+		</a:t>
            </a:r>
            <a:endParaRPr lang="en-US" altLang="en-US" baseline="30000" smtClean="0"/>
          </a:p>
          <a:p>
            <a:pPr algn="ctr" eaLnBrk="1" hangingPunct="1">
              <a:lnSpc>
                <a:spcPct val="90000"/>
              </a:lnSpc>
            </a:pPr>
            <a:r>
              <a:rPr lang="en-US" altLang="en-US" smtClean="0"/>
              <a:t>NaCl (Na</a:t>
            </a:r>
            <a:r>
              <a:rPr lang="en-US" altLang="en-US" baseline="30000" smtClean="0"/>
              <a:t>+</a:t>
            </a:r>
            <a:r>
              <a:rPr lang="en-US" altLang="en-US" smtClean="0"/>
              <a:t>, Cl</a:t>
            </a:r>
            <a:r>
              <a:rPr lang="en-US" altLang="en-US" baseline="30000" smtClean="0"/>
              <a:t>-</a:t>
            </a:r>
            <a:r>
              <a:rPr lang="en-US" altLang="en-US" smtClean="0"/>
              <a:t>)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altLang="en-US" smtClean="0"/>
              <a:t>NaC</a:t>
            </a:r>
            <a:r>
              <a:rPr lang="en-US" altLang="en-US" baseline="-25000" smtClean="0"/>
              <a:t>2</a:t>
            </a:r>
            <a:r>
              <a:rPr lang="en-US" altLang="en-US" smtClean="0"/>
              <a:t>H</a:t>
            </a:r>
            <a:r>
              <a:rPr lang="en-US" altLang="en-US" baseline="-25000" smtClean="0"/>
              <a:t>3</a:t>
            </a:r>
            <a:r>
              <a:rPr lang="en-US" altLang="en-US" smtClean="0"/>
              <a:t>O</a:t>
            </a:r>
            <a:r>
              <a:rPr lang="en-US" altLang="en-US" baseline="-25000" smtClean="0"/>
              <a:t>2</a:t>
            </a:r>
            <a:r>
              <a:rPr lang="en-US" altLang="en-US" smtClean="0"/>
              <a:t> (Na</a:t>
            </a:r>
            <a:r>
              <a:rPr lang="en-US" altLang="en-US" baseline="30000" smtClean="0"/>
              <a:t>+</a:t>
            </a:r>
            <a:r>
              <a:rPr lang="en-US" altLang="en-US" smtClean="0"/>
              <a:t>, C</a:t>
            </a:r>
            <a:r>
              <a:rPr lang="en-US" altLang="en-US" baseline="-25000" smtClean="0"/>
              <a:t>2</a:t>
            </a:r>
            <a:r>
              <a:rPr lang="en-US" altLang="en-US" smtClean="0"/>
              <a:t>H</a:t>
            </a:r>
            <a:r>
              <a:rPr lang="en-US" altLang="en-US" baseline="-25000" smtClean="0"/>
              <a:t>3</a:t>
            </a:r>
            <a:r>
              <a:rPr lang="en-US" altLang="en-US" smtClean="0"/>
              <a:t>O</a:t>
            </a:r>
            <a:r>
              <a:rPr lang="en-US" altLang="en-US" baseline="-25000" smtClean="0"/>
              <a:t>2</a:t>
            </a:r>
            <a:r>
              <a:rPr lang="en-US" altLang="en-US" baseline="30000" smtClean="0"/>
              <a:t>-</a:t>
            </a:r>
            <a:r>
              <a:rPr lang="en-US" altLang="en-US" smtClean="0"/>
              <a:t>)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altLang="en-US" smtClean="0"/>
              <a:t>KF (K</a:t>
            </a:r>
            <a:r>
              <a:rPr lang="en-US" altLang="en-US" baseline="30000" smtClean="0"/>
              <a:t>+</a:t>
            </a:r>
            <a:r>
              <a:rPr lang="en-US" altLang="en-US" smtClean="0"/>
              <a:t>, F</a:t>
            </a:r>
            <a:r>
              <a:rPr lang="en-US" altLang="en-US" baseline="30000" smtClean="0"/>
              <a:t>-</a:t>
            </a:r>
            <a:r>
              <a:rPr lang="en-US" altLang="en-US" smtClean="0"/>
              <a:t>)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altLang="en-US" smtClean="0"/>
              <a:t>NH</a:t>
            </a:r>
            <a:r>
              <a:rPr lang="en-US" altLang="en-US" baseline="-25000" smtClean="0"/>
              <a:t>4</a:t>
            </a:r>
            <a:r>
              <a:rPr lang="en-US" altLang="en-US" smtClean="0"/>
              <a:t>Cl (NH</a:t>
            </a:r>
            <a:r>
              <a:rPr lang="en-US" altLang="en-US" baseline="-25000" smtClean="0"/>
              <a:t>4</a:t>
            </a:r>
            <a:r>
              <a:rPr lang="en-US" altLang="en-US" baseline="30000" smtClean="0"/>
              <a:t>+</a:t>
            </a:r>
            <a:r>
              <a:rPr lang="en-US" altLang="en-US" smtClean="0"/>
              <a:t>, Cl</a:t>
            </a:r>
            <a:r>
              <a:rPr lang="en-US" altLang="en-US" baseline="30000" smtClean="0"/>
              <a:t>-</a:t>
            </a:r>
            <a:r>
              <a:rPr lang="en-US" altLang="en-US" smtClean="0"/>
              <a:t>)</a:t>
            </a:r>
          </a:p>
          <a:p>
            <a:pPr eaLnBrk="1" hangingPunct="1">
              <a:lnSpc>
                <a:spcPct val="90000"/>
              </a:lnSpc>
            </a:pPr>
            <a:endParaRPr lang="en-US" altLang="en-US" smtClean="0"/>
          </a:p>
        </p:txBody>
      </p:sp>
      <p:sp>
        <p:nvSpPr>
          <p:cNvPr id="60420" name="Oval 4"/>
          <p:cNvSpPr>
            <a:spLocks noChangeArrowheads="1"/>
          </p:cNvSpPr>
          <p:nvPr/>
        </p:nvSpPr>
        <p:spPr bwMode="auto">
          <a:xfrm>
            <a:off x="4027488" y="3200400"/>
            <a:ext cx="381000" cy="3810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0421" name="Oval 5"/>
          <p:cNvSpPr>
            <a:spLocks noChangeArrowheads="1"/>
          </p:cNvSpPr>
          <p:nvPr/>
        </p:nvSpPr>
        <p:spPr bwMode="auto">
          <a:xfrm>
            <a:off x="4876800" y="3198813"/>
            <a:ext cx="381000" cy="3810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4897438" y="2992438"/>
            <a:ext cx="336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/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Chemical equations for salt hydrolysis reactions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7244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smtClean="0"/>
              <a:t>If the cation (positive ion) of the salt is NH</a:t>
            </a:r>
            <a:r>
              <a:rPr lang="en-US" altLang="en-US" sz="2800" baseline="-25000" smtClean="0"/>
              <a:t>4</a:t>
            </a:r>
            <a:r>
              <a:rPr lang="en-US" altLang="en-US" sz="2800" baseline="30000" smtClean="0"/>
              <a:t>+</a:t>
            </a:r>
            <a:r>
              <a:rPr lang="en-US" altLang="en-US" sz="2800" smtClean="0"/>
              <a:t>, dissolving the salt into water will produce an acidic solution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smtClean="0"/>
              <a:t>If the anion (negative ion) is the </a:t>
            </a:r>
            <a:r>
              <a:rPr lang="en-US" altLang="en-US" sz="2800" i="1" smtClean="0"/>
              <a:t>conjugate base of a weak acid</a:t>
            </a:r>
            <a:r>
              <a:rPr lang="en-US" altLang="en-US" sz="2800" smtClean="0"/>
              <a:t>, the salt will make the solution </a:t>
            </a:r>
            <a:r>
              <a:rPr lang="en-US" altLang="en-US" sz="2800" i="1" smtClean="0"/>
              <a:t>basic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u="sng" smtClean="0"/>
              <a:t>Cases involving NH</a:t>
            </a:r>
            <a:r>
              <a:rPr lang="en-US" altLang="en-US" sz="2800" u="sng" baseline="-25000" smtClean="0"/>
              <a:t>4</a:t>
            </a:r>
            <a:r>
              <a:rPr lang="en-US" altLang="en-US" sz="2800" u="sng" baseline="30000" smtClean="0"/>
              <a:t>+</a:t>
            </a:r>
            <a:r>
              <a:rPr lang="en-US" altLang="en-US" sz="2800" u="sng" smtClean="0"/>
              <a:t> with weak base anions won’t be considered</a:t>
            </a: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5486400" y="2819400"/>
            <a:ext cx="208915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u="sng"/>
              <a:t>The strong acids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Hydrochloric (HCl)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Hydrobromic (HBr)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Hydroiodic (HI)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Nitric (HNO</a:t>
            </a:r>
            <a:r>
              <a:rPr lang="en-US" altLang="en-US" sz="1800" baseline="-25000"/>
              <a:t>3</a:t>
            </a:r>
            <a:r>
              <a:rPr lang="en-US" altLang="en-US" sz="1800"/>
              <a:t>)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Sulfuric (H</a:t>
            </a:r>
            <a:r>
              <a:rPr lang="en-US" altLang="en-US" sz="1800" baseline="-25000"/>
              <a:t>2</a:t>
            </a:r>
            <a:r>
              <a:rPr lang="en-US" altLang="en-US" sz="1800"/>
              <a:t>SO</a:t>
            </a:r>
            <a:r>
              <a:rPr lang="en-US" altLang="en-US" sz="1800" baseline="-25000"/>
              <a:t>4</a:t>
            </a:r>
            <a:r>
              <a:rPr lang="en-US" altLang="en-US" sz="1800"/>
              <a:t>)</a:t>
            </a:r>
            <a:endParaRPr lang="en-US" altLang="en-US" sz="1800">
              <a:solidFill>
                <a:srgbClr val="FF0000"/>
              </a:solidFill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Chloric (HClO</a:t>
            </a:r>
            <a:r>
              <a:rPr lang="en-US" altLang="en-US" sz="1800" baseline="-25000"/>
              <a:t>3</a:t>
            </a:r>
            <a:r>
              <a:rPr lang="en-US" altLang="en-US" sz="1800"/>
              <a:t>)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Perchloric (HClO</a:t>
            </a:r>
            <a:r>
              <a:rPr lang="en-US" altLang="en-US" sz="1800" baseline="-25000"/>
              <a:t>4</a:t>
            </a:r>
            <a:r>
              <a:rPr lang="en-US" altLang="en-US" sz="1800"/>
              <a:t>)</a:t>
            </a: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7696200" y="2514600"/>
            <a:ext cx="1174750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conjugate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u="sng"/>
              <a:t>bases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</a:t>
            </a:r>
            <a:r>
              <a:rPr lang="en-US" altLang="en-US" sz="1800" baseline="30000"/>
              <a:t>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Br</a:t>
            </a:r>
            <a:r>
              <a:rPr lang="en-US" altLang="en-US" sz="1800" baseline="30000"/>
              <a:t>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</a:t>
            </a:r>
            <a:r>
              <a:rPr lang="en-US" altLang="en-US" sz="1800" baseline="30000"/>
              <a:t>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</a:t>
            </a:r>
            <a:r>
              <a:rPr lang="en-US" altLang="en-US" sz="1800" baseline="-25000"/>
              <a:t>3</a:t>
            </a:r>
            <a:r>
              <a:rPr lang="en-US" altLang="en-US" sz="1800" baseline="30000"/>
              <a:t>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SO</a:t>
            </a:r>
            <a:r>
              <a:rPr lang="en-US" altLang="en-US" sz="1800" baseline="-25000"/>
              <a:t>4</a:t>
            </a:r>
            <a:r>
              <a:rPr lang="en-US" altLang="en-US" sz="1800" baseline="30000"/>
              <a:t>2-</a:t>
            </a:r>
            <a:r>
              <a:rPr lang="en-US" altLang="en-US" sz="1800" baseline="30000">
                <a:solidFill>
                  <a:srgbClr val="FF0000"/>
                </a:solidFill>
              </a:rPr>
              <a:t>*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ClO</a:t>
            </a:r>
            <a:r>
              <a:rPr lang="en-US" altLang="en-US" sz="1800" baseline="-25000"/>
              <a:t>3</a:t>
            </a:r>
            <a:r>
              <a:rPr lang="en-US" altLang="en-US" sz="1800" baseline="30000"/>
              <a:t>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ClO</a:t>
            </a:r>
            <a:r>
              <a:rPr lang="en-US" altLang="en-US" sz="1800" baseline="-25000"/>
              <a:t>4</a:t>
            </a:r>
            <a:r>
              <a:rPr lang="en-US" altLang="en-US" sz="1800" baseline="30000"/>
              <a:t>-</a:t>
            </a:r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7848600" y="3124200"/>
            <a:ext cx="838200" cy="2057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7467600" y="5867400"/>
            <a:ext cx="1492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these anions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are not basic</a:t>
            </a:r>
          </a:p>
        </p:txBody>
      </p:sp>
      <p:sp>
        <p:nvSpPr>
          <p:cNvPr id="61448" name="Line 8"/>
          <p:cNvSpPr>
            <a:spLocks noChangeShapeType="1"/>
          </p:cNvSpPr>
          <p:nvPr/>
        </p:nvSpPr>
        <p:spPr bwMode="auto">
          <a:xfrm flipV="1">
            <a:off x="8229600" y="5334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0" y="6491288"/>
            <a:ext cx="7686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* Conjugate base of H</a:t>
            </a:r>
            <a:r>
              <a:rPr lang="en-US" altLang="en-US" sz="1800" baseline="-25000">
                <a:solidFill>
                  <a:srgbClr val="0000FF"/>
                </a:solidFill>
              </a:rPr>
              <a:t>2</a:t>
            </a:r>
            <a:r>
              <a:rPr lang="en-US" altLang="en-US" sz="1800">
                <a:solidFill>
                  <a:srgbClr val="0000FF"/>
                </a:solidFill>
              </a:rPr>
              <a:t>SO</a:t>
            </a:r>
            <a:r>
              <a:rPr lang="en-US" altLang="en-US" sz="1800" baseline="-25000">
                <a:solidFill>
                  <a:srgbClr val="0000FF"/>
                </a:solidFill>
              </a:rPr>
              <a:t>4</a:t>
            </a:r>
            <a:r>
              <a:rPr lang="en-US" altLang="en-US" sz="1800">
                <a:solidFill>
                  <a:srgbClr val="0000FF"/>
                </a:solidFill>
              </a:rPr>
              <a:t> is HSO</a:t>
            </a:r>
            <a:r>
              <a:rPr lang="en-US" altLang="en-US" sz="1800" baseline="-25000">
                <a:solidFill>
                  <a:srgbClr val="0000FF"/>
                </a:solidFill>
              </a:rPr>
              <a:t>4</a:t>
            </a:r>
            <a:r>
              <a:rPr lang="en-US" altLang="en-US" sz="1800" baseline="30000">
                <a:solidFill>
                  <a:srgbClr val="0000FF"/>
                </a:solidFill>
              </a:rPr>
              <a:t>-</a:t>
            </a:r>
            <a:r>
              <a:rPr lang="en-US" altLang="en-US" sz="1800">
                <a:solidFill>
                  <a:srgbClr val="0000FF"/>
                </a:solidFill>
              </a:rPr>
              <a:t>, but SO</a:t>
            </a:r>
            <a:r>
              <a:rPr lang="en-US" altLang="en-US" sz="1800" baseline="-25000">
                <a:solidFill>
                  <a:srgbClr val="0000FF"/>
                </a:solidFill>
              </a:rPr>
              <a:t>4</a:t>
            </a:r>
            <a:r>
              <a:rPr lang="en-US" altLang="en-US" sz="1800" baseline="30000">
                <a:solidFill>
                  <a:srgbClr val="0000FF"/>
                </a:solidFill>
              </a:rPr>
              <a:t>2-</a:t>
            </a:r>
            <a:r>
              <a:rPr lang="en-US" altLang="en-US" sz="1800">
                <a:solidFill>
                  <a:srgbClr val="0000FF"/>
                </a:solidFill>
              </a:rPr>
              <a:t> is not basic; HSO</a:t>
            </a:r>
            <a:r>
              <a:rPr lang="en-US" altLang="en-US" sz="1800" baseline="-25000">
                <a:solidFill>
                  <a:srgbClr val="0000FF"/>
                </a:solidFill>
              </a:rPr>
              <a:t>4</a:t>
            </a:r>
            <a:r>
              <a:rPr lang="en-US" altLang="en-US" sz="1800" baseline="30000">
                <a:solidFill>
                  <a:srgbClr val="0000FF"/>
                </a:solidFill>
              </a:rPr>
              <a:t>-</a:t>
            </a:r>
            <a:r>
              <a:rPr lang="en-US" altLang="en-US" sz="1800">
                <a:solidFill>
                  <a:srgbClr val="0000FF"/>
                </a:solidFill>
              </a:rPr>
              <a:t> is basic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Chemical equations for salt hydrolysis reactions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So, for example: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Will NH</a:t>
            </a:r>
            <a:r>
              <a:rPr lang="en-US" altLang="en-US" baseline="-25000" smtClean="0"/>
              <a:t>4</a:t>
            </a:r>
            <a:r>
              <a:rPr lang="en-US" altLang="en-US" smtClean="0"/>
              <a:t>NO</a:t>
            </a:r>
            <a:r>
              <a:rPr lang="en-US" altLang="en-US" baseline="-25000" smtClean="0"/>
              <a:t>3</a:t>
            </a:r>
            <a:r>
              <a:rPr lang="en-US" altLang="en-US" smtClean="0"/>
              <a:t> make a solution acidic, basic, or have no effect?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NH</a:t>
            </a:r>
            <a:r>
              <a:rPr lang="en-US" altLang="en-US" baseline="-25000" smtClean="0"/>
              <a:t>4</a:t>
            </a:r>
            <a:r>
              <a:rPr lang="en-US" altLang="en-US" baseline="30000" smtClean="0"/>
              <a:t>+</a:t>
            </a:r>
            <a:r>
              <a:rPr lang="en-US" altLang="en-US" smtClean="0"/>
              <a:t> will make the solution acidic.  NO</a:t>
            </a:r>
            <a:r>
              <a:rPr lang="en-US" altLang="en-US" baseline="-25000" smtClean="0"/>
              <a:t>3</a:t>
            </a:r>
            <a:r>
              <a:rPr lang="en-US" altLang="en-US" baseline="30000" smtClean="0"/>
              <a:t>-</a:t>
            </a:r>
            <a:r>
              <a:rPr lang="en-US" altLang="en-US" smtClean="0"/>
              <a:t> is the conjugate base of a strong acid (HNO</a:t>
            </a:r>
            <a:r>
              <a:rPr lang="en-US" altLang="en-US" baseline="-25000" smtClean="0"/>
              <a:t>3</a:t>
            </a:r>
            <a:r>
              <a:rPr lang="en-US" altLang="en-US" smtClean="0"/>
              <a:t>), so it is not basic.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The resulting solution will be acidic, according to the following chemical equation: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mtClean="0"/>
          </a:p>
          <a:p>
            <a:pPr lvl="1" algn="ctr" eaLnBrk="1" hangingPunct="1">
              <a:lnSpc>
                <a:spcPct val="90000"/>
              </a:lnSpc>
              <a:buFontTx/>
              <a:buNone/>
            </a:pPr>
            <a:r>
              <a:rPr lang="en-US" altLang="en-US" smtClean="0"/>
              <a:t>NH</a:t>
            </a:r>
            <a:r>
              <a:rPr lang="en-US" altLang="en-US" baseline="-25000" smtClean="0"/>
              <a:t>4</a:t>
            </a:r>
            <a:r>
              <a:rPr lang="en-US" altLang="en-US" baseline="30000" smtClean="0"/>
              <a:t>+</a:t>
            </a:r>
            <a:r>
              <a:rPr lang="en-US" altLang="en-US" smtClean="0"/>
              <a:t> + H</a:t>
            </a:r>
            <a:r>
              <a:rPr lang="en-US" altLang="en-US" baseline="-25000" smtClean="0"/>
              <a:t>2</a:t>
            </a:r>
            <a:r>
              <a:rPr lang="en-US" altLang="en-US" smtClean="0"/>
              <a:t>O </a:t>
            </a:r>
            <a:r>
              <a:rPr lang="en-US" altLang="en-US" smtClean="0">
                <a:latin typeface="Wingdings 3" panose="05040102010807070707" pitchFamily="18" charset="2"/>
              </a:rPr>
              <a:t>D</a:t>
            </a:r>
            <a:r>
              <a:rPr lang="en-US" altLang="en-US" smtClean="0"/>
              <a:t> NH</a:t>
            </a:r>
            <a:r>
              <a:rPr lang="en-US" altLang="en-US" baseline="-25000" smtClean="0"/>
              <a:t>3</a:t>
            </a:r>
            <a:r>
              <a:rPr lang="en-US" altLang="en-US" smtClean="0"/>
              <a:t> + H</a:t>
            </a:r>
            <a:r>
              <a:rPr lang="en-US" altLang="en-US" baseline="-25000" smtClean="0"/>
              <a:t>3</a:t>
            </a:r>
            <a:r>
              <a:rPr lang="en-US" altLang="en-US" smtClean="0"/>
              <a:t>O</a:t>
            </a:r>
            <a:r>
              <a:rPr lang="en-US" altLang="en-US" baseline="30000" smtClean="0"/>
              <a:t>+</a:t>
            </a: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1524000" y="6324600"/>
            <a:ext cx="29098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NH</a:t>
            </a:r>
            <a:r>
              <a:rPr lang="en-US" altLang="en-US" sz="1800" baseline="-25000"/>
              <a:t>4</a:t>
            </a:r>
            <a:r>
              <a:rPr lang="en-US" altLang="en-US" sz="1800" baseline="30000"/>
              <a:t>+</a:t>
            </a:r>
            <a:r>
              <a:rPr lang="en-US" altLang="en-US" sz="1800"/>
              <a:t> is acidic – a H</a:t>
            </a:r>
            <a:r>
              <a:rPr lang="en-US" altLang="en-US" sz="1800" baseline="30000"/>
              <a:t>+</a:t>
            </a:r>
            <a:r>
              <a:rPr lang="en-US" altLang="en-US" sz="1800"/>
              <a:t> donor</a:t>
            </a:r>
          </a:p>
        </p:txBody>
      </p:sp>
      <p:sp>
        <p:nvSpPr>
          <p:cNvPr id="62469" name="Line 5"/>
          <p:cNvSpPr>
            <a:spLocks noChangeShapeType="1"/>
          </p:cNvSpPr>
          <p:nvPr/>
        </p:nvSpPr>
        <p:spPr bwMode="auto">
          <a:xfrm flipV="1">
            <a:off x="2895600" y="6019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Chemical equations for salt hydrolysis reactions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Another example:</a:t>
            </a:r>
          </a:p>
          <a:p>
            <a:pPr lvl="1" eaLnBrk="1" hangingPunct="1"/>
            <a:r>
              <a:rPr lang="en-US" altLang="en-US" smtClean="0"/>
              <a:t>Will LiF make a solution acidic, basic, or neutral?</a:t>
            </a:r>
          </a:p>
          <a:p>
            <a:pPr lvl="1" eaLnBrk="1" hangingPunct="1"/>
            <a:r>
              <a:rPr lang="en-US" altLang="en-US" smtClean="0"/>
              <a:t>The cation isn’t NH</a:t>
            </a:r>
            <a:r>
              <a:rPr lang="en-US" altLang="en-US" baseline="-25000" smtClean="0"/>
              <a:t>4</a:t>
            </a:r>
            <a:r>
              <a:rPr lang="en-US" altLang="en-US" baseline="30000" smtClean="0"/>
              <a:t>+</a:t>
            </a:r>
            <a:r>
              <a:rPr lang="en-US" altLang="en-US" smtClean="0"/>
              <a:t>, so it’s not acidic.</a:t>
            </a:r>
          </a:p>
          <a:p>
            <a:pPr lvl="1" eaLnBrk="1" hangingPunct="1"/>
            <a:r>
              <a:rPr lang="en-US" altLang="en-US" smtClean="0"/>
              <a:t>The anion is F</a:t>
            </a:r>
            <a:r>
              <a:rPr lang="en-US" altLang="en-US" baseline="30000" smtClean="0"/>
              <a:t>-</a:t>
            </a:r>
            <a:r>
              <a:rPr lang="en-US" altLang="en-US" smtClean="0"/>
              <a:t>.  The conjugate acid is HF (not one of the strong acids, so F- is a weak base)</a:t>
            </a:r>
          </a:p>
          <a:p>
            <a:pPr lvl="1" eaLnBrk="1" hangingPunct="1"/>
            <a:endParaRPr lang="en-US" altLang="en-US" smtClean="0"/>
          </a:p>
          <a:p>
            <a:pPr lvl="1" algn="ctr" eaLnBrk="1" hangingPunct="1">
              <a:buFontTx/>
              <a:buNone/>
            </a:pPr>
            <a:r>
              <a:rPr lang="en-US" altLang="en-US" smtClean="0"/>
              <a:t>F</a:t>
            </a:r>
            <a:r>
              <a:rPr lang="en-US" altLang="en-US" baseline="30000" smtClean="0"/>
              <a:t>-</a:t>
            </a:r>
            <a:r>
              <a:rPr lang="en-US" altLang="en-US" smtClean="0"/>
              <a:t> + H</a:t>
            </a:r>
            <a:r>
              <a:rPr lang="en-US" altLang="en-US" baseline="-25000" smtClean="0"/>
              <a:t>2</a:t>
            </a:r>
            <a:r>
              <a:rPr lang="en-US" altLang="en-US" smtClean="0"/>
              <a:t>O </a:t>
            </a:r>
            <a:r>
              <a:rPr lang="en-US" altLang="en-US" smtClean="0">
                <a:latin typeface="Wingdings 3" panose="05040102010807070707" pitchFamily="18" charset="2"/>
              </a:rPr>
              <a:t>D</a:t>
            </a:r>
            <a:r>
              <a:rPr lang="en-US" altLang="en-US" smtClean="0"/>
              <a:t> HF + OH</a:t>
            </a:r>
            <a:r>
              <a:rPr lang="en-US" altLang="en-US" baseline="30000" smtClean="0"/>
              <a:t>-</a:t>
            </a: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1981200" y="5943600"/>
            <a:ext cx="283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</a:t>
            </a:r>
            <a:r>
              <a:rPr lang="en-US" altLang="en-US" sz="1800" baseline="30000"/>
              <a:t>-</a:t>
            </a:r>
            <a:r>
              <a:rPr lang="en-US" altLang="en-US" sz="1800"/>
              <a:t> is basic – a H</a:t>
            </a:r>
            <a:r>
              <a:rPr lang="en-US" altLang="en-US" sz="1800" baseline="30000"/>
              <a:t>+</a:t>
            </a:r>
            <a:r>
              <a:rPr lang="en-US" altLang="en-US" sz="1800"/>
              <a:t> acceptor</a:t>
            </a:r>
          </a:p>
        </p:txBody>
      </p:sp>
      <p:sp>
        <p:nvSpPr>
          <p:cNvPr id="63493" name="Line 5"/>
          <p:cNvSpPr>
            <a:spLocks noChangeShapeType="1"/>
          </p:cNvSpPr>
          <p:nvPr/>
        </p:nvSpPr>
        <p:spPr bwMode="auto">
          <a:xfrm flipV="1">
            <a:off x="3200400" y="563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AutoShape 2"/>
          <p:cNvSpPr>
            <a:spLocks noChangeArrowheads="1"/>
          </p:cNvSpPr>
          <p:nvPr/>
        </p:nvSpPr>
        <p:spPr bwMode="auto">
          <a:xfrm>
            <a:off x="2590800" y="5562600"/>
            <a:ext cx="4038600" cy="1295400"/>
          </a:xfrm>
          <a:prstGeom prst="irregularSeal2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Buffers</a:t>
            </a:r>
          </a:p>
        </p:txBody>
      </p:sp>
      <p:sp>
        <p:nvSpPr>
          <p:cNvPr id="14234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752600"/>
            <a:ext cx="396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They are particularly </a:t>
            </a:r>
            <a:r>
              <a:rPr lang="en-US" altLang="en-US" sz="2000" u="sng" smtClean="0"/>
              <a:t>resistant to changes in pH</a:t>
            </a:r>
            <a:r>
              <a:rPr lang="en-US" altLang="en-US" sz="2000" smtClean="0"/>
              <a:t>, when small amounts of a strong acid or base is added.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u="sng" smtClean="0"/>
              <a:t>Example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US" altLang="en-US" sz="1800" smtClean="0"/>
              <a:t>When 0.02 mol of NaOH is added to 1L of water, the pH jumps from 7.0 to 12.3 (5.3 units)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US" altLang="en-US" sz="1800" smtClean="0"/>
              <a:t>When 0.02 mol of NaOH is added to 1L of 0.3 M HC</a:t>
            </a:r>
            <a:r>
              <a:rPr lang="en-US" altLang="en-US" sz="1800" baseline="-25000" smtClean="0"/>
              <a:t>2</a:t>
            </a:r>
            <a:r>
              <a:rPr lang="en-US" altLang="en-US" sz="1800" smtClean="0"/>
              <a:t>H</a:t>
            </a:r>
            <a:r>
              <a:rPr lang="en-US" altLang="en-US" sz="1800" baseline="-25000" smtClean="0"/>
              <a:t>3</a:t>
            </a:r>
            <a:r>
              <a:rPr lang="en-US" altLang="en-US" sz="1800" smtClean="0"/>
              <a:t>O</a:t>
            </a:r>
            <a:r>
              <a:rPr lang="en-US" altLang="en-US" sz="1800" baseline="-25000" smtClean="0"/>
              <a:t>2</a:t>
            </a:r>
            <a:r>
              <a:rPr lang="en-US" altLang="en-US" sz="1800" smtClean="0"/>
              <a:t>/0.3 M NaC</a:t>
            </a:r>
            <a:r>
              <a:rPr lang="en-US" altLang="en-US" sz="1800" baseline="-25000" smtClean="0"/>
              <a:t>2</a:t>
            </a:r>
            <a:r>
              <a:rPr lang="en-US" altLang="en-US" sz="1800" smtClean="0"/>
              <a:t>H</a:t>
            </a:r>
            <a:r>
              <a:rPr lang="en-US" altLang="en-US" sz="1800" baseline="-25000" smtClean="0"/>
              <a:t>3</a:t>
            </a:r>
            <a:r>
              <a:rPr lang="en-US" altLang="en-US" sz="1800" smtClean="0"/>
              <a:t>O</a:t>
            </a:r>
            <a:r>
              <a:rPr lang="en-US" altLang="en-US" sz="1800" baseline="-25000" smtClean="0"/>
              <a:t>2</a:t>
            </a:r>
            <a:r>
              <a:rPr lang="en-US" altLang="en-US" sz="1800" smtClean="0"/>
              <a:t> buffer, the pH jumps just 0.06 units</a:t>
            </a:r>
          </a:p>
        </p:txBody>
      </p:sp>
      <p:pic>
        <p:nvPicPr>
          <p:cNvPr id="64517" name="Picture 5" descr="17_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2"/>
          <a:stretch>
            <a:fillRect/>
          </a:stretch>
        </p:blipFill>
        <p:spPr>
          <a:xfrm>
            <a:off x="228600" y="1981200"/>
            <a:ext cx="4267200" cy="3362325"/>
          </a:xfrm>
        </p:spPr>
      </p:pic>
      <p:sp>
        <p:nvSpPr>
          <p:cNvPr id="142342" name="Text Box 6"/>
          <p:cNvSpPr txBox="1">
            <a:spLocks noChangeArrowheads="1"/>
          </p:cNvSpPr>
          <p:nvPr/>
        </p:nvSpPr>
        <p:spPr bwMode="auto">
          <a:xfrm>
            <a:off x="2590800" y="6019800"/>
            <a:ext cx="3997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ea typeface="ＭＳ Ｐゴシック" panose="020B0600070205080204" pitchFamily="34" charset="-128"/>
              </a:rPr>
              <a:t>Buffers resist changes in pH</a:t>
            </a:r>
          </a:p>
        </p:txBody>
      </p:sp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7620000" y="5486400"/>
            <a:ext cx="15240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304800" y="914400"/>
            <a:ext cx="8528050" cy="696913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</a:rPr>
              <a:t>Buffers are mixtures of weak acid/conjugate base pairs that are able to resist</a:t>
            </a:r>
          </a:p>
          <a:p>
            <a:pPr eaLnBrk="1" hangingPunct="1"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</a:rPr>
              <a:t>significant changes in pH when small quantities of acids or bases are added.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2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2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2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38" grpId="0" animBg="1"/>
      <p:bldP spid="14234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Buffers in everyday life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305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Because so many chemical reactions (including ones that occur in our body) produce/consume H</a:t>
            </a:r>
            <a:r>
              <a:rPr lang="en-US" altLang="en-US" sz="2000" baseline="30000" smtClean="0"/>
              <a:t>+</a:t>
            </a:r>
            <a:r>
              <a:rPr lang="en-US" altLang="en-US" sz="2000" smtClean="0"/>
              <a:t>, pH regulation is essential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Our blood is buffered (HCO</a:t>
            </a:r>
            <a:r>
              <a:rPr lang="en-US" altLang="en-US" sz="2000" baseline="-25000" smtClean="0"/>
              <a:t>3</a:t>
            </a:r>
            <a:r>
              <a:rPr lang="en-US" altLang="en-US" sz="2000" baseline="30000" smtClean="0"/>
              <a:t>-</a:t>
            </a:r>
            <a:r>
              <a:rPr lang="en-US" altLang="en-US" sz="2000" smtClean="0"/>
              <a:t>/CO</a:t>
            </a:r>
            <a:r>
              <a:rPr lang="en-US" altLang="en-US" sz="2000" baseline="-25000" smtClean="0"/>
              <a:t>3</a:t>
            </a:r>
            <a:r>
              <a:rPr lang="en-US" altLang="en-US" sz="2000" baseline="30000" smtClean="0"/>
              <a:t>2-</a:t>
            </a:r>
            <a:r>
              <a:rPr lang="en-US" altLang="en-US" sz="2000" smtClean="0"/>
              <a:t>) to a pH of 7.4.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Many metabolic reactions produce H</a:t>
            </a:r>
            <a:r>
              <a:rPr lang="en-US" altLang="en-US" sz="2000" baseline="30000" smtClean="0"/>
              <a:t>+</a:t>
            </a:r>
            <a:r>
              <a:rPr lang="en-US" altLang="en-US" sz="2000" smtClean="0"/>
              <a:t> and CO</a:t>
            </a:r>
            <a:r>
              <a:rPr lang="en-US" altLang="en-US" sz="2000" baseline="-25000" smtClean="0"/>
              <a:t>2</a:t>
            </a:r>
            <a:r>
              <a:rPr lang="en-US" altLang="en-US" sz="2000" smtClean="0"/>
              <a:t>.  pH is extremely important in cellular reaction (e.g. many enzymes will work only near pH = 7.4)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The body needs to regulate pH within a narrow range (keep it very close to 7.4).  Below pH = 6.8 and above pH = 7.8, cell death occurs</a:t>
            </a:r>
          </a:p>
        </p:txBody>
      </p:sp>
      <p:pic>
        <p:nvPicPr>
          <p:cNvPr id="65540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4495800"/>
            <a:ext cx="5257800" cy="2117725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Buffers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Since buffers contain both acid and base components, they are able to offset small quantities of another acid or base added to them.</a:t>
            </a:r>
          </a:p>
          <a:p>
            <a:pPr lvl="1" eaLnBrk="1" hangingPunct="1"/>
            <a:r>
              <a:rPr lang="en-US" altLang="en-US" smtClean="0"/>
              <a:t>The addition of an acid to a buffer consumes some of the acid that is already present in the buffer</a:t>
            </a:r>
          </a:p>
          <a:p>
            <a:pPr lvl="1" eaLnBrk="1" hangingPunct="1"/>
            <a:r>
              <a:rPr lang="en-US" altLang="en-US" smtClean="0"/>
              <a:t>The addition of a base consumes some of the acid that is already present in the buffer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Buffers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As an example, consider a buffer that is made up from the following weak acid/conjugate base pair:</a:t>
            </a:r>
          </a:p>
          <a:p>
            <a:pPr eaLnBrk="1" hangingPunct="1"/>
            <a:r>
              <a:rPr lang="en-US" altLang="en-US" smtClean="0"/>
              <a:t>Acid = HF</a:t>
            </a:r>
            <a:endParaRPr lang="en-US" altLang="en-US" baseline="-25000" smtClean="0"/>
          </a:p>
          <a:p>
            <a:pPr eaLnBrk="1" hangingPunct="1"/>
            <a:r>
              <a:rPr lang="en-US" altLang="en-US" smtClean="0"/>
              <a:t>Conj. base = F</a:t>
            </a:r>
            <a:r>
              <a:rPr lang="en-US" altLang="en-US" baseline="30000" smtClean="0"/>
              <a:t>-</a:t>
            </a:r>
            <a:r>
              <a:rPr lang="en-US" altLang="en-US" smtClean="0"/>
              <a:t> (in the form of NaF)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Buffers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Acid = HF</a:t>
            </a:r>
            <a:endParaRPr lang="en-US" altLang="en-US" baseline="-25000" smtClean="0"/>
          </a:p>
          <a:p>
            <a:pPr eaLnBrk="1" hangingPunct="1"/>
            <a:r>
              <a:rPr lang="en-US" altLang="en-US" smtClean="0"/>
              <a:t>Base = F</a:t>
            </a:r>
            <a:r>
              <a:rPr lang="en-US" altLang="en-US" baseline="30000" smtClean="0"/>
              <a:t>-</a:t>
            </a:r>
            <a:r>
              <a:rPr lang="en-US" altLang="en-US" smtClean="0"/>
              <a:t> (in the form of NaF)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If HCl is added to this mixture, it will react with the base component of the buffer:</a:t>
            </a:r>
          </a:p>
          <a:p>
            <a:pPr eaLnBrk="1" hangingPunct="1"/>
            <a:endParaRPr lang="en-US" altLang="en-US" smtClean="0"/>
          </a:p>
          <a:p>
            <a:pPr algn="ctr" eaLnBrk="1" hangingPunct="1">
              <a:buFontTx/>
              <a:buNone/>
            </a:pPr>
            <a:r>
              <a:rPr lang="en-US" altLang="en-US" smtClean="0"/>
              <a:t>H</a:t>
            </a:r>
            <a:r>
              <a:rPr lang="en-US" altLang="en-US" baseline="30000" smtClean="0"/>
              <a:t>+</a:t>
            </a:r>
            <a:r>
              <a:rPr lang="en-US" altLang="en-US" smtClean="0"/>
              <a:t> + F</a:t>
            </a:r>
            <a:r>
              <a:rPr lang="en-US" altLang="en-US" baseline="30000" smtClean="0"/>
              <a:t>- </a:t>
            </a:r>
            <a:r>
              <a:rPr lang="en-US" altLang="en-US" smtClean="0">
                <a:sym typeface="Wingdings" panose="05000000000000000000" pitchFamily="2" charset="2"/>
              </a:rPr>
              <a:t> </a:t>
            </a:r>
            <a:r>
              <a:rPr lang="en-US" altLang="en-US" smtClean="0"/>
              <a:t>HF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762000" y="5867400"/>
            <a:ext cx="7613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The reaction of an acid with the buffer consumes a bit of the buffer’s base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and makes more of the buffer’s acid. </a:t>
            </a: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1676400" y="4495800"/>
            <a:ext cx="570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Remember, Cl</a:t>
            </a:r>
            <a:r>
              <a:rPr lang="en-US" altLang="en-US" sz="1800" baseline="30000"/>
              <a:t>-</a:t>
            </a:r>
            <a:r>
              <a:rPr lang="en-US" altLang="en-US" sz="1800"/>
              <a:t> has no influence on the pH of solutions</a:t>
            </a:r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7239000" y="1828800"/>
            <a:ext cx="160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Buffer mixture</a:t>
            </a:r>
          </a:p>
        </p:txBody>
      </p:sp>
      <p:sp>
        <p:nvSpPr>
          <p:cNvPr id="68615" name="AutoShape 7"/>
          <p:cNvSpPr>
            <a:spLocks/>
          </p:cNvSpPr>
          <p:nvPr/>
        </p:nvSpPr>
        <p:spPr bwMode="auto">
          <a:xfrm>
            <a:off x="6477000" y="1676400"/>
            <a:ext cx="381000" cy="1066800"/>
          </a:xfrm>
          <a:prstGeom prst="rightBrace">
            <a:avLst>
              <a:gd name="adj1" fmla="val 2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Buffers</a:t>
            </a:r>
          </a:p>
        </p:txBody>
      </p:sp>
      <p:graphicFrame>
        <p:nvGraphicFramePr>
          <p:cNvPr id="6963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1527175"/>
          <a:ext cx="9144000" cy="467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8" name="Bitmap Image" r:id="rId3" imgW="6020640" imgH="3076190" progId="Paint.Picture">
                  <p:embed/>
                </p:oleObj>
              </mc:Choice>
              <mc:Fallback>
                <p:oleObj name="Bitmap Image" r:id="rId3" imgW="6020640" imgH="3076190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27175"/>
                        <a:ext cx="9144000" cy="4672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7620000" y="5334000"/>
            <a:ext cx="1524000" cy="152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/>
              <a:t>Arrhenius theory of acids and bases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eaLnBrk="1" hangingPunct="1"/>
            <a:r>
              <a:rPr lang="en-US" altLang="en-US" sz="2400" smtClean="0">
                <a:solidFill>
                  <a:srgbClr val="0000FF"/>
                </a:solidFill>
              </a:rPr>
              <a:t>Arrhenius bases </a:t>
            </a:r>
            <a:r>
              <a:rPr lang="en-US" altLang="en-US" sz="2400" smtClean="0"/>
              <a:t>are hydroxide (OH</a:t>
            </a:r>
            <a:r>
              <a:rPr lang="en-US" altLang="en-US" sz="2400" baseline="30000" smtClean="0"/>
              <a:t>-</a:t>
            </a:r>
            <a:r>
              <a:rPr lang="en-US" altLang="en-US" sz="2400" smtClean="0"/>
              <a:t>) containing substances that increase the concentration of </a:t>
            </a:r>
            <a:r>
              <a:rPr lang="en-US" altLang="en-US" sz="2400" smtClean="0">
                <a:solidFill>
                  <a:srgbClr val="0000FF"/>
                </a:solidFill>
              </a:rPr>
              <a:t>OH</a:t>
            </a:r>
            <a:r>
              <a:rPr lang="en-US" altLang="en-US" sz="2400" baseline="30000" smtClean="0">
                <a:solidFill>
                  <a:srgbClr val="0000FF"/>
                </a:solidFill>
                <a:cs typeface="Arial" panose="020B0604020202020204" pitchFamily="34" charset="0"/>
              </a:rPr>
              <a:t>−</a:t>
            </a:r>
            <a:r>
              <a:rPr lang="en-US" altLang="en-US" sz="2400" smtClean="0"/>
              <a:t> </a:t>
            </a:r>
            <a:r>
              <a:rPr lang="en-US" altLang="en-US" sz="2400" i="1" smtClean="0"/>
              <a:t>when dissolved in water</a:t>
            </a:r>
          </a:p>
          <a:p>
            <a:pPr eaLnBrk="1" hangingPunct="1">
              <a:buFontTx/>
              <a:buNone/>
            </a:pPr>
            <a:endParaRPr lang="en-US" altLang="en-US" sz="2400" i="1" smtClean="0"/>
          </a:p>
        </p:txBody>
      </p:sp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533400" y="4724400"/>
            <a:ext cx="347821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ea typeface="ＭＳ Ｐゴシック" panose="020B0600070205080204" pitchFamily="34" charset="-128"/>
              </a:rPr>
              <a:t>NaOH </a:t>
            </a:r>
            <a:r>
              <a:rPr lang="en-US" altLang="en-US" sz="2400">
                <a:ea typeface="ＭＳ Ｐゴシック" panose="020B0600070205080204" pitchFamily="34" charset="-128"/>
                <a:sym typeface="Wingdings" panose="05000000000000000000" pitchFamily="2" charset="2"/>
              </a:rPr>
              <a:t> Na</a:t>
            </a:r>
            <a:r>
              <a:rPr lang="en-US" altLang="en-US" sz="2400" baseline="30000">
                <a:ea typeface="ＭＳ Ｐゴシック" panose="020B0600070205080204" pitchFamily="34" charset="-128"/>
                <a:sym typeface="Wingdings" panose="05000000000000000000" pitchFamily="2" charset="2"/>
              </a:rPr>
              <a:t>+ </a:t>
            </a:r>
            <a:r>
              <a:rPr lang="en-US" altLang="en-US" sz="2400">
                <a:ea typeface="ＭＳ Ｐゴシック" panose="020B0600070205080204" pitchFamily="34" charset="-128"/>
                <a:sym typeface="Wingdings" panose="05000000000000000000" pitchFamily="2" charset="2"/>
              </a:rPr>
              <a:t>+ OH</a:t>
            </a:r>
            <a:r>
              <a:rPr lang="en-US" altLang="en-US" sz="2400" baseline="30000">
                <a:ea typeface="ＭＳ Ｐゴシック" panose="020B0600070205080204" pitchFamily="34" charset="-128"/>
                <a:sym typeface="Wingdings" panose="05000000000000000000" pitchFamily="2" charset="2"/>
              </a:rPr>
              <a:t>-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baseline="30000">
              <a:ea typeface="ＭＳ Ｐゴシック" panose="020B0600070205080204" pitchFamily="34" charset="-128"/>
              <a:sym typeface="Wingdings" panose="05000000000000000000" pitchFamily="2" charset="2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ea typeface="ＭＳ Ｐゴシック" panose="020B0600070205080204" pitchFamily="34" charset="-128"/>
                <a:sym typeface="Wingdings" panose="05000000000000000000" pitchFamily="2" charset="2"/>
              </a:rPr>
              <a:t>Ca(OH)</a:t>
            </a:r>
            <a:r>
              <a:rPr lang="en-US" altLang="en-US" sz="2400" baseline="-25000">
                <a:ea typeface="ＭＳ Ｐゴシック" panose="020B0600070205080204" pitchFamily="34" charset="-128"/>
                <a:sym typeface="Wingdings" panose="05000000000000000000" pitchFamily="2" charset="2"/>
              </a:rPr>
              <a:t>2</a:t>
            </a:r>
            <a:r>
              <a:rPr lang="en-US" altLang="en-US" sz="2400">
                <a:ea typeface="ＭＳ Ｐゴシック" panose="020B0600070205080204" pitchFamily="34" charset="-128"/>
                <a:sym typeface="Wingdings" panose="05000000000000000000" pitchFamily="2" charset="2"/>
              </a:rPr>
              <a:t>  Ca</a:t>
            </a:r>
            <a:r>
              <a:rPr lang="en-US" altLang="en-US" sz="2400" baseline="30000">
                <a:ea typeface="ＭＳ Ｐゴシック" panose="020B0600070205080204" pitchFamily="34" charset="-128"/>
                <a:sym typeface="Wingdings" panose="05000000000000000000" pitchFamily="2" charset="2"/>
              </a:rPr>
              <a:t>2+</a:t>
            </a:r>
            <a:r>
              <a:rPr lang="en-US" altLang="en-US" sz="2400">
                <a:ea typeface="ＭＳ Ｐゴシック" panose="020B0600070205080204" pitchFamily="34" charset="-128"/>
                <a:sym typeface="Wingdings" panose="05000000000000000000" pitchFamily="2" charset="2"/>
              </a:rPr>
              <a:t> + 2OH</a:t>
            </a:r>
            <a:r>
              <a:rPr lang="en-US" altLang="en-US" sz="2400" baseline="30000">
                <a:ea typeface="ＭＳ Ｐゴシック" panose="020B0600070205080204" pitchFamily="34" charset="-128"/>
                <a:sym typeface="Wingdings" panose="05000000000000000000" pitchFamily="2" charset="2"/>
              </a:rPr>
              <a:t>-</a:t>
            </a:r>
          </a:p>
        </p:txBody>
      </p:sp>
      <p:sp>
        <p:nvSpPr>
          <p:cNvPr id="6150" name="Text Box 7"/>
          <p:cNvSpPr txBox="1">
            <a:spLocks noChangeArrowheads="1"/>
          </p:cNvSpPr>
          <p:nvPr/>
        </p:nvSpPr>
        <p:spPr bwMode="auto">
          <a:xfrm>
            <a:off x="1752600" y="4572000"/>
            <a:ext cx="4699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H</a:t>
            </a:r>
            <a:r>
              <a:rPr lang="en-US" altLang="en-US" sz="1200" baseline="-25000"/>
              <a:t>2</a:t>
            </a:r>
            <a:r>
              <a:rPr lang="en-US" altLang="en-US" sz="1200"/>
              <a:t>O</a:t>
            </a:r>
          </a:p>
        </p:txBody>
      </p:sp>
      <p:sp>
        <p:nvSpPr>
          <p:cNvPr id="6151" name="Text Box 9"/>
          <p:cNvSpPr txBox="1">
            <a:spLocks noChangeArrowheads="1"/>
          </p:cNvSpPr>
          <p:nvPr/>
        </p:nvSpPr>
        <p:spPr bwMode="auto">
          <a:xfrm>
            <a:off x="1752600" y="5181600"/>
            <a:ext cx="4699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H</a:t>
            </a:r>
            <a:r>
              <a:rPr lang="en-US" altLang="en-US" sz="1200" baseline="-25000"/>
              <a:t>2</a:t>
            </a:r>
            <a:r>
              <a:rPr lang="en-US" altLang="en-US" sz="1200"/>
              <a:t>O</a:t>
            </a:r>
          </a:p>
        </p:txBody>
      </p:sp>
      <p:pic>
        <p:nvPicPr>
          <p:cNvPr id="6152" name="Picture 11" descr="NaOH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1438" y="1600200"/>
            <a:ext cx="3032125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53" name="Text Box 12"/>
          <p:cNvSpPr txBox="1">
            <a:spLocks noChangeArrowheads="1"/>
          </p:cNvSpPr>
          <p:nvPr/>
        </p:nvSpPr>
        <p:spPr bwMode="auto">
          <a:xfrm>
            <a:off x="1544638" y="6488113"/>
            <a:ext cx="6045200" cy="369887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Arrhenius bases contain hydroxide (OH</a:t>
            </a:r>
            <a:r>
              <a:rPr lang="en-US" altLang="en-US" sz="1800" baseline="30000"/>
              <a:t>-</a:t>
            </a:r>
            <a:r>
              <a:rPr lang="en-US" altLang="en-US" sz="1800"/>
              <a:t>) in their formulas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Buffers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Acid = HF</a:t>
            </a:r>
            <a:endParaRPr lang="en-US" altLang="en-US" baseline="-25000" smtClean="0"/>
          </a:p>
          <a:p>
            <a:pPr eaLnBrk="1" hangingPunct="1"/>
            <a:r>
              <a:rPr lang="en-US" altLang="en-US" smtClean="0"/>
              <a:t>Base = F</a:t>
            </a:r>
            <a:r>
              <a:rPr lang="en-US" altLang="en-US" baseline="30000" smtClean="0"/>
              <a:t>-</a:t>
            </a:r>
            <a:r>
              <a:rPr lang="en-US" altLang="en-US" smtClean="0"/>
              <a:t> (in the form of NaF)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If NaOH is added to this mixture, it will react with the acid component of the buffer:</a:t>
            </a:r>
          </a:p>
          <a:p>
            <a:pPr algn="ctr" eaLnBrk="1" hangingPunct="1">
              <a:buFontTx/>
              <a:buNone/>
            </a:pPr>
            <a:r>
              <a:rPr lang="en-US" altLang="en-US" smtClean="0"/>
              <a:t>OH</a:t>
            </a:r>
            <a:r>
              <a:rPr lang="en-US" altLang="en-US" baseline="30000" smtClean="0"/>
              <a:t>-</a:t>
            </a:r>
            <a:r>
              <a:rPr lang="en-US" altLang="en-US" smtClean="0"/>
              <a:t> + HF</a:t>
            </a:r>
            <a:r>
              <a:rPr lang="en-US" altLang="en-US" baseline="30000" smtClean="0"/>
              <a:t> </a:t>
            </a:r>
            <a:r>
              <a:rPr lang="en-US" altLang="en-US" smtClean="0">
                <a:sym typeface="Wingdings" panose="05000000000000000000" pitchFamily="2" charset="2"/>
              </a:rPr>
              <a:t> </a:t>
            </a:r>
            <a:r>
              <a:rPr lang="en-US" altLang="en-US" smtClean="0"/>
              <a:t>F</a:t>
            </a:r>
            <a:r>
              <a:rPr lang="en-US" altLang="en-US" baseline="30000" smtClean="0"/>
              <a:t>-</a:t>
            </a:r>
            <a:r>
              <a:rPr lang="en-US" altLang="en-US" smtClean="0"/>
              <a:t> + H</a:t>
            </a:r>
            <a:r>
              <a:rPr lang="en-US" altLang="en-US" baseline="-25000" smtClean="0"/>
              <a:t>2</a:t>
            </a:r>
            <a:r>
              <a:rPr lang="en-US" altLang="en-US" smtClean="0"/>
              <a:t>O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838200" y="5867400"/>
            <a:ext cx="7486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The reaction of a base with the buffer consumes a bit of the buffer’s acid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and makes more of the buffer’s base. </a:t>
            </a:r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7239000" y="1828800"/>
            <a:ext cx="160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Buffer mixture</a:t>
            </a:r>
          </a:p>
        </p:txBody>
      </p:sp>
      <p:sp>
        <p:nvSpPr>
          <p:cNvPr id="70662" name="AutoShape 6"/>
          <p:cNvSpPr>
            <a:spLocks/>
          </p:cNvSpPr>
          <p:nvPr/>
        </p:nvSpPr>
        <p:spPr bwMode="auto">
          <a:xfrm>
            <a:off x="6477000" y="1676400"/>
            <a:ext cx="381000" cy="1066800"/>
          </a:xfrm>
          <a:prstGeom prst="rightBrace">
            <a:avLst>
              <a:gd name="adj1" fmla="val 2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Buffers</a:t>
            </a:r>
          </a:p>
        </p:txBody>
      </p:sp>
      <p:graphicFrame>
        <p:nvGraphicFramePr>
          <p:cNvPr id="71683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0" y="1600200"/>
          <a:ext cx="9144000" cy="482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6" name="Bitmap Image" r:id="rId3" imgW="5753903" imgH="3038095" progId="Paint.Picture">
                  <p:embed/>
                </p:oleObj>
              </mc:Choice>
              <mc:Fallback>
                <p:oleObj name="Bitmap Image" r:id="rId3" imgW="5753903" imgH="3038095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00200"/>
                        <a:ext cx="9144000" cy="482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The Henderson-Hasselbalch equation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Henderson-Hasselbalch equation provides a means of calculating the pH of  a buffer, provided the amounts of weak acid and conjugate base are known (or, more importantly, the ratio of their concentrations)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72708" name="Rectangle 5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72709" name="Object 4"/>
          <p:cNvGraphicFramePr>
            <a:graphicFrameLocks noChangeAspect="1"/>
          </p:cNvGraphicFramePr>
          <p:nvPr/>
        </p:nvGraphicFramePr>
        <p:xfrm>
          <a:off x="3124200" y="5105400"/>
          <a:ext cx="2971800" cy="96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7" name="Equation" r:id="rId3" imgW="1384300" imgH="444500" progId="Equation.3">
                  <p:embed/>
                </p:oleObj>
              </mc:Choice>
              <mc:Fallback>
                <p:oleObj name="Equation" r:id="rId3" imgW="1384300" imgH="4445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5105400"/>
                        <a:ext cx="2971800" cy="963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6400800" y="4191000"/>
            <a:ext cx="2470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concentration of weak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base in buffer</a:t>
            </a:r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6400800" y="6019800"/>
            <a:ext cx="2470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concentration of weak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acid in buffer</a:t>
            </a:r>
          </a:p>
        </p:txBody>
      </p:sp>
      <p:sp>
        <p:nvSpPr>
          <p:cNvPr id="72712" name="Line 8"/>
          <p:cNvSpPr>
            <a:spLocks noChangeShapeType="1"/>
          </p:cNvSpPr>
          <p:nvPr/>
        </p:nvSpPr>
        <p:spPr bwMode="auto">
          <a:xfrm flipH="1" flipV="1">
            <a:off x="6172200" y="5867400"/>
            <a:ext cx="762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3" name="Line 9"/>
          <p:cNvSpPr>
            <a:spLocks noChangeShapeType="1"/>
          </p:cNvSpPr>
          <p:nvPr/>
        </p:nvSpPr>
        <p:spPr bwMode="auto">
          <a:xfrm flipH="1">
            <a:off x="6019800" y="46482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4" name="Text Box 10"/>
          <p:cNvSpPr txBox="1">
            <a:spLocks noChangeArrowheads="1"/>
          </p:cNvSpPr>
          <p:nvPr/>
        </p:nvSpPr>
        <p:spPr bwMode="auto">
          <a:xfrm>
            <a:off x="0" y="6491288"/>
            <a:ext cx="62626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K</a:t>
            </a:r>
            <a:r>
              <a:rPr lang="en-US" altLang="en-US" sz="1800" baseline="-25000">
                <a:solidFill>
                  <a:srgbClr val="0000FF"/>
                </a:solidFill>
              </a:rPr>
              <a:t>a</a:t>
            </a:r>
            <a:r>
              <a:rPr lang="en-US" altLang="en-US" sz="1800">
                <a:solidFill>
                  <a:srgbClr val="0000FF"/>
                </a:solidFill>
              </a:rPr>
              <a:t> is the acid ionization constant for the weak acid/base pair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The Henderson-Hasselbalch equation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153400" cy="4525963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For example, a buffer is made up by adding 2.0 mol of HC</a:t>
            </a:r>
            <a:r>
              <a:rPr lang="en-US" altLang="en-US" sz="2800" baseline="-25000" smtClean="0"/>
              <a:t>2</a:t>
            </a:r>
            <a:r>
              <a:rPr lang="en-US" altLang="en-US" sz="2800" smtClean="0"/>
              <a:t>H</a:t>
            </a:r>
            <a:r>
              <a:rPr lang="en-US" altLang="en-US" sz="2800" baseline="-25000" smtClean="0"/>
              <a:t>3</a:t>
            </a:r>
            <a:r>
              <a:rPr lang="en-US" altLang="en-US" sz="2800" smtClean="0"/>
              <a:t>O</a:t>
            </a:r>
            <a:r>
              <a:rPr lang="en-US" altLang="en-US" sz="2800" baseline="-25000" smtClean="0"/>
              <a:t>2</a:t>
            </a:r>
            <a:r>
              <a:rPr lang="en-US" altLang="en-US" sz="2800" smtClean="0"/>
              <a:t> and 1.0 mol of NaC</a:t>
            </a:r>
            <a:r>
              <a:rPr lang="en-US" altLang="en-US" sz="2800" baseline="-25000" smtClean="0"/>
              <a:t>2</a:t>
            </a:r>
            <a:r>
              <a:rPr lang="en-US" altLang="en-US" sz="2800" smtClean="0"/>
              <a:t>H</a:t>
            </a:r>
            <a:r>
              <a:rPr lang="en-US" altLang="en-US" sz="2800" baseline="-25000" smtClean="0"/>
              <a:t>3</a:t>
            </a:r>
            <a:r>
              <a:rPr lang="en-US" altLang="en-US" sz="2800" smtClean="0"/>
              <a:t>O</a:t>
            </a:r>
            <a:r>
              <a:rPr lang="en-US" altLang="en-US" sz="2800" baseline="-25000" smtClean="0"/>
              <a:t>2</a:t>
            </a:r>
            <a:r>
              <a:rPr lang="en-US" altLang="en-US" sz="2800" smtClean="0"/>
              <a:t> to enough water to make up 1L of solution.  If K</a:t>
            </a:r>
            <a:r>
              <a:rPr lang="en-US" altLang="en-US" sz="2800" baseline="-25000" smtClean="0"/>
              <a:t>a</a:t>
            </a:r>
            <a:r>
              <a:rPr lang="en-US" altLang="en-US" sz="2800" smtClean="0"/>
              <a:t> for HC</a:t>
            </a:r>
            <a:r>
              <a:rPr lang="en-US" altLang="en-US" sz="2800" baseline="-25000" smtClean="0"/>
              <a:t>2</a:t>
            </a:r>
            <a:r>
              <a:rPr lang="en-US" altLang="en-US" sz="2800" smtClean="0"/>
              <a:t>H</a:t>
            </a:r>
            <a:r>
              <a:rPr lang="en-US" altLang="en-US" sz="2800" baseline="-25000" smtClean="0"/>
              <a:t>3</a:t>
            </a:r>
            <a:r>
              <a:rPr lang="en-US" altLang="en-US" sz="2800" smtClean="0"/>
              <a:t>O</a:t>
            </a:r>
            <a:r>
              <a:rPr lang="en-US" altLang="en-US" sz="2800" baseline="-25000" smtClean="0"/>
              <a:t>2</a:t>
            </a:r>
            <a:r>
              <a:rPr lang="en-US" altLang="en-US" sz="2800" smtClean="0"/>
              <a:t> is 1.8 x 10</a:t>
            </a:r>
            <a:r>
              <a:rPr lang="en-US" altLang="en-US" sz="2800" baseline="30000" smtClean="0"/>
              <a:t>-5</a:t>
            </a:r>
            <a:r>
              <a:rPr lang="en-US" altLang="en-US" sz="2800" smtClean="0"/>
              <a:t>, what is the pH of the resulting solution?</a:t>
            </a:r>
          </a:p>
        </p:txBody>
      </p:sp>
      <p:graphicFrame>
        <p:nvGraphicFramePr>
          <p:cNvPr id="73732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2743200" y="4495800"/>
          <a:ext cx="3352800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5" name="Equation" r:id="rId3" imgW="1384300" imgH="444500" progId="Equation.3">
                  <p:embed/>
                </p:oleObj>
              </mc:Choice>
              <mc:Fallback>
                <p:oleObj name="Equation" r:id="rId3" imgW="1384300" imgH="4445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4495800"/>
                        <a:ext cx="3352800" cy="107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The Henderson-Hasselbalch equation</a:t>
            </a:r>
          </a:p>
        </p:txBody>
      </p:sp>
      <p:graphicFrame>
        <p:nvGraphicFramePr>
          <p:cNvPr id="74755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2286000" y="2057400"/>
          <a:ext cx="4343400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8" name="Equation" r:id="rId3" imgW="1968500" imgH="1346200" progId="Equation.3">
                  <p:embed/>
                </p:oleObj>
              </mc:Choice>
              <mc:Fallback>
                <p:oleObj name="Equation" r:id="rId3" imgW="1968500" imgH="1346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057400"/>
                        <a:ext cx="4343400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The Henderson-Hasselbalch equation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It can be seen that if the amounts of weak acid and conjugate base in the buffer are equal, the pH will be pK</a:t>
            </a:r>
            <a:r>
              <a:rPr lang="en-US" altLang="en-US" sz="2800" baseline="-25000" smtClean="0"/>
              <a:t>a</a:t>
            </a:r>
          </a:p>
        </p:txBody>
      </p:sp>
      <p:graphicFrame>
        <p:nvGraphicFramePr>
          <p:cNvPr id="75780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3048000" y="3200400"/>
          <a:ext cx="3352800" cy="279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3" name="Equation" r:id="rId3" imgW="1371600" imgH="1143000" progId="Equation.3">
                  <p:embed/>
                </p:oleObj>
              </mc:Choice>
              <mc:Fallback>
                <p:oleObj name="Equation" r:id="rId3" imgW="1371600" imgH="11430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3200400"/>
                        <a:ext cx="3352800" cy="279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The Henderson-Hasselbalch equation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Some hints on the use of logarithms and the H.H. equation:</a:t>
            </a:r>
          </a:p>
          <a:p>
            <a:pPr lvl="1" eaLnBrk="1" hangingPunct="1"/>
            <a:r>
              <a:rPr lang="en-US" altLang="en-US" smtClean="0"/>
              <a:t>log of a ratio less than 1 is a negative #</a:t>
            </a:r>
          </a:p>
          <a:p>
            <a:pPr lvl="1" eaLnBrk="1" hangingPunct="1"/>
            <a:r>
              <a:rPr lang="en-US" altLang="en-US" smtClean="0"/>
              <a:t>log of a ratio greater than 1 is a positive #</a:t>
            </a:r>
          </a:p>
          <a:p>
            <a:pPr lvl="1" eaLnBrk="1" hangingPunct="1"/>
            <a:r>
              <a:rPr lang="en-US" altLang="en-US" smtClean="0"/>
              <a:t>log of 1 = 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The Henderson-Hasselbalch equation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If a buffer contained 1000 times as much base as conjugate acid, the pH of the buffer would be pK</a:t>
            </a:r>
            <a:r>
              <a:rPr lang="en-US" altLang="en-US" sz="2800" baseline="-25000" smtClean="0"/>
              <a:t>a</a:t>
            </a:r>
            <a:r>
              <a:rPr lang="en-US" altLang="en-US" sz="2800" smtClean="0"/>
              <a:t> + 3 (for the acetic acid/acetate buffer we just looked at, pH would be 7.74 (4.74 + 3)</a:t>
            </a:r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3581400" y="4568825"/>
            <a:ext cx="178435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u="sng"/>
              <a:t>ratio    log(ratio)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1000         3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100           2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10             1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1               0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0.1           -1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0.01         -2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0.001       -3</a:t>
            </a:r>
          </a:p>
        </p:txBody>
      </p:sp>
      <p:graphicFrame>
        <p:nvGraphicFramePr>
          <p:cNvPr id="77829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2895600" y="3505200"/>
          <a:ext cx="29718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32" name="Equation" r:id="rId3" imgW="1384300" imgH="444500" progId="Equation.3">
                  <p:embed/>
                </p:oleObj>
              </mc:Choice>
              <mc:Fallback>
                <p:oleObj name="Equation" r:id="rId3" imgW="1384300" imgH="4445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3505200"/>
                        <a:ext cx="2971800" cy="954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Electrolytes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00200"/>
            <a:ext cx="4038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An electrolyte is a substance whose solution conducts electricity.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Electrolytes produce ions (by dissociation of an ionic compound or ionization of an acid) in water.  Salts are a typical example of an electrolyte.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Non-electrolytes do not ionize when put into water.  Glucose and isopropyl alcohol are examples of non-electrolytes.</a:t>
            </a:r>
          </a:p>
        </p:txBody>
      </p:sp>
      <p:pic>
        <p:nvPicPr>
          <p:cNvPr id="788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752600"/>
            <a:ext cx="4038600" cy="3429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Electrolytes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Some electrolytes are able to (essentially) completely ionize/dissociate in water.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Strong acids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Strong bases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Soluble salts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Some electrolytes produce equilibrium mixtures of ionized and non-ionized forms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Weak acids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Weak bases</a:t>
            </a: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4419600" y="2971800"/>
            <a:ext cx="3744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called “strong electrolytes”</a:t>
            </a: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4495800" y="5105400"/>
            <a:ext cx="3609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called “weak electrolytes”</a:t>
            </a:r>
          </a:p>
        </p:txBody>
      </p:sp>
      <p:sp>
        <p:nvSpPr>
          <p:cNvPr id="79878" name="AutoShape 6"/>
          <p:cNvSpPr>
            <a:spLocks/>
          </p:cNvSpPr>
          <p:nvPr/>
        </p:nvSpPr>
        <p:spPr bwMode="auto">
          <a:xfrm>
            <a:off x="3657600" y="2667000"/>
            <a:ext cx="228600" cy="1143000"/>
          </a:xfrm>
          <a:prstGeom prst="rightBrace">
            <a:avLst>
              <a:gd name="adj1" fmla="val 41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9879" name="AutoShape 7"/>
          <p:cNvSpPr>
            <a:spLocks/>
          </p:cNvSpPr>
          <p:nvPr/>
        </p:nvSpPr>
        <p:spPr bwMode="auto">
          <a:xfrm>
            <a:off x="3657600" y="5029200"/>
            <a:ext cx="228600" cy="838200"/>
          </a:xfrm>
          <a:prstGeom prst="rightBrace">
            <a:avLst>
              <a:gd name="adj1" fmla="val 3055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/>
              <a:t>Arrhenius theory of acids and bases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In contrast to Arrhenius acids, Arrhenius bases </a:t>
            </a:r>
            <a:r>
              <a:rPr lang="en-US" altLang="en-US" sz="2400" i="1" smtClean="0"/>
              <a:t>are</a:t>
            </a:r>
            <a:r>
              <a:rPr lang="en-US" altLang="en-US" sz="2400" smtClean="0"/>
              <a:t> ionic compounds.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When bases (and salts) are dissolved in water, they dissociate.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>
                <a:solidFill>
                  <a:srgbClr val="0000FF"/>
                </a:solidFill>
              </a:rPr>
              <a:t>Dissociation</a:t>
            </a:r>
            <a:r>
              <a:rPr lang="en-US" altLang="en-US" sz="2400" smtClean="0"/>
              <a:t> is the process by which individual positive and negative ions are released from an ionic compound that is dissolved in water</a:t>
            </a:r>
          </a:p>
        </p:txBody>
      </p:sp>
      <p:pic>
        <p:nvPicPr>
          <p:cNvPr id="717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732088"/>
            <a:ext cx="4038600" cy="22621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Electrolytes</a:t>
            </a:r>
          </a:p>
        </p:txBody>
      </p:sp>
      <p:pic>
        <p:nvPicPr>
          <p:cNvPr id="80899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362200"/>
            <a:ext cx="2590800" cy="2203450"/>
          </a:xfrm>
          <a:noFill/>
        </p:spPr>
      </p:pic>
      <p:pic>
        <p:nvPicPr>
          <p:cNvPr id="80900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62200"/>
            <a:ext cx="2574925" cy="2185988"/>
          </a:xfrm>
          <a:noFill/>
        </p:spPr>
      </p:pic>
      <p:pic>
        <p:nvPicPr>
          <p:cNvPr id="80901" name="Picture 1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2362200"/>
            <a:ext cx="2570163" cy="2187575"/>
          </a:xfrm>
          <a:noFill/>
        </p:spPr>
      </p:pic>
      <p:sp>
        <p:nvSpPr>
          <p:cNvPr id="80902" name="Text Box 13"/>
          <p:cNvSpPr txBox="1">
            <a:spLocks noChangeArrowheads="1"/>
          </p:cNvSpPr>
          <p:nvPr/>
        </p:nvSpPr>
        <p:spPr bwMode="auto">
          <a:xfrm>
            <a:off x="685800" y="4724400"/>
            <a:ext cx="168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non-electrolyte</a:t>
            </a:r>
          </a:p>
        </p:txBody>
      </p:sp>
      <p:sp>
        <p:nvSpPr>
          <p:cNvPr id="80903" name="Text Box 14"/>
          <p:cNvSpPr txBox="1">
            <a:spLocks noChangeArrowheads="1"/>
          </p:cNvSpPr>
          <p:nvPr/>
        </p:nvSpPr>
        <p:spPr bwMode="auto">
          <a:xfrm>
            <a:off x="3657600" y="4724400"/>
            <a:ext cx="1822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weak electrolyte</a:t>
            </a:r>
          </a:p>
        </p:txBody>
      </p:sp>
      <p:sp>
        <p:nvSpPr>
          <p:cNvPr id="80904" name="Text Box 15"/>
          <p:cNvSpPr txBox="1">
            <a:spLocks noChangeArrowheads="1"/>
          </p:cNvSpPr>
          <p:nvPr/>
        </p:nvSpPr>
        <p:spPr bwMode="auto">
          <a:xfrm>
            <a:off x="6477000" y="4724400"/>
            <a:ext cx="192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strong electrolyte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Equivalents and milliequivalents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An equivalent (Eq) is the molar amount of that ion needed to supply one mole of positive or negative charge.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One mole of NaCl supplies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one mole of + charge ions (Na</a:t>
            </a:r>
            <a:r>
              <a:rPr lang="en-US" altLang="en-US" sz="2400" baseline="30000" smtClean="0"/>
              <a:t>+</a:t>
            </a:r>
            <a:r>
              <a:rPr lang="en-US" altLang="en-US" sz="2400" smtClean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one mole of – charge ions (Cl</a:t>
            </a:r>
            <a:r>
              <a:rPr lang="en-US" altLang="en-US" sz="2400" baseline="30000" smtClean="0"/>
              <a:t>-</a:t>
            </a:r>
            <a:r>
              <a:rPr lang="en-US" altLang="en-US" sz="2400" smtClean="0"/>
              <a:t>)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smtClean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smtClean="0"/>
              <a:t>1 mole of Cl</a:t>
            </a:r>
            <a:r>
              <a:rPr lang="en-US" altLang="en-US" sz="2800" baseline="30000" smtClean="0"/>
              <a:t>-</a:t>
            </a:r>
            <a:r>
              <a:rPr lang="en-US" altLang="en-US" sz="2800" smtClean="0"/>
              <a:t> = 1 Eq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smtClean="0"/>
              <a:t>1 mole of Ca</a:t>
            </a:r>
            <a:r>
              <a:rPr lang="en-US" altLang="en-US" sz="2800" baseline="30000" smtClean="0"/>
              <a:t>2+</a:t>
            </a:r>
            <a:r>
              <a:rPr lang="en-US" altLang="en-US" sz="2800" smtClean="0"/>
              <a:t> = 2 Eq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smtClean="0"/>
              <a:t>1 mole of PO</a:t>
            </a:r>
            <a:r>
              <a:rPr lang="en-US" altLang="en-US" sz="2800" baseline="-25000" smtClean="0"/>
              <a:t>4</a:t>
            </a:r>
            <a:r>
              <a:rPr lang="en-US" altLang="en-US" sz="2800" baseline="30000" smtClean="0"/>
              <a:t>3-</a:t>
            </a:r>
            <a:r>
              <a:rPr lang="en-US" altLang="en-US" sz="2800" smtClean="0"/>
              <a:t> = 3 Eq</a:t>
            </a: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6324600" y="3505200"/>
            <a:ext cx="2362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i="1"/>
              <a:t>Each</a:t>
            </a:r>
            <a:r>
              <a:rPr lang="en-US" altLang="en-US" sz="1400"/>
              <a:t> of these is considered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to be one equivalent (1 Eq)</a:t>
            </a:r>
          </a:p>
        </p:txBody>
      </p:sp>
      <p:sp>
        <p:nvSpPr>
          <p:cNvPr id="81925" name="AutoShape 5"/>
          <p:cNvSpPr>
            <a:spLocks/>
          </p:cNvSpPr>
          <p:nvPr/>
        </p:nvSpPr>
        <p:spPr bwMode="auto">
          <a:xfrm>
            <a:off x="5943600" y="3276600"/>
            <a:ext cx="228600" cy="914400"/>
          </a:xfrm>
          <a:prstGeom prst="righ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381000" y="6216650"/>
            <a:ext cx="8426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Equivalents are units used like moles.  They express the amount of ions (charge).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Just like M (mol/L), concentrations can be expressed with equivalents, as Eq/L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Equivalents and milliequivalents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Because the concentrations of ions in body fluids is usually low, the term, milliequivalents, is often seen.</a:t>
            </a:r>
          </a:p>
          <a:p>
            <a:pPr eaLnBrk="1" hangingPunct="1"/>
            <a:endParaRPr lang="en-US" altLang="en-US" smtClean="0"/>
          </a:p>
          <a:p>
            <a:pPr algn="ctr" eaLnBrk="1" hangingPunct="1">
              <a:buFontTx/>
              <a:buNone/>
            </a:pPr>
            <a:r>
              <a:rPr lang="en-US" altLang="en-US" smtClean="0"/>
              <a:t>1 mEq = 0.001 Eq</a:t>
            </a:r>
          </a:p>
          <a:p>
            <a:pPr algn="ctr" eaLnBrk="1" hangingPunct="1">
              <a:buFontTx/>
              <a:buNone/>
            </a:pPr>
            <a:r>
              <a:rPr lang="en-US" altLang="en-US" smtClean="0"/>
              <a:t>1000 mEq = 1 Eq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Equivalents and milliequivalents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Example problem: the concentration of Na</a:t>
            </a:r>
            <a:r>
              <a:rPr lang="en-US" altLang="en-US" baseline="30000" smtClean="0"/>
              <a:t>+</a:t>
            </a:r>
            <a:r>
              <a:rPr lang="en-US" altLang="en-US" smtClean="0"/>
              <a:t> in blood is 141 mEq/L.  How many moles of Na</a:t>
            </a:r>
            <a:r>
              <a:rPr lang="en-US" altLang="en-US" baseline="30000" smtClean="0"/>
              <a:t>+</a:t>
            </a:r>
            <a:r>
              <a:rPr lang="en-US" altLang="en-US" smtClean="0"/>
              <a:t> are present in 1 L of blood?</a:t>
            </a:r>
          </a:p>
          <a:p>
            <a:pPr eaLnBrk="1" hangingPunct="1"/>
            <a:endParaRPr lang="en-US" altLang="en-US" smtClean="0"/>
          </a:p>
          <a:p>
            <a:pPr algn="ctr" eaLnBrk="1" hangingPunct="1">
              <a:buFontTx/>
              <a:buNone/>
            </a:pPr>
            <a:r>
              <a:rPr lang="en-US" altLang="en-US" sz="2800" smtClean="0"/>
              <a:t>1 mol Na</a:t>
            </a:r>
            <a:r>
              <a:rPr lang="en-US" altLang="en-US" sz="2800" baseline="30000" smtClean="0"/>
              <a:t>+</a:t>
            </a:r>
            <a:r>
              <a:rPr lang="en-US" altLang="en-US" sz="2800" smtClean="0"/>
              <a:t> = 1 Eq = 1000 mEq</a:t>
            </a:r>
            <a:endParaRPr lang="en-US" altLang="en-US" sz="2800" baseline="30000" smtClean="0"/>
          </a:p>
        </p:txBody>
      </p:sp>
      <p:sp>
        <p:nvSpPr>
          <p:cNvPr id="83972" name="Rectangle 5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38244" name="Object 4"/>
          <p:cNvGraphicFramePr>
            <a:graphicFrameLocks noChangeAspect="1"/>
          </p:cNvGraphicFramePr>
          <p:nvPr/>
        </p:nvGraphicFramePr>
        <p:xfrm>
          <a:off x="2016125" y="4724400"/>
          <a:ext cx="5051425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82" name="Equation" r:id="rId3" imgW="2895600" imgH="482600" progId="Equation.3">
                  <p:embed/>
                </p:oleObj>
              </mc:Choice>
              <mc:Fallback>
                <p:oleObj name="Equation" r:id="rId3" imgW="2895600" imgH="482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6125" y="4724400"/>
                        <a:ext cx="5051425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246" name="Text Box 6"/>
          <p:cNvSpPr txBox="1">
            <a:spLocks noChangeArrowheads="1"/>
          </p:cNvSpPr>
          <p:nvPr/>
        </p:nvSpPr>
        <p:spPr bwMode="auto">
          <a:xfrm>
            <a:off x="1066800" y="5867400"/>
            <a:ext cx="99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volume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of blood</a:t>
            </a:r>
          </a:p>
        </p:txBody>
      </p:sp>
      <p:sp>
        <p:nvSpPr>
          <p:cNvPr id="138247" name="Text Box 7"/>
          <p:cNvSpPr txBox="1">
            <a:spLocks noChangeArrowheads="1"/>
          </p:cNvSpPr>
          <p:nvPr/>
        </p:nvSpPr>
        <p:spPr bwMode="auto">
          <a:xfrm>
            <a:off x="2286000" y="5867400"/>
            <a:ext cx="1555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concentration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of Na</a:t>
            </a:r>
            <a:r>
              <a:rPr lang="en-US" altLang="en-US" sz="1800" baseline="30000"/>
              <a:t>+</a:t>
            </a:r>
          </a:p>
        </p:txBody>
      </p:sp>
      <p:sp>
        <p:nvSpPr>
          <p:cNvPr id="138248" name="Text Box 8"/>
          <p:cNvSpPr txBox="1">
            <a:spLocks noChangeArrowheads="1"/>
          </p:cNvSpPr>
          <p:nvPr/>
        </p:nvSpPr>
        <p:spPr bwMode="auto">
          <a:xfrm>
            <a:off x="3886200" y="6019800"/>
            <a:ext cx="1182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Eq </a:t>
            </a:r>
            <a:r>
              <a:rPr lang="en-US" altLang="en-US" sz="1800">
                <a:sym typeface="Wingdings" panose="05000000000000000000" pitchFamily="2" charset="2"/>
              </a:rPr>
              <a:t> mol</a:t>
            </a:r>
            <a:endParaRPr lang="en-US" altLang="en-US" sz="1800"/>
          </a:p>
        </p:txBody>
      </p:sp>
      <p:sp>
        <p:nvSpPr>
          <p:cNvPr id="138249" name="Line 9"/>
          <p:cNvSpPr>
            <a:spLocks noChangeShapeType="1"/>
          </p:cNvSpPr>
          <p:nvPr/>
        </p:nvSpPr>
        <p:spPr bwMode="auto">
          <a:xfrm flipV="1">
            <a:off x="1752600" y="5410200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250" name="Line 10"/>
          <p:cNvSpPr>
            <a:spLocks noChangeShapeType="1"/>
          </p:cNvSpPr>
          <p:nvPr/>
        </p:nvSpPr>
        <p:spPr bwMode="auto">
          <a:xfrm flipV="1">
            <a:off x="3048000" y="5486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251" name="Line 11"/>
          <p:cNvSpPr>
            <a:spLocks noChangeShapeType="1"/>
          </p:cNvSpPr>
          <p:nvPr/>
        </p:nvSpPr>
        <p:spPr bwMode="auto">
          <a:xfrm flipV="1">
            <a:off x="4419600" y="5562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8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38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38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38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8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8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38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6" grpId="0"/>
      <p:bldP spid="138247" grpId="0"/>
      <p:bldP spid="138248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Equivalents and milliequivalents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Another example: The concentration of Ca</a:t>
            </a:r>
            <a:r>
              <a:rPr lang="en-US" altLang="en-US" sz="2800" baseline="30000" smtClean="0"/>
              <a:t>2+</a:t>
            </a:r>
            <a:r>
              <a:rPr lang="en-US" altLang="en-US" sz="2800" smtClean="0"/>
              <a:t> ion present in a blood sample is found to be 4.3 mEq/L.  How many mg of Ca</a:t>
            </a:r>
            <a:r>
              <a:rPr lang="en-US" altLang="en-US" sz="2800" baseline="30000" smtClean="0"/>
              <a:t>2+</a:t>
            </a:r>
            <a:r>
              <a:rPr lang="en-US" altLang="en-US" sz="2800" smtClean="0"/>
              <a:t> are present in 500 mL of blood?</a:t>
            </a:r>
          </a:p>
          <a:p>
            <a:pPr eaLnBrk="1" hangingPunct="1"/>
            <a:endParaRPr lang="en-US" altLang="en-US" sz="2800" smtClean="0"/>
          </a:p>
          <a:p>
            <a:pPr algn="ctr" eaLnBrk="1" hangingPunct="1">
              <a:buFontTx/>
              <a:buNone/>
            </a:pPr>
            <a:r>
              <a:rPr lang="en-US" altLang="en-US" sz="2400" smtClean="0"/>
              <a:t>1 mol Ca</a:t>
            </a:r>
            <a:r>
              <a:rPr lang="en-US" altLang="en-US" sz="2400" baseline="30000" smtClean="0"/>
              <a:t>2+</a:t>
            </a:r>
            <a:r>
              <a:rPr lang="en-US" altLang="en-US" sz="2400" smtClean="0"/>
              <a:t> = 2 Eq = 2000 mEq</a:t>
            </a:r>
            <a:endParaRPr lang="en-US" altLang="en-US" sz="2400" baseline="30000" smtClean="0"/>
          </a:p>
          <a:p>
            <a:pPr algn="ctr" eaLnBrk="1" hangingPunct="1">
              <a:buFontTx/>
              <a:buNone/>
            </a:pPr>
            <a:r>
              <a:rPr lang="en-US" altLang="en-US" sz="2800" smtClean="0"/>
              <a:t> </a:t>
            </a:r>
          </a:p>
        </p:txBody>
      </p:sp>
      <p:graphicFrame>
        <p:nvGraphicFramePr>
          <p:cNvPr id="152580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4849813"/>
          <a:ext cx="9144000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11" name="Equation" r:id="rId3" imgW="5359400" imgH="482600" progId="Equation.3">
                  <p:embed/>
                </p:oleObj>
              </mc:Choice>
              <mc:Fallback>
                <p:oleObj name="Equation" r:id="rId3" imgW="5359400" imgH="482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849813"/>
                        <a:ext cx="9144000" cy="82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2582" name="Text Box 6"/>
          <p:cNvSpPr txBox="1">
            <a:spLocks noChangeArrowheads="1"/>
          </p:cNvSpPr>
          <p:nvPr/>
        </p:nvSpPr>
        <p:spPr bwMode="auto">
          <a:xfrm>
            <a:off x="0" y="6019800"/>
            <a:ext cx="99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volume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of blood</a:t>
            </a:r>
          </a:p>
        </p:txBody>
      </p:sp>
      <p:sp>
        <p:nvSpPr>
          <p:cNvPr id="152583" name="Text Box 7"/>
          <p:cNvSpPr txBox="1">
            <a:spLocks noChangeArrowheads="1"/>
          </p:cNvSpPr>
          <p:nvPr/>
        </p:nvSpPr>
        <p:spPr bwMode="auto">
          <a:xfrm>
            <a:off x="1066800" y="6172200"/>
            <a:ext cx="979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mL </a:t>
            </a:r>
            <a:r>
              <a:rPr lang="en-US" altLang="en-US" sz="1800">
                <a:sym typeface="Wingdings" panose="05000000000000000000" pitchFamily="2" charset="2"/>
              </a:rPr>
              <a:t> L</a:t>
            </a:r>
            <a:endParaRPr lang="en-US" altLang="en-US" sz="1800"/>
          </a:p>
        </p:txBody>
      </p:sp>
      <p:sp>
        <p:nvSpPr>
          <p:cNvPr id="152584" name="Text Box 8"/>
          <p:cNvSpPr txBox="1">
            <a:spLocks noChangeArrowheads="1"/>
          </p:cNvSpPr>
          <p:nvPr/>
        </p:nvSpPr>
        <p:spPr bwMode="auto">
          <a:xfrm>
            <a:off x="2209800" y="6019800"/>
            <a:ext cx="9032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conc.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of Ca</a:t>
            </a:r>
            <a:r>
              <a:rPr lang="en-US" altLang="en-US" sz="1800" baseline="30000"/>
              <a:t>2+</a:t>
            </a:r>
          </a:p>
        </p:txBody>
      </p:sp>
      <p:sp>
        <p:nvSpPr>
          <p:cNvPr id="152585" name="Text Box 9"/>
          <p:cNvSpPr txBox="1">
            <a:spLocks noChangeArrowheads="1"/>
          </p:cNvSpPr>
          <p:nvPr/>
        </p:nvSpPr>
        <p:spPr bwMode="auto">
          <a:xfrm>
            <a:off x="3352800" y="6172200"/>
            <a:ext cx="1182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Eq </a:t>
            </a:r>
            <a:r>
              <a:rPr lang="en-US" altLang="en-US" sz="1800">
                <a:sym typeface="Wingdings" panose="05000000000000000000" pitchFamily="2" charset="2"/>
              </a:rPr>
              <a:t> mol</a:t>
            </a:r>
            <a:endParaRPr lang="en-US" altLang="en-US" sz="1800"/>
          </a:p>
        </p:txBody>
      </p:sp>
      <p:sp>
        <p:nvSpPr>
          <p:cNvPr id="152586" name="Text Box 10"/>
          <p:cNvSpPr txBox="1">
            <a:spLocks noChangeArrowheads="1"/>
          </p:cNvSpPr>
          <p:nvPr/>
        </p:nvSpPr>
        <p:spPr bwMode="auto">
          <a:xfrm>
            <a:off x="5105400" y="6096000"/>
            <a:ext cx="1030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mol </a:t>
            </a:r>
            <a:r>
              <a:rPr lang="en-US" altLang="en-US" sz="1800">
                <a:sym typeface="Wingdings" panose="05000000000000000000" pitchFamily="2" charset="2"/>
              </a:rPr>
              <a:t> g</a:t>
            </a:r>
            <a:endParaRPr lang="en-US" altLang="en-US" sz="1800"/>
          </a:p>
        </p:txBody>
      </p:sp>
      <p:sp>
        <p:nvSpPr>
          <p:cNvPr id="152587" name="Text Box 11"/>
          <p:cNvSpPr txBox="1">
            <a:spLocks noChangeArrowheads="1"/>
          </p:cNvSpPr>
          <p:nvPr/>
        </p:nvSpPr>
        <p:spPr bwMode="auto">
          <a:xfrm>
            <a:off x="6477000" y="6019800"/>
            <a:ext cx="979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 </a:t>
            </a:r>
            <a:r>
              <a:rPr lang="en-US" altLang="en-US" sz="1800">
                <a:sym typeface="Wingdings" panose="05000000000000000000" pitchFamily="2" charset="2"/>
              </a:rPr>
              <a:t> mg</a:t>
            </a:r>
            <a:endParaRPr lang="en-US" altLang="en-US" sz="1800"/>
          </a:p>
        </p:txBody>
      </p:sp>
      <p:sp>
        <p:nvSpPr>
          <p:cNvPr id="152588" name="Line 12"/>
          <p:cNvSpPr>
            <a:spLocks noChangeShapeType="1"/>
          </p:cNvSpPr>
          <p:nvPr/>
        </p:nvSpPr>
        <p:spPr bwMode="auto">
          <a:xfrm flipV="1">
            <a:off x="457200" y="5486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589" name="Line 13"/>
          <p:cNvSpPr>
            <a:spLocks noChangeShapeType="1"/>
          </p:cNvSpPr>
          <p:nvPr/>
        </p:nvSpPr>
        <p:spPr bwMode="auto">
          <a:xfrm flipV="1">
            <a:off x="1524000" y="5715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590" name="Line 14"/>
          <p:cNvSpPr>
            <a:spLocks noChangeShapeType="1"/>
          </p:cNvSpPr>
          <p:nvPr/>
        </p:nvSpPr>
        <p:spPr bwMode="auto">
          <a:xfrm flipV="1">
            <a:off x="2590800" y="5638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591" name="Line 15"/>
          <p:cNvSpPr>
            <a:spLocks noChangeShapeType="1"/>
          </p:cNvSpPr>
          <p:nvPr/>
        </p:nvSpPr>
        <p:spPr bwMode="auto">
          <a:xfrm flipV="1">
            <a:off x="3886200" y="5715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592" name="Line 16"/>
          <p:cNvSpPr>
            <a:spLocks noChangeShapeType="1"/>
          </p:cNvSpPr>
          <p:nvPr/>
        </p:nvSpPr>
        <p:spPr bwMode="auto">
          <a:xfrm flipV="1">
            <a:off x="5638800" y="5715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593" name="Line 17"/>
          <p:cNvSpPr>
            <a:spLocks noChangeShapeType="1"/>
          </p:cNvSpPr>
          <p:nvPr/>
        </p:nvSpPr>
        <p:spPr bwMode="auto">
          <a:xfrm flipV="1">
            <a:off x="7010400" y="5715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2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2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2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52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52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52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52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52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52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52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52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52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52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2" grpId="0"/>
      <p:bldP spid="152583" grpId="0"/>
      <p:bldP spid="152584" grpId="0"/>
      <p:bldP spid="152585" grpId="0"/>
      <p:bldP spid="152586" grpId="0"/>
      <p:bldP spid="152587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7696200" y="5562600"/>
            <a:ext cx="14478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Acid-Base Titrations</a:t>
            </a:r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343400" y="1600200"/>
            <a:ext cx="480060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smtClean="0"/>
              <a:t>	Titrations are experiments in which two solutions are made to react together (a balanced equation for the reaction must be known).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smtClean="0"/>
              <a:t>	In an acid-base titration, a known volume and concentration of base (or acid) is slowly added to a known volume of acid (or base).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smtClean="0"/>
              <a:t>	An indicator is often used to find the </a:t>
            </a:r>
            <a:r>
              <a:rPr lang="en-US" altLang="en-US" sz="2400" b="1" i="1" smtClean="0"/>
              <a:t>endpoint</a:t>
            </a:r>
            <a:r>
              <a:rPr lang="en-US" altLang="en-US" sz="2400" b="1" smtClean="0"/>
              <a:t> </a:t>
            </a:r>
            <a:r>
              <a:rPr lang="en-US" altLang="en-US" sz="2400" smtClean="0"/>
              <a:t>in acid-base titration experiments.</a:t>
            </a:r>
          </a:p>
        </p:txBody>
      </p:sp>
      <p:pic>
        <p:nvPicPr>
          <p:cNvPr id="86021" name="Picture 5" descr="17_0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8"/>
          <a:stretch>
            <a:fillRect/>
          </a:stretch>
        </p:blipFill>
        <p:spPr>
          <a:xfrm>
            <a:off x="533400" y="1447800"/>
            <a:ext cx="3848100" cy="4267200"/>
          </a:xfrm>
        </p:spPr>
      </p:pic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3276600" y="2743200"/>
            <a:ext cx="946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ea typeface="ＭＳ Ｐゴシック" panose="020B0600070205080204" pitchFamily="34" charset="-128"/>
              </a:rPr>
              <a:t>titrant</a:t>
            </a:r>
          </a:p>
        </p:txBody>
      </p:sp>
      <p:sp>
        <p:nvSpPr>
          <p:cNvPr id="86023" name="Line 7"/>
          <p:cNvSpPr>
            <a:spLocks noChangeShapeType="1"/>
          </p:cNvSpPr>
          <p:nvPr/>
        </p:nvSpPr>
        <p:spPr bwMode="auto">
          <a:xfrm flipH="1">
            <a:off x="1905000" y="3048000"/>
            <a:ext cx="1295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24" name="Text Box 8"/>
          <p:cNvSpPr txBox="1">
            <a:spLocks noChangeArrowheads="1"/>
          </p:cNvSpPr>
          <p:nvPr/>
        </p:nvSpPr>
        <p:spPr bwMode="auto">
          <a:xfrm>
            <a:off x="0" y="4038600"/>
            <a:ext cx="116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ea typeface="ＭＳ Ｐゴシック" panose="020B0600070205080204" pitchFamily="34" charset="-128"/>
              </a:rPr>
              <a:t>analyte</a:t>
            </a:r>
          </a:p>
        </p:txBody>
      </p:sp>
      <p:sp>
        <p:nvSpPr>
          <p:cNvPr id="86025" name="Line 9"/>
          <p:cNvSpPr>
            <a:spLocks noChangeShapeType="1"/>
          </p:cNvSpPr>
          <p:nvPr/>
        </p:nvSpPr>
        <p:spPr bwMode="auto">
          <a:xfrm>
            <a:off x="838200" y="4572000"/>
            <a:ext cx="838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26" name="Text Box 10"/>
          <p:cNvSpPr txBox="1">
            <a:spLocks noChangeArrowheads="1"/>
          </p:cNvSpPr>
          <p:nvPr/>
        </p:nvSpPr>
        <p:spPr bwMode="auto">
          <a:xfrm>
            <a:off x="0" y="5851525"/>
            <a:ext cx="4354513" cy="1006475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ea typeface="ＭＳ Ｐゴシック" panose="020B0600070205080204" pitchFamily="34" charset="-128"/>
              </a:rPr>
              <a:t>Using C</a:t>
            </a:r>
            <a:r>
              <a:rPr lang="en-US" altLang="en-US" sz="2000" baseline="-25000">
                <a:ea typeface="ＭＳ Ｐゴシック" panose="020B0600070205080204" pitchFamily="34" charset="-128"/>
              </a:rPr>
              <a:t>1</a:t>
            </a:r>
            <a:r>
              <a:rPr lang="en-US" altLang="en-US" sz="2000">
                <a:ea typeface="ＭＳ Ｐゴシック" panose="020B0600070205080204" pitchFamily="34" charset="-128"/>
              </a:rPr>
              <a:t>V</a:t>
            </a:r>
            <a:r>
              <a:rPr lang="en-US" altLang="en-US" sz="2000" baseline="-25000">
                <a:ea typeface="ＭＳ Ｐゴシック" panose="020B0600070205080204" pitchFamily="34" charset="-128"/>
              </a:rPr>
              <a:t>1</a:t>
            </a:r>
            <a:r>
              <a:rPr lang="en-US" altLang="en-US" sz="2000">
                <a:ea typeface="ＭＳ Ｐゴシック" panose="020B0600070205080204" pitchFamily="34" charset="-128"/>
              </a:rPr>
              <a:t> = C</a:t>
            </a:r>
            <a:r>
              <a:rPr lang="en-US" altLang="en-US" sz="2000" baseline="-25000">
                <a:ea typeface="ＭＳ Ｐゴシック" panose="020B0600070205080204" pitchFamily="34" charset="-128"/>
              </a:rPr>
              <a:t>2</a:t>
            </a:r>
            <a:r>
              <a:rPr lang="en-US" altLang="en-US" sz="2000">
                <a:ea typeface="ＭＳ Ｐゴシック" panose="020B0600070205080204" pitchFamily="34" charset="-128"/>
              </a:rPr>
              <a:t>V</a:t>
            </a:r>
            <a:r>
              <a:rPr lang="en-US" altLang="en-US" sz="2000" baseline="-25000">
                <a:ea typeface="ＭＳ Ｐゴシック" panose="020B0600070205080204" pitchFamily="34" charset="-128"/>
              </a:rPr>
              <a:t>2</a:t>
            </a:r>
            <a:r>
              <a:rPr lang="en-US" altLang="en-US" sz="2000">
                <a:ea typeface="ＭＳ Ｐゴシック" panose="020B0600070205080204" pitchFamily="34" charset="-128"/>
              </a:rPr>
              <a:t>, the concentration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ea typeface="ＭＳ Ｐゴシック" panose="020B0600070205080204" pitchFamily="34" charset="-128"/>
              </a:rPr>
              <a:t>of the analyte can be determined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ea typeface="ＭＳ Ｐゴシック" panose="020B0600070205080204" pitchFamily="34" charset="-128"/>
              </a:rPr>
              <a:t>(also need to consider coefficients)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Acid-Base Titrations</a:t>
            </a:r>
          </a:p>
        </p:txBody>
      </p:sp>
      <p:graphicFrame>
        <p:nvGraphicFramePr>
          <p:cNvPr id="87043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914400" y="1981200"/>
          <a:ext cx="1946275" cy="323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5" name="Photo Editor Photo" r:id="rId3" imgW="5733333" imgH="9523810" progId="MSPhotoEd.3">
                  <p:embed/>
                </p:oleObj>
              </mc:Choice>
              <mc:Fallback>
                <p:oleObj name="Photo Editor Photo" r:id="rId3" imgW="5733333" imgH="9523810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981200"/>
                        <a:ext cx="1946275" cy="3230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44" name="Object 6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657600" y="1981200"/>
          <a:ext cx="1936750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6" name="Photo Editor Photo" r:id="rId5" imgW="5630061" imgH="9523810" progId="MSPhotoEd.3">
                  <p:embed/>
                </p:oleObj>
              </mc:Choice>
              <mc:Fallback>
                <p:oleObj name="Photo Editor Photo" r:id="rId5" imgW="5630061" imgH="9523810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1981200"/>
                        <a:ext cx="1936750" cy="327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45" name="Object 8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324600" y="1981200"/>
          <a:ext cx="1985963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7" name="Photo Editor Photo" r:id="rId7" imgW="5772956" imgH="9523810" progId="MSPhotoEd.3">
                  <p:embed/>
                </p:oleObj>
              </mc:Choice>
              <mc:Fallback>
                <p:oleObj name="Photo Editor Photo" r:id="rId7" imgW="5772956" imgH="9523810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1981200"/>
                        <a:ext cx="1985963" cy="327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46" name="Text Box 10"/>
          <p:cNvSpPr txBox="1">
            <a:spLocks noChangeArrowheads="1"/>
          </p:cNvSpPr>
          <p:nvPr/>
        </p:nvSpPr>
        <p:spPr bwMode="auto">
          <a:xfrm>
            <a:off x="990600" y="5410200"/>
            <a:ext cx="1797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Before endpoint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(acidic)</a:t>
            </a:r>
          </a:p>
        </p:txBody>
      </p:sp>
      <p:sp>
        <p:nvSpPr>
          <p:cNvPr id="87047" name="Text Box 11"/>
          <p:cNvSpPr txBox="1">
            <a:spLocks noChangeArrowheads="1"/>
          </p:cNvSpPr>
          <p:nvPr/>
        </p:nvSpPr>
        <p:spPr bwMode="auto">
          <a:xfrm>
            <a:off x="6477000" y="5410200"/>
            <a:ext cx="1606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After endpoint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(basic)</a:t>
            </a:r>
          </a:p>
        </p:txBody>
      </p:sp>
      <p:sp>
        <p:nvSpPr>
          <p:cNvPr id="87048" name="Text Box 13"/>
          <p:cNvSpPr txBox="1">
            <a:spLocks noChangeArrowheads="1"/>
          </p:cNvSpPr>
          <p:nvPr/>
        </p:nvSpPr>
        <p:spPr bwMode="auto">
          <a:xfrm>
            <a:off x="5943600" y="6096000"/>
            <a:ext cx="278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acid has been neutralized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Acid-Base Titrations</a:t>
            </a:r>
          </a:p>
        </p:txBody>
      </p:sp>
      <p:graphicFrame>
        <p:nvGraphicFramePr>
          <p:cNvPr id="88067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533400" y="1371600"/>
          <a:ext cx="2981325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4" name="Photo Editor Photo" r:id="rId3" imgW="5401429" imgH="9523810" progId="MSPhotoEd.3">
                  <p:embed/>
                </p:oleObj>
              </mc:Choice>
              <mc:Fallback>
                <p:oleObj name="Photo Editor Photo" r:id="rId3" imgW="5401429" imgH="9523810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371600"/>
                        <a:ext cx="2981325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068" name="Text Box 6"/>
          <p:cNvSpPr txBox="1">
            <a:spLocks noChangeArrowheads="1"/>
          </p:cNvSpPr>
          <p:nvPr/>
        </p:nvSpPr>
        <p:spPr bwMode="auto">
          <a:xfrm>
            <a:off x="3657600" y="1371600"/>
            <a:ext cx="42100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Know the concentration of this solution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and can measure the volume needed 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reach endpoint (example, this could be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0.100 M NaOH)</a:t>
            </a:r>
          </a:p>
        </p:txBody>
      </p:sp>
      <p:sp>
        <p:nvSpPr>
          <p:cNvPr id="88069" name="Line 7"/>
          <p:cNvSpPr>
            <a:spLocks noChangeShapeType="1"/>
          </p:cNvSpPr>
          <p:nvPr/>
        </p:nvSpPr>
        <p:spPr bwMode="auto">
          <a:xfrm flipH="1">
            <a:off x="1905000" y="1676400"/>
            <a:ext cx="1676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70" name="Text Box 8"/>
          <p:cNvSpPr txBox="1">
            <a:spLocks noChangeArrowheads="1"/>
          </p:cNvSpPr>
          <p:nvPr/>
        </p:nvSpPr>
        <p:spPr bwMode="auto">
          <a:xfrm>
            <a:off x="3886200" y="5715000"/>
            <a:ext cx="37655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Know the volume of this solution,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but not the concentration (example,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this could be 25.00 mL of HNO</a:t>
            </a:r>
            <a:r>
              <a:rPr lang="en-US" altLang="en-US" sz="1800" baseline="-25000"/>
              <a:t>3</a:t>
            </a:r>
            <a:r>
              <a:rPr lang="en-US" altLang="en-US" sz="1800"/>
              <a:t>)</a:t>
            </a:r>
          </a:p>
        </p:txBody>
      </p:sp>
      <p:sp>
        <p:nvSpPr>
          <p:cNvPr id="88071" name="Line 9"/>
          <p:cNvSpPr>
            <a:spLocks noChangeShapeType="1"/>
          </p:cNvSpPr>
          <p:nvPr/>
        </p:nvSpPr>
        <p:spPr bwMode="auto">
          <a:xfrm flipH="1" flipV="1">
            <a:off x="1981200" y="5715000"/>
            <a:ext cx="1828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Acid-Base Titrations</a:t>
            </a:r>
          </a:p>
        </p:txBody>
      </p:sp>
      <p:graphicFrame>
        <p:nvGraphicFramePr>
          <p:cNvPr id="8909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533400" y="1371600"/>
          <a:ext cx="2981325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8" name="Photo Editor Photo" r:id="rId3" imgW="5401429" imgH="9523810" progId="MSPhotoEd.3">
                  <p:embed/>
                </p:oleObj>
              </mc:Choice>
              <mc:Fallback>
                <p:oleObj name="Photo Editor Photo" r:id="rId3" imgW="5401429" imgH="9523810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371600"/>
                        <a:ext cx="2981325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092" name="Text Box 8"/>
          <p:cNvSpPr txBox="1">
            <a:spLocks noChangeArrowheads="1"/>
          </p:cNvSpPr>
          <p:nvPr/>
        </p:nvSpPr>
        <p:spPr bwMode="auto">
          <a:xfrm>
            <a:off x="4098925" y="2017713"/>
            <a:ext cx="40528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u="sng"/>
              <a:t>Example: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It takes 21.09 mL of 0.100 M NaOH 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neutralize 25.00 mL of HNO</a:t>
            </a:r>
            <a:r>
              <a:rPr lang="en-US" altLang="en-US" sz="1800" baseline="-25000"/>
              <a:t>3</a:t>
            </a:r>
            <a:r>
              <a:rPr lang="en-US" altLang="en-US" sz="1800"/>
              <a:t>.  What 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 concentration of HNO</a:t>
            </a:r>
            <a:r>
              <a:rPr lang="en-US" altLang="en-US" sz="1800" baseline="-25000"/>
              <a:t>3</a:t>
            </a:r>
            <a:r>
              <a:rPr lang="en-US" altLang="en-US" sz="1800"/>
              <a:t>?</a:t>
            </a:r>
          </a:p>
        </p:txBody>
      </p:sp>
      <p:sp>
        <p:nvSpPr>
          <p:cNvPr id="89093" name="Text Box 9"/>
          <p:cNvSpPr txBox="1">
            <a:spLocks noChangeArrowheads="1"/>
          </p:cNvSpPr>
          <p:nvPr/>
        </p:nvSpPr>
        <p:spPr bwMode="auto">
          <a:xfrm>
            <a:off x="4343400" y="3505200"/>
            <a:ext cx="342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NaOH + HNO</a:t>
            </a:r>
            <a:r>
              <a:rPr lang="en-US" altLang="en-US" sz="1800" baseline="-25000">
                <a:solidFill>
                  <a:srgbClr val="0000FF"/>
                </a:solidFill>
              </a:rPr>
              <a:t>3</a:t>
            </a:r>
            <a:r>
              <a:rPr lang="en-US" altLang="en-US" sz="1800">
                <a:solidFill>
                  <a:srgbClr val="0000FF"/>
                </a:solidFill>
              </a:rPr>
              <a:t> </a:t>
            </a:r>
            <a:r>
              <a:rPr lang="en-US" altLang="en-US" sz="1800">
                <a:solidFill>
                  <a:srgbClr val="0000FF"/>
                </a:solidFill>
                <a:sym typeface="Wingdings" panose="05000000000000000000" pitchFamily="2" charset="2"/>
              </a:rPr>
              <a:t> NaNO</a:t>
            </a:r>
            <a:r>
              <a:rPr lang="en-US" altLang="en-US" sz="1800" baseline="-25000">
                <a:solidFill>
                  <a:srgbClr val="0000FF"/>
                </a:solidFill>
                <a:sym typeface="Wingdings" panose="05000000000000000000" pitchFamily="2" charset="2"/>
              </a:rPr>
              <a:t>3</a:t>
            </a:r>
            <a:r>
              <a:rPr lang="en-US" altLang="en-US" sz="1800">
                <a:solidFill>
                  <a:srgbClr val="0000FF"/>
                </a:solidFill>
                <a:sym typeface="Wingdings" panose="05000000000000000000" pitchFamily="2" charset="2"/>
              </a:rPr>
              <a:t> + H</a:t>
            </a:r>
            <a:r>
              <a:rPr lang="en-US" altLang="en-US" sz="1800" baseline="-25000">
                <a:solidFill>
                  <a:srgbClr val="0000FF"/>
                </a:solidFill>
                <a:sym typeface="Wingdings" panose="05000000000000000000" pitchFamily="2" charset="2"/>
              </a:rPr>
              <a:t>2</a:t>
            </a:r>
            <a:r>
              <a:rPr lang="en-US" altLang="en-US" sz="1800">
                <a:solidFill>
                  <a:srgbClr val="0000FF"/>
                </a:solidFill>
                <a:sym typeface="Wingdings" panose="05000000000000000000" pitchFamily="2" charset="2"/>
              </a:rPr>
              <a:t>O</a:t>
            </a:r>
            <a:endParaRPr lang="en-US" altLang="en-US" sz="1800">
              <a:solidFill>
                <a:srgbClr val="0000FF"/>
              </a:solidFill>
            </a:endParaRPr>
          </a:p>
        </p:txBody>
      </p:sp>
      <p:sp>
        <p:nvSpPr>
          <p:cNvPr id="89094" name="Text Box 10"/>
          <p:cNvSpPr txBox="1">
            <a:spLocks noChangeArrowheads="1"/>
          </p:cNvSpPr>
          <p:nvPr/>
        </p:nvSpPr>
        <p:spPr bwMode="auto">
          <a:xfrm>
            <a:off x="3754438" y="4191000"/>
            <a:ext cx="51133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At endpoint: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# of moles of NaOH added = # of moles of HNO</a:t>
            </a:r>
            <a:r>
              <a:rPr lang="en-US" altLang="en-US" sz="1800" baseline="-2500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89095" name="Text Box 11"/>
          <p:cNvSpPr txBox="1">
            <a:spLocks noChangeArrowheads="1"/>
          </p:cNvSpPr>
          <p:nvPr/>
        </p:nvSpPr>
        <p:spPr bwMode="auto">
          <a:xfrm>
            <a:off x="4724400" y="5257800"/>
            <a:ext cx="276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</a:t>
            </a:r>
            <a:r>
              <a:rPr lang="en-US" altLang="en-US" sz="1800" baseline="-25000"/>
              <a:t>NaOH</a:t>
            </a:r>
            <a:r>
              <a:rPr lang="en-US" altLang="en-US" sz="1800"/>
              <a:t>V</a:t>
            </a:r>
            <a:r>
              <a:rPr lang="en-US" altLang="en-US" sz="1800" baseline="-25000"/>
              <a:t>NaOH</a:t>
            </a:r>
            <a:r>
              <a:rPr lang="en-US" altLang="en-US" sz="1800"/>
              <a:t> = C</a:t>
            </a:r>
            <a:r>
              <a:rPr lang="en-US" altLang="en-US" sz="1800" baseline="-25000"/>
              <a:t>HNO3</a:t>
            </a:r>
            <a:r>
              <a:rPr lang="en-US" altLang="en-US" sz="1800"/>
              <a:t>V</a:t>
            </a:r>
            <a:r>
              <a:rPr lang="en-US" altLang="en-US" sz="1800" baseline="-25000"/>
              <a:t>HNO3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Acid-Base Titrations</a:t>
            </a:r>
          </a:p>
        </p:txBody>
      </p:sp>
      <p:sp>
        <p:nvSpPr>
          <p:cNvPr id="90115" name="Rectangle 5"/>
          <p:cNvSpPr>
            <a:spLocks noChangeArrowheads="1"/>
          </p:cNvSpPr>
          <p:nvPr/>
        </p:nvSpPr>
        <p:spPr bwMode="auto">
          <a:xfrm>
            <a:off x="0" y="2971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90116" name="Object 4"/>
          <p:cNvGraphicFramePr>
            <a:graphicFrameLocks noChangeAspect="1"/>
          </p:cNvGraphicFramePr>
          <p:nvPr/>
        </p:nvGraphicFramePr>
        <p:xfrm>
          <a:off x="1676400" y="2819400"/>
          <a:ext cx="6019800" cy="226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19" name="Equation" r:id="rId3" imgW="2425700" imgH="914400" progId="Equation.3">
                  <p:embed/>
                </p:oleObj>
              </mc:Choice>
              <mc:Fallback>
                <p:oleObj name="Equation" r:id="rId3" imgW="2425700" imgH="9144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2819400"/>
                        <a:ext cx="6019800" cy="226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u="sng" smtClean="0"/>
              <a:t>Bronsted-Lowry</a:t>
            </a:r>
            <a:r>
              <a:rPr lang="en-US" altLang="en-US" sz="4000" smtClean="0"/>
              <a:t> acid-base theory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38862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Arrhenius theory is </a:t>
            </a:r>
            <a:r>
              <a:rPr lang="en-US" altLang="en-US" sz="2400" u="sng" smtClean="0"/>
              <a:t>limited to aqueous solutions</a:t>
            </a:r>
            <a:r>
              <a:rPr lang="en-US" altLang="en-US" sz="2400" smtClean="0"/>
              <a:t>.  Bases are limited to hydroxide-containing compounds which ionize in water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NH</a:t>
            </a:r>
            <a:r>
              <a:rPr lang="en-US" altLang="en-US" sz="2400" baseline="-25000" smtClean="0"/>
              <a:t>3</a:t>
            </a:r>
            <a:r>
              <a:rPr lang="en-US" altLang="en-US" sz="2400" smtClean="0"/>
              <a:t> also produces OH</a:t>
            </a:r>
            <a:r>
              <a:rPr lang="en-US" altLang="en-US" sz="2400" baseline="30000" smtClean="0"/>
              <a:t>-</a:t>
            </a:r>
            <a:r>
              <a:rPr lang="en-US" altLang="en-US" sz="2400" smtClean="0"/>
              <a:t> ions when dissolved in water…but by the Arrhenius definition, it is not a base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Bronsted and Lowry defined </a:t>
            </a:r>
            <a:r>
              <a:rPr lang="en-US" altLang="en-US" sz="2400" smtClean="0">
                <a:solidFill>
                  <a:srgbClr val="0000FF"/>
                </a:solidFill>
              </a:rPr>
              <a:t>bases as H</a:t>
            </a:r>
            <a:r>
              <a:rPr lang="en-US" altLang="en-US" sz="2400" baseline="30000" smtClean="0">
                <a:solidFill>
                  <a:srgbClr val="0000FF"/>
                </a:solidFill>
              </a:rPr>
              <a:t>+</a:t>
            </a:r>
            <a:r>
              <a:rPr lang="en-US" altLang="en-US" sz="2400" smtClean="0">
                <a:solidFill>
                  <a:srgbClr val="0000FF"/>
                </a:solidFill>
              </a:rPr>
              <a:t> (proton) acceptors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>
                <a:solidFill>
                  <a:srgbClr val="FF0000"/>
                </a:solidFill>
              </a:rPr>
              <a:t>Acids are H</a:t>
            </a:r>
            <a:r>
              <a:rPr lang="en-US" altLang="en-US" sz="2400" baseline="30000" smtClean="0">
                <a:solidFill>
                  <a:srgbClr val="FF0000"/>
                </a:solidFill>
              </a:rPr>
              <a:t>+</a:t>
            </a:r>
            <a:r>
              <a:rPr lang="en-US" altLang="en-US" sz="2400" smtClean="0">
                <a:solidFill>
                  <a:srgbClr val="FF0000"/>
                </a:solidFill>
              </a:rPr>
              <a:t> (proton) donors</a:t>
            </a:r>
          </a:p>
        </p:txBody>
      </p:sp>
      <p:pic>
        <p:nvPicPr>
          <p:cNvPr id="8196" name="Picture 4" descr="04_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7"/>
          <a:stretch>
            <a:fillRect/>
          </a:stretch>
        </p:blipFill>
        <p:spPr bwMode="auto">
          <a:xfrm>
            <a:off x="4876800" y="2514600"/>
            <a:ext cx="3810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4648200" y="1828800"/>
            <a:ext cx="4124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ea typeface="ＭＳ Ｐゴシック" panose="020B0600070205080204" pitchFamily="34" charset="-128"/>
                <a:sym typeface="Wingdings" panose="05000000000000000000" pitchFamily="2" charset="2"/>
              </a:rPr>
              <a:t>NH</a:t>
            </a:r>
            <a:r>
              <a:rPr lang="en-US" altLang="en-US" sz="2000" b="1" baseline="-25000">
                <a:ea typeface="ＭＳ Ｐゴシック" panose="020B0600070205080204" pitchFamily="34" charset="-128"/>
                <a:sym typeface="Wingdings" panose="05000000000000000000" pitchFamily="2" charset="2"/>
              </a:rPr>
              <a:t>3(aq)</a:t>
            </a:r>
            <a:r>
              <a:rPr lang="en-US" altLang="en-US" sz="2000" b="1">
                <a:ea typeface="ＭＳ Ｐゴシック" panose="020B0600070205080204" pitchFamily="34" charset="-128"/>
                <a:sym typeface="Wingdings" panose="05000000000000000000" pitchFamily="2" charset="2"/>
              </a:rPr>
              <a:t> + H</a:t>
            </a:r>
            <a:r>
              <a:rPr lang="en-US" altLang="en-US" sz="2000" b="1" baseline="-25000">
                <a:ea typeface="ＭＳ Ｐゴシック" panose="020B0600070205080204" pitchFamily="34" charset="-128"/>
                <a:sym typeface="Wingdings" panose="05000000000000000000" pitchFamily="2" charset="2"/>
              </a:rPr>
              <a:t>2</a:t>
            </a:r>
            <a:r>
              <a:rPr lang="en-US" altLang="en-US" sz="2000" b="1">
                <a:ea typeface="ＭＳ Ｐゴシック" panose="020B0600070205080204" pitchFamily="34" charset="-128"/>
                <a:sym typeface="Wingdings" panose="05000000000000000000" pitchFamily="2" charset="2"/>
              </a:rPr>
              <a:t>O</a:t>
            </a:r>
            <a:r>
              <a:rPr lang="en-US" altLang="en-US" sz="2000" b="1" baseline="-25000">
                <a:ea typeface="ＭＳ Ｐゴシック" panose="020B0600070205080204" pitchFamily="34" charset="-128"/>
                <a:sym typeface="Wingdings" panose="05000000000000000000" pitchFamily="2" charset="2"/>
              </a:rPr>
              <a:t>(l)</a:t>
            </a:r>
            <a:r>
              <a:rPr lang="en-US" altLang="en-US" sz="2000" b="1">
                <a:ea typeface="ＭＳ Ｐゴシック" panose="020B0600070205080204" pitchFamily="34" charset="-128"/>
                <a:sym typeface="Wingdings" panose="05000000000000000000" pitchFamily="2" charset="2"/>
              </a:rPr>
              <a:t> </a:t>
            </a:r>
            <a:r>
              <a:rPr lang="en-US" altLang="en-US" sz="2000" b="1">
                <a:latin typeface="Wingdings 3" panose="05040102010807070707" pitchFamily="18" charset="2"/>
                <a:ea typeface="ＭＳ Ｐゴシック" panose="020B0600070205080204" pitchFamily="34" charset="-128"/>
                <a:sym typeface="Wingdings" panose="05000000000000000000" pitchFamily="2" charset="2"/>
              </a:rPr>
              <a:t>D</a:t>
            </a:r>
            <a:r>
              <a:rPr lang="en-US" altLang="en-US" sz="2000" b="1">
                <a:ea typeface="ＭＳ Ｐゴシック" panose="020B0600070205080204" pitchFamily="34" charset="-128"/>
                <a:sym typeface="Wingdings" panose="05000000000000000000" pitchFamily="2" charset="2"/>
              </a:rPr>
              <a:t> NH</a:t>
            </a:r>
            <a:r>
              <a:rPr lang="en-US" altLang="en-US" sz="2000" b="1" baseline="-25000">
                <a:ea typeface="ＭＳ Ｐゴシック" panose="020B0600070205080204" pitchFamily="34" charset="-128"/>
                <a:sym typeface="Wingdings" panose="05000000000000000000" pitchFamily="2" charset="2"/>
              </a:rPr>
              <a:t>4</a:t>
            </a:r>
            <a:r>
              <a:rPr lang="en-US" altLang="en-US" sz="2000" b="1" baseline="30000">
                <a:ea typeface="ＭＳ Ｐゴシック" panose="020B0600070205080204" pitchFamily="34" charset="-128"/>
                <a:sym typeface="Wingdings" panose="05000000000000000000" pitchFamily="2" charset="2"/>
              </a:rPr>
              <a:t>+</a:t>
            </a:r>
            <a:r>
              <a:rPr lang="en-US" altLang="en-US" sz="2000" b="1" baseline="-25000">
                <a:ea typeface="ＭＳ Ｐゴシック" panose="020B0600070205080204" pitchFamily="34" charset="-128"/>
                <a:sym typeface="Wingdings" panose="05000000000000000000" pitchFamily="2" charset="2"/>
              </a:rPr>
              <a:t>(aq)</a:t>
            </a:r>
            <a:r>
              <a:rPr lang="en-US" altLang="en-US" sz="2000" b="1">
                <a:ea typeface="ＭＳ Ｐゴシック" panose="020B0600070205080204" pitchFamily="34" charset="-128"/>
                <a:sym typeface="Wingdings" panose="05000000000000000000" pitchFamily="2" charset="2"/>
              </a:rPr>
              <a:t> + OH</a:t>
            </a:r>
            <a:r>
              <a:rPr lang="en-US" altLang="en-US" sz="2000" b="1" baseline="30000">
                <a:ea typeface="ＭＳ Ｐゴシック" panose="020B0600070205080204" pitchFamily="34" charset="-128"/>
                <a:sym typeface="Wingdings" panose="05000000000000000000" pitchFamily="2" charset="2"/>
              </a:rPr>
              <a:t>-</a:t>
            </a:r>
            <a:r>
              <a:rPr lang="en-US" altLang="en-US" sz="2000" b="1" baseline="-25000">
                <a:ea typeface="ＭＳ Ｐゴシック" panose="020B0600070205080204" pitchFamily="34" charset="-128"/>
                <a:sym typeface="Wingdings" panose="05000000000000000000" pitchFamily="2" charset="2"/>
              </a:rPr>
              <a:t>(aq)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5762625" y="3790950"/>
            <a:ext cx="465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ea typeface="ＭＳ Ｐゴシック" panose="020B0600070205080204" pitchFamily="34" charset="-128"/>
              </a:rPr>
              <a:t>H</a:t>
            </a:r>
            <a:r>
              <a:rPr lang="en-US" altLang="en-US" sz="2000" baseline="30000">
                <a:solidFill>
                  <a:srgbClr val="0000FF"/>
                </a:solidFill>
                <a:ea typeface="ＭＳ Ｐゴシック" panose="020B0600070205080204" pitchFamily="34" charset="-128"/>
              </a:rPr>
              <a:t>+</a:t>
            </a:r>
          </a:p>
        </p:txBody>
      </p:sp>
      <p:sp>
        <p:nvSpPr>
          <p:cNvPr id="8199" name="TextBox 1"/>
          <p:cNvSpPr txBox="1">
            <a:spLocks noChangeArrowheads="1"/>
          </p:cNvSpPr>
          <p:nvPr/>
        </p:nvSpPr>
        <p:spPr bwMode="auto">
          <a:xfrm>
            <a:off x="4772025" y="6477000"/>
            <a:ext cx="4371975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Arrhenius acid/base: H</a:t>
            </a:r>
            <a:r>
              <a:rPr lang="en-US" altLang="en-US" sz="1800" baseline="30000"/>
              <a:t>+</a:t>
            </a:r>
            <a:r>
              <a:rPr lang="en-US" altLang="en-US" sz="1800"/>
              <a:t> (proton) transfer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Acid-Base Titrations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 a sulfuric acid-sodium hydroxide titration, 17.3 mL of 0.126 M NaOH is needed to neutralize 25.0 mL of H</a:t>
            </a:r>
            <a:r>
              <a:rPr lang="en-US" altLang="en-US" baseline="-25000" smtClean="0"/>
              <a:t>2</a:t>
            </a:r>
            <a:r>
              <a:rPr lang="en-US" altLang="en-US" smtClean="0"/>
              <a:t>SO</a:t>
            </a:r>
            <a:r>
              <a:rPr lang="en-US" altLang="en-US" baseline="-25000" smtClean="0"/>
              <a:t>4</a:t>
            </a:r>
            <a:r>
              <a:rPr lang="en-US" altLang="en-US" smtClean="0"/>
              <a:t> of unknown concentration.  Find the molarity of the H</a:t>
            </a:r>
            <a:r>
              <a:rPr lang="en-US" altLang="en-US" baseline="-25000" smtClean="0"/>
              <a:t>2</a:t>
            </a:r>
            <a:r>
              <a:rPr lang="en-US" altLang="en-US" smtClean="0"/>
              <a:t>SO</a:t>
            </a:r>
            <a:r>
              <a:rPr lang="en-US" altLang="en-US" baseline="-25000" smtClean="0"/>
              <a:t>4</a:t>
            </a:r>
            <a:r>
              <a:rPr lang="en-US" altLang="en-US" smtClean="0"/>
              <a:t> solution.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2024</TotalTime>
  <Words>5290</Words>
  <Application>Microsoft Office PowerPoint</Application>
  <PresentationFormat>On-screen Show (4:3)</PresentationFormat>
  <Paragraphs>731</Paragraphs>
  <Slides>90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90</vt:i4>
      </vt:variant>
    </vt:vector>
  </HeadingPairs>
  <TitlesOfParts>
    <vt:vector size="99" baseType="lpstr">
      <vt:lpstr>ＭＳ Ｐゴシック</vt:lpstr>
      <vt:lpstr>Arial</vt:lpstr>
      <vt:lpstr>Times New Roman</vt:lpstr>
      <vt:lpstr>Wingdings</vt:lpstr>
      <vt:lpstr>Wingdings 3</vt:lpstr>
      <vt:lpstr>Default Design</vt:lpstr>
      <vt:lpstr>Photo Editor Photo</vt:lpstr>
      <vt:lpstr>Equation</vt:lpstr>
      <vt:lpstr>Bitmap Image</vt:lpstr>
      <vt:lpstr>Chemistry 120 Fall 2016</vt:lpstr>
      <vt:lpstr>         Chapter 10. Acids, Bases, and Salts</vt:lpstr>
      <vt:lpstr>         Chapter 10. Acids, Bases, and Salts</vt:lpstr>
      <vt:lpstr>Topics we’ll be looking at in this chapter</vt:lpstr>
      <vt:lpstr>Arrhenius theory of acids and bases</vt:lpstr>
      <vt:lpstr>Arrhenius theory of acids and bases</vt:lpstr>
      <vt:lpstr>Arrhenius theory of acids and bases</vt:lpstr>
      <vt:lpstr>Arrhenius theory of acids and bases</vt:lpstr>
      <vt:lpstr>Bronsted-Lowry acid-base theory</vt:lpstr>
      <vt:lpstr>Bronsted-Lowry acid-base theory</vt:lpstr>
      <vt:lpstr>Bronsted-Lowry acid-base theory</vt:lpstr>
      <vt:lpstr>Bronsted-Lowry acid-base theory</vt:lpstr>
      <vt:lpstr>Bronsted-Lowry acid-base theory</vt:lpstr>
      <vt:lpstr>Bronsted-Lowry acid-base theory</vt:lpstr>
      <vt:lpstr>Bronsted-Lowry acid-base theory</vt:lpstr>
      <vt:lpstr>Bronsted-Lowry acid-base theory</vt:lpstr>
      <vt:lpstr>Bronsted-Lowry acid-base theory</vt:lpstr>
      <vt:lpstr>Strengths of acids and bases</vt:lpstr>
      <vt:lpstr>Strengths of acids and bases</vt:lpstr>
      <vt:lpstr>Strengths of acids and bases</vt:lpstr>
      <vt:lpstr>Strengths of acids and bases</vt:lpstr>
      <vt:lpstr>Strengths of acids and bases</vt:lpstr>
      <vt:lpstr>Strengths of acids and bases</vt:lpstr>
      <vt:lpstr>Acid ionization constants</vt:lpstr>
      <vt:lpstr>Strengths of acids and bases</vt:lpstr>
      <vt:lpstr>Strengths of acids and bases</vt:lpstr>
      <vt:lpstr>Strengths of acids and bases</vt:lpstr>
      <vt:lpstr>Strengths of acids and bases</vt:lpstr>
      <vt:lpstr>Strengths of acids and bases</vt:lpstr>
      <vt:lpstr>Salts</vt:lpstr>
      <vt:lpstr>Acid-base neutralization reactions</vt:lpstr>
      <vt:lpstr>Acid-base neutralization reactions</vt:lpstr>
      <vt:lpstr>Neutralization Reactions</vt:lpstr>
      <vt:lpstr>Self-ionization of water</vt:lpstr>
      <vt:lpstr>Self-ionization of water</vt:lpstr>
      <vt:lpstr>Ion-product constant for water</vt:lpstr>
      <vt:lpstr>Ion-product constant for water</vt:lpstr>
      <vt:lpstr>Ion-product constant for water</vt:lpstr>
      <vt:lpstr>Ion-product constant for water</vt:lpstr>
      <vt:lpstr>Ion-product constant for water</vt:lpstr>
      <vt:lpstr>Acidic, basic, and neutral solutions</vt:lpstr>
      <vt:lpstr>pH</vt:lpstr>
      <vt:lpstr>pH</vt:lpstr>
      <vt:lpstr>pH</vt:lpstr>
      <vt:lpstr>pH</vt:lpstr>
      <vt:lpstr>pH values and [H3O+]</vt:lpstr>
      <vt:lpstr>Interpreting pH values</vt:lpstr>
      <vt:lpstr>Interpreting pH values</vt:lpstr>
      <vt:lpstr>Interpreting pH values</vt:lpstr>
      <vt:lpstr>pKa and acid strength</vt:lpstr>
      <vt:lpstr>Acid ionization constants</vt:lpstr>
      <vt:lpstr>The pH of aqueous salt solutions</vt:lpstr>
      <vt:lpstr>The pH of aqueous salt solutions</vt:lpstr>
      <vt:lpstr>The pH of aqueous salt solutions</vt:lpstr>
      <vt:lpstr>The pH of aqueous salt solutions</vt:lpstr>
      <vt:lpstr>The pH of aqueous salt solutions</vt:lpstr>
      <vt:lpstr>The pH of aqueous salt solutions</vt:lpstr>
      <vt:lpstr>The pH of aqueous salt solutions</vt:lpstr>
      <vt:lpstr>Chemical equations for salt hydrolysis reactions</vt:lpstr>
      <vt:lpstr>Chemical equations for salt hydrolysis reactions</vt:lpstr>
      <vt:lpstr>Chemical equations for salt hydrolysis reactions</vt:lpstr>
      <vt:lpstr>Chemical equations for salt hydrolysis reactions</vt:lpstr>
      <vt:lpstr>Chemical equations for salt hydrolysis reactions</vt:lpstr>
      <vt:lpstr>Buffers</vt:lpstr>
      <vt:lpstr>Buffers in everyday life</vt:lpstr>
      <vt:lpstr>Buffers</vt:lpstr>
      <vt:lpstr>Buffers</vt:lpstr>
      <vt:lpstr>Buffers</vt:lpstr>
      <vt:lpstr>Buffers</vt:lpstr>
      <vt:lpstr>Buffers</vt:lpstr>
      <vt:lpstr>Buffers</vt:lpstr>
      <vt:lpstr>The Henderson-Hasselbalch equation</vt:lpstr>
      <vt:lpstr>The Henderson-Hasselbalch equation</vt:lpstr>
      <vt:lpstr>The Henderson-Hasselbalch equation</vt:lpstr>
      <vt:lpstr>The Henderson-Hasselbalch equation</vt:lpstr>
      <vt:lpstr>The Henderson-Hasselbalch equation</vt:lpstr>
      <vt:lpstr>The Henderson-Hasselbalch equation</vt:lpstr>
      <vt:lpstr>Electrolytes</vt:lpstr>
      <vt:lpstr>Electrolytes</vt:lpstr>
      <vt:lpstr>Electrolytes</vt:lpstr>
      <vt:lpstr>Equivalents and milliequivalents</vt:lpstr>
      <vt:lpstr>Equivalents and milliequivalents</vt:lpstr>
      <vt:lpstr>Equivalents and milliequivalents</vt:lpstr>
      <vt:lpstr>Equivalents and milliequivalents</vt:lpstr>
      <vt:lpstr>Acid-Base Titrations</vt:lpstr>
      <vt:lpstr>Acid-Base Titrations</vt:lpstr>
      <vt:lpstr>Acid-Base Titrations</vt:lpstr>
      <vt:lpstr>Acid-Base Titrations</vt:lpstr>
      <vt:lpstr>Acid-Base Titrations</vt:lpstr>
      <vt:lpstr>Acid-Base Titrations</vt:lpstr>
    </vt:vector>
  </TitlesOfParts>
  <Company>St. Francis Xavier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10</dc:title>
  <dc:creator>bjmaclea</dc:creator>
  <cp:lastModifiedBy>Dr.Upali</cp:lastModifiedBy>
  <cp:revision>186</cp:revision>
  <dcterms:created xsi:type="dcterms:W3CDTF">2011-11-14T20:50:21Z</dcterms:created>
  <dcterms:modified xsi:type="dcterms:W3CDTF">2016-09-12T14:58:01Z</dcterms:modified>
</cp:coreProperties>
</file>