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ctiveX/activeX1.xml" ContentType="application/vnd.ms-office.activeX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ctiveX/activeX2.xml" ContentType="application/vnd.ms-office.activeX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embeddings/oleObject1.bin" ContentType="application/vnd.openxmlformats-officedocument.oleObject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embeddings/oleObject2.bin" ContentType="application/vnd.openxmlformats-officedocument.oleObject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activeX/activeX3.xml" ContentType="application/vnd.ms-office.activeX+xml"/>
  <Override PartName="/ppt/notesSlides/notesSlide55.xml" ContentType="application/vnd.openxmlformats-officedocument.presentationml.notesSlide+xml"/>
  <Override PartName="/ppt/activeX/activeX4.xml" ContentType="application/vnd.ms-office.activeX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embeddings/oleObject3.bin" ContentType="application/vnd.openxmlformats-officedocument.oleObject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embeddings/oleObject4.bin" ContentType="application/vnd.openxmlformats-officedocument.oleObject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5884" r:id="rId1"/>
    <p:sldMasterId id="2147483648" r:id="rId2"/>
    <p:sldMasterId id="2147483649" r:id="rId3"/>
    <p:sldMasterId id="2147483650" r:id="rId4"/>
    <p:sldMasterId id="2147483651" r:id="rId5"/>
    <p:sldMasterId id="2147483662" r:id="rId6"/>
    <p:sldMasterId id="2147483663" r:id="rId7"/>
    <p:sldMasterId id="2147483664" r:id="rId8"/>
    <p:sldMasterId id="2147483665" r:id="rId9"/>
    <p:sldMasterId id="2147483666" r:id="rId10"/>
    <p:sldMasterId id="2147483667" r:id="rId11"/>
    <p:sldMasterId id="2147483668" r:id="rId12"/>
    <p:sldMasterId id="2147483669" r:id="rId13"/>
    <p:sldMasterId id="2147483670" r:id="rId14"/>
    <p:sldMasterId id="2147483671" r:id="rId15"/>
    <p:sldMasterId id="2147483672" r:id="rId16"/>
    <p:sldMasterId id="2147483673" r:id="rId17"/>
    <p:sldMasterId id="2147483674" r:id="rId18"/>
    <p:sldMasterId id="2147483675" r:id="rId19"/>
    <p:sldMasterId id="2147483659" r:id="rId20"/>
    <p:sldMasterId id="2147483661" r:id="rId21"/>
  </p:sldMasterIdLst>
  <p:notesMasterIdLst>
    <p:notesMasterId r:id="rId98"/>
  </p:notesMasterIdLst>
  <p:sldIdLst>
    <p:sldId id="399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401" r:id="rId32"/>
    <p:sldId id="400" r:id="rId33"/>
    <p:sldId id="337" r:id="rId34"/>
    <p:sldId id="338" r:id="rId35"/>
    <p:sldId id="339" r:id="rId36"/>
    <p:sldId id="340" r:id="rId37"/>
    <p:sldId id="341" r:id="rId38"/>
    <p:sldId id="345" r:id="rId39"/>
    <p:sldId id="402" r:id="rId40"/>
    <p:sldId id="343" r:id="rId41"/>
    <p:sldId id="342" r:id="rId42"/>
    <p:sldId id="346" r:id="rId43"/>
    <p:sldId id="347" r:id="rId44"/>
    <p:sldId id="348" r:id="rId45"/>
    <p:sldId id="349" r:id="rId46"/>
    <p:sldId id="350" r:id="rId47"/>
    <p:sldId id="351" r:id="rId48"/>
    <p:sldId id="352" r:id="rId49"/>
    <p:sldId id="353" r:id="rId50"/>
    <p:sldId id="354" r:id="rId51"/>
    <p:sldId id="355" r:id="rId52"/>
    <p:sldId id="356" r:id="rId53"/>
    <p:sldId id="357" r:id="rId54"/>
    <p:sldId id="358" r:id="rId55"/>
    <p:sldId id="393" r:id="rId56"/>
    <p:sldId id="359" r:id="rId57"/>
    <p:sldId id="360" r:id="rId58"/>
    <p:sldId id="394" r:id="rId59"/>
    <p:sldId id="361" r:id="rId60"/>
    <p:sldId id="395" r:id="rId61"/>
    <p:sldId id="362" r:id="rId62"/>
    <p:sldId id="363" r:id="rId63"/>
    <p:sldId id="364" r:id="rId64"/>
    <p:sldId id="365" r:id="rId65"/>
    <p:sldId id="396" r:id="rId66"/>
    <p:sldId id="366" r:id="rId67"/>
    <p:sldId id="367" r:id="rId68"/>
    <p:sldId id="368" r:id="rId69"/>
    <p:sldId id="369" r:id="rId70"/>
    <p:sldId id="370" r:id="rId71"/>
    <p:sldId id="371" r:id="rId72"/>
    <p:sldId id="403" r:id="rId73"/>
    <p:sldId id="404" r:id="rId74"/>
    <p:sldId id="372" r:id="rId75"/>
    <p:sldId id="373" r:id="rId76"/>
    <p:sldId id="374" r:id="rId77"/>
    <p:sldId id="375" r:id="rId78"/>
    <p:sldId id="376" r:id="rId79"/>
    <p:sldId id="377" r:id="rId80"/>
    <p:sldId id="378" r:id="rId81"/>
    <p:sldId id="379" r:id="rId82"/>
    <p:sldId id="380" r:id="rId83"/>
    <p:sldId id="381" r:id="rId84"/>
    <p:sldId id="382" r:id="rId85"/>
    <p:sldId id="383" r:id="rId86"/>
    <p:sldId id="384" r:id="rId87"/>
    <p:sldId id="385" r:id="rId88"/>
    <p:sldId id="386" r:id="rId89"/>
    <p:sldId id="387" r:id="rId90"/>
    <p:sldId id="397" r:id="rId91"/>
    <p:sldId id="388" r:id="rId92"/>
    <p:sldId id="389" r:id="rId93"/>
    <p:sldId id="390" r:id="rId94"/>
    <p:sldId id="391" r:id="rId95"/>
    <p:sldId id="392" r:id="rId96"/>
    <p:sldId id="398" r:id="rId9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orient="horz" pos="1104">
          <p15:clr>
            <a:srgbClr val="A4A3A4"/>
          </p15:clr>
        </p15:guide>
        <p15:guide id="3" pos="288">
          <p15:clr>
            <a:srgbClr val="A4A3A4"/>
          </p15:clr>
        </p15:guide>
        <p15:guide id="4" pos="1152">
          <p15:clr>
            <a:srgbClr val="A4A3A4"/>
          </p15:clr>
        </p15:guide>
        <p15:guide id="5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C1"/>
    <a:srgbClr val="526FDE"/>
    <a:srgbClr val="7C2878"/>
    <a:srgbClr val="8D007F"/>
    <a:srgbClr val="D6000E"/>
    <a:srgbClr val="FF0000"/>
    <a:srgbClr val="48A459"/>
    <a:srgbClr val="476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27" autoAdjust="0"/>
  </p:normalViewPr>
  <p:slideViewPr>
    <p:cSldViewPr>
      <p:cViewPr varScale="1">
        <p:scale>
          <a:sx n="73" d="100"/>
          <a:sy n="73" d="100"/>
        </p:scale>
        <p:origin x="1738" y="62"/>
      </p:cViewPr>
      <p:guideLst>
        <p:guide orient="horz" pos="720"/>
        <p:guide orient="horz" pos="1104"/>
        <p:guide pos="288"/>
        <p:guide pos="1152"/>
        <p:guide pos="2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5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63" Type="http://schemas.openxmlformats.org/officeDocument/2006/relationships/slide" Target="slides/slide42.xml"/><Relationship Id="rId68" Type="http://schemas.openxmlformats.org/officeDocument/2006/relationships/slide" Target="slides/slide47.xml"/><Relationship Id="rId76" Type="http://schemas.openxmlformats.org/officeDocument/2006/relationships/slide" Target="slides/slide55.xml"/><Relationship Id="rId84" Type="http://schemas.openxmlformats.org/officeDocument/2006/relationships/slide" Target="slides/slide63.xml"/><Relationship Id="rId89" Type="http://schemas.openxmlformats.org/officeDocument/2006/relationships/slide" Target="slides/slide68.xml"/><Relationship Id="rId97" Type="http://schemas.openxmlformats.org/officeDocument/2006/relationships/slide" Target="slides/slide7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0.xml"/><Relationship Id="rId92" Type="http://schemas.openxmlformats.org/officeDocument/2006/relationships/slide" Target="slides/slide7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66" Type="http://schemas.openxmlformats.org/officeDocument/2006/relationships/slide" Target="slides/slide45.xml"/><Relationship Id="rId74" Type="http://schemas.openxmlformats.org/officeDocument/2006/relationships/slide" Target="slides/slide53.xml"/><Relationship Id="rId79" Type="http://schemas.openxmlformats.org/officeDocument/2006/relationships/slide" Target="slides/slide58.xml"/><Relationship Id="rId87" Type="http://schemas.openxmlformats.org/officeDocument/2006/relationships/slide" Target="slides/slide66.xml"/><Relationship Id="rId10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0.xml"/><Relationship Id="rId82" Type="http://schemas.openxmlformats.org/officeDocument/2006/relationships/slide" Target="slides/slide61.xml"/><Relationship Id="rId90" Type="http://schemas.openxmlformats.org/officeDocument/2006/relationships/slide" Target="slides/slide69.xml"/><Relationship Id="rId95" Type="http://schemas.openxmlformats.org/officeDocument/2006/relationships/slide" Target="slides/slide74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64" Type="http://schemas.openxmlformats.org/officeDocument/2006/relationships/slide" Target="slides/slide43.xml"/><Relationship Id="rId69" Type="http://schemas.openxmlformats.org/officeDocument/2006/relationships/slide" Target="slides/slide48.xml"/><Relationship Id="rId77" Type="http://schemas.openxmlformats.org/officeDocument/2006/relationships/slide" Target="slides/slide56.xml"/><Relationship Id="rId100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72" Type="http://schemas.openxmlformats.org/officeDocument/2006/relationships/slide" Target="slides/slide51.xml"/><Relationship Id="rId80" Type="http://schemas.openxmlformats.org/officeDocument/2006/relationships/slide" Target="slides/slide59.xml"/><Relationship Id="rId85" Type="http://schemas.openxmlformats.org/officeDocument/2006/relationships/slide" Target="slides/slide64.xml"/><Relationship Id="rId93" Type="http://schemas.openxmlformats.org/officeDocument/2006/relationships/slide" Target="slides/slide72.xml"/><Relationship Id="rId9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Relationship Id="rId67" Type="http://schemas.openxmlformats.org/officeDocument/2006/relationships/slide" Target="slides/slide4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slide" Target="slides/slide41.xml"/><Relationship Id="rId70" Type="http://schemas.openxmlformats.org/officeDocument/2006/relationships/slide" Target="slides/slide49.xml"/><Relationship Id="rId75" Type="http://schemas.openxmlformats.org/officeDocument/2006/relationships/slide" Target="slides/slide54.xml"/><Relationship Id="rId83" Type="http://schemas.openxmlformats.org/officeDocument/2006/relationships/slide" Target="slides/slide62.xml"/><Relationship Id="rId88" Type="http://schemas.openxmlformats.org/officeDocument/2006/relationships/slide" Target="slides/slide67.xml"/><Relationship Id="rId91" Type="http://schemas.openxmlformats.org/officeDocument/2006/relationships/slide" Target="slides/slide70.xml"/><Relationship Id="rId96" Type="http://schemas.openxmlformats.org/officeDocument/2006/relationships/slide" Target="slides/slide7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73" Type="http://schemas.openxmlformats.org/officeDocument/2006/relationships/slide" Target="slides/slide52.xml"/><Relationship Id="rId78" Type="http://schemas.openxmlformats.org/officeDocument/2006/relationships/slide" Target="slides/slide57.xml"/><Relationship Id="rId81" Type="http://schemas.openxmlformats.org/officeDocument/2006/relationships/slide" Target="slides/slide60.xml"/><Relationship Id="rId86" Type="http://schemas.openxmlformats.org/officeDocument/2006/relationships/slide" Target="slides/slide65.xml"/><Relationship Id="rId94" Type="http://schemas.openxmlformats.org/officeDocument/2006/relationships/slide" Target="slides/slide7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8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317EEFDF-BA8C-40A9-9292-81B08C7EF9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168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1F6F5235-5CE3-4E5C-A09B-04EF844C9251}" type="slidenum">
              <a:rPr lang="en-US" altLang="en-US" sz="1200" baseline="0"/>
              <a:pPr/>
              <a:t>2</a:t>
            </a:fld>
            <a:endParaRPr lang="en-US" altLang="en-US" sz="1200" baseline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26595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D3BA5097-94FE-44AF-BF81-14294846D0CF}" type="slidenum">
              <a:rPr lang="en-US" altLang="en-US" sz="1200" baseline="0"/>
              <a:pPr/>
              <a:t>11</a:t>
            </a:fld>
            <a:endParaRPr lang="en-US" altLang="en-US" sz="1200" baseline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01685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D3BA5097-94FE-44AF-BF81-14294846D0CF}" type="slidenum">
              <a:rPr lang="en-US" altLang="en-US" sz="1200" baseline="0"/>
              <a:pPr/>
              <a:t>12</a:t>
            </a:fld>
            <a:endParaRPr lang="en-US" altLang="en-US" sz="1200" baseline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64620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3193BEA5-383D-4C6C-B29C-0BA5056C32CF}" type="slidenum">
              <a:rPr lang="en-US" altLang="en-US" sz="1200" baseline="0"/>
              <a:pPr/>
              <a:t>13</a:t>
            </a:fld>
            <a:endParaRPr lang="en-US" altLang="en-US" sz="1200" baseline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93655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91569F6D-0E65-4414-9F9E-45C79805FCA5}" type="slidenum">
              <a:rPr lang="en-US" altLang="en-US" sz="1200" baseline="0"/>
              <a:pPr/>
              <a:t>14</a:t>
            </a:fld>
            <a:endParaRPr lang="en-US" altLang="en-US" sz="1200" baseline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19784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285B14A0-5A3D-40D7-8E70-D57F46C15154}" type="slidenum">
              <a:rPr lang="en-US" altLang="en-US" sz="1200" baseline="0"/>
              <a:pPr/>
              <a:t>15</a:t>
            </a:fld>
            <a:endParaRPr lang="en-US" altLang="en-US" sz="1200" baseline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213844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3BB08472-6565-416B-9547-545FE80F6CF7}" type="slidenum">
              <a:rPr lang="en-US" altLang="en-US" sz="1200" baseline="0"/>
              <a:pPr/>
              <a:t>16</a:t>
            </a:fld>
            <a:endParaRPr lang="en-US" altLang="en-US" sz="1200" baseline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74060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5DDB6A6D-E5BD-4C8C-9C99-7C7BD49C0317}" type="slidenum">
              <a:rPr lang="en-US" altLang="en-US" sz="1200" baseline="0"/>
              <a:pPr/>
              <a:t>17</a:t>
            </a:fld>
            <a:endParaRPr lang="en-US" altLang="en-US" sz="1200" baseline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20250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D2378276-AAEC-405C-B9C4-BB4EAD0D324F}" type="slidenum">
              <a:rPr lang="en-US" altLang="en-US" sz="1200" baseline="0"/>
              <a:pPr/>
              <a:t>18</a:t>
            </a:fld>
            <a:endParaRPr lang="en-US" altLang="en-US" sz="1200" baseline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311373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F443B5D4-03FB-4127-84C0-60B2C2B8C808}" type="slidenum">
              <a:rPr lang="en-US" altLang="en-US" sz="1200" baseline="0"/>
              <a:pPr/>
              <a:t>19</a:t>
            </a:fld>
            <a:endParaRPr lang="en-US" altLang="en-US" sz="1200" baseline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155346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C342E3E5-0B59-4C0B-A6A6-DF2F0AFA7766}" type="slidenum">
              <a:rPr lang="en-US" altLang="en-US" sz="1200" baseline="0"/>
              <a:pPr/>
              <a:t>20</a:t>
            </a:fld>
            <a:endParaRPr lang="en-US" altLang="en-US" sz="1200" baseline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62294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2090D0DB-C1BB-4B2D-9798-BBE87C336BF1}" type="slidenum">
              <a:rPr lang="en-US" altLang="en-US" sz="1200" baseline="0"/>
              <a:pPr/>
              <a:t>3</a:t>
            </a:fld>
            <a:endParaRPr lang="en-US" altLang="en-US" sz="1200" baseline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731455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F443B5D4-03FB-4127-84C0-60B2C2B8C808}" type="slidenum">
              <a:rPr lang="en-US" altLang="en-US" sz="1200" baseline="0"/>
              <a:pPr/>
              <a:t>21</a:t>
            </a:fld>
            <a:endParaRPr lang="en-US" altLang="en-US" sz="1200" baseline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0867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CCADF4B2-86DB-499B-813E-480AA2940A16}" type="slidenum">
              <a:rPr lang="en-US" altLang="en-US" sz="1200" baseline="0"/>
              <a:pPr/>
              <a:t>22</a:t>
            </a:fld>
            <a:endParaRPr lang="en-US" altLang="en-US" sz="1200" baseline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064489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CCB59E35-BE32-47EB-8DFD-3010E4010904}" type="slidenum">
              <a:rPr lang="en-US" altLang="en-US" sz="1200" baseline="0"/>
              <a:pPr/>
              <a:t>23</a:t>
            </a:fld>
            <a:endParaRPr lang="en-US" altLang="en-US" sz="1200" baseline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131217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116C81DF-FF96-412D-8E82-D85BC47727BD}" type="slidenum">
              <a:rPr lang="en-US" altLang="en-US" sz="1200" baseline="0"/>
              <a:pPr/>
              <a:t>24</a:t>
            </a:fld>
            <a:endParaRPr lang="en-US" altLang="en-US" sz="1200" baseline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225437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BB005763-894D-48EE-AC2C-F1371B726E6B}" type="slidenum">
              <a:rPr lang="en-US" altLang="en-US" sz="1200" baseline="0"/>
              <a:pPr/>
              <a:t>25</a:t>
            </a:fld>
            <a:endParaRPr lang="en-US" altLang="en-US" sz="1200" baseline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452432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C2129FD7-084A-47C3-9095-62349E108EE8}" type="slidenum">
              <a:rPr lang="en-US" altLang="en-US" sz="1200" baseline="0"/>
              <a:pPr/>
              <a:t>26</a:t>
            </a:fld>
            <a:endParaRPr lang="en-US" altLang="en-US" sz="1200" baseline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042068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615F3889-83E5-42D7-9029-4650B689D5F3}" type="slidenum">
              <a:rPr lang="en-US" altLang="en-US" sz="1200" baseline="0"/>
              <a:pPr/>
              <a:t>27</a:t>
            </a:fld>
            <a:endParaRPr lang="en-US" altLang="en-US" sz="1200" baseline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628717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263FEF62-F0AE-4394-B7E1-CD2B0AF94BBB}" type="slidenum">
              <a:rPr lang="en-US" altLang="en-US" sz="1200" baseline="0"/>
              <a:pPr/>
              <a:t>28</a:t>
            </a:fld>
            <a:endParaRPr lang="en-US" altLang="en-US" sz="1200" baseline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996021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6BD25FED-5FAC-48BC-97C3-101099FB808D}" type="slidenum">
              <a:rPr lang="en-US" altLang="en-US" sz="1200" baseline="0"/>
              <a:pPr/>
              <a:t>29</a:t>
            </a:fld>
            <a:endParaRPr lang="en-US" altLang="en-US" sz="1200" baseline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115002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2461EE18-E648-4B65-9E01-DA15B1C4C94C}" type="slidenum">
              <a:rPr lang="en-US" altLang="en-US" sz="1200" baseline="0"/>
              <a:pPr/>
              <a:t>30</a:t>
            </a:fld>
            <a:endParaRPr lang="en-US" altLang="en-US" sz="1200" baseline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59211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B69B92D7-F0C3-4F11-8041-9685F7DEDAAD}" type="slidenum">
              <a:rPr lang="en-US" altLang="en-US" sz="1200" baseline="0"/>
              <a:pPr/>
              <a:t>4</a:t>
            </a:fld>
            <a:endParaRPr lang="en-US" altLang="en-US" sz="1200" baseline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732840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E50DDF41-B8F2-4C34-8B51-1CCA0369390C}" type="slidenum">
              <a:rPr lang="en-US" altLang="en-US" sz="1200" baseline="0"/>
              <a:pPr/>
              <a:t>31</a:t>
            </a:fld>
            <a:endParaRPr lang="en-US" altLang="en-US" sz="1200" baseline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651502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C53DD7B5-EE2C-45DE-AC42-43749E54F094}" type="slidenum">
              <a:rPr lang="en-US" altLang="en-US" sz="1200" baseline="0"/>
              <a:pPr/>
              <a:t>32</a:t>
            </a:fld>
            <a:endParaRPr lang="en-US" altLang="en-US" sz="1200" baseline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688328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CADF93A2-3B25-4FEB-9D91-B23D04954272}" type="slidenum">
              <a:rPr lang="en-US" altLang="en-US" sz="1200" baseline="0"/>
              <a:pPr/>
              <a:t>33</a:t>
            </a:fld>
            <a:endParaRPr lang="en-US" altLang="en-US" sz="1200" baseline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782140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03C89548-03A1-4F74-91DB-5D4325E0DC7C}" type="slidenum">
              <a:rPr lang="en-US" altLang="en-US" sz="1200" baseline="0"/>
              <a:pPr/>
              <a:t>34</a:t>
            </a:fld>
            <a:endParaRPr lang="en-US" altLang="en-US" sz="1200" baseline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sz="1400" i="1" smtClean="0"/>
              <a:t>K</a:t>
            </a:r>
            <a:r>
              <a:rPr lang="en-US" altLang="en-US" sz="1400" baseline="-25000" smtClean="0"/>
              <a:t>w</a:t>
            </a:r>
            <a:r>
              <a:rPr lang="en-US" altLang="en-US" sz="1400" smtClean="0"/>
              <a:t> = [H</a:t>
            </a:r>
            <a:r>
              <a:rPr lang="en-US" altLang="en-US" sz="1400" baseline="-25000" smtClean="0"/>
              <a:t>3</a:t>
            </a:r>
            <a:r>
              <a:rPr lang="en-US" altLang="en-US" sz="1400" smtClean="0"/>
              <a:t>O</a:t>
            </a:r>
            <a:r>
              <a:rPr lang="en-US" altLang="en-US" sz="1400" baseline="30000" smtClean="0"/>
              <a:t>+</a:t>
            </a:r>
            <a:r>
              <a:rPr lang="en-US" altLang="en-US" sz="1400" smtClean="0"/>
              <a:t>][OH</a:t>
            </a:r>
            <a:r>
              <a:rPr lang="en-US" altLang="en-US" sz="1400" baseline="30000" smtClean="0"/>
              <a:t>–</a:t>
            </a:r>
            <a:r>
              <a:rPr lang="en-US" altLang="en-US" sz="1400" smtClean="0"/>
              <a:t>] = 1.00 </a:t>
            </a:r>
            <a:r>
              <a:rPr lang="en-US" altLang="en-US" sz="1400" smtClean="0">
                <a:cs typeface="Arial" panose="020B0604020202020204" pitchFamily="34" charset="0"/>
              </a:rPr>
              <a:t>× 10</a:t>
            </a:r>
            <a:r>
              <a:rPr lang="en-US" altLang="en-US" sz="1400" baseline="30000" smtClean="0"/>
              <a:t>–</a:t>
            </a:r>
            <a:r>
              <a:rPr lang="en-US" altLang="en-US" sz="1400" baseline="30000" smtClean="0">
                <a:cs typeface="Arial" panose="020B0604020202020204" pitchFamily="34" charset="0"/>
              </a:rPr>
              <a:t>14</a:t>
            </a:r>
          </a:p>
          <a:p>
            <a:pPr marL="228600" indent="-228600" eaLnBrk="1" hangingPunct="1">
              <a:buFontTx/>
              <a:buAutoNum type="alphaLcParenR"/>
            </a:pPr>
            <a:r>
              <a:rPr lang="en-US" altLang="en-US" sz="1400" smtClean="0"/>
              <a:t> 1.00 </a:t>
            </a:r>
            <a:r>
              <a:rPr lang="en-US" altLang="en-US" sz="1400" smtClean="0">
                <a:cs typeface="Arial" panose="020B0604020202020204" pitchFamily="34" charset="0"/>
              </a:rPr>
              <a:t>× 10</a:t>
            </a:r>
            <a:r>
              <a:rPr lang="en-US" altLang="en-US" sz="1400" baseline="30000" smtClean="0"/>
              <a:t>–</a:t>
            </a:r>
            <a:r>
              <a:rPr lang="en-US" altLang="en-US" sz="1400" baseline="30000" smtClean="0">
                <a:cs typeface="Arial" panose="020B0604020202020204" pitchFamily="34" charset="0"/>
              </a:rPr>
              <a:t>14</a:t>
            </a:r>
            <a:r>
              <a:rPr lang="en-US" altLang="en-US" sz="1400" smtClean="0">
                <a:cs typeface="Arial" panose="020B0604020202020204" pitchFamily="34" charset="0"/>
              </a:rPr>
              <a:t> = </a:t>
            </a:r>
            <a:r>
              <a:rPr lang="en-US" altLang="en-US" sz="1400" smtClean="0"/>
              <a:t>[H</a:t>
            </a:r>
            <a:r>
              <a:rPr lang="en-US" altLang="en-US" sz="1400" baseline="-25000" smtClean="0"/>
              <a:t>3</a:t>
            </a:r>
            <a:r>
              <a:rPr lang="en-US" altLang="en-US" sz="1400" smtClean="0"/>
              <a:t>O</a:t>
            </a:r>
            <a:r>
              <a:rPr lang="en-US" altLang="en-US" sz="1400" baseline="30000" smtClean="0"/>
              <a:t>+</a:t>
            </a:r>
            <a:r>
              <a:rPr lang="en-US" altLang="en-US" sz="1400" smtClean="0"/>
              <a:t>](</a:t>
            </a:r>
            <a:r>
              <a:rPr lang="en-US" altLang="en-US" sz="1400" smtClean="0">
                <a:cs typeface="Arial" panose="020B0604020202020204" pitchFamily="34" charset="0"/>
              </a:rPr>
              <a:t>1.0 × 10</a:t>
            </a:r>
            <a:r>
              <a:rPr lang="en-US" altLang="en-US" sz="1400" baseline="30000" smtClean="0">
                <a:cs typeface="Arial" panose="020B0604020202020204" pitchFamily="34" charset="0"/>
              </a:rPr>
              <a:t>–4</a:t>
            </a:r>
            <a:r>
              <a:rPr lang="en-US" altLang="en-US" sz="1400" smtClean="0">
                <a:cs typeface="Arial" panose="020B0604020202020204" pitchFamily="34" charset="0"/>
              </a:rPr>
              <a:t> M) = 1.0 × 10</a:t>
            </a:r>
            <a:r>
              <a:rPr lang="en-US" altLang="en-US" sz="1400" baseline="30000" smtClean="0">
                <a:cs typeface="Arial" panose="020B0604020202020204" pitchFamily="34" charset="0"/>
              </a:rPr>
              <a:t>–10</a:t>
            </a:r>
            <a:r>
              <a:rPr lang="en-US" altLang="en-US" sz="1400" smtClean="0">
                <a:cs typeface="Arial" panose="020B0604020202020204" pitchFamily="34" charset="0"/>
              </a:rPr>
              <a:t> M </a:t>
            </a:r>
            <a:r>
              <a:rPr lang="en-US" altLang="en-US" sz="1400" smtClean="0"/>
              <a:t>H</a:t>
            </a:r>
            <a:r>
              <a:rPr lang="en-US" altLang="en-US" sz="1400" baseline="-25000" smtClean="0"/>
              <a:t>3</a:t>
            </a:r>
            <a:r>
              <a:rPr lang="en-US" altLang="en-US" sz="1400" smtClean="0"/>
              <a:t>O</a:t>
            </a:r>
            <a:r>
              <a:rPr lang="en-US" altLang="en-US" sz="1400" baseline="30000" smtClean="0"/>
              <a:t>+</a:t>
            </a:r>
            <a:r>
              <a:rPr lang="en-US" altLang="en-US" sz="1400" smtClean="0"/>
              <a:t>; basic</a:t>
            </a:r>
          </a:p>
          <a:p>
            <a:pPr marL="228600" indent="-228600" eaLnBrk="1" hangingPunct="1">
              <a:buFontTx/>
              <a:buAutoNum type="alphaLcParenR"/>
            </a:pPr>
            <a:r>
              <a:rPr lang="en-US" altLang="en-US" sz="1400" smtClean="0">
                <a:cs typeface="Arial" panose="020B0604020202020204" pitchFamily="34" charset="0"/>
              </a:rPr>
              <a:t> </a:t>
            </a:r>
            <a:r>
              <a:rPr lang="en-US" altLang="en-US" sz="1400" smtClean="0"/>
              <a:t>1.00 </a:t>
            </a:r>
            <a:r>
              <a:rPr lang="en-US" altLang="en-US" sz="1400" smtClean="0">
                <a:cs typeface="Arial" panose="020B0604020202020204" pitchFamily="34" charset="0"/>
              </a:rPr>
              <a:t>× 10</a:t>
            </a:r>
            <a:r>
              <a:rPr lang="en-US" altLang="en-US" sz="1400" baseline="30000" smtClean="0"/>
              <a:t>–</a:t>
            </a:r>
            <a:r>
              <a:rPr lang="en-US" altLang="en-US" sz="1400" baseline="30000" smtClean="0">
                <a:cs typeface="Arial" panose="020B0604020202020204" pitchFamily="34" charset="0"/>
              </a:rPr>
              <a:t>14</a:t>
            </a:r>
            <a:r>
              <a:rPr lang="en-US" altLang="en-US" sz="1400" smtClean="0">
                <a:cs typeface="Arial" panose="020B0604020202020204" pitchFamily="34" charset="0"/>
              </a:rPr>
              <a:t> = (2.0)[</a:t>
            </a:r>
            <a:r>
              <a:rPr lang="en-US" altLang="en-US" sz="1400" smtClean="0"/>
              <a:t>OH</a:t>
            </a:r>
            <a:r>
              <a:rPr lang="en-US" altLang="en-US" sz="1400" baseline="30000" smtClean="0"/>
              <a:t>–</a:t>
            </a:r>
            <a:r>
              <a:rPr lang="en-US" altLang="en-US" sz="1400" smtClean="0"/>
              <a:t>] = 5.0 </a:t>
            </a:r>
            <a:r>
              <a:rPr lang="en-US" altLang="en-US" sz="1400" smtClean="0">
                <a:cs typeface="Arial" panose="020B0604020202020204" pitchFamily="34" charset="0"/>
              </a:rPr>
              <a:t>× 10</a:t>
            </a:r>
            <a:r>
              <a:rPr lang="en-US" altLang="en-US" sz="1400" baseline="30000" smtClean="0">
                <a:cs typeface="Arial" panose="020B0604020202020204" pitchFamily="34" charset="0"/>
              </a:rPr>
              <a:t>–15</a:t>
            </a:r>
            <a:r>
              <a:rPr lang="en-US" altLang="en-US" sz="1400" smtClean="0">
                <a:cs typeface="Arial" panose="020B0604020202020204" pitchFamily="34" charset="0"/>
              </a:rPr>
              <a:t> M </a:t>
            </a:r>
            <a:r>
              <a:rPr lang="en-US" altLang="en-US" sz="1400" smtClean="0"/>
              <a:t>OH</a:t>
            </a:r>
            <a:r>
              <a:rPr lang="en-US" altLang="en-US" sz="1400" baseline="30000" smtClean="0"/>
              <a:t>–</a:t>
            </a:r>
            <a:r>
              <a:rPr lang="en-US" altLang="en-US" sz="1400" smtClean="0"/>
              <a:t>; acidic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474724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8F234380-E9A3-42F4-8B27-1DB93DF71990}" type="slidenum">
              <a:rPr lang="en-US" altLang="en-US" sz="1200" baseline="0"/>
              <a:pPr/>
              <a:t>35</a:t>
            </a:fld>
            <a:endParaRPr lang="en-US" altLang="en-US" sz="1200" baseline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sz="1400" i="1" smtClean="0"/>
              <a:t>K</a:t>
            </a:r>
            <a:r>
              <a:rPr lang="en-US" altLang="en-US" sz="1400" baseline="-25000" smtClean="0"/>
              <a:t>w</a:t>
            </a:r>
            <a:r>
              <a:rPr lang="en-US" altLang="en-US" sz="1400" smtClean="0"/>
              <a:t> = [H</a:t>
            </a:r>
            <a:r>
              <a:rPr lang="en-US" altLang="en-US" sz="1400" baseline="-25000" smtClean="0"/>
              <a:t>3</a:t>
            </a:r>
            <a:r>
              <a:rPr lang="en-US" altLang="en-US" sz="1400" smtClean="0"/>
              <a:t>O</a:t>
            </a:r>
            <a:r>
              <a:rPr lang="en-US" altLang="en-US" sz="1400" baseline="30000" smtClean="0"/>
              <a:t>+</a:t>
            </a:r>
            <a:r>
              <a:rPr lang="en-US" altLang="en-US" sz="1400" smtClean="0"/>
              <a:t>][OH</a:t>
            </a:r>
            <a:r>
              <a:rPr lang="en-US" altLang="en-US" sz="1400" baseline="30000" smtClean="0"/>
              <a:t>–</a:t>
            </a:r>
            <a:r>
              <a:rPr lang="en-US" altLang="en-US" sz="1400" smtClean="0"/>
              <a:t>] = 1.00 </a:t>
            </a:r>
            <a:r>
              <a:rPr lang="en-US" altLang="en-US" sz="1400" smtClean="0">
                <a:cs typeface="Arial" panose="020B0604020202020204" pitchFamily="34" charset="0"/>
              </a:rPr>
              <a:t>× 10</a:t>
            </a:r>
            <a:r>
              <a:rPr lang="en-US" altLang="en-US" sz="1400" baseline="30000" smtClean="0"/>
              <a:t>–</a:t>
            </a:r>
            <a:r>
              <a:rPr lang="en-US" altLang="en-US" sz="1400" baseline="30000" smtClean="0">
                <a:cs typeface="Arial" panose="020B0604020202020204" pitchFamily="34" charset="0"/>
              </a:rPr>
              <a:t>14</a:t>
            </a:r>
          </a:p>
          <a:p>
            <a:pPr marL="228600" indent="-228600" eaLnBrk="1" hangingPunct="1">
              <a:buFontTx/>
              <a:buAutoNum type="alphaLcParenR"/>
            </a:pPr>
            <a:r>
              <a:rPr lang="en-US" altLang="en-US" sz="1400" smtClean="0"/>
              <a:t> 1.00 </a:t>
            </a:r>
            <a:r>
              <a:rPr lang="en-US" altLang="en-US" sz="1400" smtClean="0">
                <a:cs typeface="Arial" panose="020B0604020202020204" pitchFamily="34" charset="0"/>
              </a:rPr>
              <a:t>× 10</a:t>
            </a:r>
            <a:r>
              <a:rPr lang="en-US" altLang="en-US" sz="1400" baseline="30000" smtClean="0"/>
              <a:t>–</a:t>
            </a:r>
            <a:r>
              <a:rPr lang="en-US" altLang="en-US" sz="1400" baseline="30000" smtClean="0">
                <a:cs typeface="Arial" panose="020B0604020202020204" pitchFamily="34" charset="0"/>
              </a:rPr>
              <a:t>14</a:t>
            </a:r>
            <a:r>
              <a:rPr lang="en-US" altLang="en-US" sz="1400" smtClean="0">
                <a:cs typeface="Arial" panose="020B0604020202020204" pitchFamily="34" charset="0"/>
              </a:rPr>
              <a:t> = </a:t>
            </a:r>
            <a:r>
              <a:rPr lang="en-US" altLang="en-US" sz="1400" smtClean="0"/>
              <a:t>[H</a:t>
            </a:r>
            <a:r>
              <a:rPr lang="en-US" altLang="en-US" sz="1400" baseline="-25000" smtClean="0"/>
              <a:t>3</a:t>
            </a:r>
            <a:r>
              <a:rPr lang="en-US" altLang="en-US" sz="1400" smtClean="0"/>
              <a:t>O</a:t>
            </a:r>
            <a:r>
              <a:rPr lang="en-US" altLang="en-US" sz="1400" baseline="30000" smtClean="0"/>
              <a:t>+</a:t>
            </a:r>
            <a:r>
              <a:rPr lang="en-US" altLang="en-US" sz="1400" smtClean="0"/>
              <a:t>](</a:t>
            </a:r>
            <a:r>
              <a:rPr lang="en-US" altLang="en-US" sz="1400" smtClean="0">
                <a:cs typeface="Arial" panose="020B0604020202020204" pitchFamily="34" charset="0"/>
              </a:rPr>
              <a:t>1.0 × 10</a:t>
            </a:r>
            <a:r>
              <a:rPr lang="en-US" altLang="en-US" sz="1400" baseline="30000" smtClean="0">
                <a:cs typeface="Arial" panose="020B0604020202020204" pitchFamily="34" charset="0"/>
              </a:rPr>
              <a:t>–4</a:t>
            </a:r>
            <a:r>
              <a:rPr lang="en-US" altLang="en-US" sz="1400" smtClean="0">
                <a:cs typeface="Arial" panose="020B0604020202020204" pitchFamily="34" charset="0"/>
              </a:rPr>
              <a:t> M) = 1.0 × 10</a:t>
            </a:r>
            <a:r>
              <a:rPr lang="en-US" altLang="en-US" sz="1400" baseline="30000" smtClean="0">
                <a:cs typeface="Arial" panose="020B0604020202020204" pitchFamily="34" charset="0"/>
              </a:rPr>
              <a:t>–10</a:t>
            </a:r>
            <a:r>
              <a:rPr lang="en-US" altLang="en-US" sz="1400" smtClean="0">
                <a:cs typeface="Arial" panose="020B0604020202020204" pitchFamily="34" charset="0"/>
              </a:rPr>
              <a:t> M </a:t>
            </a:r>
            <a:r>
              <a:rPr lang="en-US" altLang="en-US" sz="1400" smtClean="0"/>
              <a:t>H</a:t>
            </a:r>
            <a:r>
              <a:rPr lang="en-US" altLang="en-US" sz="1400" baseline="-25000" smtClean="0"/>
              <a:t>3</a:t>
            </a:r>
            <a:r>
              <a:rPr lang="en-US" altLang="en-US" sz="1400" smtClean="0"/>
              <a:t>O</a:t>
            </a:r>
            <a:r>
              <a:rPr lang="en-US" altLang="en-US" sz="1400" baseline="30000" smtClean="0"/>
              <a:t>+</a:t>
            </a:r>
            <a:r>
              <a:rPr lang="en-US" altLang="en-US" sz="1400" smtClean="0"/>
              <a:t>; basic</a:t>
            </a:r>
          </a:p>
          <a:p>
            <a:pPr marL="228600" indent="-228600" eaLnBrk="1" hangingPunct="1">
              <a:buFontTx/>
              <a:buAutoNum type="alphaLcParenR"/>
            </a:pPr>
            <a:r>
              <a:rPr lang="en-US" altLang="en-US" sz="1400" smtClean="0">
                <a:cs typeface="Arial" panose="020B0604020202020204" pitchFamily="34" charset="0"/>
              </a:rPr>
              <a:t> </a:t>
            </a:r>
            <a:r>
              <a:rPr lang="en-US" altLang="en-US" sz="1400" smtClean="0"/>
              <a:t>1.00 </a:t>
            </a:r>
            <a:r>
              <a:rPr lang="en-US" altLang="en-US" sz="1400" smtClean="0">
                <a:cs typeface="Arial" panose="020B0604020202020204" pitchFamily="34" charset="0"/>
              </a:rPr>
              <a:t>× 10</a:t>
            </a:r>
            <a:r>
              <a:rPr lang="en-US" altLang="en-US" sz="1400" baseline="30000" smtClean="0"/>
              <a:t>–</a:t>
            </a:r>
            <a:r>
              <a:rPr lang="en-US" altLang="en-US" sz="1400" baseline="30000" smtClean="0">
                <a:cs typeface="Arial" panose="020B0604020202020204" pitchFamily="34" charset="0"/>
              </a:rPr>
              <a:t>14</a:t>
            </a:r>
            <a:r>
              <a:rPr lang="en-US" altLang="en-US" sz="1400" smtClean="0">
                <a:cs typeface="Arial" panose="020B0604020202020204" pitchFamily="34" charset="0"/>
              </a:rPr>
              <a:t> = (2.0)[</a:t>
            </a:r>
            <a:r>
              <a:rPr lang="en-US" altLang="en-US" sz="1400" smtClean="0"/>
              <a:t>OH</a:t>
            </a:r>
            <a:r>
              <a:rPr lang="en-US" altLang="en-US" sz="1400" baseline="30000" smtClean="0"/>
              <a:t>–</a:t>
            </a:r>
            <a:r>
              <a:rPr lang="en-US" altLang="en-US" sz="1400" smtClean="0"/>
              <a:t>] = 5.0 </a:t>
            </a:r>
            <a:r>
              <a:rPr lang="en-US" altLang="en-US" sz="1400" smtClean="0">
                <a:cs typeface="Arial" panose="020B0604020202020204" pitchFamily="34" charset="0"/>
              </a:rPr>
              <a:t>× 10</a:t>
            </a:r>
            <a:r>
              <a:rPr lang="en-US" altLang="en-US" sz="1400" baseline="30000" smtClean="0">
                <a:cs typeface="Arial" panose="020B0604020202020204" pitchFamily="34" charset="0"/>
              </a:rPr>
              <a:t>–15</a:t>
            </a:r>
            <a:r>
              <a:rPr lang="en-US" altLang="en-US" sz="1400" smtClean="0">
                <a:cs typeface="Arial" panose="020B0604020202020204" pitchFamily="34" charset="0"/>
              </a:rPr>
              <a:t> M </a:t>
            </a:r>
            <a:r>
              <a:rPr lang="en-US" altLang="en-US" sz="1400" smtClean="0"/>
              <a:t>OH</a:t>
            </a:r>
            <a:r>
              <a:rPr lang="en-US" altLang="en-US" sz="1400" baseline="30000" smtClean="0"/>
              <a:t>–</a:t>
            </a:r>
            <a:r>
              <a:rPr lang="en-US" altLang="en-US" sz="1400" smtClean="0"/>
              <a:t>; acidic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126608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5083FF5F-A0A1-4077-AFAC-203DA2C9008E}" type="slidenum">
              <a:rPr lang="en-US" altLang="en-US" sz="1200" baseline="0"/>
              <a:pPr/>
              <a:t>36</a:t>
            </a:fld>
            <a:endParaRPr lang="en-US" altLang="en-US" sz="1200" baseline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876360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D08C763D-AD92-475E-BF15-B97E9C4DCD2A}" type="slidenum">
              <a:rPr lang="en-US" altLang="en-US" sz="1200" baseline="0"/>
              <a:pPr/>
              <a:t>37</a:t>
            </a:fld>
            <a:endParaRPr lang="en-US" altLang="en-US" sz="1200" baseline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sz="1400" smtClean="0"/>
              <a:t>pH = –log[H</a:t>
            </a:r>
            <a:r>
              <a:rPr lang="en-US" altLang="en-US" sz="1400" baseline="-25000" smtClean="0"/>
              <a:t>3</a:t>
            </a:r>
            <a:r>
              <a:rPr lang="en-US" altLang="en-US" sz="1400" smtClean="0"/>
              <a:t>O</a:t>
            </a:r>
            <a:r>
              <a:rPr lang="en-US" altLang="en-US" sz="1400" baseline="30000" smtClean="0"/>
              <a:t>+</a:t>
            </a:r>
            <a:r>
              <a:rPr lang="en-US" altLang="en-US" sz="1400" smtClean="0"/>
              <a:t>]</a:t>
            </a:r>
          </a:p>
          <a:p>
            <a:pPr marL="228600" indent="-228600" eaLnBrk="1" hangingPunct="1"/>
            <a:r>
              <a:rPr lang="en-US" altLang="en-US" sz="1400" smtClean="0"/>
              <a:t>a) pH = –log[H</a:t>
            </a:r>
            <a:r>
              <a:rPr lang="en-US" altLang="en-US" sz="1400" baseline="-25000" smtClean="0"/>
              <a:t>3</a:t>
            </a:r>
            <a:r>
              <a:rPr lang="en-US" altLang="en-US" sz="1400" smtClean="0"/>
              <a:t>O</a:t>
            </a:r>
            <a:r>
              <a:rPr lang="en-US" altLang="en-US" sz="1400" baseline="30000" smtClean="0"/>
              <a:t>+</a:t>
            </a:r>
            <a:r>
              <a:rPr lang="en-US" altLang="en-US" sz="1400" smtClean="0"/>
              <a:t>] = –log(</a:t>
            </a:r>
            <a:r>
              <a:rPr lang="en-US" altLang="en-US" sz="1400" smtClean="0">
                <a:cs typeface="Arial" panose="020B0604020202020204" pitchFamily="34" charset="0"/>
              </a:rPr>
              <a:t>1.0 × 10</a:t>
            </a:r>
            <a:r>
              <a:rPr lang="en-US" altLang="en-US" sz="1400" baseline="30000" smtClean="0">
                <a:cs typeface="Arial" panose="020B0604020202020204" pitchFamily="34" charset="0"/>
              </a:rPr>
              <a:t>–4</a:t>
            </a:r>
            <a:r>
              <a:rPr lang="en-US" altLang="en-US" sz="1400" smtClean="0">
                <a:cs typeface="Arial" panose="020B0604020202020204" pitchFamily="34" charset="0"/>
              </a:rPr>
              <a:t> M</a:t>
            </a:r>
            <a:r>
              <a:rPr lang="en-US" altLang="en-US" sz="1400" smtClean="0"/>
              <a:t>) = 4.00</a:t>
            </a:r>
          </a:p>
          <a:p>
            <a:pPr marL="228600" indent="-228600" eaLnBrk="1" hangingPunct="1"/>
            <a:r>
              <a:rPr lang="en-US" altLang="en-US" sz="1400" smtClean="0"/>
              <a:t>b) </a:t>
            </a:r>
            <a:r>
              <a:rPr lang="en-US" altLang="en-US" sz="1400" i="1" smtClean="0"/>
              <a:t>K</a:t>
            </a:r>
            <a:r>
              <a:rPr lang="en-US" altLang="en-US" sz="1400" baseline="-25000" smtClean="0"/>
              <a:t>w</a:t>
            </a:r>
            <a:r>
              <a:rPr lang="en-US" altLang="en-US" sz="1400" smtClean="0"/>
              <a:t> = [H</a:t>
            </a:r>
            <a:r>
              <a:rPr lang="en-US" altLang="en-US" sz="1400" baseline="-25000" smtClean="0"/>
              <a:t>3</a:t>
            </a:r>
            <a:r>
              <a:rPr lang="en-US" altLang="en-US" sz="1400" smtClean="0"/>
              <a:t>O</a:t>
            </a:r>
            <a:r>
              <a:rPr lang="en-US" altLang="en-US" sz="1400" baseline="30000" smtClean="0"/>
              <a:t>+</a:t>
            </a:r>
            <a:r>
              <a:rPr lang="en-US" altLang="en-US" sz="1400" smtClean="0"/>
              <a:t>][OH</a:t>
            </a:r>
            <a:r>
              <a:rPr lang="en-US" altLang="en-US" sz="1400" baseline="30000" smtClean="0"/>
              <a:t>–</a:t>
            </a:r>
            <a:r>
              <a:rPr lang="en-US" altLang="en-US" sz="1400" smtClean="0"/>
              <a:t>] = 1.00 </a:t>
            </a:r>
            <a:r>
              <a:rPr lang="en-US" altLang="en-US" sz="1400" smtClean="0">
                <a:cs typeface="Arial" panose="020B0604020202020204" pitchFamily="34" charset="0"/>
              </a:rPr>
              <a:t>× 10</a:t>
            </a:r>
            <a:r>
              <a:rPr lang="en-US" altLang="en-US" sz="1400" baseline="30000" smtClean="0"/>
              <a:t>–</a:t>
            </a:r>
            <a:r>
              <a:rPr lang="en-US" altLang="en-US" sz="1400" baseline="30000" smtClean="0">
                <a:cs typeface="Arial" panose="020B0604020202020204" pitchFamily="34" charset="0"/>
              </a:rPr>
              <a:t>14 </a:t>
            </a:r>
            <a:r>
              <a:rPr lang="en-US" altLang="en-US" sz="1400" smtClean="0">
                <a:cs typeface="Arial" panose="020B0604020202020204" pitchFamily="34" charset="0"/>
              </a:rPr>
              <a:t>= </a:t>
            </a:r>
            <a:r>
              <a:rPr lang="en-US" altLang="en-US" sz="1400" smtClean="0"/>
              <a:t>[H</a:t>
            </a:r>
            <a:r>
              <a:rPr lang="en-US" altLang="en-US" sz="1400" baseline="-25000" smtClean="0"/>
              <a:t>3</a:t>
            </a:r>
            <a:r>
              <a:rPr lang="en-US" altLang="en-US" sz="1400" smtClean="0"/>
              <a:t>O</a:t>
            </a:r>
            <a:r>
              <a:rPr lang="en-US" altLang="en-US" sz="1400" baseline="30000" smtClean="0"/>
              <a:t>+</a:t>
            </a:r>
            <a:r>
              <a:rPr lang="en-US" altLang="en-US" sz="1400" smtClean="0"/>
              <a:t>](0.040</a:t>
            </a:r>
            <a:r>
              <a:rPr lang="en-US" altLang="en-US" sz="1400" smtClean="0">
                <a:cs typeface="Arial" panose="020B0604020202020204" pitchFamily="34" charset="0"/>
              </a:rPr>
              <a:t> M) = 2.5 × 10</a:t>
            </a:r>
            <a:r>
              <a:rPr lang="en-US" altLang="en-US" sz="1400" baseline="30000" smtClean="0"/>
              <a:t>–</a:t>
            </a:r>
            <a:r>
              <a:rPr lang="en-US" altLang="en-US" sz="1400" baseline="30000" smtClean="0">
                <a:cs typeface="Arial" panose="020B0604020202020204" pitchFamily="34" charset="0"/>
              </a:rPr>
              <a:t>13 </a:t>
            </a:r>
            <a:r>
              <a:rPr lang="en-US" altLang="en-US" sz="1400" smtClean="0">
                <a:cs typeface="Arial" panose="020B0604020202020204" pitchFamily="34" charset="0"/>
              </a:rPr>
              <a:t>M </a:t>
            </a:r>
            <a:r>
              <a:rPr lang="en-US" altLang="en-US" sz="1400" smtClean="0"/>
              <a:t>H</a:t>
            </a:r>
            <a:r>
              <a:rPr lang="en-US" altLang="en-US" sz="1400" baseline="-25000" smtClean="0"/>
              <a:t>3</a:t>
            </a:r>
            <a:r>
              <a:rPr lang="en-US" altLang="en-US" sz="1400" smtClean="0"/>
              <a:t>O</a:t>
            </a:r>
            <a:r>
              <a:rPr lang="en-US" altLang="en-US" sz="1400" baseline="30000" smtClean="0"/>
              <a:t>+</a:t>
            </a:r>
            <a:endParaRPr lang="en-US" altLang="en-US" sz="1400" smtClean="0"/>
          </a:p>
          <a:p>
            <a:pPr marL="228600" indent="-228600" eaLnBrk="1" hangingPunct="1"/>
            <a:r>
              <a:rPr lang="en-US" altLang="en-US" sz="1400" smtClean="0"/>
              <a:t>pH = –log[H</a:t>
            </a:r>
            <a:r>
              <a:rPr lang="en-US" altLang="en-US" sz="1400" baseline="-25000" smtClean="0"/>
              <a:t>3</a:t>
            </a:r>
            <a:r>
              <a:rPr lang="en-US" altLang="en-US" sz="1400" smtClean="0"/>
              <a:t>O</a:t>
            </a:r>
            <a:r>
              <a:rPr lang="en-US" altLang="en-US" sz="1400" baseline="30000" smtClean="0"/>
              <a:t>+</a:t>
            </a:r>
            <a:r>
              <a:rPr lang="en-US" altLang="en-US" sz="1400" smtClean="0"/>
              <a:t>] = –log(</a:t>
            </a:r>
            <a:r>
              <a:rPr lang="en-US" altLang="en-US" sz="1400" smtClean="0">
                <a:cs typeface="Arial" panose="020B0604020202020204" pitchFamily="34" charset="0"/>
              </a:rPr>
              <a:t>2.5 × 10</a:t>
            </a:r>
            <a:r>
              <a:rPr lang="en-US" altLang="en-US" sz="1400" baseline="30000" smtClean="0"/>
              <a:t>–</a:t>
            </a:r>
            <a:r>
              <a:rPr lang="en-US" altLang="en-US" sz="1400" baseline="30000" smtClean="0">
                <a:cs typeface="Arial" panose="020B0604020202020204" pitchFamily="34" charset="0"/>
              </a:rPr>
              <a:t>13 </a:t>
            </a:r>
            <a:r>
              <a:rPr lang="en-US" altLang="en-US" sz="1400" smtClean="0">
                <a:cs typeface="Arial" panose="020B0604020202020204" pitchFamily="34" charset="0"/>
              </a:rPr>
              <a:t>M</a:t>
            </a:r>
            <a:r>
              <a:rPr lang="en-US" altLang="en-US" sz="1400" smtClean="0"/>
              <a:t>) = 12.60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891881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31D9D7AD-94EB-42CC-85A7-C6CFFC78EABF}" type="slidenum">
              <a:rPr lang="en-US" altLang="en-US" sz="1200" baseline="0"/>
              <a:pPr/>
              <a:t>38</a:t>
            </a:fld>
            <a:endParaRPr lang="en-US" altLang="en-US" sz="1200" baseline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sz="1400" smtClean="0"/>
              <a:t>pH = –log[H</a:t>
            </a:r>
            <a:r>
              <a:rPr lang="en-US" altLang="en-US" sz="1400" baseline="-25000" smtClean="0"/>
              <a:t>3</a:t>
            </a:r>
            <a:r>
              <a:rPr lang="en-US" altLang="en-US" sz="1400" smtClean="0"/>
              <a:t>O</a:t>
            </a:r>
            <a:r>
              <a:rPr lang="en-US" altLang="en-US" sz="1400" baseline="30000" smtClean="0"/>
              <a:t>+</a:t>
            </a:r>
            <a:r>
              <a:rPr lang="en-US" altLang="en-US" sz="1400" smtClean="0"/>
              <a:t>]</a:t>
            </a:r>
          </a:p>
          <a:p>
            <a:pPr marL="228600" indent="-228600" eaLnBrk="1" hangingPunct="1"/>
            <a:r>
              <a:rPr lang="en-US" altLang="en-US" sz="1400" smtClean="0"/>
              <a:t>a) pH = –log[H</a:t>
            </a:r>
            <a:r>
              <a:rPr lang="en-US" altLang="en-US" sz="1400" baseline="-25000" smtClean="0"/>
              <a:t>3</a:t>
            </a:r>
            <a:r>
              <a:rPr lang="en-US" altLang="en-US" sz="1400" smtClean="0"/>
              <a:t>O</a:t>
            </a:r>
            <a:r>
              <a:rPr lang="en-US" altLang="en-US" sz="1400" baseline="30000" smtClean="0"/>
              <a:t>+</a:t>
            </a:r>
            <a:r>
              <a:rPr lang="en-US" altLang="en-US" sz="1400" smtClean="0"/>
              <a:t>] = –log(</a:t>
            </a:r>
            <a:r>
              <a:rPr lang="en-US" altLang="en-US" sz="1400" smtClean="0">
                <a:cs typeface="Arial" panose="020B0604020202020204" pitchFamily="34" charset="0"/>
              </a:rPr>
              <a:t>1.0 × 10</a:t>
            </a:r>
            <a:r>
              <a:rPr lang="en-US" altLang="en-US" sz="1400" baseline="30000" smtClean="0">
                <a:cs typeface="Arial" panose="020B0604020202020204" pitchFamily="34" charset="0"/>
              </a:rPr>
              <a:t>–4</a:t>
            </a:r>
            <a:r>
              <a:rPr lang="en-US" altLang="en-US" sz="1400" smtClean="0">
                <a:cs typeface="Arial" panose="020B0604020202020204" pitchFamily="34" charset="0"/>
              </a:rPr>
              <a:t> M</a:t>
            </a:r>
            <a:r>
              <a:rPr lang="en-US" altLang="en-US" sz="1400" smtClean="0"/>
              <a:t>) = 4.00</a:t>
            </a:r>
          </a:p>
          <a:p>
            <a:pPr marL="228600" indent="-228600" eaLnBrk="1" hangingPunct="1"/>
            <a:r>
              <a:rPr lang="en-US" altLang="en-US" sz="1400" smtClean="0"/>
              <a:t>b) </a:t>
            </a:r>
            <a:r>
              <a:rPr lang="en-US" altLang="en-US" sz="1400" i="1" smtClean="0"/>
              <a:t>K</a:t>
            </a:r>
            <a:r>
              <a:rPr lang="en-US" altLang="en-US" sz="1400" baseline="-25000" smtClean="0"/>
              <a:t>w</a:t>
            </a:r>
            <a:r>
              <a:rPr lang="en-US" altLang="en-US" sz="1400" smtClean="0"/>
              <a:t> = [H</a:t>
            </a:r>
            <a:r>
              <a:rPr lang="en-US" altLang="en-US" sz="1400" baseline="-25000" smtClean="0"/>
              <a:t>3</a:t>
            </a:r>
            <a:r>
              <a:rPr lang="en-US" altLang="en-US" sz="1400" smtClean="0"/>
              <a:t>O</a:t>
            </a:r>
            <a:r>
              <a:rPr lang="en-US" altLang="en-US" sz="1400" baseline="30000" smtClean="0"/>
              <a:t>+</a:t>
            </a:r>
            <a:r>
              <a:rPr lang="en-US" altLang="en-US" sz="1400" smtClean="0"/>
              <a:t>][OH</a:t>
            </a:r>
            <a:r>
              <a:rPr lang="en-US" altLang="en-US" sz="1400" baseline="30000" smtClean="0"/>
              <a:t>–</a:t>
            </a:r>
            <a:r>
              <a:rPr lang="en-US" altLang="en-US" sz="1400" smtClean="0"/>
              <a:t>] = 1.00 </a:t>
            </a:r>
            <a:r>
              <a:rPr lang="en-US" altLang="en-US" sz="1400" smtClean="0">
                <a:cs typeface="Arial" panose="020B0604020202020204" pitchFamily="34" charset="0"/>
              </a:rPr>
              <a:t>× 10</a:t>
            </a:r>
            <a:r>
              <a:rPr lang="en-US" altLang="en-US" sz="1400" baseline="30000" smtClean="0"/>
              <a:t>–</a:t>
            </a:r>
            <a:r>
              <a:rPr lang="en-US" altLang="en-US" sz="1400" baseline="30000" smtClean="0">
                <a:cs typeface="Arial" panose="020B0604020202020204" pitchFamily="34" charset="0"/>
              </a:rPr>
              <a:t>14 </a:t>
            </a:r>
            <a:r>
              <a:rPr lang="en-US" altLang="en-US" sz="1400" smtClean="0">
                <a:cs typeface="Arial" panose="020B0604020202020204" pitchFamily="34" charset="0"/>
              </a:rPr>
              <a:t>= </a:t>
            </a:r>
            <a:r>
              <a:rPr lang="en-US" altLang="en-US" sz="1400" smtClean="0"/>
              <a:t>[H</a:t>
            </a:r>
            <a:r>
              <a:rPr lang="en-US" altLang="en-US" sz="1400" baseline="-25000" smtClean="0"/>
              <a:t>3</a:t>
            </a:r>
            <a:r>
              <a:rPr lang="en-US" altLang="en-US" sz="1400" smtClean="0"/>
              <a:t>O</a:t>
            </a:r>
            <a:r>
              <a:rPr lang="en-US" altLang="en-US" sz="1400" baseline="30000" smtClean="0"/>
              <a:t>+</a:t>
            </a:r>
            <a:r>
              <a:rPr lang="en-US" altLang="en-US" sz="1400" smtClean="0"/>
              <a:t>](0.040</a:t>
            </a:r>
            <a:r>
              <a:rPr lang="en-US" altLang="en-US" sz="1400" smtClean="0">
                <a:cs typeface="Arial" panose="020B0604020202020204" pitchFamily="34" charset="0"/>
              </a:rPr>
              <a:t> M) = 2.5 × 10</a:t>
            </a:r>
            <a:r>
              <a:rPr lang="en-US" altLang="en-US" sz="1400" baseline="30000" smtClean="0"/>
              <a:t>–</a:t>
            </a:r>
            <a:r>
              <a:rPr lang="en-US" altLang="en-US" sz="1400" baseline="30000" smtClean="0">
                <a:cs typeface="Arial" panose="020B0604020202020204" pitchFamily="34" charset="0"/>
              </a:rPr>
              <a:t>13 </a:t>
            </a:r>
            <a:r>
              <a:rPr lang="en-US" altLang="en-US" sz="1400" smtClean="0">
                <a:cs typeface="Arial" panose="020B0604020202020204" pitchFamily="34" charset="0"/>
              </a:rPr>
              <a:t>M </a:t>
            </a:r>
            <a:r>
              <a:rPr lang="en-US" altLang="en-US" sz="1400" smtClean="0"/>
              <a:t>H</a:t>
            </a:r>
            <a:r>
              <a:rPr lang="en-US" altLang="en-US" sz="1400" baseline="-25000" smtClean="0"/>
              <a:t>3</a:t>
            </a:r>
            <a:r>
              <a:rPr lang="en-US" altLang="en-US" sz="1400" smtClean="0"/>
              <a:t>O</a:t>
            </a:r>
            <a:r>
              <a:rPr lang="en-US" altLang="en-US" sz="1400" baseline="30000" smtClean="0"/>
              <a:t>+</a:t>
            </a:r>
            <a:endParaRPr lang="en-US" altLang="en-US" sz="1400" smtClean="0"/>
          </a:p>
          <a:p>
            <a:pPr marL="228600" indent="-228600" eaLnBrk="1" hangingPunct="1"/>
            <a:r>
              <a:rPr lang="en-US" altLang="en-US" sz="1400" smtClean="0"/>
              <a:t>pH = –log[H</a:t>
            </a:r>
            <a:r>
              <a:rPr lang="en-US" altLang="en-US" sz="1400" baseline="-25000" smtClean="0"/>
              <a:t>3</a:t>
            </a:r>
            <a:r>
              <a:rPr lang="en-US" altLang="en-US" sz="1400" smtClean="0"/>
              <a:t>O</a:t>
            </a:r>
            <a:r>
              <a:rPr lang="en-US" altLang="en-US" sz="1400" baseline="30000" smtClean="0"/>
              <a:t>+</a:t>
            </a:r>
            <a:r>
              <a:rPr lang="en-US" altLang="en-US" sz="1400" smtClean="0"/>
              <a:t>] = –log(</a:t>
            </a:r>
            <a:r>
              <a:rPr lang="en-US" altLang="en-US" sz="1400" smtClean="0">
                <a:cs typeface="Arial" panose="020B0604020202020204" pitchFamily="34" charset="0"/>
              </a:rPr>
              <a:t>2.5 × 10</a:t>
            </a:r>
            <a:r>
              <a:rPr lang="en-US" altLang="en-US" sz="1400" baseline="30000" smtClean="0"/>
              <a:t>–</a:t>
            </a:r>
            <a:r>
              <a:rPr lang="en-US" altLang="en-US" sz="1400" baseline="30000" smtClean="0">
                <a:cs typeface="Arial" panose="020B0604020202020204" pitchFamily="34" charset="0"/>
              </a:rPr>
              <a:t>13 </a:t>
            </a:r>
            <a:r>
              <a:rPr lang="en-US" altLang="en-US" sz="1400" smtClean="0">
                <a:cs typeface="Arial" panose="020B0604020202020204" pitchFamily="34" charset="0"/>
              </a:rPr>
              <a:t>M</a:t>
            </a:r>
            <a:r>
              <a:rPr lang="en-US" altLang="en-US" sz="1400" smtClean="0"/>
              <a:t>) = 12.60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506079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8D778E00-CF96-46AB-ABEF-5A5942B2CE22}" type="slidenum">
              <a:rPr lang="en-US" altLang="en-US" sz="1200" baseline="0"/>
              <a:pPr/>
              <a:t>39</a:t>
            </a:fld>
            <a:endParaRPr lang="en-US" altLang="en-US" sz="1200" baseline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sz="1400" smtClean="0"/>
              <a:t>[H</a:t>
            </a:r>
            <a:r>
              <a:rPr lang="en-US" altLang="en-US" sz="1400" baseline="-25000" smtClean="0"/>
              <a:t>3</a:t>
            </a:r>
            <a:r>
              <a:rPr lang="en-US" altLang="en-US" sz="1400" smtClean="0"/>
              <a:t>O</a:t>
            </a:r>
            <a:r>
              <a:rPr lang="en-US" altLang="en-US" sz="1400" baseline="30000" smtClean="0"/>
              <a:t>+</a:t>
            </a:r>
            <a:r>
              <a:rPr lang="en-US" altLang="en-US" sz="1400" smtClean="0"/>
              <a:t>] = 10^–5.85 = </a:t>
            </a:r>
            <a:r>
              <a:rPr lang="en-US" altLang="en-US" smtClean="0">
                <a:solidFill>
                  <a:srgbClr val="009900"/>
                </a:solidFill>
              </a:rPr>
              <a:t>1.4 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× 10</a:t>
            </a:r>
            <a:r>
              <a:rPr lang="en-US" altLang="en-US" baseline="30000" smtClean="0">
                <a:solidFill>
                  <a:srgbClr val="009900"/>
                </a:solidFill>
                <a:cs typeface="Arial" panose="020B0604020202020204" pitchFamily="34" charset="0"/>
              </a:rPr>
              <a:t>–6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 M</a:t>
            </a:r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4444863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48020F90-66DA-4B39-B74F-42A4F18373B3}" type="slidenum">
              <a:rPr lang="en-US" altLang="en-US" sz="1200" baseline="0"/>
              <a:pPr/>
              <a:t>40</a:t>
            </a:fld>
            <a:endParaRPr lang="en-US" altLang="en-US" sz="1200" baseline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sz="1400" smtClean="0"/>
              <a:t>[H</a:t>
            </a:r>
            <a:r>
              <a:rPr lang="en-US" altLang="en-US" sz="1400" baseline="-25000" smtClean="0"/>
              <a:t>3</a:t>
            </a:r>
            <a:r>
              <a:rPr lang="en-US" altLang="en-US" sz="1400" smtClean="0"/>
              <a:t>O</a:t>
            </a:r>
            <a:r>
              <a:rPr lang="en-US" altLang="en-US" sz="1400" baseline="30000" smtClean="0"/>
              <a:t>+</a:t>
            </a:r>
            <a:r>
              <a:rPr lang="en-US" altLang="en-US" sz="1400" smtClean="0"/>
              <a:t>] = 10^–5.85 = </a:t>
            </a:r>
            <a:r>
              <a:rPr lang="en-US" altLang="en-US" smtClean="0">
                <a:solidFill>
                  <a:srgbClr val="009900"/>
                </a:solidFill>
              </a:rPr>
              <a:t>1.4 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× 10</a:t>
            </a:r>
            <a:r>
              <a:rPr lang="en-US" altLang="en-US" baseline="30000" smtClean="0">
                <a:solidFill>
                  <a:srgbClr val="009900"/>
                </a:solidFill>
                <a:cs typeface="Arial" panose="020B0604020202020204" pitchFamily="34" charset="0"/>
              </a:rPr>
              <a:t>–6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 M</a:t>
            </a:r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359064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DD278895-7644-4568-A189-E7EAE4894F46}" type="slidenum">
              <a:rPr lang="en-US" altLang="en-US" sz="1200" baseline="0"/>
              <a:pPr/>
              <a:t>5</a:t>
            </a:fld>
            <a:endParaRPr lang="en-US" altLang="en-US" sz="1200" baseline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296490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B314E92A-7E7A-4356-9881-6A9C1B784DE8}" type="slidenum">
              <a:rPr lang="en-US" altLang="en-US" sz="1200" baseline="0"/>
              <a:pPr/>
              <a:t>41</a:t>
            </a:fld>
            <a:endParaRPr lang="en-US" altLang="en-US" sz="1200" baseline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92042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6EFF7CEF-6E72-42D4-A8C2-ACFB7CDB0460}" type="slidenum">
              <a:rPr lang="en-US" altLang="en-US" sz="1200" baseline="0"/>
              <a:pPr/>
              <a:t>42</a:t>
            </a:fld>
            <a:endParaRPr lang="en-US" altLang="en-US" sz="1200" baseline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664539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981134FD-E54A-4064-A030-AFFDE2FB3C13}" type="slidenum">
              <a:rPr lang="en-US" altLang="en-US" sz="1200" baseline="0"/>
              <a:pPr/>
              <a:t>43</a:t>
            </a:fld>
            <a:endParaRPr lang="en-US" altLang="en-US" sz="1200" baseline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212069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C60E1340-EB45-4424-8FF5-F3F97CBD8B87}" type="slidenum">
              <a:rPr lang="en-US" altLang="en-US" sz="1200" baseline="0"/>
              <a:pPr/>
              <a:t>44</a:t>
            </a:fld>
            <a:endParaRPr lang="en-US" altLang="en-US" sz="1200" baseline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sz="1400" smtClean="0"/>
              <a:t>p</a:t>
            </a:r>
            <a:r>
              <a:rPr lang="en-US" altLang="en-US" sz="1400" i="1" smtClean="0"/>
              <a:t>K</a:t>
            </a:r>
            <a:r>
              <a:rPr lang="en-US" altLang="en-US" sz="1400" baseline="-25000" smtClean="0"/>
              <a:t>a</a:t>
            </a:r>
            <a:r>
              <a:rPr lang="en-US" altLang="en-US" sz="1400" smtClean="0"/>
              <a:t> = –log </a:t>
            </a:r>
            <a:r>
              <a:rPr lang="en-US" altLang="en-US" sz="1400" i="1" smtClean="0"/>
              <a:t>K</a:t>
            </a:r>
            <a:r>
              <a:rPr lang="en-US" altLang="en-US" sz="1400" baseline="-25000" smtClean="0"/>
              <a:t>a</a:t>
            </a:r>
            <a:r>
              <a:rPr lang="en-US" altLang="en-US" sz="1400" smtClean="0"/>
              <a:t> = –log(6.8</a:t>
            </a:r>
            <a:r>
              <a:rPr lang="en-US" altLang="en-US" sz="1400" smtClean="0">
                <a:cs typeface="Arial" panose="020B0604020202020204" pitchFamily="34" charset="0"/>
              </a:rPr>
              <a:t> × 10</a:t>
            </a:r>
            <a:r>
              <a:rPr lang="en-US" altLang="en-US" sz="1400" baseline="30000" smtClean="0">
                <a:cs typeface="Arial" panose="020B0604020202020204" pitchFamily="34" charset="0"/>
              </a:rPr>
              <a:t>–4</a:t>
            </a:r>
            <a:r>
              <a:rPr lang="en-US" altLang="en-US" sz="1400" smtClean="0">
                <a:cs typeface="Arial" panose="020B0604020202020204" pitchFamily="34" charset="0"/>
              </a:rPr>
              <a:t> M</a:t>
            </a:r>
            <a:r>
              <a:rPr lang="en-US" altLang="en-US" sz="1400" smtClean="0"/>
              <a:t>) = 3.17</a:t>
            </a:r>
          </a:p>
        </p:txBody>
      </p:sp>
    </p:spTree>
    <p:extLst>
      <p:ext uri="{BB962C8B-B14F-4D97-AF65-F5344CB8AC3E}">
        <p14:creationId xmlns:p14="http://schemas.microsoft.com/office/powerpoint/2010/main" val="27629372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751B26E0-8C26-403A-8509-3142A8717E64}" type="slidenum">
              <a:rPr lang="en-US" altLang="en-US" sz="1200" baseline="0"/>
              <a:pPr/>
              <a:t>45</a:t>
            </a:fld>
            <a:endParaRPr lang="en-US" altLang="en-US" sz="1200" baseline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sz="1400" smtClean="0"/>
              <a:t>p</a:t>
            </a:r>
            <a:r>
              <a:rPr lang="en-US" altLang="en-US" sz="1400" i="1" smtClean="0"/>
              <a:t>K</a:t>
            </a:r>
            <a:r>
              <a:rPr lang="en-US" altLang="en-US" sz="1400" baseline="-25000" smtClean="0"/>
              <a:t>a</a:t>
            </a:r>
            <a:r>
              <a:rPr lang="en-US" altLang="en-US" sz="1400" smtClean="0"/>
              <a:t> = –log </a:t>
            </a:r>
            <a:r>
              <a:rPr lang="en-US" altLang="en-US" sz="1400" i="1" smtClean="0"/>
              <a:t>K</a:t>
            </a:r>
            <a:r>
              <a:rPr lang="en-US" altLang="en-US" sz="1400" baseline="-25000" smtClean="0"/>
              <a:t>a</a:t>
            </a:r>
            <a:r>
              <a:rPr lang="en-US" altLang="en-US" sz="1400" smtClean="0"/>
              <a:t> = –log(6.8</a:t>
            </a:r>
            <a:r>
              <a:rPr lang="en-US" altLang="en-US" sz="1400" smtClean="0">
                <a:cs typeface="Arial" panose="020B0604020202020204" pitchFamily="34" charset="0"/>
              </a:rPr>
              <a:t> × 10</a:t>
            </a:r>
            <a:r>
              <a:rPr lang="en-US" altLang="en-US" sz="1400" baseline="30000" smtClean="0">
                <a:cs typeface="Arial" panose="020B0604020202020204" pitchFamily="34" charset="0"/>
              </a:rPr>
              <a:t>–4</a:t>
            </a:r>
            <a:r>
              <a:rPr lang="en-US" altLang="en-US" sz="1400" smtClean="0">
                <a:cs typeface="Arial" panose="020B0604020202020204" pitchFamily="34" charset="0"/>
              </a:rPr>
              <a:t> M</a:t>
            </a:r>
            <a:r>
              <a:rPr lang="en-US" altLang="en-US" sz="1400" smtClean="0"/>
              <a:t>) = 3.17</a:t>
            </a:r>
          </a:p>
        </p:txBody>
      </p:sp>
    </p:spTree>
    <p:extLst>
      <p:ext uri="{BB962C8B-B14F-4D97-AF65-F5344CB8AC3E}">
        <p14:creationId xmlns:p14="http://schemas.microsoft.com/office/powerpoint/2010/main" val="4924839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4F2C371D-E5B2-43F9-A31D-569E89BA6499}" type="slidenum">
              <a:rPr lang="en-US" altLang="en-US" sz="1200" baseline="0"/>
              <a:pPr/>
              <a:t>46</a:t>
            </a:fld>
            <a:endParaRPr lang="en-US" altLang="en-US" sz="1200" baseline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See notes on slide 1.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376420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1DF54BB2-E33D-4F0B-B9EE-8FD303E980E0}" type="slidenum">
              <a:rPr lang="en-US" altLang="en-US" sz="1200" baseline="0"/>
              <a:pPr/>
              <a:t>47</a:t>
            </a:fld>
            <a:endParaRPr lang="en-US" altLang="en-US" sz="1200" baseline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See notes on slide 1.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972808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B7335247-31DC-44B0-ACE8-57F0D19CD21E}" type="slidenum">
              <a:rPr lang="en-US" altLang="en-US" sz="1200" baseline="0"/>
              <a:pPr/>
              <a:t>48</a:t>
            </a:fld>
            <a:endParaRPr lang="en-US" altLang="en-US" sz="1200" baseline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See notes on slide 1.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69672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6401EAEF-6D62-4BC3-B0D4-FB402D00C863}" type="slidenum">
              <a:rPr lang="en-US" altLang="en-US" sz="1200" baseline="0"/>
              <a:pPr/>
              <a:t>49</a:t>
            </a:fld>
            <a:endParaRPr lang="en-US" altLang="en-US" sz="1200" baseline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See notes on slide 1.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517043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CF6E2AA0-5839-4370-934F-AC7D932B9F67}" type="slidenum">
              <a:rPr lang="en-US" altLang="en-US" sz="1200" baseline="0"/>
              <a:pPr/>
              <a:t>50</a:t>
            </a:fld>
            <a:endParaRPr lang="en-US" altLang="en-US" sz="1200" baseline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See notes on slide 1.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56586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5D980D38-925F-4837-9A92-F4BD24D752C1}" type="slidenum">
              <a:rPr lang="en-US" altLang="en-US" sz="1200" baseline="0"/>
              <a:pPr/>
              <a:t>6</a:t>
            </a:fld>
            <a:endParaRPr lang="en-US" altLang="en-US" sz="1200" baseline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40300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24F651F8-54E9-47FC-AFE3-C05E061B4310}" type="slidenum">
              <a:rPr lang="en-US" altLang="en-US" sz="1200" baseline="0"/>
              <a:pPr/>
              <a:t>51</a:t>
            </a:fld>
            <a:endParaRPr lang="en-US" altLang="en-US" sz="1200" baseline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See notes on slide 1.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8433352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24F651F8-54E9-47FC-AFE3-C05E061B4310}" type="slidenum">
              <a:rPr lang="en-US" altLang="en-US" sz="1200" baseline="0"/>
              <a:pPr/>
              <a:t>52</a:t>
            </a:fld>
            <a:endParaRPr lang="en-US" altLang="en-US" sz="1200" baseline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See notes on slide 1.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8353134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2144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DA65000B-C404-4D6B-A2DF-E73083821D58}" type="slidenum">
              <a:rPr lang="en-US" altLang="en-US" sz="1200" baseline="0"/>
              <a:pPr/>
              <a:t>54</a:t>
            </a:fld>
            <a:endParaRPr lang="en-US" altLang="en-US" sz="1200" baseline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2873371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E4556195-81FB-48C0-B5B3-0558420F4DD4}" type="slidenum">
              <a:rPr lang="en-US" altLang="en-US" sz="1200" baseline="0"/>
              <a:pPr/>
              <a:t>55</a:t>
            </a:fld>
            <a:endParaRPr lang="en-US" altLang="en-US" sz="1200" baseline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5498437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FE744F15-FC85-4723-8C8A-9F2AC3573F7D}" type="slidenum">
              <a:rPr lang="en-US" altLang="en-US" sz="1200" baseline="0"/>
              <a:pPr/>
              <a:t>56</a:t>
            </a:fld>
            <a:endParaRPr lang="en-US" altLang="en-US" sz="1200" baseline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1414343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E812F6B8-845E-4D23-8DAD-5748AE948790}" type="slidenum">
              <a:rPr lang="en-US" altLang="en-US" sz="1200" baseline="0"/>
              <a:pPr/>
              <a:t>57</a:t>
            </a:fld>
            <a:endParaRPr lang="en-US" altLang="en-US" sz="1200" baseline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9675457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98825F33-9AC8-4F61-AADF-155C9B46F63D}" type="slidenum">
              <a:rPr lang="en-US" altLang="en-US" sz="1200" baseline="0"/>
              <a:pPr/>
              <a:t>58</a:t>
            </a:fld>
            <a:endParaRPr lang="en-US" altLang="en-US" sz="1200" baseline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9957747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FA53C348-C8D9-4E38-B4A0-431283A787D7}" type="slidenum">
              <a:rPr lang="en-US" altLang="en-US" sz="1200" baseline="0"/>
              <a:pPr/>
              <a:t>59</a:t>
            </a:fld>
            <a:endParaRPr lang="en-US" altLang="en-US" sz="1200" baseline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5011657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52E2C41B-0A5F-4C3C-B2CC-297180E57648}" type="slidenum">
              <a:rPr lang="en-US" altLang="en-US" sz="1200" baseline="0"/>
              <a:pPr/>
              <a:t>60</a:t>
            </a:fld>
            <a:endParaRPr lang="en-US" altLang="en-US" sz="1200" baseline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73535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7A77A475-331F-4348-A18F-622E8BCCF22F}" type="slidenum">
              <a:rPr lang="en-US" altLang="en-US" sz="1200" baseline="0"/>
              <a:pPr/>
              <a:t>7</a:t>
            </a:fld>
            <a:endParaRPr lang="en-US" altLang="en-US" sz="1200" baseline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8647990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332D69CA-F9EF-4E7E-9798-F80EC2D24629}" type="slidenum">
              <a:rPr lang="en-US" altLang="en-US" sz="1200" baseline="0"/>
              <a:pPr/>
              <a:t>61</a:t>
            </a:fld>
            <a:endParaRPr lang="en-US" altLang="en-US" sz="1200" baseline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sz="1400" smtClean="0"/>
              <a:t>pH = –log</a:t>
            </a:r>
            <a:r>
              <a:rPr lang="en-US" altLang="en-US" sz="1400" i="1" smtClean="0"/>
              <a:t>K</a:t>
            </a:r>
            <a:r>
              <a:rPr lang="en-US" altLang="en-US" sz="1400" baseline="-25000" smtClean="0"/>
              <a:t>a</a:t>
            </a:r>
            <a:r>
              <a:rPr lang="en-US" altLang="en-US" sz="1400" smtClean="0"/>
              <a:t> + log([C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H</a:t>
            </a:r>
            <a:r>
              <a:rPr lang="en-US" altLang="en-US" sz="1400" baseline="-25000" smtClean="0"/>
              <a:t>3</a:t>
            </a:r>
            <a:r>
              <a:rPr lang="en-US" altLang="en-US" sz="1400" smtClean="0"/>
              <a:t>O</a:t>
            </a:r>
            <a:r>
              <a:rPr lang="en-US" altLang="en-US" sz="1400" baseline="-25000" smtClean="0"/>
              <a:t>2</a:t>
            </a:r>
            <a:r>
              <a:rPr lang="en-US" altLang="en-US" sz="1400" baseline="30000" smtClean="0"/>
              <a:t>–</a:t>
            </a:r>
            <a:r>
              <a:rPr lang="en-US" altLang="en-US" sz="1400" smtClean="0"/>
              <a:t>] / [HC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H</a:t>
            </a:r>
            <a:r>
              <a:rPr lang="en-US" altLang="en-US" sz="1400" baseline="-25000" smtClean="0"/>
              <a:t>3</a:t>
            </a:r>
            <a:r>
              <a:rPr lang="en-US" altLang="en-US" sz="1400" smtClean="0"/>
              <a:t>O</a:t>
            </a:r>
            <a:r>
              <a:rPr lang="en-US" altLang="en-US" sz="1400" baseline="-25000" smtClean="0"/>
              <a:t>2</a:t>
            </a:r>
            <a:r>
              <a:rPr lang="en-US" altLang="en-US" sz="1400" smtClean="0"/>
              <a:t>]) = –log(1.8 </a:t>
            </a:r>
            <a:r>
              <a:rPr lang="en-US" altLang="en-US" sz="1400" smtClean="0">
                <a:cs typeface="Arial" panose="020B0604020202020204" pitchFamily="34" charset="0"/>
              </a:rPr>
              <a:t>× 10</a:t>
            </a:r>
            <a:r>
              <a:rPr lang="en-US" altLang="en-US" sz="1400" baseline="30000" smtClean="0">
                <a:cs typeface="Arial" panose="020B0604020202020204" pitchFamily="34" charset="0"/>
              </a:rPr>
              <a:t>–5</a:t>
            </a:r>
            <a:r>
              <a:rPr lang="en-US" altLang="en-US" sz="1400" smtClean="0"/>
              <a:t>) + log(0.85 M / 0.45 M) = 5.02</a:t>
            </a:r>
          </a:p>
        </p:txBody>
      </p:sp>
    </p:spTree>
    <p:extLst>
      <p:ext uri="{BB962C8B-B14F-4D97-AF65-F5344CB8AC3E}">
        <p14:creationId xmlns:p14="http://schemas.microsoft.com/office/powerpoint/2010/main" val="55908127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D7AAE9A4-A234-46B5-B0B1-224B189DAC56}" type="slidenum">
              <a:rPr lang="en-US" altLang="en-US" sz="1200" baseline="0"/>
              <a:pPr/>
              <a:t>62</a:t>
            </a:fld>
            <a:endParaRPr lang="en-US" altLang="en-US" sz="1200" baseline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2390991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DF7D137F-F0C8-4BDD-8C03-27E673769F88}" type="slidenum">
              <a:rPr lang="en-US" altLang="en-US" sz="1200" baseline="0"/>
              <a:pPr/>
              <a:t>63</a:t>
            </a:fld>
            <a:endParaRPr lang="en-US" altLang="en-US" sz="1200" baseline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2768050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67AA6D07-3019-4570-A0D9-13F454EE4426}" type="slidenum">
              <a:rPr lang="en-US" altLang="en-US" sz="1200" baseline="0"/>
              <a:pPr/>
              <a:t>64</a:t>
            </a:fld>
            <a:endParaRPr lang="en-US" altLang="en-US" sz="1200" baseline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038559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D2474654-CD28-45A9-8523-CE0A4C45C4EE}" type="slidenum">
              <a:rPr lang="en-US" altLang="en-US" sz="1200" baseline="0"/>
              <a:pPr/>
              <a:t>65</a:t>
            </a:fld>
            <a:endParaRPr lang="en-US" altLang="en-US" sz="1200" baseline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9054277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9BEE80D2-6938-487F-84DB-B7FAE4E806D8}" type="slidenum">
              <a:rPr lang="en-US" altLang="en-US" sz="1200" baseline="0"/>
              <a:pPr/>
              <a:t>66</a:t>
            </a:fld>
            <a:endParaRPr lang="en-US" altLang="en-US" sz="1200" baseline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172590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D6201F3B-2690-45CD-9C58-BBAC32A35002}" type="slidenum">
              <a:rPr lang="en-US" altLang="en-US" sz="1200" baseline="0"/>
              <a:pPr/>
              <a:t>67</a:t>
            </a:fld>
            <a:endParaRPr lang="en-US" altLang="en-US" sz="1200" baseline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1519314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DD95C195-7E16-474B-A397-300ED6AC0347}" type="slidenum">
              <a:rPr lang="en-US" altLang="en-US" sz="1200" baseline="0"/>
              <a:pPr/>
              <a:t>68</a:t>
            </a:fld>
            <a:endParaRPr lang="en-US" altLang="en-US" sz="1200" baseline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0717205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E992D4DB-4352-4E95-A8D3-9C4217054C1E}" type="slidenum">
              <a:rPr lang="en-US" altLang="en-US" sz="1200" baseline="0"/>
              <a:pPr/>
              <a:t>69</a:t>
            </a:fld>
            <a:endParaRPr lang="en-US" altLang="en-US" sz="1200" baseline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sz="1400" smtClean="0"/>
              <a:t>(180.0 mL)(1 L/1000 mL)(5.3 mEq/L)(1 Eq/1000 mEq)(1 mol Ca</a:t>
            </a:r>
            <a:r>
              <a:rPr lang="en-US" altLang="en-US" sz="1400" baseline="30000" smtClean="0"/>
              <a:t>2+</a:t>
            </a:r>
            <a:r>
              <a:rPr lang="en-US" altLang="en-US" sz="1400" smtClean="0"/>
              <a:t>/2 Eq Ca</a:t>
            </a:r>
            <a:r>
              <a:rPr lang="en-US" altLang="en-US" sz="1400" baseline="30000" smtClean="0"/>
              <a:t>2+</a:t>
            </a:r>
            <a:r>
              <a:rPr lang="en-US" altLang="en-US" sz="1400" smtClean="0"/>
              <a:t>)(40.08 g/mol)(1000 mg/1g) = 19 mg Ca</a:t>
            </a:r>
            <a:r>
              <a:rPr lang="en-US" altLang="en-US" sz="1400" baseline="30000" smtClean="0"/>
              <a:t>2+</a:t>
            </a:r>
            <a:r>
              <a:rPr lang="en-US" altLang="en-US" sz="1400" smtClean="0"/>
              <a:t>ion</a:t>
            </a:r>
          </a:p>
        </p:txBody>
      </p:sp>
    </p:spTree>
    <p:extLst>
      <p:ext uri="{BB962C8B-B14F-4D97-AF65-F5344CB8AC3E}">
        <p14:creationId xmlns:p14="http://schemas.microsoft.com/office/powerpoint/2010/main" val="284144212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152B0D93-CD14-446D-80A4-6F2F1DAF414B}" type="slidenum">
              <a:rPr lang="en-US" altLang="en-US" sz="1200" baseline="0"/>
              <a:pPr/>
              <a:t>70</a:t>
            </a:fld>
            <a:endParaRPr lang="en-US" altLang="en-US" sz="1200" baseline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sz="1400" smtClean="0"/>
              <a:t>(180.0 mL)(1 L/1000 mL)(5.3 mEq/L)(1 Eq/1000 mEq)(1 mol Ca</a:t>
            </a:r>
            <a:r>
              <a:rPr lang="en-US" altLang="en-US" sz="1400" baseline="30000" smtClean="0"/>
              <a:t>2+</a:t>
            </a:r>
            <a:r>
              <a:rPr lang="en-US" altLang="en-US" sz="1400" smtClean="0"/>
              <a:t>/2 Eq Ca</a:t>
            </a:r>
            <a:r>
              <a:rPr lang="en-US" altLang="en-US" sz="1400" baseline="30000" smtClean="0"/>
              <a:t>2+</a:t>
            </a:r>
            <a:r>
              <a:rPr lang="en-US" altLang="en-US" sz="1400" smtClean="0"/>
              <a:t>)(40.08 g/mol)(1000 mg/1g) = 19 mg Ca</a:t>
            </a:r>
            <a:r>
              <a:rPr lang="en-US" altLang="en-US" sz="1400" baseline="30000" smtClean="0"/>
              <a:t>2+</a:t>
            </a:r>
            <a:r>
              <a:rPr lang="en-US" altLang="en-US" sz="1400" smtClean="0"/>
              <a:t>ion</a:t>
            </a:r>
          </a:p>
        </p:txBody>
      </p:sp>
    </p:spTree>
    <p:extLst>
      <p:ext uri="{BB962C8B-B14F-4D97-AF65-F5344CB8AC3E}">
        <p14:creationId xmlns:p14="http://schemas.microsoft.com/office/powerpoint/2010/main" val="3374290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13D4BB11-AE06-4B0A-8C87-0116A0C3BB68}" type="slidenum">
              <a:rPr lang="en-US" altLang="en-US" sz="1200" baseline="0"/>
              <a:pPr/>
              <a:t>8</a:t>
            </a:fld>
            <a:endParaRPr lang="en-US" altLang="en-US" sz="1200" baseline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252317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D56B8F6C-F1B1-43DB-8E26-5C68C05B89D9}" type="slidenum">
              <a:rPr lang="en-US" altLang="en-US" sz="1200" baseline="0"/>
              <a:pPr/>
              <a:t>71</a:t>
            </a:fld>
            <a:endParaRPr lang="en-US" altLang="en-US" sz="1200" baseline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6212149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3E5934E4-FAC6-41D6-B091-AEEE2388F92B}" type="slidenum">
              <a:rPr lang="en-US" altLang="en-US" sz="1200" baseline="0"/>
              <a:pPr/>
              <a:t>72</a:t>
            </a:fld>
            <a:endParaRPr lang="en-US" altLang="en-US" sz="1200" baseline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7652680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BF017AAB-8354-4818-AD9D-CCF8AD68F4C0}" type="slidenum">
              <a:rPr lang="en-US" altLang="en-US" sz="1200" baseline="0"/>
              <a:pPr/>
              <a:t>73</a:t>
            </a:fld>
            <a:endParaRPr lang="en-US" altLang="en-US" sz="1200" baseline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5710979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37951C23-FD13-4569-BBDF-077B7BDD9859}" type="slidenum">
              <a:rPr lang="en-US" altLang="en-US" sz="1200" baseline="0"/>
              <a:pPr/>
              <a:t>74</a:t>
            </a:fld>
            <a:endParaRPr lang="en-US" altLang="en-US" sz="1200" baseline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9058448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0F707C6D-DDB4-45D4-AEE3-3B3681AFDB4F}" type="slidenum">
              <a:rPr lang="en-US" altLang="en-US" sz="1200" baseline="0"/>
              <a:pPr/>
              <a:t>75</a:t>
            </a:fld>
            <a:endParaRPr lang="en-US" altLang="en-US" sz="1200" baseline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1.00 mol of sodium hydroxide would be required.</a:t>
            </a:r>
          </a:p>
        </p:txBody>
      </p:sp>
    </p:spTree>
    <p:extLst>
      <p:ext uri="{BB962C8B-B14F-4D97-AF65-F5344CB8AC3E}">
        <p14:creationId xmlns:p14="http://schemas.microsoft.com/office/powerpoint/2010/main" val="347946114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892EA460-379E-4143-AB1D-8DE85314F09B}" type="slidenum">
              <a:rPr lang="en-US" altLang="en-US" sz="1200" baseline="0"/>
              <a:pPr/>
              <a:t>76</a:t>
            </a:fld>
            <a:endParaRPr lang="en-US" altLang="en-US" sz="1200" baseline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cs typeface="Arial" panose="020B0604020202020204" pitchFamily="34" charset="0"/>
              </a:rPr>
              <a:t>1.00 </a:t>
            </a:r>
            <a:r>
              <a:rPr lang="en-US" altLang="en-US" dirty="0" err="1" smtClean="0">
                <a:cs typeface="Arial" panose="020B0604020202020204" pitchFamily="34" charset="0"/>
              </a:rPr>
              <a:t>mol</a:t>
            </a:r>
            <a:r>
              <a:rPr lang="en-US" altLang="en-US" dirty="0" smtClean="0">
                <a:cs typeface="Arial" panose="020B0604020202020204" pitchFamily="34" charset="0"/>
              </a:rPr>
              <a:t> of sodium hydroxide would be required.</a:t>
            </a:r>
          </a:p>
        </p:txBody>
      </p:sp>
    </p:spTree>
    <p:extLst>
      <p:ext uri="{BB962C8B-B14F-4D97-AF65-F5344CB8AC3E}">
        <p14:creationId xmlns:p14="http://schemas.microsoft.com/office/powerpoint/2010/main" val="3512147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380A3437-B7E2-4EB5-88C3-A1264F8F6069}" type="slidenum">
              <a:rPr lang="en-US" altLang="en-US" sz="1200" baseline="0"/>
              <a:pPr/>
              <a:t>9</a:t>
            </a:fld>
            <a:endParaRPr lang="en-US" altLang="en-US" sz="1200" baseline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89057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D3BA5097-94FE-44AF-BF81-14294846D0CF}" type="slidenum">
              <a:rPr lang="en-US" altLang="en-US" sz="1200" baseline="0"/>
              <a:pPr/>
              <a:t>10</a:t>
            </a:fld>
            <a:endParaRPr lang="en-US" altLang="en-US" sz="1200" baseline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06535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3C15-1D26-4179-A4AC-CA5CCD1AAD9E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5DB7-86AD-4061-8168-4DBAECC27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32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3C15-1D26-4179-A4AC-CA5CCD1AAD9E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5DB7-86AD-4061-8168-4DBAECC27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4287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09672-6C44-4BB8-8EB8-C3875F5115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202184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90AC95-9593-4674-A2C8-EAEF4C50C9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5616047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677C3-EF7A-479D-BA33-969D901742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942600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59F8EE-E656-4714-B393-2275FE2FCF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7257116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5BEAD6-F92B-4A05-B88B-2EF047C2CB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101089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6762B3-4D05-48E7-B4EF-8181FA61F9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03225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A9F416-C489-4D8F-B595-C42793CA65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58913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3AA34-D015-482E-A294-B806CD0878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471853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5D938-7C3D-41A7-8A96-FE2926695D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497071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E5D657-6158-497C-9B57-9618242E63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25039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3C15-1D26-4179-A4AC-CA5CCD1AAD9E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5DB7-86AD-4061-8168-4DBAECC27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212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713E43-3675-442D-BCEC-66DB35AC71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894941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D3D025-82A2-4445-8543-87C4B31FCD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079098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8AA31A-92C1-46B1-B8CF-3F4C3D9007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922406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14542-42F8-4A7C-9227-918387C951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017530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806916-5E2B-47F1-9F78-DC8A71BA01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713793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008836-EC9D-4A83-A66D-7911869183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67603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687135-8B33-4FD7-8335-9022318E59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869005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DDD6E-BF79-4A2D-8339-DC5765DE52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027818"/>
      </p:ext>
    </p:extLst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0950F2-1BA4-4C69-885C-8D6691A215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2965126"/>
      </p:ext>
    </p:extLst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D2F929-A535-49DF-B2D7-EBBCA4123A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46480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Stoker9781133103943-pp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1012825"/>
            <a:ext cx="3756025" cy="48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953000" y="2057400"/>
            <a:ext cx="3810000" cy="9906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0" y="3352800"/>
            <a:ext cx="3136900" cy="8223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00331096"/>
      </p:ext>
    </p:extLst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C43662-3A75-4285-9BB7-6A7EC22560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831268"/>
      </p:ext>
    </p:extLst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BB8006-EF15-439B-ABD0-170A7D9945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264894"/>
      </p:ext>
    </p:extLst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DDBF82-6B40-416A-8509-6F34ECF71F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200426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08D456-B80C-4ED1-996D-0233A41CB3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898192"/>
      </p:ext>
    </p:extLst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3D23B4-1CCD-4449-8AEA-8769DBF92B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378452"/>
      </p:ext>
    </p:extLst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CBCFB5-8274-4E98-AA08-3EE39EFF91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179064"/>
      </p:ext>
    </p:extLst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51EBA3-8569-4A94-8F0E-DC31377663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942062"/>
      </p:ext>
    </p:extLst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800BFA-F934-4674-89FB-4254251741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80187"/>
      </p:ext>
    </p:extLst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1E8DAD-3780-4B1A-8C0F-4548053895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106115"/>
      </p:ext>
    </p:extLst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4C14A4-C1A5-47D9-8F0B-3A1BE51843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79381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16A09A-D2E6-445B-8DBD-941EA84F9B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033211"/>
      </p:ext>
    </p:extLst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B12EFA-5E1F-4449-AF59-A777FD5195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205880"/>
      </p:ext>
    </p:extLst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9B73B4-14DC-44B0-AB6A-77CE8BF79B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521855"/>
      </p:ext>
    </p:extLst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C19EF-8DDB-454C-BE8F-61A6BB0679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1268772"/>
      </p:ext>
    </p:extLst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34912-F401-4F57-BF1B-5CA3BCB615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58125"/>
      </p:ext>
    </p:extLst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AFF43F-E998-42D6-81B5-6CC03AF45B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088175"/>
      </p:ext>
    </p:extLst>
  </p:cSld>
  <p:clrMapOvr>
    <a:masterClrMapping/>
  </p:clrMapOvr>
  <p:transition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EE8ED-0E2D-4508-B164-FA68278AC9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835199"/>
      </p:ext>
    </p:extLst>
  </p:cSld>
  <p:clrMapOvr>
    <a:masterClrMapping/>
  </p:clrMapOvr>
  <p:transition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ECB47-0C44-4F5E-BC50-8D7634B5C9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821954"/>
      </p:ext>
    </p:extLst>
  </p:cSld>
  <p:clrMapOvr>
    <a:masterClrMapping/>
  </p:clrMapOvr>
  <p:transition spd="med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58A99B-ED88-4982-AE50-710466B84D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188847"/>
      </p:ext>
    </p:extLst>
  </p:cSld>
  <p:clrMapOvr>
    <a:masterClrMapping/>
  </p:clrMapOvr>
  <p:transition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81B4C9-576B-4E93-8B85-3C152E62ED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806914"/>
      </p:ext>
    </p:extLst>
  </p:cSld>
  <p:clrMapOvr>
    <a:masterClrMapping/>
  </p:clrMapOvr>
  <p:transition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9147F8-A8E7-419B-96C7-636310FC82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02065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229A14-FB12-44C2-B1F3-B8591424CB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187899"/>
      </p:ext>
    </p:extLst>
  </p:cSld>
  <p:clrMapOvr>
    <a:masterClrMapping/>
  </p:clrMapOvr>
  <p:transition spd="med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39205D-9732-45AB-9143-28D92B0891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328702"/>
      </p:ext>
    </p:extLst>
  </p:cSld>
  <p:clrMapOvr>
    <a:masterClrMapping/>
  </p:clrMapOvr>
  <p:transition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53E322-9677-4393-9404-2450D15298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5058"/>
      </p:ext>
    </p:extLst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B0A514-8CA5-40ED-9853-27BB4319C5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8206998"/>
      </p:ext>
    </p:extLst>
  </p:cSld>
  <p:clrMapOvr>
    <a:masterClrMapping/>
  </p:clrMapOvr>
  <p:transition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6560EF-17D0-4475-9920-41B53A87D1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353558"/>
      </p:ext>
    </p:extLst>
  </p:cSld>
  <p:clrMapOvr>
    <a:masterClrMapping/>
  </p:clrMapOvr>
  <p:transition spd="med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6EA6BF-CD76-41E4-8F06-B05FBD927F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701020"/>
      </p:ext>
    </p:extLst>
  </p:cSld>
  <p:clrMapOvr>
    <a:masterClrMapping/>
  </p:clrMapOvr>
  <p:transition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A3A49-4401-474D-912A-D25C52EAB1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594416"/>
      </p:ext>
    </p:extLst>
  </p:cSld>
  <p:clrMapOvr>
    <a:masterClrMapping/>
  </p:clrMapOvr>
  <p:transition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866193-1F2C-448B-A67D-4900308922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945173"/>
      </p:ext>
    </p:extLst>
  </p:cSld>
  <p:clrMapOvr>
    <a:masterClrMapping/>
  </p:clrMapOvr>
  <p:transition spd="med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E1D15B-1818-4E33-B6EB-B75AE76AB4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778313"/>
      </p:ext>
    </p:extLst>
  </p:cSld>
  <p:clrMapOvr>
    <a:masterClrMapping/>
  </p:clrMapOvr>
  <p:transition spd="med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EC24F-982F-43F4-80B0-F66053BD19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540262"/>
      </p:ext>
    </p:extLst>
  </p:cSld>
  <p:clrMapOvr>
    <a:masterClrMapping/>
  </p:clrMapOvr>
  <p:transition spd="med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BD4D34-31B7-4853-AAF1-2B18898A10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067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9B21E0-98D3-4740-B757-96597103C0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4533477"/>
      </p:ext>
    </p:extLst>
  </p:cSld>
  <p:clrMapOvr>
    <a:masterClrMapping/>
  </p:clrMapOvr>
  <p:transition spd="med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94E148-3895-40A4-8D0D-0195A9A49B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790421"/>
      </p:ext>
    </p:extLst>
  </p:cSld>
  <p:clrMapOvr>
    <a:masterClrMapping/>
  </p:clrMapOvr>
  <p:transition spd="med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9BF15-55E1-4ED7-8772-5E9D2775B2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190808"/>
      </p:ext>
    </p:extLst>
  </p:cSld>
  <p:clrMapOvr>
    <a:masterClrMapping/>
  </p:clrMapOvr>
  <p:transition spd="med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AAD66-3548-4E70-8C8B-9876495C96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691324"/>
      </p:ext>
    </p:extLst>
  </p:cSld>
  <p:clrMapOvr>
    <a:masterClrMapping/>
  </p:clrMapOvr>
  <p:transition spd="med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53FCDF-A203-4839-AD23-A5DF388D01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298100"/>
      </p:ext>
    </p:extLst>
  </p:cSld>
  <p:clrMapOvr>
    <a:masterClrMapping/>
  </p:clrMapOvr>
  <p:transition spd="med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EABCB5-5867-4230-9958-3D6F15BF38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998899"/>
      </p:ext>
    </p:extLst>
  </p:cSld>
  <p:clrMapOvr>
    <a:masterClrMapping/>
  </p:clrMapOvr>
  <p:transition spd="med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E32FE4-1F3A-4210-9E5C-94A668EE02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360565"/>
      </p:ext>
    </p:extLst>
  </p:cSld>
  <p:clrMapOvr>
    <a:masterClrMapping/>
  </p:clrMapOvr>
  <p:transition spd="med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91C1A5-0315-4C3F-B08C-3A893467FA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895682"/>
      </p:ext>
    </p:extLst>
  </p:cSld>
  <p:clrMapOvr>
    <a:masterClrMapping/>
  </p:clrMapOvr>
  <p:transition spd="med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672C7B-4864-4F26-9C5D-EE62E775C3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33454"/>
      </p:ext>
    </p:extLst>
  </p:cSld>
  <p:clrMapOvr>
    <a:masterClrMapping/>
  </p:clrMapOvr>
  <p:transition spd="med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42B481-9BAD-4884-8027-904FF515FA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327804"/>
      </p:ext>
    </p:extLst>
  </p:cSld>
  <p:clrMapOvr>
    <a:masterClrMapping/>
  </p:clrMapOvr>
  <p:transition spd="med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970D23-D193-4A25-92C1-F01045D7E3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19083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6103FD-9F23-4470-AB66-0A2E6F9ED4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790986"/>
      </p:ext>
    </p:extLst>
  </p:cSld>
  <p:clrMapOvr>
    <a:masterClrMapping/>
  </p:clrMapOvr>
  <p:transition spd="med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B759DB-E4D4-42D2-9472-F9632DBC85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35737"/>
      </p:ext>
    </p:extLst>
  </p:cSld>
  <p:clrMapOvr>
    <a:masterClrMapping/>
  </p:clrMapOvr>
  <p:transition spd="med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E237C6-2D5F-41CD-9865-E7B73A2CD6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1226094"/>
      </p:ext>
    </p:extLst>
  </p:cSld>
  <p:clrMapOvr>
    <a:masterClrMapping/>
  </p:clrMapOvr>
  <p:transition spd="med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50860-B32A-49AB-A36B-182C73B6E5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9138393"/>
      </p:ext>
    </p:extLst>
  </p:cSld>
  <p:clrMapOvr>
    <a:masterClrMapping/>
  </p:clrMapOvr>
  <p:transition spd="med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0BEC5-5379-464B-948D-EFFB431D31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236236"/>
      </p:ext>
    </p:extLst>
  </p:cSld>
  <p:clrMapOvr>
    <a:masterClrMapping/>
  </p:clrMapOvr>
  <p:transition spd="med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20DC08-20AE-42C2-A5EF-34600114C6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441204"/>
      </p:ext>
    </p:extLst>
  </p:cSld>
  <p:clrMapOvr>
    <a:masterClrMapping/>
  </p:clrMapOvr>
  <p:transition spd="med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61A03-2C09-43F1-86A7-D37120DC4C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159332"/>
      </p:ext>
    </p:extLst>
  </p:cSld>
  <p:clrMapOvr>
    <a:masterClrMapping/>
  </p:clrMapOvr>
  <p:transition spd="med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3E10EF-DD06-40EF-B2BE-12212F3749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193044"/>
      </p:ext>
    </p:extLst>
  </p:cSld>
  <p:clrMapOvr>
    <a:masterClrMapping/>
  </p:clrMapOvr>
  <p:transition spd="med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D191F-2E77-4BE0-BA08-47DE61EC2C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6258368"/>
      </p:ext>
    </p:extLst>
  </p:cSld>
  <p:clrMapOvr>
    <a:masterClrMapping/>
  </p:clrMapOvr>
  <p:transition spd="med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686009-44B8-47D7-8ED0-11BE0B8689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797831"/>
      </p:ext>
    </p:extLst>
  </p:cSld>
  <p:clrMapOvr>
    <a:masterClrMapping/>
  </p:clrMapOvr>
  <p:transition spd="med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6DE76F-1036-4329-9DC2-6569EAFC5F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07778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196C5-6956-40AC-BDCC-DD9D40A852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215767"/>
      </p:ext>
    </p:extLst>
  </p:cSld>
  <p:clrMapOvr>
    <a:masterClrMapping/>
  </p:clrMapOvr>
  <p:transition spd="med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97CA86-67D3-41EF-98A0-0CFD6F1533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518083"/>
      </p:ext>
    </p:extLst>
  </p:cSld>
  <p:clrMapOvr>
    <a:masterClrMapping/>
  </p:clrMapOvr>
  <p:transition spd="med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41073C-2ACF-4C5A-9FED-32C9177A67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326780"/>
      </p:ext>
    </p:extLst>
  </p:cSld>
  <p:clrMapOvr>
    <a:masterClrMapping/>
  </p:clrMapOvr>
  <p:transition spd="med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190D1F-8FF2-4AD7-9468-95A1076E98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381232"/>
      </p:ext>
    </p:extLst>
  </p:cSld>
  <p:clrMapOvr>
    <a:masterClrMapping/>
  </p:clrMapOvr>
  <p:transition spd="med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4AFA0F-E300-47EE-8B8F-2B914EAAE7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254514"/>
      </p:ext>
    </p:extLst>
  </p:cSld>
  <p:clrMapOvr>
    <a:masterClrMapping/>
  </p:clrMapOvr>
  <p:transition spd="med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37376-5798-4FB5-AC9B-44A5C32C89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951402"/>
      </p:ext>
    </p:extLst>
  </p:cSld>
  <p:clrMapOvr>
    <a:masterClrMapping/>
  </p:clrMapOvr>
  <p:transition spd="med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01DFA2-8D8D-4058-8D9C-88ADE05CBC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630707"/>
      </p:ext>
    </p:extLst>
  </p:cSld>
  <p:clrMapOvr>
    <a:masterClrMapping/>
  </p:clrMapOvr>
  <p:transition spd="med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911C98-FB2C-49F8-A66A-C9D9D1B6B6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990572"/>
      </p:ext>
    </p:extLst>
  </p:cSld>
  <p:clrMapOvr>
    <a:masterClrMapping/>
  </p:clrMapOvr>
  <p:transition spd="med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55B7AC-E8F4-401E-B13A-8407C927B6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226879"/>
      </p:ext>
    </p:extLst>
  </p:cSld>
  <p:clrMapOvr>
    <a:masterClrMapping/>
  </p:clrMapOvr>
  <p:transition spd="med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9F90EC-6188-41C8-8245-FF700FEEC2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671008"/>
      </p:ext>
    </p:extLst>
  </p:cSld>
  <p:clrMapOvr>
    <a:masterClrMapping/>
  </p:clrMapOvr>
  <p:transition spd="med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0D271-CD67-4691-B23D-B55057A2FB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73314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663267-54B6-434B-8EDD-86D0FE3FE0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597078"/>
      </p:ext>
    </p:extLst>
  </p:cSld>
  <p:clrMapOvr>
    <a:masterClrMapping/>
  </p:clrMapOvr>
  <p:transition spd="med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BD304-9879-41E9-B81F-DB5D83C3A7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837360"/>
      </p:ext>
    </p:extLst>
  </p:cSld>
  <p:clrMapOvr>
    <a:masterClrMapping/>
  </p:clrMapOvr>
  <p:transition spd="med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EC667E-FC4D-49D6-AEC6-DAA762FDB0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652491"/>
      </p:ext>
    </p:extLst>
  </p:cSld>
  <p:clrMapOvr>
    <a:masterClrMapping/>
  </p:clrMapOvr>
  <p:transition spd="med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94FB22-560B-4655-843E-6B408BF58D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725235"/>
      </p:ext>
    </p:extLst>
  </p:cSld>
  <p:clrMapOvr>
    <a:masterClrMapping/>
  </p:clrMapOvr>
  <p:transition spd="med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32F0A4-C2EC-4895-824A-089917E023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595428"/>
      </p:ext>
    </p:extLst>
  </p:cSld>
  <p:clrMapOvr>
    <a:masterClrMapping/>
  </p:clrMapOvr>
  <p:transition spd="med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FD21C-1F71-4A36-B322-6F3A4DC5D0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485298"/>
      </p:ext>
    </p:extLst>
  </p:cSld>
  <p:clrMapOvr>
    <a:masterClrMapping/>
  </p:clrMapOvr>
  <p:transition spd="med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FDC05-51EF-4F32-B046-2C6F96500A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426105"/>
      </p:ext>
    </p:extLst>
  </p:cSld>
  <p:clrMapOvr>
    <a:masterClrMapping/>
  </p:clrMapOvr>
  <p:transition spd="med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171613-D08B-4B20-A2BB-9E946BBADC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694063"/>
      </p:ext>
    </p:extLst>
  </p:cSld>
  <p:clrMapOvr>
    <a:masterClrMapping/>
  </p:clrMapOvr>
  <p:transition spd="med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0CC82-9715-499D-B88B-8603DC95A1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776963"/>
      </p:ext>
    </p:extLst>
  </p:cSld>
  <p:clrMapOvr>
    <a:masterClrMapping/>
  </p:clrMapOvr>
  <p:transition spd="med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81F5A-8534-4D15-8E7F-37B25FD5D3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199299"/>
      </p:ext>
    </p:extLst>
  </p:cSld>
  <p:clrMapOvr>
    <a:masterClrMapping/>
  </p:clrMapOvr>
  <p:transition spd="med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20206-FAAA-4472-A934-429575F07C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40268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066ADA-BC03-4551-947D-C581A3C801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7170127"/>
      </p:ext>
    </p:extLst>
  </p:cSld>
  <p:clrMapOvr>
    <a:masterClrMapping/>
  </p:clrMapOvr>
  <p:transition spd="med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0886BC-76AD-4A9C-A217-415FC88F7D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38971"/>
      </p:ext>
    </p:extLst>
  </p:cSld>
  <p:clrMapOvr>
    <a:masterClrMapping/>
  </p:clrMapOvr>
  <p:transition spd="med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7707EE-16BD-47E6-80E1-C4560EA7D2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295714"/>
      </p:ext>
    </p:extLst>
  </p:cSld>
  <p:clrMapOvr>
    <a:masterClrMapping/>
  </p:clrMapOvr>
  <p:transition spd="med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827638-597F-4A48-A28F-F776934AD9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164288"/>
      </p:ext>
    </p:extLst>
  </p:cSld>
  <p:clrMapOvr>
    <a:masterClrMapping/>
  </p:clrMapOvr>
  <p:transition spd="med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BF9186-64C6-4C44-A1E7-63D8BD46BF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84817"/>
      </p:ext>
    </p:extLst>
  </p:cSld>
  <p:clrMapOvr>
    <a:masterClrMapping/>
  </p:clrMapOvr>
  <p:transition spd="med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CBB77D-FDE7-461E-81DC-48B1709B9C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354729"/>
      </p:ext>
    </p:extLst>
  </p:cSld>
  <p:clrMapOvr>
    <a:masterClrMapping/>
  </p:clrMapOvr>
  <p:transition spd="med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8247A7-D245-4937-B82F-2EF261B2CB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367892"/>
      </p:ext>
    </p:extLst>
  </p:cSld>
  <p:clrMapOvr>
    <a:masterClrMapping/>
  </p:clrMapOvr>
  <p:transition spd="med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0F32E1-B564-466D-9DCF-3D704E04DC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6965738"/>
      </p:ext>
    </p:extLst>
  </p:cSld>
  <p:clrMapOvr>
    <a:masterClrMapping/>
  </p:clrMapOvr>
  <p:transition spd="med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8A40FF-A6DE-403D-9560-FF92448A29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048016"/>
      </p:ext>
    </p:extLst>
  </p:cSld>
  <p:clrMapOvr>
    <a:masterClrMapping/>
  </p:clrMapOvr>
  <p:transition spd="med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3D2A3A-C0EF-4EB1-B1C2-399EB5C2D8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8122795"/>
      </p:ext>
    </p:extLst>
  </p:cSld>
  <p:clrMapOvr>
    <a:masterClrMapping/>
  </p:clrMapOvr>
  <p:transition spd="med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D29B4F-15E3-4526-B83F-7E66FA84A3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28541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3C15-1D26-4179-A4AC-CA5CCD1AAD9E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5DB7-86AD-4061-8168-4DBAECC27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221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26D02F-069F-4829-A3C8-36EEA3F1FC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757085"/>
      </p:ext>
    </p:extLst>
  </p:cSld>
  <p:clrMapOvr>
    <a:masterClrMapping/>
  </p:clrMapOvr>
  <p:transition spd="med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6FA6D-7A6A-43E2-A55F-D123EB4425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175643"/>
      </p:ext>
    </p:extLst>
  </p:cSld>
  <p:clrMapOvr>
    <a:masterClrMapping/>
  </p:clrMapOvr>
  <p:transition spd="med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96777A-AAFD-4C47-AE97-C1D639C327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872782"/>
      </p:ext>
    </p:extLst>
  </p:cSld>
  <p:clrMapOvr>
    <a:masterClrMapping/>
  </p:clrMapOvr>
  <p:transition spd="med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727DA3-2D4C-4F1A-82F3-737F00E19D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482921"/>
      </p:ext>
    </p:extLst>
  </p:cSld>
  <p:clrMapOvr>
    <a:masterClrMapping/>
  </p:clrMapOvr>
  <p:transition spd="med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8CAD60-B385-4094-922D-B2111E3763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981185"/>
      </p:ext>
    </p:extLst>
  </p:cSld>
  <p:clrMapOvr>
    <a:masterClrMapping/>
  </p:clrMapOvr>
  <p:transition spd="med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46BBF8-27FB-4D73-B5C1-2835A5E0BB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509855"/>
      </p:ext>
    </p:extLst>
  </p:cSld>
  <p:clrMapOvr>
    <a:masterClrMapping/>
  </p:clrMapOvr>
  <p:transition spd="med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B6E233-A738-41E3-A391-515A6FCF68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26558"/>
      </p:ext>
    </p:extLst>
  </p:cSld>
  <p:clrMapOvr>
    <a:masterClrMapping/>
  </p:clrMapOvr>
  <p:transition spd="med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70472D-F192-4E18-AB02-D7C1B7CAD8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650152"/>
      </p:ext>
    </p:extLst>
  </p:cSld>
  <p:clrMapOvr>
    <a:masterClrMapping/>
  </p:clrMapOvr>
  <p:transition spd="med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FAE02-B0CB-406B-A8F1-C1FC34F2F1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237216"/>
      </p:ext>
    </p:extLst>
  </p:cSld>
  <p:clrMapOvr>
    <a:masterClrMapping/>
  </p:clrMapOvr>
  <p:transition spd="med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C2948-864D-47D8-B526-04F1D81771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385257"/>
      </p:ext>
    </p:extLst>
  </p:cSld>
  <p:clrMapOvr>
    <a:masterClrMapping/>
  </p:clrMapOvr>
  <p:transition spd="med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BB1D7C-F8B4-478D-B347-37976EF9D1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08283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3A5EAE-5E4A-427C-BFE3-2449B1624D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608793"/>
      </p:ext>
    </p:extLst>
  </p:cSld>
  <p:clrMapOvr>
    <a:masterClrMapping/>
  </p:clrMapOvr>
  <p:transition spd="med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E426CC-B784-4715-9A83-82385B2353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491750"/>
      </p:ext>
    </p:extLst>
  </p:cSld>
  <p:clrMapOvr>
    <a:masterClrMapping/>
  </p:clrMapOvr>
  <p:transition spd="med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640E5A-EEA0-4CCF-9F0B-D19BF490BA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287539"/>
      </p:ext>
    </p:extLst>
  </p:cSld>
  <p:clrMapOvr>
    <a:masterClrMapping/>
  </p:clrMapOvr>
  <p:transition spd="med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F9EF2-8701-4D7B-A671-E9B307D810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66692"/>
      </p:ext>
    </p:extLst>
  </p:cSld>
  <p:clrMapOvr>
    <a:masterClrMapping/>
  </p:clrMapOvr>
  <p:transition spd="med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31230-0BB1-48F7-A37F-AEF9E4CA7B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562938"/>
      </p:ext>
    </p:extLst>
  </p:cSld>
  <p:clrMapOvr>
    <a:masterClrMapping/>
  </p:clrMapOvr>
  <p:transition spd="med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7D89A7-7D9E-406D-A71A-89FE5F545A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887303"/>
      </p:ext>
    </p:extLst>
  </p:cSld>
  <p:clrMapOvr>
    <a:masterClrMapping/>
  </p:clrMapOvr>
  <p:transition spd="med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B41464-C266-443A-90BF-AC231E670B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943111"/>
      </p:ext>
    </p:extLst>
  </p:cSld>
  <p:clrMapOvr>
    <a:masterClrMapping/>
  </p:clrMapOvr>
  <p:transition spd="med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395B33-E588-4E1E-8B7F-6DBCBC32B4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570105"/>
      </p:ext>
    </p:extLst>
  </p:cSld>
  <p:clrMapOvr>
    <a:masterClrMapping/>
  </p:clrMapOvr>
  <p:transition spd="med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2116AE-F855-4541-8D1E-769497200F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188741"/>
      </p:ext>
    </p:extLst>
  </p:cSld>
  <p:clrMapOvr>
    <a:masterClrMapping/>
  </p:clrMapOvr>
  <p:transition spd="med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B3C6AB-D05E-45F9-ABF7-B903050B66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966723"/>
      </p:ext>
    </p:extLst>
  </p:cSld>
  <p:clrMapOvr>
    <a:masterClrMapping/>
  </p:clrMapOvr>
  <p:transition spd="med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01C1A-5F9D-462A-A943-C65F955031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089356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C84D3-74DD-44C8-992B-06A83FAAF1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252086"/>
      </p:ext>
    </p:extLst>
  </p:cSld>
  <p:clrMapOvr>
    <a:masterClrMapping/>
  </p:clrMapOvr>
  <p:transition spd="med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2895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289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17730B-8802-4CF3-842C-94DEC4EBDD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192354"/>
      </p:ext>
    </p:extLst>
  </p:cSld>
  <p:clrMapOvr>
    <a:masterClrMapping/>
  </p:clrMapOvr>
  <p:transition spd="med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AE5DD9-A6F6-44FE-B276-2301648575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972329"/>
      </p:ext>
    </p:extLst>
  </p:cSld>
  <p:clrMapOvr>
    <a:masterClrMapping/>
  </p:clrMapOvr>
  <p:transition spd="med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F57E8A-562B-42BA-B100-64D97D981B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612592"/>
      </p:ext>
    </p:extLst>
  </p:cSld>
  <p:clrMapOvr>
    <a:masterClrMapping/>
  </p:clrMapOvr>
  <p:transition spd="med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6BCEC6-4B09-45E1-9B77-B29545A673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1484260"/>
      </p:ext>
    </p:extLst>
  </p:cSld>
  <p:clrMapOvr>
    <a:masterClrMapping/>
  </p:clrMapOvr>
  <p:transition spd="med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454F12-F4B2-42D5-BD00-21ACC86735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072495"/>
      </p:ext>
    </p:extLst>
  </p:cSld>
  <p:clrMapOvr>
    <a:masterClrMapping/>
  </p:clrMapOvr>
  <p:transition spd="med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30298-C3D5-442D-99CA-8D002836BD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482069"/>
      </p:ext>
    </p:extLst>
  </p:cSld>
  <p:clrMapOvr>
    <a:masterClrMapping/>
  </p:clrMapOvr>
  <p:transition spd="med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3B0228-D8E1-430F-9CF7-F746710D09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3567310"/>
      </p:ext>
    </p:extLst>
  </p:cSld>
  <p:clrMapOvr>
    <a:masterClrMapping/>
  </p:clrMapOvr>
  <p:transition spd="med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A1AB7F-1030-4E0D-9D61-942EA357DB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803502"/>
      </p:ext>
    </p:extLst>
  </p:cSld>
  <p:clrMapOvr>
    <a:masterClrMapping/>
  </p:clrMapOvr>
  <p:transition spd="med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A46C5-3927-4D6F-9F79-2A7E100264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638233"/>
      </p:ext>
    </p:extLst>
  </p:cSld>
  <p:clrMapOvr>
    <a:masterClrMapping/>
  </p:clrMapOvr>
  <p:transition spd="med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B6F40-4E4B-4771-8099-6251BD628E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992712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B2CE51-8B56-4CB8-A2BF-F5A3F1CAA8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215104"/>
      </p:ext>
    </p:extLst>
  </p:cSld>
  <p:clrMapOvr>
    <a:masterClrMapping/>
  </p:clrMapOvr>
  <p:transition spd="med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D5D267-084F-4FA4-B171-B66AF83416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505633"/>
      </p:ext>
    </p:extLst>
  </p:cSld>
  <p:clrMapOvr>
    <a:masterClrMapping/>
  </p:clrMapOvr>
  <p:transition spd="med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2895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289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0AE42A-C779-43CA-AAF0-23A553579A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04233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FE3F5-9308-4095-B4F7-9ED6469377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753776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878E-BBC6-43D7-95E5-1AB7D6210A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642572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1839C5-ED53-4A68-9E0A-85B517D798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128710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CD54A8-05F3-4332-9BCB-6C8EE5AF29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72967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1D11C-F7AF-4AFC-BFB9-14CC3441CB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312792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C718E-1B72-4255-85A0-E812192FD8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59733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3C15-1D26-4179-A4AC-CA5CCD1AAD9E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5DB7-86AD-4061-8168-4DBAECC27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2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A7D740-D4CA-43CC-8D74-A4D923C89C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8977161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C5037-3F78-4006-A11D-09E6B31BB1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09169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7A853A-68DD-4464-AA20-68A0985512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1195891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60E3C5-8DA4-40B3-856E-9431F904C5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519057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766545-7744-4B1C-A0B4-1961F8F1F6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785698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C23DDE-C76B-4540-8A04-76F58FB7D7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2553200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EF178-677F-40E7-81FB-2ECF04FFA8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832733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A284D4-1141-4EF0-87A6-82146AFEBD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11472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A46051-C64B-4F5E-8406-AAEAD84444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053940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9B2907-72E3-4C56-AF71-25ECD6A60E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682143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3C15-1D26-4179-A4AC-CA5CCD1AAD9E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5DB7-86AD-4061-8168-4DBAECC27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215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B1B2E8-5D58-430A-9BB4-BA115366A7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789572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F4E440-E73F-40B1-9673-830D4BA05A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54969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3E9051-F353-434F-B318-963812872C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2945133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BC6913-0C10-48FD-891D-B654939E8D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257020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EA685C-C2DA-412A-BAC3-DAAF45825D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922642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04F2AC-D8C0-4E76-9E67-E6A9FC8D60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125116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D4DDF-4465-42B7-AD08-8A8BE8DBE5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629056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597A0-2DD1-40E4-835C-F81B773368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904467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B47F31-FBA6-4930-B741-B596607770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506078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116F19-919E-42BE-B21A-37F0211B80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90763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3C15-1D26-4179-A4AC-CA5CCD1AAD9E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5DB7-86AD-4061-8168-4DBAECC27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550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F36B2E-FC53-4A33-8591-85598FAF47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82810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21ED29-87DB-47B6-BC94-930AB2982E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518416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A6ACF4-DAEB-47DE-82C1-FC24DB9788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322652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669FB5-DB18-4B3E-98A4-0D7E8E51E3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694993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A2F358-4CD0-4264-827B-07D9531BAE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76892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03FF6D-6812-430A-B1F0-1584948142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230250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6706F-BD21-4016-9A15-C6A34FBDA8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343131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3FA225-848B-4237-A373-00EB58D0C5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362063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3CB2C1-35B2-459F-B171-B768A724A9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707145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93ABC8-FD70-4EC9-ADAE-E484731E02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59845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3C15-1D26-4179-A4AC-CA5CCD1AAD9E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5DB7-86AD-4061-8168-4DBAECC27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193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14C222-2E84-46D3-9833-5792070D7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715278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074971-BDFF-43C1-88A3-681B6818AB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5545534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E75DB-2FD5-4A83-A6AF-B7EFBE62A0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515394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70BAC-59ED-4D86-9E0D-E714A36CD7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380223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18E98B-FF8A-4797-97FE-9E0D42AA58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73498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EF2E7B-0C14-4449-B9C6-06E268C75D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705979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281178-4BA7-49EE-83A3-480571CBED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25188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A31FCF-F28F-4133-8DC4-B0C0CDE85F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900572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94DDB5-D04C-44D1-A673-A5C55CBB61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269031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34F7ED-A0DD-41F9-882A-FE9C5CF85F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843893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3C15-1D26-4179-A4AC-CA5CCD1AAD9E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5DB7-86AD-4061-8168-4DBAECC27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01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AFF0E7-0517-4637-AC14-A155358130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591534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4958ED-07A3-4127-8971-06A71F9163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988983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AF8EE7-ADE9-4872-AA55-0DF1C07E6E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178615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4A3E2E-88DE-4ECE-8CC7-6794A2E9FA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902836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76AE56-4CEE-493A-814E-B73BEF613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081885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EE165-351A-47A8-801E-F9817465F7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596902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8320FC-783C-4893-85B4-2C21FBBFBE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120830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27B875-CA00-4139-AF20-DBE06B8E44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507864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11BB6-DA2F-43DE-8B79-E4E1E2A4EA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104131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41FEB1-3642-42AC-BE35-E8874A83EA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490945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3C15-1D26-4179-A4AC-CA5CCD1AAD9E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5DB7-86AD-4061-8168-4DBAECC27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687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51C9AB-46E0-4A48-B306-DDE56DC5C0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457412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F5C94-4FF2-407B-B28B-144451BF4B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485684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A7655-7188-432F-B09E-29A5CF5BAF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9811822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A76D5E-AFAF-46A0-B058-ED9E8D1DCA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134614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050A8-31BE-447E-9DA6-0F02E1019F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663004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31D1DA-DD6E-4D66-824E-4756BD9BF9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46669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E7124-BB44-476B-A19E-FF9EF26CBC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479749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7BC425-498B-4D0A-A5F0-07D15E3746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873659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AF0D2-48DE-4129-862C-9581D90887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434507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87FF70-3152-4B51-8732-A6641EDC61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7560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3C15-1D26-4179-A4AC-CA5CCD1AAD9E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5DB7-86AD-4061-8168-4DBAECC27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6983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25B72-A6CD-4A01-ABA3-A3A1BBBA94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851722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A74AC0-5EBA-4FF3-B07B-BE6E9F3A9C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509561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5A9AAA-2AC0-41B9-B5F4-F67C9A20F9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507355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01812A-13FA-4AB8-B4B7-768074CFFE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684252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047DF-3E9E-48D1-ACCA-88180027F6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97219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9C1DB-A303-418E-BF86-307FF8EBA2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36222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664A18-735B-4338-8225-1A2ECE15B2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1390251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292237-2F6D-4D60-8E40-066ED45AB9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730773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733AF-FEE7-4FCF-B8F3-F9F7DD4A44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797242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FDE26C-96CD-4EE2-960F-87B6BDAFB5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96208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93C15-1D26-4179-A4AC-CA5CCD1AAD9E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C5DB7-86AD-4061-8168-4DBAECC27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85" r:id="rId1"/>
    <p:sldLayoutId id="2147485886" r:id="rId2"/>
    <p:sldLayoutId id="2147485887" r:id="rId3"/>
    <p:sldLayoutId id="2147485888" r:id="rId4"/>
    <p:sldLayoutId id="2147485889" r:id="rId5"/>
    <p:sldLayoutId id="2147485890" r:id="rId6"/>
    <p:sldLayoutId id="2147485891" r:id="rId7"/>
    <p:sldLayoutId id="2147485892" r:id="rId8"/>
    <p:sldLayoutId id="2147485893" r:id="rId9"/>
    <p:sldLayoutId id="2147485894" r:id="rId10"/>
    <p:sldLayoutId id="21474858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3315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  <a:ea typeface="+mn-ea"/>
              </a:rPr>
              <a:t>Section 10.9</a:t>
            </a:r>
            <a:endParaRPr lang="en-US" sz="2200" b="1" baseline="0" smtClean="0">
              <a:latin typeface="Arial" charset="0"/>
              <a:ea typeface="+mn-ea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fr-FR" b="1" baseline="0" smtClean="0">
                <a:solidFill>
                  <a:schemeClr val="bg1"/>
                </a:solidFill>
                <a:latin typeface="Arial" charset="0"/>
                <a:ea typeface="+mn-ea"/>
              </a:rPr>
              <a:t>The pH Concept</a:t>
            </a:r>
          </a:p>
        </p:txBody>
      </p:sp>
      <p:sp>
        <p:nvSpPr>
          <p:cNvPr id="2693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693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7998E585-416F-4717-9E8E-3AE933B44D5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3322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3323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51" r:id="rId1"/>
    <p:sldLayoutId id="2147485752" r:id="rId2"/>
    <p:sldLayoutId id="2147485753" r:id="rId3"/>
    <p:sldLayoutId id="2147485754" r:id="rId4"/>
    <p:sldLayoutId id="2147485755" r:id="rId5"/>
    <p:sldLayoutId id="2147485756" r:id="rId6"/>
    <p:sldLayoutId id="2147485757" r:id="rId7"/>
    <p:sldLayoutId id="2147485758" r:id="rId8"/>
    <p:sldLayoutId id="2147485759" r:id="rId9"/>
    <p:sldLayoutId id="2147485760" r:id="rId10"/>
    <p:sldLayoutId id="2147485761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4339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34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  <a:ea typeface="+mn-ea"/>
              </a:rPr>
              <a:t>Section 10.10</a:t>
            </a:r>
            <a:endParaRPr lang="en-US" sz="2200" b="1" baseline="0" smtClean="0">
              <a:latin typeface="Arial" charset="0"/>
              <a:ea typeface="+mn-ea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ea typeface="+mn-ea"/>
              </a:rPr>
              <a:t>The p</a:t>
            </a:r>
            <a:r>
              <a:rPr lang="en-US" b="1" i="1" baseline="0" smtClean="0">
                <a:solidFill>
                  <a:schemeClr val="bg1"/>
                </a:solidFill>
                <a:latin typeface="Arial" charset="0"/>
                <a:ea typeface="+mn-ea"/>
              </a:rPr>
              <a:t>K</a:t>
            </a:r>
            <a:r>
              <a:rPr lang="en-US" b="1" baseline="-25000" smtClean="0">
                <a:solidFill>
                  <a:schemeClr val="bg1"/>
                </a:solidFill>
                <a:latin typeface="Arial" charset="0"/>
                <a:ea typeface="+mn-ea"/>
              </a:rPr>
              <a:t>a</a:t>
            </a:r>
            <a:r>
              <a:rPr lang="en-US" b="1" baseline="0" smtClean="0">
                <a:solidFill>
                  <a:schemeClr val="bg1"/>
                </a:solidFill>
                <a:latin typeface="Arial" charset="0"/>
                <a:ea typeface="+mn-ea"/>
              </a:rPr>
              <a:t> Method for Expressing Acid Strength</a:t>
            </a:r>
          </a:p>
        </p:txBody>
      </p:sp>
      <p:sp>
        <p:nvSpPr>
          <p:cNvPr id="2703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703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CB055B16-B95E-49CF-8289-91BEE60EBA3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346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4347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62" r:id="rId1"/>
    <p:sldLayoutId id="2147485763" r:id="rId2"/>
    <p:sldLayoutId id="2147485764" r:id="rId3"/>
    <p:sldLayoutId id="2147485765" r:id="rId4"/>
    <p:sldLayoutId id="2147485766" r:id="rId5"/>
    <p:sldLayoutId id="2147485767" r:id="rId6"/>
    <p:sldLayoutId id="2147485768" r:id="rId7"/>
    <p:sldLayoutId id="2147485769" r:id="rId8"/>
    <p:sldLayoutId id="2147485770" r:id="rId9"/>
    <p:sldLayoutId id="2147485771" r:id="rId10"/>
    <p:sldLayoutId id="214748577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5363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  <a:ea typeface="+mn-ea"/>
              </a:rPr>
              <a:t>Section 10.11</a:t>
            </a:r>
            <a:endParaRPr lang="en-US" sz="2200" b="1" baseline="0" smtClean="0">
              <a:latin typeface="Arial" charset="0"/>
              <a:ea typeface="+mn-ea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ea typeface="+mn-ea"/>
              </a:rPr>
              <a:t>The pH of Aqueous Salt Solutions</a:t>
            </a:r>
          </a:p>
        </p:txBody>
      </p:sp>
      <p:sp>
        <p:nvSpPr>
          <p:cNvPr id="27136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713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1FB01A9B-55A4-4B5F-BE36-E83CFDAAD07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370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5371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73" r:id="rId1"/>
    <p:sldLayoutId id="2147485774" r:id="rId2"/>
    <p:sldLayoutId id="2147485775" r:id="rId3"/>
    <p:sldLayoutId id="2147485776" r:id="rId4"/>
    <p:sldLayoutId id="2147485777" r:id="rId5"/>
    <p:sldLayoutId id="2147485778" r:id="rId6"/>
    <p:sldLayoutId id="2147485779" r:id="rId7"/>
    <p:sldLayoutId id="2147485780" r:id="rId8"/>
    <p:sldLayoutId id="2147485781" r:id="rId9"/>
    <p:sldLayoutId id="2147485782" r:id="rId10"/>
    <p:sldLayoutId id="2147485783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6387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638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  <a:ea typeface="+mn-ea"/>
              </a:rPr>
              <a:t>Section 10.12</a:t>
            </a:r>
            <a:endParaRPr lang="en-US" sz="2200" b="1" baseline="0" smtClean="0">
              <a:latin typeface="Arial" charset="0"/>
              <a:ea typeface="+mn-ea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ea typeface="+mn-ea"/>
              </a:rPr>
              <a:t>Buffers</a:t>
            </a:r>
          </a:p>
        </p:txBody>
      </p:sp>
      <p:sp>
        <p:nvSpPr>
          <p:cNvPr id="27239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7239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91451608-999B-40E6-9115-618F352A712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6394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6395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84" r:id="rId1"/>
    <p:sldLayoutId id="2147485785" r:id="rId2"/>
    <p:sldLayoutId id="2147485786" r:id="rId3"/>
    <p:sldLayoutId id="2147485787" r:id="rId4"/>
    <p:sldLayoutId id="2147485788" r:id="rId5"/>
    <p:sldLayoutId id="2147485789" r:id="rId6"/>
    <p:sldLayoutId id="2147485790" r:id="rId7"/>
    <p:sldLayoutId id="2147485791" r:id="rId8"/>
    <p:sldLayoutId id="2147485792" r:id="rId9"/>
    <p:sldLayoutId id="2147485793" r:id="rId10"/>
    <p:sldLayoutId id="214748579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7411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741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  <a:ea typeface="+mn-ea"/>
              </a:rPr>
              <a:t>Section 10.13</a:t>
            </a:r>
            <a:endParaRPr lang="en-US" sz="2200" b="1" baseline="0" smtClean="0">
              <a:latin typeface="Arial" charset="0"/>
              <a:ea typeface="+mn-ea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ea typeface="+mn-ea"/>
              </a:rPr>
              <a:t>The Henderson-Hasselbalch Equation</a:t>
            </a:r>
          </a:p>
        </p:txBody>
      </p:sp>
      <p:sp>
        <p:nvSpPr>
          <p:cNvPr id="27341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7341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E8599B12-6B05-4B21-B4F0-BC5CAD4E192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418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7419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95" r:id="rId1"/>
    <p:sldLayoutId id="2147485796" r:id="rId2"/>
    <p:sldLayoutId id="2147485797" r:id="rId3"/>
    <p:sldLayoutId id="2147485798" r:id="rId4"/>
    <p:sldLayoutId id="2147485799" r:id="rId5"/>
    <p:sldLayoutId id="2147485800" r:id="rId6"/>
    <p:sldLayoutId id="2147485801" r:id="rId7"/>
    <p:sldLayoutId id="2147485802" r:id="rId8"/>
    <p:sldLayoutId id="2147485803" r:id="rId9"/>
    <p:sldLayoutId id="2147485804" r:id="rId10"/>
    <p:sldLayoutId id="2147485805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8435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843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  <a:ea typeface="+mn-ea"/>
              </a:rPr>
              <a:t>Section 10.14</a:t>
            </a:r>
            <a:endParaRPr lang="en-US" sz="2200" b="1" baseline="0" smtClean="0">
              <a:latin typeface="Arial" charset="0"/>
              <a:ea typeface="+mn-ea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ea typeface="+mn-ea"/>
              </a:rPr>
              <a:t>Electrolytes</a:t>
            </a:r>
          </a:p>
        </p:txBody>
      </p:sp>
      <p:sp>
        <p:nvSpPr>
          <p:cNvPr id="27443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7444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D205C006-21A7-43B6-879F-0BD05F1F44B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8442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8443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06" r:id="rId1"/>
    <p:sldLayoutId id="2147485807" r:id="rId2"/>
    <p:sldLayoutId id="2147485808" r:id="rId3"/>
    <p:sldLayoutId id="2147485809" r:id="rId4"/>
    <p:sldLayoutId id="2147485810" r:id="rId5"/>
    <p:sldLayoutId id="2147485811" r:id="rId6"/>
    <p:sldLayoutId id="2147485812" r:id="rId7"/>
    <p:sldLayoutId id="2147485813" r:id="rId8"/>
    <p:sldLayoutId id="2147485814" r:id="rId9"/>
    <p:sldLayoutId id="2147485815" r:id="rId10"/>
    <p:sldLayoutId id="214748581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9459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946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  <a:ea typeface="+mn-ea"/>
              </a:rPr>
              <a:t>Section 10.15</a:t>
            </a:r>
            <a:endParaRPr lang="en-US" sz="2200" b="1" baseline="0" smtClean="0">
              <a:latin typeface="Arial" charset="0"/>
              <a:ea typeface="+mn-ea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ea typeface="+mn-ea"/>
              </a:rPr>
              <a:t>Equivalents and Milliequivalents of Electrolytes</a:t>
            </a:r>
          </a:p>
        </p:txBody>
      </p:sp>
      <p:sp>
        <p:nvSpPr>
          <p:cNvPr id="27546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7546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38897AA1-1CF2-47E1-9EFC-C4BA366A9EB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9466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9467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17" r:id="rId1"/>
    <p:sldLayoutId id="2147485818" r:id="rId2"/>
    <p:sldLayoutId id="2147485819" r:id="rId3"/>
    <p:sldLayoutId id="2147485820" r:id="rId4"/>
    <p:sldLayoutId id="2147485821" r:id="rId5"/>
    <p:sldLayoutId id="2147485822" r:id="rId6"/>
    <p:sldLayoutId id="2147485823" r:id="rId7"/>
    <p:sldLayoutId id="2147485824" r:id="rId8"/>
    <p:sldLayoutId id="2147485825" r:id="rId9"/>
    <p:sldLayoutId id="2147485826" r:id="rId10"/>
    <p:sldLayoutId id="2147485827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20483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48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  <a:ea typeface="+mn-ea"/>
              </a:rPr>
              <a:t>Section 10.16</a:t>
            </a:r>
            <a:endParaRPr lang="en-US" sz="2200" b="1" baseline="0" smtClean="0">
              <a:latin typeface="Arial" charset="0"/>
              <a:ea typeface="+mn-ea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ea typeface="+mn-ea"/>
              </a:rPr>
              <a:t>Acid-Base Titrations</a:t>
            </a:r>
          </a:p>
        </p:txBody>
      </p:sp>
      <p:sp>
        <p:nvSpPr>
          <p:cNvPr id="27648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7648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F020E3FA-60E5-4167-8355-D4EE5381818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490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20491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28" r:id="rId1"/>
    <p:sldLayoutId id="2147485829" r:id="rId2"/>
    <p:sldLayoutId id="2147485830" r:id="rId3"/>
    <p:sldLayoutId id="2147485831" r:id="rId4"/>
    <p:sldLayoutId id="2147485832" r:id="rId5"/>
    <p:sldLayoutId id="2147485833" r:id="rId6"/>
    <p:sldLayoutId id="2147485834" r:id="rId7"/>
    <p:sldLayoutId id="2147485835" r:id="rId8"/>
    <p:sldLayoutId id="2147485836" r:id="rId9"/>
    <p:sldLayoutId id="2147485837" r:id="rId10"/>
    <p:sldLayoutId id="214748583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21507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150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  <a:ea typeface="+mn-ea"/>
              </a:rPr>
              <a:t>Section 12.17</a:t>
            </a:r>
            <a:endParaRPr lang="en-US" sz="2200" b="1" baseline="0" smtClean="0">
              <a:latin typeface="Arial" charset="0"/>
              <a:ea typeface="+mn-ea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ea typeface="+mn-ea"/>
              </a:rPr>
              <a:t>Chemical Properties of Alkanes and Cycloalkanes</a:t>
            </a:r>
          </a:p>
        </p:txBody>
      </p:sp>
      <p:sp>
        <p:nvSpPr>
          <p:cNvPr id="2775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775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D76C8AC1-9753-416E-ACC4-601E6D09435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1514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21515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39" r:id="rId1"/>
    <p:sldLayoutId id="2147485840" r:id="rId2"/>
    <p:sldLayoutId id="2147485841" r:id="rId3"/>
    <p:sldLayoutId id="2147485842" r:id="rId4"/>
    <p:sldLayoutId id="2147485843" r:id="rId5"/>
    <p:sldLayoutId id="2147485844" r:id="rId6"/>
    <p:sldLayoutId id="2147485845" r:id="rId7"/>
    <p:sldLayoutId id="2147485846" r:id="rId8"/>
    <p:sldLayoutId id="2147485847" r:id="rId9"/>
    <p:sldLayoutId id="2147485848" r:id="rId10"/>
    <p:sldLayoutId id="2147485849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22531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253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  <a:ea typeface="+mn-ea"/>
              </a:rPr>
              <a:t>Section 12.18</a:t>
            </a:r>
            <a:endParaRPr lang="en-US" sz="2200" b="1" baseline="0" smtClean="0">
              <a:latin typeface="Arial" charset="0"/>
              <a:ea typeface="+mn-ea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ea typeface="+mn-ea"/>
              </a:rPr>
              <a:t>Nomenclature and Properties of Halogenated Alkanes</a:t>
            </a:r>
          </a:p>
        </p:txBody>
      </p:sp>
      <p:sp>
        <p:nvSpPr>
          <p:cNvPr id="2785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785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C98EE159-34AC-445E-B7ED-5FD1BA26411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2538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22539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50" r:id="rId1"/>
    <p:sldLayoutId id="2147485851" r:id="rId2"/>
    <p:sldLayoutId id="2147485852" r:id="rId3"/>
    <p:sldLayoutId id="2147485853" r:id="rId4"/>
    <p:sldLayoutId id="2147485854" r:id="rId5"/>
    <p:sldLayoutId id="2147485855" r:id="rId6"/>
    <p:sldLayoutId id="2147485856" r:id="rId7"/>
    <p:sldLayoutId id="2147485857" r:id="rId8"/>
    <p:sldLayoutId id="2147485858" r:id="rId9"/>
    <p:sldLayoutId id="2147485859" r:id="rId10"/>
    <p:sldLayoutId id="214748586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5123" name="Rectangle 1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6" name="Line 9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Arc 11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 Box 1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ea typeface="+mn-ea"/>
              </a:rPr>
              <a:t>Arrhenius Acid-Base Theory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4B381707-D29C-4172-B00D-2ED01E44E6F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131" name="Text Box 30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  <a:ea typeface="+mn-ea"/>
              </a:rPr>
              <a:t>Section 10.1</a:t>
            </a:r>
            <a:endParaRPr lang="en-US" sz="2200" b="1" baseline="0" smtClean="0">
              <a:latin typeface="Arial" charset="0"/>
              <a:ea typeface="+mn-ea"/>
            </a:endParaRPr>
          </a:p>
        </p:txBody>
      </p:sp>
      <p:sp>
        <p:nvSpPr>
          <p:cNvPr id="5132" name="Rectangle 2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5133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83" r:id="rId1"/>
    <p:sldLayoutId id="2147485664" r:id="rId2"/>
    <p:sldLayoutId id="2147485665" r:id="rId3"/>
    <p:sldLayoutId id="2147485666" r:id="rId4"/>
    <p:sldLayoutId id="2147485667" r:id="rId5"/>
    <p:sldLayoutId id="2147485668" r:id="rId6"/>
    <p:sldLayoutId id="2147485669" r:id="rId7"/>
    <p:sldLayoutId id="2147485670" r:id="rId8"/>
    <p:sldLayoutId id="2147485671" r:id="rId9"/>
    <p:sldLayoutId id="2147485672" r:id="rId10"/>
    <p:sldLayoutId id="2147485673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23555" name="Rectangle 16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Text Box 6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  <a:ea typeface="+mn-ea"/>
              </a:rPr>
              <a:t>Chapter 10</a:t>
            </a:r>
            <a:endParaRPr lang="en-US" sz="2200" b="1" baseline="0" smtClean="0">
              <a:latin typeface="Arial" charset="0"/>
              <a:ea typeface="+mn-ea"/>
            </a:endParaRPr>
          </a:p>
        </p:txBody>
      </p:sp>
      <p:sp>
        <p:nvSpPr>
          <p:cNvPr id="23557" name="Text Box 7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Table of Contents</a:t>
            </a:r>
            <a:endParaRPr lang="en-US" b="1" baseline="0" smtClean="0">
              <a:solidFill>
                <a:schemeClr val="bg1"/>
              </a:solidFill>
              <a:latin typeface="Arial" charset="0"/>
              <a:ea typeface="+mn-ea"/>
            </a:endParaRPr>
          </a:p>
        </p:txBody>
      </p:sp>
      <p:sp>
        <p:nvSpPr>
          <p:cNvPr id="11981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98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9A21681C-AE4B-4A5B-B855-6F6703AA7C5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3561" name="Rectangle 17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23562" name="Line 18"/>
          <p:cNvSpPr>
            <a:spLocks noChangeShapeType="1"/>
          </p:cNvSpPr>
          <p:nvPr userDrawn="1"/>
        </p:nvSpPr>
        <p:spPr bwMode="auto">
          <a:xfrm>
            <a:off x="304800" y="0"/>
            <a:ext cx="23622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Arc 19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61" r:id="rId1"/>
    <p:sldLayoutId id="2147485862" r:id="rId2"/>
    <p:sldLayoutId id="2147485863" r:id="rId3"/>
    <p:sldLayoutId id="2147485864" r:id="rId4"/>
    <p:sldLayoutId id="2147485865" r:id="rId5"/>
    <p:sldLayoutId id="2147485866" r:id="rId6"/>
    <p:sldLayoutId id="2147485867" r:id="rId7"/>
    <p:sldLayoutId id="2147485868" r:id="rId8"/>
    <p:sldLayoutId id="2147485869" r:id="rId9"/>
    <p:sldLayoutId id="2147485870" r:id="rId10"/>
    <p:sldLayoutId id="2147485871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Text Box 6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  <a:ea typeface="+mn-ea"/>
              </a:rPr>
              <a:t>Chapter 12</a:t>
            </a:r>
            <a:endParaRPr lang="en-US" sz="2200" b="1" baseline="0" smtClean="0">
              <a:latin typeface="Arial" charset="0"/>
              <a:ea typeface="+mn-ea"/>
            </a:endParaRPr>
          </a:p>
        </p:txBody>
      </p:sp>
      <p:sp>
        <p:nvSpPr>
          <p:cNvPr id="24884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4884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A2464D3D-2746-4C84-9915-CC74DBC0CDA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4583" name="Rectangle 1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24584" name="Rectangle 13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24585" name="Line 14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Arc 15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72" r:id="rId1"/>
    <p:sldLayoutId id="2147485873" r:id="rId2"/>
    <p:sldLayoutId id="2147485874" r:id="rId3"/>
    <p:sldLayoutId id="2147485875" r:id="rId4"/>
    <p:sldLayoutId id="2147485876" r:id="rId5"/>
    <p:sldLayoutId id="2147485877" r:id="rId6"/>
    <p:sldLayoutId id="2147485878" r:id="rId7"/>
    <p:sldLayoutId id="2147485879" r:id="rId8"/>
    <p:sldLayoutId id="2147485880" r:id="rId9"/>
    <p:sldLayoutId id="2147485881" r:id="rId10"/>
    <p:sldLayoutId id="214748588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9"/>
          <p:cNvSpPr>
            <a:spLocks noChangeArrowheads="1"/>
          </p:cNvSpPr>
          <p:nvPr userDrawn="1"/>
        </p:nvSpPr>
        <p:spPr bwMode="auto">
          <a:xfrm>
            <a:off x="0" y="442913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9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  <a:ea typeface="+mn-ea"/>
              </a:rPr>
              <a:t>Section 10.2</a:t>
            </a:r>
            <a:endParaRPr lang="en-US" sz="2200" b="1" baseline="0" smtClean="0">
              <a:latin typeface="Arial" charset="0"/>
              <a:ea typeface="+mn-ea"/>
            </a:endParaRPr>
          </a:p>
        </p:txBody>
      </p:sp>
      <p:sp>
        <p:nvSpPr>
          <p:cNvPr id="6150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pitchFamily="34" charset="0"/>
              </a:rPr>
              <a:t>Brønsted-Lowry Acid-Base Theory</a:t>
            </a:r>
          </a:p>
        </p:txBody>
      </p:sp>
      <p:sp>
        <p:nvSpPr>
          <p:cNvPr id="10957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139FA159-C329-4E1E-BF07-CCEDB9BEBAF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153" name="Arc 40"/>
          <p:cNvSpPr>
            <a:spLocks/>
          </p:cNvSpPr>
          <p:nvPr userDrawn="1"/>
        </p:nvSpPr>
        <p:spPr bwMode="auto">
          <a:xfrm>
            <a:off x="2590800" y="-1588"/>
            <a:ext cx="533400" cy="444501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41"/>
          <p:cNvSpPr>
            <a:spLocks noChangeShapeType="1"/>
          </p:cNvSpPr>
          <p:nvPr userDrawn="1"/>
        </p:nvSpPr>
        <p:spPr bwMode="auto">
          <a:xfrm>
            <a:off x="381000" y="-1588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Rectangle 42"/>
          <p:cNvSpPr>
            <a:spLocks noChangeArrowheads="1"/>
          </p:cNvSpPr>
          <p:nvPr userDrawn="1"/>
        </p:nvSpPr>
        <p:spPr bwMode="auto">
          <a:xfrm>
            <a:off x="12700" y="-1588"/>
            <a:ext cx="457200" cy="457201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6156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6157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74" r:id="rId1"/>
    <p:sldLayoutId id="2147485675" r:id="rId2"/>
    <p:sldLayoutId id="2147485676" r:id="rId3"/>
    <p:sldLayoutId id="2147485677" r:id="rId4"/>
    <p:sldLayoutId id="2147485678" r:id="rId5"/>
    <p:sldLayoutId id="2147485679" r:id="rId6"/>
    <p:sldLayoutId id="2147485680" r:id="rId7"/>
    <p:sldLayoutId id="2147485681" r:id="rId8"/>
    <p:sldLayoutId id="2147485682" r:id="rId9"/>
    <p:sldLayoutId id="2147485683" r:id="rId10"/>
    <p:sldLayoutId id="214748568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7171" name="Rectangle 32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7172" name="Rectangle 33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  <a:ea typeface="+mn-ea"/>
              </a:rPr>
              <a:t>Section 10.3</a:t>
            </a:r>
            <a:endParaRPr lang="en-US" sz="2200" b="1" baseline="0" smtClean="0">
              <a:latin typeface="Arial" charset="0"/>
              <a:ea typeface="+mn-ea"/>
            </a:endParaRPr>
          </a:p>
        </p:txBody>
      </p:sp>
      <p:sp>
        <p:nvSpPr>
          <p:cNvPr id="7175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it-IT" b="1" baseline="0" smtClean="0">
                <a:solidFill>
                  <a:schemeClr val="bg1"/>
                </a:solidFill>
                <a:latin typeface="Arial" charset="0"/>
                <a:ea typeface="+mn-ea"/>
              </a:rPr>
              <a:t>Mono-, Di-, and Triprotic Acids</a:t>
            </a:r>
          </a:p>
        </p:txBody>
      </p:sp>
      <p:sp>
        <p:nvSpPr>
          <p:cNvPr id="110608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0609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27A4E786-A155-4758-A25D-FFDF90178C4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179" name="Line 34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Arc 35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85" r:id="rId1"/>
    <p:sldLayoutId id="2147485686" r:id="rId2"/>
    <p:sldLayoutId id="2147485687" r:id="rId3"/>
    <p:sldLayoutId id="2147485688" r:id="rId4"/>
    <p:sldLayoutId id="2147485689" r:id="rId5"/>
    <p:sldLayoutId id="2147485690" r:id="rId6"/>
    <p:sldLayoutId id="2147485691" r:id="rId7"/>
    <p:sldLayoutId id="2147485692" r:id="rId8"/>
    <p:sldLayoutId id="2147485693" r:id="rId9"/>
    <p:sldLayoutId id="2147485694" r:id="rId10"/>
    <p:sldLayoutId id="2147485695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8195" name="Rectangle 17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  <a:ea typeface="+mn-ea"/>
              </a:rPr>
              <a:t>Section 10.4</a:t>
            </a:r>
            <a:endParaRPr lang="en-US" sz="2200" b="1" baseline="0" smtClean="0">
              <a:latin typeface="Arial" charset="0"/>
              <a:ea typeface="+mn-ea"/>
            </a:endParaRPr>
          </a:p>
        </p:txBody>
      </p:sp>
      <p:sp>
        <p:nvSpPr>
          <p:cNvPr id="8198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ea typeface="+mn-ea"/>
              </a:rPr>
              <a:t>Strengths of Acids and Bases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4817785C-B2C0-48F6-A269-8375E52B033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202" name="Rectangle 22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8203" name="Line 23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Arc 24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96" r:id="rId1"/>
    <p:sldLayoutId id="2147485697" r:id="rId2"/>
    <p:sldLayoutId id="2147485698" r:id="rId3"/>
    <p:sldLayoutId id="2147485699" r:id="rId4"/>
    <p:sldLayoutId id="2147485700" r:id="rId5"/>
    <p:sldLayoutId id="2147485701" r:id="rId6"/>
    <p:sldLayoutId id="2147485702" r:id="rId7"/>
    <p:sldLayoutId id="2147485703" r:id="rId8"/>
    <p:sldLayoutId id="2147485704" r:id="rId9"/>
    <p:sldLayoutId id="2147485705" r:id="rId10"/>
    <p:sldLayoutId id="214748570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9219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2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  <a:ea typeface="+mn-ea"/>
              </a:rPr>
              <a:t>Section 10.5</a:t>
            </a:r>
            <a:endParaRPr lang="en-US" sz="2200" b="1" baseline="0" smtClean="0">
              <a:latin typeface="Arial" charset="0"/>
              <a:ea typeface="+mn-ea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ea typeface="+mn-ea"/>
              </a:rPr>
              <a:t>Ionization Constants for Acids and Bases</a:t>
            </a:r>
          </a:p>
        </p:txBody>
      </p:sp>
      <p:sp>
        <p:nvSpPr>
          <p:cNvPr id="2652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652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33A4D223-5C16-4354-AB56-0CB18A1BC12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226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9227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07" r:id="rId1"/>
    <p:sldLayoutId id="2147485708" r:id="rId2"/>
    <p:sldLayoutId id="2147485709" r:id="rId3"/>
    <p:sldLayoutId id="2147485710" r:id="rId4"/>
    <p:sldLayoutId id="2147485711" r:id="rId5"/>
    <p:sldLayoutId id="2147485712" r:id="rId6"/>
    <p:sldLayoutId id="2147485713" r:id="rId7"/>
    <p:sldLayoutId id="2147485714" r:id="rId8"/>
    <p:sldLayoutId id="2147485715" r:id="rId9"/>
    <p:sldLayoutId id="2147485716" r:id="rId10"/>
    <p:sldLayoutId id="2147485717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243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  <a:ea typeface="+mn-ea"/>
              </a:rPr>
              <a:t>Section 10.6</a:t>
            </a:r>
            <a:endParaRPr lang="en-US" sz="2200" b="1" baseline="0" smtClean="0">
              <a:latin typeface="Arial" charset="0"/>
              <a:ea typeface="+mn-ea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ea typeface="+mn-ea"/>
              </a:rPr>
              <a:t>Salts</a:t>
            </a:r>
          </a:p>
        </p:txBody>
      </p:sp>
      <p:sp>
        <p:nvSpPr>
          <p:cNvPr id="2662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662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92B3CA9D-B3E9-43DB-AF45-D99650BC03A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50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0251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8" r:id="rId1"/>
    <p:sldLayoutId id="2147485719" r:id="rId2"/>
    <p:sldLayoutId id="2147485720" r:id="rId3"/>
    <p:sldLayoutId id="2147485721" r:id="rId4"/>
    <p:sldLayoutId id="2147485722" r:id="rId5"/>
    <p:sldLayoutId id="2147485723" r:id="rId6"/>
    <p:sldLayoutId id="2147485724" r:id="rId7"/>
    <p:sldLayoutId id="2147485725" r:id="rId8"/>
    <p:sldLayoutId id="2147485726" r:id="rId9"/>
    <p:sldLayoutId id="2147485727" r:id="rId10"/>
    <p:sldLayoutId id="214748572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1267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  <a:ea typeface="+mn-ea"/>
              </a:rPr>
              <a:t>Section 10.7</a:t>
            </a:r>
            <a:endParaRPr lang="en-US" sz="2200" b="1" baseline="0" smtClean="0">
              <a:latin typeface="Arial" charset="0"/>
              <a:ea typeface="+mn-ea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ea typeface="+mn-ea"/>
              </a:rPr>
              <a:t>Acid-Base Neutralization Reactions</a:t>
            </a:r>
          </a:p>
        </p:txBody>
      </p:sp>
      <p:sp>
        <p:nvSpPr>
          <p:cNvPr id="267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67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427EEA4A-11DD-453E-98EB-29903284365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274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1275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29" r:id="rId1"/>
    <p:sldLayoutId id="2147485730" r:id="rId2"/>
    <p:sldLayoutId id="2147485731" r:id="rId3"/>
    <p:sldLayoutId id="2147485732" r:id="rId4"/>
    <p:sldLayoutId id="2147485733" r:id="rId5"/>
    <p:sldLayoutId id="2147485734" r:id="rId6"/>
    <p:sldLayoutId id="2147485735" r:id="rId7"/>
    <p:sldLayoutId id="2147485736" r:id="rId8"/>
    <p:sldLayoutId id="2147485737" r:id="rId9"/>
    <p:sldLayoutId id="2147485738" r:id="rId10"/>
    <p:sldLayoutId id="2147485739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2291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  <a:ea typeface="+mn-ea"/>
              </a:rPr>
              <a:t>Section 10.8</a:t>
            </a:r>
            <a:endParaRPr lang="en-US" sz="2200" b="1" baseline="0" smtClean="0">
              <a:latin typeface="Arial" charset="0"/>
              <a:ea typeface="+mn-ea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ea typeface="+mn-ea"/>
              </a:rPr>
              <a:t>Self-Ionization of Water</a:t>
            </a:r>
          </a:p>
        </p:txBody>
      </p:sp>
      <p:sp>
        <p:nvSpPr>
          <p:cNvPr id="2682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6829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C33BC285-5AA8-4817-A2B5-20F7EBBF231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2298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2299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40" r:id="rId1"/>
    <p:sldLayoutId id="2147485741" r:id="rId2"/>
    <p:sldLayoutId id="2147485742" r:id="rId3"/>
    <p:sldLayoutId id="2147485743" r:id="rId4"/>
    <p:sldLayoutId id="2147485744" r:id="rId5"/>
    <p:sldLayoutId id="2147485745" r:id="rId6"/>
    <p:sldLayoutId id="2147485746" r:id="rId7"/>
    <p:sldLayoutId id="2147485747" r:id="rId8"/>
    <p:sldLayoutId id="2147485748" r:id="rId9"/>
    <p:sldLayoutId id="2147485749" r:id="rId10"/>
    <p:sldLayoutId id="214748575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hyperlink" Target="acidionization.html" TargetMode="External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#-1,16,Strong%20Acid"/><Relationship Id="rId13" Type="http://schemas.openxmlformats.org/officeDocument/2006/relationships/hyperlink" Target="#-1,34,Slide%2034"/><Relationship Id="rId18" Type="http://schemas.openxmlformats.org/officeDocument/2006/relationships/hyperlink" Target="#-1,58,Slide%2058"/><Relationship Id="rId3" Type="http://schemas.openxmlformats.org/officeDocument/2006/relationships/slide" Target="slide60.xml"/><Relationship Id="rId7" Type="http://schemas.openxmlformats.org/officeDocument/2006/relationships/hyperlink" Target="#-1,12,Monoprotic%20Acid"/><Relationship Id="rId12" Type="http://schemas.openxmlformats.org/officeDocument/2006/relationships/hyperlink" Target="#-1,27,Self-Ionization"/><Relationship Id="rId17" Type="http://schemas.openxmlformats.org/officeDocument/2006/relationships/hyperlink" Target="#-1,56,Henderson-Hasselbalch%20Equation"/><Relationship Id="rId2" Type="http://schemas.openxmlformats.org/officeDocument/2006/relationships/notesSlide" Target="../notesSlides/notesSlide1.xml"/><Relationship Id="rId16" Type="http://schemas.openxmlformats.org/officeDocument/2006/relationships/hyperlink" Target="#-1,50,Key%20Points%20about%20Buffers"/><Relationship Id="rId1" Type="http://schemas.openxmlformats.org/officeDocument/2006/relationships/slideLayout" Target="../slideLayouts/slideLayout211.xml"/><Relationship Id="rId6" Type="http://schemas.openxmlformats.org/officeDocument/2006/relationships/hyperlink" Target="#-1,7,Slide%207"/><Relationship Id="rId11" Type="http://schemas.openxmlformats.org/officeDocument/2006/relationships/hyperlink" Target="#-1,25,Neutralization%20Reaction"/><Relationship Id="rId5" Type="http://schemas.openxmlformats.org/officeDocument/2006/relationships/slide" Target="slide71.xml"/><Relationship Id="rId15" Type="http://schemas.openxmlformats.org/officeDocument/2006/relationships/hyperlink" Target="#-1,44,Salts"/><Relationship Id="rId10" Type="http://schemas.openxmlformats.org/officeDocument/2006/relationships/hyperlink" Target="#-1,24,Slide%2024"/><Relationship Id="rId19" Type="http://schemas.openxmlformats.org/officeDocument/2006/relationships/hyperlink" Target="#-1,62,Equivalent%20(Eq)%20of%20an%20Ion"/><Relationship Id="rId4" Type="http://schemas.openxmlformats.org/officeDocument/2006/relationships/hyperlink" Target="#-1,3,Slide%203"/><Relationship Id="rId9" Type="http://schemas.openxmlformats.org/officeDocument/2006/relationships/hyperlink" Target="#-1,21,Acid%20Ionization%20Constant"/><Relationship Id="rId14" Type="http://schemas.openxmlformats.org/officeDocument/2006/relationships/hyperlink" Target="#-1,41,Slide%2041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4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wmf"/><Relationship Id="rId5" Type="http://schemas.openxmlformats.org/officeDocument/2006/relationships/hyperlink" Target="addinganacidtoabuffer.html" TargetMode="External"/><Relationship Id="rId4" Type="http://schemas.openxmlformats.org/officeDocument/2006/relationships/notesSlide" Target="../notesSlides/notesSlide5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4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5" Type="http://schemas.openxmlformats.org/officeDocument/2006/relationships/hyperlink" Target="buffers.html" TargetMode="External"/><Relationship Id="rId4" Type="http://schemas.openxmlformats.org/officeDocument/2006/relationships/notesSlide" Target="../notesSlides/notesSlide5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14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3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4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5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5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5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5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6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6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6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jpe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4.bin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7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7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7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7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7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7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hyperlink" Target="bronsted.html" TargetMode="External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ctrTitle"/>
          </p:nvPr>
        </p:nvSpPr>
        <p:spPr>
          <a:xfrm>
            <a:off x="76200" y="512762"/>
            <a:ext cx="8839200" cy="477838"/>
          </a:xfrm>
        </p:spPr>
        <p:txBody>
          <a:bodyPr rtlCol="0"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10. Acids, Bases, and Salts</a:t>
            </a:r>
            <a:r>
              <a:rPr lang="en-US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2800" b="1" kern="0" baseline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6"/>
          <p:cNvSpPr>
            <a:spLocks noGrp="1"/>
          </p:cNvSpPr>
          <p:nvPr>
            <p:ph type="subTitle" idx="1"/>
          </p:nvPr>
        </p:nvSpPr>
        <p:spPr>
          <a:xfrm>
            <a:off x="733425" y="990600"/>
            <a:ext cx="8029575" cy="5029200"/>
          </a:xfrm>
        </p:spPr>
        <p:txBody>
          <a:bodyPr rtlCol="0">
            <a:normAutofit/>
          </a:bodyPr>
          <a:lstStyle/>
          <a:p>
            <a:pPr algn="l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Introduction to </a:t>
            </a:r>
            <a:r>
              <a:rPr lang="en-US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Inorganic Chemistry</a:t>
            </a:r>
            <a:endParaRPr lang="en-US" dirty="0">
              <a:latin typeface="Times New Roman" pitchFamily="18" charset="0"/>
            </a:endParaRPr>
          </a:p>
          <a:p>
            <a:pPr algn="l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8000"/>
                </a:solidFill>
                <a:latin typeface="Times New Roman" pitchFamily="18" charset="0"/>
              </a:rPr>
              <a:t>Instructor</a:t>
            </a:r>
            <a:r>
              <a:rPr lang="en-US" dirty="0">
                <a:latin typeface="Times New Roman" pitchFamily="18" charset="0"/>
              </a:rPr>
              <a:t> Dr. </a:t>
            </a:r>
            <a:r>
              <a:rPr lang="en-US" dirty="0" err="1">
                <a:latin typeface="Times New Roman" pitchFamily="18" charset="0"/>
              </a:rPr>
              <a:t>Upali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Siriwardane</a:t>
            </a:r>
            <a:r>
              <a:rPr lang="en-US" dirty="0">
                <a:latin typeface="Times New Roman" pitchFamily="18" charset="0"/>
              </a:rPr>
              <a:t> (Ph.D. Ohio State) </a:t>
            </a:r>
          </a:p>
          <a:p>
            <a:pPr algn="l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</a:rPr>
              <a:t>E-mail:  upali@latech.edu </a:t>
            </a:r>
          </a:p>
          <a:p>
            <a:pPr algn="l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</a:rPr>
              <a:t>Office</a:t>
            </a:r>
            <a:r>
              <a:rPr lang="en-US" dirty="0">
                <a:latin typeface="Times New Roman" pitchFamily="18" charset="0"/>
              </a:rPr>
              <a:t>:  311 Carson Taylor Hall ; Phone: 318-257-4941</a:t>
            </a:r>
            <a:r>
              <a:rPr lang="en-US" dirty="0" smtClean="0">
                <a:latin typeface="Times New Roman" pitchFamily="18" charset="0"/>
              </a:rPr>
              <a:t>;</a:t>
            </a:r>
          </a:p>
          <a:p>
            <a:pPr algn="l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u="sng" dirty="0"/>
              <a:t>Office Hours</a:t>
            </a:r>
            <a:r>
              <a:rPr lang="en-US" dirty="0"/>
              <a:t>:  MWF 8:00-9:00 and 11:00-12:00;  </a:t>
            </a:r>
            <a:endParaRPr lang="en-US" dirty="0" smtClean="0"/>
          </a:p>
          <a:p>
            <a:pPr algn="l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/>
              <a:t>	 </a:t>
            </a:r>
            <a:r>
              <a:rPr lang="en-US" dirty="0" smtClean="0"/>
              <a:t>           TR 10:00-12:00 </a:t>
            </a:r>
            <a:endParaRPr lang="en-US" dirty="0"/>
          </a:p>
          <a:p>
            <a:pPr algn="l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</a:rPr>
              <a:t>Contact </a:t>
            </a:r>
            <a:r>
              <a:rPr lang="en-US" dirty="0">
                <a:latin typeface="Times New Roman" pitchFamily="18" charset="0"/>
              </a:rPr>
              <a:t>me trough </a:t>
            </a:r>
            <a:r>
              <a:rPr lang="en-US" dirty="0" smtClean="0">
                <a:latin typeface="Times New Roman" pitchFamily="18" charset="0"/>
              </a:rPr>
              <a:t>phone or e-mail </a:t>
            </a:r>
            <a:r>
              <a:rPr lang="en-US" dirty="0">
                <a:latin typeface="Times New Roman" pitchFamily="18" charset="0"/>
              </a:rPr>
              <a:t>if you have questions</a:t>
            </a:r>
          </a:p>
          <a:p>
            <a:pPr algn="l" fontAlgn="auto">
              <a:spcBef>
                <a:spcPct val="5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Online Tests on Following days</a:t>
            </a:r>
          </a:p>
          <a:p>
            <a:pPr algn="l" fontAlgn="auto">
              <a:spcBef>
                <a:spcPct val="50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</a:rPr>
              <a:t>March 24, 2017</a:t>
            </a:r>
            <a:r>
              <a:rPr lang="en-US" dirty="0" smtClean="0">
                <a:latin typeface="Times New Roman" pitchFamily="18" charset="0"/>
              </a:rPr>
              <a:t>: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</a:rPr>
              <a:t>  Test </a:t>
            </a:r>
            <a:r>
              <a:rPr lang="en-US" dirty="0">
                <a:latin typeface="Times New Roman" pitchFamily="18" charset="0"/>
              </a:rPr>
              <a:t>1 (Chapters </a:t>
            </a:r>
            <a:r>
              <a:rPr lang="en-US" dirty="0" smtClean="0">
                <a:latin typeface="Times New Roman" pitchFamily="18" charset="0"/>
              </a:rPr>
              <a:t>1-3)</a:t>
            </a:r>
            <a:endParaRPr lang="en-US" dirty="0">
              <a:latin typeface="Times New Roman" pitchFamily="18" charset="0"/>
            </a:endParaRPr>
          </a:p>
          <a:p>
            <a:pPr algn="l" fontAlgn="auto">
              <a:spcBef>
                <a:spcPct val="50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</a:rPr>
              <a:t>April 10, 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2017 </a:t>
            </a:r>
            <a:r>
              <a:rPr lang="en-US" dirty="0">
                <a:latin typeface="Times New Roman" pitchFamily="18" charset="0"/>
              </a:rPr>
              <a:t>: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  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    Test </a:t>
            </a:r>
            <a:r>
              <a:rPr lang="en-US" dirty="0">
                <a:latin typeface="Times New Roman" pitchFamily="18" charset="0"/>
              </a:rPr>
              <a:t>2 (Chapters </a:t>
            </a:r>
            <a:r>
              <a:rPr lang="en-US" dirty="0" smtClean="0">
                <a:latin typeface="Times New Roman" pitchFamily="18" charset="0"/>
              </a:rPr>
              <a:t>4-5)</a:t>
            </a:r>
            <a:endParaRPr lang="en-US" dirty="0">
              <a:latin typeface="Times New Roman" pitchFamily="18" charset="0"/>
            </a:endParaRPr>
          </a:p>
          <a:p>
            <a:pPr algn="l" fontAlgn="auto">
              <a:spcBef>
                <a:spcPct val="50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</a:rPr>
              <a:t>May 1, 2017</a:t>
            </a:r>
            <a:r>
              <a:rPr lang="en-US" dirty="0" smtClean="0">
                <a:latin typeface="Times New Roman" pitchFamily="18" charset="0"/>
              </a:rPr>
              <a:t>:   </a:t>
            </a:r>
            <a:r>
              <a:rPr lang="en-US" dirty="0">
                <a:latin typeface="Times New Roman" pitchFamily="18" charset="0"/>
              </a:rPr>
              <a:t>Test 3 (Chapters </a:t>
            </a:r>
            <a:r>
              <a:rPr lang="en-US" dirty="0" smtClean="0">
                <a:latin typeface="Times New Roman" pitchFamily="18" charset="0"/>
              </a:rPr>
              <a:t>6,7 &amp;8)</a:t>
            </a:r>
            <a:endParaRPr lang="en-US" dirty="0">
              <a:latin typeface="Times New Roman" pitchFamily="18" charset="0"/>
            </a:endParaRPr>
          </a:p>
          <a:p>
            <a:pPr algn="l" fontAlgn="auto">
              <a:spcBef>
                <a:spcPct val="50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</a:rPr>
              <a:t>May 12, 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2017 </a:t>
            </a:r>
            <a:r>
              <a:rPr lang="en-US" dirty="0">
                <a:latin typeface="Times New Roman" pitchFamily="18" charset="0"/>
              </a:rPr>
              <a:t>:   Test 4 (Chapters </a:t>
            </a:r>
            <a:r>
              <a:rPr lang="en-US" dirty="0" smtClean="0">
                <a:latin typeface="Times New Roman" pitchFamily="18" charset="0"/>
              </a:rPr>
              <a:t>9, 10 &amp;11)</a:t>
            </a:r>
            <a:endParaRPr lang="en-US" dirty="0">
              <a:latin typeface="Times New Roman" pitchFamily="18" charset="0"/>
            </a:endParaRPr>
          </a:p>
          <a:p>
            <a:pPr algn="l" fontAlgn="auto">
              <a:spcBef>
                <a:spcPct val="50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</a:rPr>
              <a:t>May 15, 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2017</a:t>
            </a:r>
            <a:r>
              <a:rPr lang="en-US" dirty="0">
                <a:latin typeface="Times New Roman" pitchFamily="18" charset="0"/>
              </a:rPr>
              <a:t>:     Make Up Exam: Chapters </a:t>
            </a:r>
            <a:r>
              <a:rPr lang="en-US" dirty="0" smtClean="0">
                <a:latin typeface="Times New Roman" pitchFamily="18" charset="0"/>
              </a:rPr>
              <a:t>1-11)</a:t>
            </a:r>
            <a:endParaRPr lang="en-US" dirty="0">
              <a:latin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.  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173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205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4D6810-532D-48D0-809D-126E3FA3D438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00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dirty="0" smtClean="0"/>
              <a:t>Acid dissociation Equilibrium</a:t>
            </a:r>
          </a:p>
        </p:txBody>
      </p:sp>
      <p:sp>
        <p:nvSpPr>
          <p:cNvPr id="7" name="Rectangle 11"/>
          <p:cNvSpPr txBox="1">
            <a:spLocks noChangeArrowheads="1"/>
          </p:cNvSpPr>
          <p:nvPr/>
        </p:nvSpPr>
        <p:spPr bwMode="auto">
          <a:xfrm>
            <a:off x="516903" y="1733155"/>
            <a:ext cx="8534400" cy="7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defRPr>
            </a:lvl9pPr>
          </a:lstStyle>
          <a:p>
            <a:endParaRPr lang="pt-BR" sz="2000" i="0" baseline="0" dirty="0" smtClean="0">
              <a:solidFill>
                <a:schemeClr val="tx1"/>
              </a:solidFill>
            </a:endParaRPr>
          </a:p>
          <a:p>
            <a:r>
              <a:rPr lang="pt-BR" sz="2000" i="0" baseline="0" dirty="0" smtClean="0">
                <a:solidFill>
                  <a:schemeClr val="tx1"/>
                </a:solidFill>
              </a:rPr>
              <a:t>   </a:t>
            </a:r>
            <a:r>
              <a:rPr lang="pt-BR" sz="2400" i="0" baseline="0" dirty="0" smtClean="0">
                <a:solidFill>
                  <a:schemeClr val="tx1"/>
                </a:solidFill>
              </a:rPr>
              <a:t>HC</a:t>
            </a:r>
            <a:r>
              <a:rPr lang="pt-BR" sz="2400" i="0" baseline="-25000" dirty="0" smtClean="0">
                <a:solidFill>
                  <a:schemeClr val="tx1"/>
                </a:solidFill>
              </a:rPr>
              <a:t>2</a:t>
            </a:r>
            <a:r>
              <a:rPr lang="pt-BR" sz="2400" i="0" baseline="0" dirty="0" smtClean="0">
                <a:solidFill>
                  <a:schemeClr val="tx1"/>
                </a:solidFill>
              </a:rPr>
              <a:t>H</a:t>
            </a:r>
            <a:r>
              <a:rPr lang="pt-BR" sz="2400" i="0" baseline="-25000" dirty="0" smtClean="0">
                <a:solidFill>
                  <a:schemeClr val="tx1"/>
                </a:solidFill>
              </a:rPr>
              <a:t>3</a:t>
            </a:r>
            <a:r>
              <a:rPr lang="pt-BR" sz="2400" i="0" baseline="0" dirty="0" smtClean="0">
                <a:solidFill>
                  <a:schemeClr val="tx1"/>
                </a:solidFill>
              </a:rPr>
              <a:t>O</a:t>
            </a:r>
            <a:r>
              <a:rPr lang="pt-BR" sz="2400" i="0" baseline="-25000" dirty="0" smtClean="0">
                <a:solidFill>
                  <a:schemeClr val="tx1"/>
                </a:solidFill>
              </a:rPr>
              <a:t>2</a:t>
            </a:r>
            <a:r>
              <a:rPr lang="pt-BR" sz="2400" i="0" baseline="0" dirty="0" smtClean="0">
                <a:solidFill>
                  <a:schemeClr val="tx1"/>
                </a:solidFill>
              </a:rPr>
              <a:t>(aq</a:t>
            </a:r>
            <a:r>
              <a:rPr lang="pt-BR" sz="2400" i="0" baseline="0" dirty="0">
                <a:solidFill>
                  <a:schemeClr val="tx1"/>
                </a:solidFill>
              </a:rPr>
              <a:t>) + H</a:t>
            </a:r>
            <a:r>
              <a:rPr lang="pt-BR" sz="2400" i="0" baseline="-25000" dirty="0">
                <a:solidFill>
                  <a:schemeClr val="tx1"/>
                </a:solidFill>
              </a:rPr>
              <a:t>2</a:t>
            </a:r>
            <a:r>
              <a:rPr lang="pt-BR" sz="2400" i="0" baseline="0" dirty="0">
                <a:solidFill>
                  <a:schemeClr val="tx1"/>
                </a:solidFill>
              </a:rPr>
              <a:t>O(l)         </a:t>
            </a:r>
            <a:r>
              <a:rPr lang="pt-BR" sz="2400" i="0" baseline="0" dirty="0" smtClean="0">
                <a:solidFill>
                  <a:schemeClr val="tx1"/>
                </a:solidFill>
              </a:rPr>
              <a:t>  H</a:t>
            </a:r>
            <a:r>
              <a:rPr lang="pt-BR" sz="2400" i="0" baseline="-25000" dirty="0" smtClean="0">
                <a:solidFill>
                  <a:schemeClr val="tx1"/>
                </a:solidFill>
              </a:rPr>
              <a:t>3</a:t>
            </a:r>
            <a:r>
              <a:rPr lang="pt-BR" sz="2400" i="0" dirty="0" smtClean="0">
                <a:solidFill>
                  <a:schemeClr val="tx1"/>
                </a:solidFill>
              </a:rPr>
              <a:t>+</a:t>
            </a:r>
            <a:r>
              <a:rPr lang="pt-BR" sz="2400" i="0" baseline="0" dirty="0" smtClean="0">
                <a:solidFill>
                  <a:schemeClr val="tx1"/>
                </a:solidFill>
              </a:rPr>
              <a:t>O(aq</a:t>
            </a:r>
            <a:r>
              <a:rPr lang="pt-BR" sz="2400" i="0" baseline="0" dirty="0">
                <a:solidFill>
                  <a:schemeClr val="tx1"/>
                </a:solidFill>
              </a:rPr>
              <a:t>) + C</a:t>
            </a:r>
            <a:r>
              <a:rPr lang="pt-BR" sz="2400" i="0" baseline="-25000" dirty="0">
                <a:solidFill>
                  <a:schemeClr val="tx1"/>
                </a:solidFill>
              </a:rPr>
              <a:t>2</a:t>
            </a:r>
            <a:r>
              <a:rPr lang="pt-BR" sz="2400" i="0" baseline="0" dirty="0">
                <a:solidFill>
                  <a:schemeClr val="tx1"/>
                </a:solidFill>
              </a:rPr>
              <a:t>H</a:t>
            </a:r>
            <a:r>
              <a:rPr lang="pt-BR" sz="2400" i="0" baseline="-25000" dirty="0">
                <a:solidFill>
                  <a:schemeClr val="tx1"/>
                </a:solidFill>
              </a:rPr>
              <a:t>3</a:t>
            </a:r>
            <a:r>
              <a:rPr lang="pt-BR" sz="2400" i="0" baseline="0" dirty="0">
                <a:solidFill>
                  <a:schemeClr val="tx1"/>
                </a:solidFill>
              </a:rPr>
              <a:t>O</a:t>
            </a:r>
            <a:r>
              <a:rPr lang="pt-BR" sz="2400" i="0" baseline="-25000" dirty="0">
                <a:solidFill>
                  <a:schemeClr val="tx1"/>
                </a:solidFill>
              </a:rPr>
              <a:t>2</a:t>
            </a:r>
            <a:r>
              <a:rPr lang="pt-BR" sz="2400" i="0" dirty="0">
                <a:solidFill>
                  <a:schemeClr val="tx1"/>
                </a:solidFill>
              </a:rPr>
              <a:t>-</a:t>
            </a:r>
            <a:r>
              <a:rPr lang="pt-BR" sz="2400" i="0" baseline="0" dirty="0">
                <a:solidFill>
                  <a:schemeClr val="tx1"/>
                </a:solidFill>
              </a:rPr>
              <a:t>(aq)</a:t>
            </a:r>
          </a:p>
        </p:txBody>
      </p:sp>
      <p:sp>
        <p:nvSpPr>
          <p:cNvPr id="2" name="Rectangle 1"/>
          <p:cNvSpPr/>
          <p:nvPr/>
        </p:nvSpPr>
        <p:spPr>
          <a:xfrm>
            <a:off x="87313" y="3050434"/>
            <a:ext cx="89639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800" baseline="0" dirty="0" smtClean="0"/>
              <a:t>                                                                       					                            </a:t>
            </a:r>
            <a:r>
              <a:rPr lang="en-US" sz="2800" b="1" baseline="0" dirty="0" smtClean="0"/>
              <a:t>[</a:t>
            </a:r>
            <a:r>
              <a:rPr lang="en-US" sz="2800" b="1" baseline="0" dirty="0"/>
              <a:t>H</a:t>
            </a:r>
            <a:r>
              <a:rPr lang="en-US" sz="2800" b="1" dirty="0" smtClean="0"/>
              <a:t>+</a:t>
            </a:r>
            <a:r>
              <a:rPr lang="en-US" sz="2800" b="1" baseline="0" dirty="0" smtClean="0"/>
              <a:t>][</a:t>
            </a:r>
            <a:r>
              <a:rPr lang="en-US" sz="2800" b="1" baseline="0" dirty="0"/>
              <a:t>C</a:t>
            </a:r>
            <a:r>
              <a:rPr lang="en-US" sz="2800" b="1" baseline="-25000" dirty="0"/>
              <a:t>2</a:t>
            </a:r>
            <a:r>
              <a:rPr lang="en-US" sz="2800" b="1" baseline="0" dirty="0"/>
              <a:t>H</a:t>
            </a:r>
            <a:r>
              <a:rPr lang="en-US" sz="2800" b="1" baseline="-25000" dirty="0"/>
              <a:t>3</a:t>
            </a:r>
            <a:r>
              <a:rPr lang="en-US" sz="2800" b="1" baseline="0" dirty="0"/>
              <a:t>O</a:t>
            </a:r>
            <a:r>
              <a:rPr lang="en-US" sz="2800" b="1" baseline="-25000" dirty="0"/>
              <a:t>2</a:t>
            </a:r>
            <a:r>
              <a:rPr lang="en-US" sz="2800" b="1" dirty="0" smtClean="0"/>
              <a:t>-</a:t>
            </a:r>
            <a:r>
              <a:rPr lang="en-US" sz="2800" b="1" baseline="0" dirty="0"/>
              <a:t>] </a:t>
            </a:r>
          </a:p>
          <a:p>
            <a:pPr>
              <a:buFontTx/>
              <a:buNone/>
            </a:pPr>
            <a:r>
              <a:rPr lang="en-US" sz="2800" b="1" baseline="0" dirty="0"/>
              <a:t>    </a:t>
            </a:r>
            <a:r>
              <a:rPr lang="en-US" sz="2800" b="1" baseline="0" dirty="0" smtClean="0"/>
              <a:t>HC</a:t>
            </a:r>
            <a:r>
              <a:rPr lang="en-US" sz="2800" b="1" baseline="-25000" dirty="0" smtClean="0"/>
              <a:t>2</a:t>
            </a:r>
            <a:r>
              <a:rPr lang="en-US" sz="2800" b="1" baseline="0" dirty="0" smtClean="0"/>
              <a:t>H</a:t>
            </a:r>
            <a:r>
              <a:rPr lang="en-US" sz="2800" b="1" baseline="-25000" dirty="0" smtClean="0"/>
              <a:t>3</a:t>
            </a:r>
            <a:r>
              <a:rPr lang="en-US" sz="2800" b="1" baseline="0" dirty="0" smtClean="0"/>
              <a:t>O</a:t>
            </a:r>
            <a:r>
              <a:rPr lang="en-US" sz="2800" b="1" baseline="-25000" dirty="0" smtClean="0"/>
              <a:t>2</a:t>
            </a:r>
            <a:r>
              <a:rPr lang="en-US" sz="2800" b="1" baseline="0" dirty="0"/>
              <a:t>; </a:t>
            </a:r>
            <a:r>
              <a:rPr lang="en-US" sz="2800" b="1" baseline="0" dirty="0" smtClean="0"/>
              <a:t>              </a:t>
            </a:r>
            <a:r>
              <a:rPr lang="en-US" sz="2800" b="1" baseline="0" dirty="0" err="1" smtClean="0"/>
              <a:t>K</a:t>
            </a:r>
            <a:r>
              <a:rPr lang="en-US" sz="2800" b="1" baseline="-25000" dirty="0" err="1" smtClean="0"/>
              <a:t>a</a:t>
            </a:r>
            <a:r>
              <a:rPr lang="en-US" sz="2800" b="1" baseline="0" dirty="0"/>
              <a:t>=    ------------------ </a:t>
            </a:r>
          </a:p>
          <a:p>
            <a:pPr>
              <a:buFontTx/>
              <a:buNone/>
            </a:pPr>
            <a:r>
              <a:rPr lang="en-US" sz="2800" b="1" baseline="0" dirty="0"/>
              <a:t>                                   </a:t>
            </a:r>
            <a:r>
              <a:rPr lang="en-US" sz="2800" b="1" baseline="0" dirty="0" smtClean="0"/>
              <a:t>               [HC</a:t>
            </a:r>
            <a:r>
              <a:rPr lang="en-US" sz="2800" b="1" baseline="-25000" dirty="0" smtClean="0"/>
              <a:t>2</a:t>
            </a:r>
            <a:r>
              <a:rPr lang="en-US" sz="2800" b="1" baseline="0" dirty="0" smtClean="0"/>
              <a:t>H</a:t>
            </a:r>
            <a:r>
              <a:rPr lang="en-US" sz="2800" b="1" baseline="-25000" dirty="0" smtClean="0"/>
              <a:t>3</a:t>
            </a:r>
            <a:r>
              <a:rPr lang="en-US" sz="2800" b="1" baseline="0" dirty="0" smtClean="0"/>
              <a:t>O</a:t>
            </a:r>
            <a:r>
              <a:rPr lang="en-US" sz="2800" b="1" baseline="-25000" dirty="0" smtClean="0"/>
              <a:t>2</a:t>
            </a:r>
            <a:r>
              <a:rPr lang="en-US" sz="2800" b="1" baseline="0" dirty="0" smtClean="0"/>
              <a:t>] </a:t>
            </a:r>
            <a:endParaRPr lang="en-US" sz="2800" baseline="0" dirty="0"/>
          </a:p>
        </p:txBody>
      </p:sp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4035908" y="2164300"/>
            <a:ext cx="533400" cy="304800"/>
            <a:chOff x="3408" y="288"/>
            <a:chExt cx="288" cy="192"/>
          </a:xfrm>
        </p:grpSpPr>
        <p:grpSp>
          <p:nvGrpSpPr>
            <p:cNvPr id="17" name="Group 6"/>
            <p:cNvGrpSpPr>
              <a:grpSpLocks/>
            </p:cNvGrpSpPr>
            <p:nvPr/>
          </p:nvGrpSpPr>
          <p:grpSpPr bwMode="auto">
            <a:xfrm>
              <a:off x="3531" y="288"/>
              <a:ext cx="165" cy="48"/>
              <a:chOff x="3531" y="288"/>
              <a:chExt cx="165" cy="48"/>
            </a:xfrm>
          </p:grpSpPr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>
                <a:off x="3531" y="336"/>
                <a:ext cx="16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 flipH="1" flipV="1">
                <a:off x="3600" y="288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9"/>
            <p:cNvGrpSpPr>
              <a:grpSpLocks/>
            </p:cNvGrpSpPr>
            <p:nvPr/>
          </p:nvGrpSpPr>
          <p:grpSpPr bwMode="auto">
            <a:xfrm flipH="1" flipV="1">
              <a:off x="3408" y="432"/>
              <a:ext cx="288" cy="48"/>
              <a:chOff x="3408" y="288"/>
              <a:chExt cx="288" cy="48"/>
            </a:xfrm>
          </p:grpSpPr>
          <p:sp>
            <p:nvSpPr>
              <p:cNvPr id="19" name="Line 10"/>
              <p:cNvSpPr>
                <a:spLocks noChangeShapeType="1"/>
              </p:cNvSpPr>
              <p:nvPr/>
            </p:nvSpPr>
            <p:spPr bwMode="auto">
              <a:xfrm>
                <a:off x="3408" y="33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1"/>
              <p:cNvSpPr>
                <a:spLocks noChangeShapeType="1"/>
              </p:cNvSpPr>
              <p:nvPr/>
            </p:nvSpPr>
            <p:spPr bwMode="auto">
              <a:xfrm flipH="1" flipV="1">
                <a:off x="3600" y="288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205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4D6810-532D-48D0-809D-126E3FA3D438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00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dirty="0" smtClean="0"/>
              <a:t>Base dissociation Equilibrium</a:t>
            </a:r>
          </a:p>
        </p:txBody>
      </p:sp>
      <p:sp>
        <p:nvSpPr>
          <p:cNvPr id="7" name="Rectangle 11"/>
          <p:cNvSpPr txBox="1">
            <a:spLocks noChangeArrowheads="1"/>
          </p:cNvSpPr>
          <p:nvPr/>
        </p:nvSpPr>
        <p:spPr bwMode="auto">
          <a:xfrm>
            <a:off x="516903" y="1733155"/>
            <a:ext cx="8534400" cy="7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defRPr>
            </a:lvl9pPr>
          </a:lstStyle>
          <a:p>
            <a:endParaRPr lang="pt-BR" sz="2000" i="0" baseline="0" dirty="0" smtClean="0">
              <a:solidFill>
                <a:schemeClr val="tx1"/>
              </a:solidFill>
            </a:endParaRPr>
          </a:p>
          <a:p>
            <a:r>
              <a:rPr lang="pt-BR" sz="2000" i="0" baseline="0" dirty="0" smtClean="0">
                <a:solidFill>
                  <a:schemeClr val="tx1"/>
                </a:solidFill>
              </a:rPr>
              <a:t>   </a:t>
            </a:r>
            <a:r>
              <a:rPr lang="pt-BR" sz="2400" i="0" baseline="0" dirty="0" smtClean="0">
                <a:solidFill>
                  <a:schemeClr val="tx1"/>
                </a:solidFill>
              </a:rPr>
              <a:t>NH</a:t>
            </a:r>
            <a:r>
              <a:rPr lang="pt-BR" sz="2400" i="0" baseline="-25000" dirty="0" smtClean="0">
                <a:solidFill>
                  <a:schemeClr val="tx1"/>
                </a:solidFill>
              </a:rPr>
              <a:t>3</a:t>
            </a:r>
            <a:r>
              <a:rPr lang="pt-BR" sz="2400" i="0" baseline="0" dirty="0" smtClean="0">
                <a:solidFill>
                  <a:schemeClr val="tx1"/>
                </a:solidFill>
              </a:rPr>
              <a:t>(aq</a:t>
            </a:r>
            <a:r>
              <a:rPr lang="pt-BR" sz="2400" i="0" baseline="0" dirty="0">
                <a:solidFill>
                  <a:schemeClr val="tx1"/>
                </a:solidFill>
              </a:rPr>
              <a:t>) + H</a:t>
            </a:r>
            <a:r>
              <a:rPr lang="pt-BR" sz="2400" i="0" baseline="-25000" dirty="0">
                <a:solidFill>
                  <a:schemeClr val="tx1"/>
                </a:solidFill>
              </a:rPr>
              <a:t>2</a:t>
            </a:r>
            <a:r>
              <a:rPr lang="pt-BR" sz="2400" i="0" baseline="0" dirty="0">
                <a:solidFill>
                  <a:schemeClr val="tx1"/>
                </a:solidFill>
              </a:rPr>
              <a:t>O(l)         </a:t>
            </a:r>
            <a:r>
              <a:rPr lang="pt-BR" sz="2400" i="0" baseline="0" dirty="0" smtClean="0">
                <a:solidFill>
                  <a:schemeClr val="tx1"/>
                </a:solidFill>
              </a:rPr>
              <a:t>  NH</a:t>
            </a:r>
            <a:r>
              <a:rPr lang="pt-BR" sz="2400" i="0" baseline="-25000" dirty="0" smtClean="0">
                <a:solidFill>
                  <a:schemeClr val="tx1"/>
                </a:solidFill>
              </a:rPr>
              <a:t>4</a:t>
            </a:r>
            <a:r>
              <a:rPr lang="pt-BR" sz="2400" i="0" dirty="0" smtClean="0">
                <a:solidFill>
                  <a:schemeClr val="tx1"/>
                </a:solidFill>
              </a:rPr>
              <a:t>+</a:t>
            </a:r>
            <a:r>
              <a:rPr lang="pt-BR" sz="2400" i="0" baseline="0" dirty="0" smtClean="0">
                <a:solidFill>
                  <a:schemeClr val="tx1"/>
                </a:solidFill>
              </a:rPr>
              <a:t> (aq</a:t>
            </a:r>
            <a:r>
              <a:rPr lang="pt-BR" sz="2400" i="0" baseline="0" dirty="0">
                <a:solidFill>
                  <a:schemeClr val="tx1"/>
                </a:solidFill>
              </a:rPr>
              <a:t>) + </a:t>
            </a:r>
            <a:r>
              <a:rPr lang="pt-BR" sz="2400" i="0" baseline="0" dirty="0" smtClean="0">
                <a:solidFill>
                  <a:schemeClr val="tx1"/>
                </a:solidFill>
              </a:rPr>
              <a:t>OH</a:t>
            </a:r>
            <a:r>
              <a:rPr lang="pt-BR" sz="2400" i="0" dirty="0" smtClean="0">
                <a:solidFill>
                  <a:schemeClr val="tx1"/>
                </a:solidFill>
              </a:rPr>
              <a:t>-</a:t>
            </a:r>
            <a:r>
              <a:rPr lang="pt-BR" sz="2400" i="0" baseline="0" dirty="0">
                <a:solidFill>
                  <a:schemeClr val="tx1"/>
                </a:solidFill>
              </a:rPr>
              <a:t>(aq)</a:t>
            </a:r>
          </a:p>
        </p:txBody>
      </p:sp>
      <p:sp>
        <p:nvSpPr>
          <p:cNvPr id="2" name="Rectangle 1"/>
          <p:cNvSpPr/>
          <p:nvPr/>
        </p:nvSpPr>
        <p:spPr>
          <a:xfrm>
            <a:off x="87313" y="3050434"/>
            <a:ext cx="89639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800" baseline="0" dirty="0" smtClean="0"/>
              <a:t>                                                                       					                    </a:t>
            </a:r>
            <a:r>
              <a:rPr lang="en-US" sz="2800" b="1" baseline="0" dirty="0" smtClean="0"/>
              <a:t>[NH</a:t>
            </a:r>
            <a:r>
              <a:rPr lang="en-US" sz="2800" b="1" baseline="-25000" dirty="0" smtClean="0"/>
              <a:t>4</a:t>
            </a:r>
            <a:r>
              <a:rPr lang="en-US" sz="2800" b="1" dirty="0" smtClean="0"/>
              <a:t>+</a:t>
            </a:r>
            <a:r>
              <a:rPr lang="en-US" sz="2800" b="1" baseline="0" dirty="0" smtClean="0"/>
              <a:t>][OH</a:t>
            </a:r>
            <a:r>
              <a:rPr lang="en-US" sz="2800" b="1" dirty="0" smtClean="0"/>
              <a:t>-</a:t>
            </a:r>
            <a:r>
              <a:rPr lang="en-US" sz="2800" b="1" baseline="0" dirty="0"/>
              <a:t>] </a:t>
            </a:r>
          </a:p>
          <a:p>
            <a:pPr>
              <a:buFontTx/>
              <a:buNone/>
            </a:pPr>
            <a:r>
              <a:rPr lang="en-US" sz="2800" b="1" baseline="0" dirty="0"/>
              <a:t>    NH</a:t>
            </a:r>
            <a:r>
              <a:rPr lang="en-US" sz="2800" b="1" baseline="-25000" dirty="0"/>
              <a:t>3</a:t>
            </a:r>
            <a:r>
              <a:rPr lang="en-US" sz="2800" b="1" baseline="0" dirty="0"/>
              <a:t>;               </a:t>
            </a:r>
            <a:r>
              <a:rPr lang="en-US" sz="2800" b="1" baseline="0" dirty="0" smtClean="0"/>
              <a:t>K</a:t>
            </a:r>
            <a:r>
              <a:rPr lang="en-US" sz="2800" b="1" baseline="-25000" dirty="0" smtClean="0"/>
              <a:t>b</a:t>
            </a:r>
            <a:r>
              <a:rPr lang="en-US" sz="2800" b="1" baseline="0" dirty="0" smtClean="0"/>
              <a:t>=    </a:t>
            </a:r>
            <a:r>
              <a:rPr lang="en-US" sz="2800" b="1" baseline="0" dirty="0"/>
              <a:t>------------------ </a:t>
            </a:r>
          </a:p>
          <a:p>
            <a:pPr>
              <a:buFontTx/>
              <a:buNone/>
            </a:pPr>
            <a:r>
              <a:rPr lang="en-US" sz="2800" b="1" baseline="0" dirty="0"/>
              <a:t>                                   </a:t>
            </a:r>
            <a:r>
              <a:rPr lang="en-US" sz="2800" b="1" baseline="0" dirty="0" smtClean="0"/>
              <a:t>          [</a:t>
            </a:r>
            <a:r>
              <a:rPr lang="en-US" sz="2800" b="1" baseline="0" dirty="0"/>
              <a:t>NH</a:t>
            </a:r>
            <a:r>
              <a:rPr lang="en-US" sz="2800" b="1" baseline="-25000" dirty="0"/>
              <a:t>3</a:t>
            </a:r>
            <a:r>
              <a:rPr lang="en-US" sz="2800" b="1" baseline="0" dirty="0" smtClean="0"/>
              <a:t>] </a:t>
            </a:r>
            <a:endParaRPr lang="en-US" sz="2800" baseline="0" dirty="0"/>
          </a:p>
        </p:txBody>
      </p:sp>
      <p:grpSp>
        <p:nvGrpSpPr>
          <p:cNvPr id="15" name="Group 5"/>
          <p:cNvGrpSpPr>
            <a:grpSpLocks/>
          </p:cNvGrpSpPr>
          <p:nvPr/>
        </p:nvGrpSpPr>
        <p:grpSpPr bwMode="auto">
          <a:xfrm>
            <a:off x="3352800" y="2128965"/>
            <a:ext cx="533400" cy="304800"/>
            <a:chOff x="3408" y="288"/>
            <a:chExt cx="288" cy="192"/>
          </a:xfrm>
        </p:grpSpPr>
        <p:grpSp>
          <p:nvGrpSpPr>
            <p:cNvPr id="16" name="Group 6"/>
            <p:cNvGrpSpPr>
              <a:grpSpLocks/>
            </p:cNvGrpSpPr>
            <p:nvPr/>
          </p:nvGrpSpPr>
          <p:grpSpPr bwMode="auto">
            <a:xfrm>
              <a:off x="3531" y="288"/>
              <a:ext cx="165" cy="48"/>
              <a:chOff x="3531" y="288"/>
              <a:chExt cx="165" cy="48"/>
            </a:xfrm>
          </p:grpSpPr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>
                <a:off x="3531" y="336"/>
                <a:ext cx="16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 flipH="1" flipV="1">
                <a:off x="3600" y="288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9"/>
            <p:cNvGrpSpPr>
              <a:grpSpLocks/>
            </p:cNvGrpSpPr>
            <p:nvPr/>
          </p:nvGrpSpPr>
          <p:grpSpPr bwMode="auto">
            <a:xfrm flipH="1" flipV="1">
              <a:off x="3408" y="432"/>
              <a:ext cx="288" cy="48"/>
              <a:chOff x="3408" y="288"/>
              <a:chExt cx="288" cy="48"/>
            </a:xfrm>
          </p:grpSpPr>
          <p:sp>
            <p:nvSpPr>
              <p:cNvPr id="18" name="Line 10"/>
              <p:cNvSpPr>
                <a:spLocks noChangeShapeType="1"/>
              </p:cNvSpPr>
              <p:nvPr/>
            </p:nvSpPr>
            <p:spPr bwMode="auto">
              <a:xfrm>
                <a:off x="3408" y="33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1"/>
              <p:cNvSpPr>
                <a:spLocks noChangeShapeType="1"/>
              </p:cNvSpPr>
              <p:nvPr/>
            </p:nvSpPr>
            <p:spPr bwMode="auto">
              <a:xfrm flipH="1" flipV="1">
                <a:off x="3600" y="288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93354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205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4D6810-532D-48D0-809D-126E3FA3D438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00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Acid Ionization Equilibrium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5638800"/>
            <a:ext cx="9144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b="1" baseline="0" dirty="0" smtClean="0"/>
              <a:t>To play movie you must be in Slide Show Mode</a:t>
            </a:r>
            <a:endParaRPr lang="en-US" sz="1800" baseline="0" dirty="0" smtClean="0"/>
          </a:p>
          <a:p>
            <a:pPr algn="ctr">
              <a:defRPr/>
            </a:pPr>
            <a:r>
              <a:rPr lang="en-US" sz="1800" baseline="0" dirty="0" smtClean="0"/>
              <a:t>PC Users: Please wait for content to load, then click to play</a:t>
            </a:r>
          </a:p>
          <a:p>
            <a:pPr algn="ctr">
              <a:defRPr/>
            </a:pPr>
            <a:r>
              <a:rPr lang="en-US" sz="1800" baseline="0" dirty="0" smtClean="0"/>
              <a:t>Mac Users: </a:t>
            </a:r>
            <a:r>
              <a:rPr lang="en-US" sz="1800" b="1" u="sng" baseline="0" dirty="0" smtClean="0">
                <a:solidFill>
                  <a:srgbClr val="009999"/>
                </a:solidFill>
                <a:hlinkClick r:id="rId5" action="ppaction://hlinkfile"/>
              </a:rPr>
              <a:t>CLICK HERE</a:t>
            </a:r>
            <a:endParaRPr lang="en-US" sz="1800" b="1" baseline="0" dirty="0" smtClean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90121" name="ShockwaveFlash1" r:id="rId2" imgW="1828800" imgH="1828800"/>
        </mc:Choice>
        <mc:Fallback>
          <p:control name="ShockwaveFlash1" r:id="rId2" imgW="1828800" imgH="1828800">
            <p:pic>
              <p:nvPicPr>
                <p:cNvPr id="205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066800" y="1676400"/>
                  <a:ext cx="7010400" cy="3733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591880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B21344-D306-47F0-A6A0-AB598456540B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00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Amphiprotic Substance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398713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/>
              <a:t>A substance that can </a:t>
            </a:r>
            <a:r>
              <a:rPr lang="en-US" altLang="en-US" sz="2800" dirty="0" smtClean="0">
                <a:solidFill>
                  <a:srgbClr val="C00000"/>
                </a:solidFill>
              </a:rPr>
              <a:t>either lose or accept a proton</a:t>
            </a:r>
            <a:r>
              <a:rPr lang="en-US" altLang="en-US" sz="2800" dirty="0" smtClean="0"/>
              <a:t> and thus can function as either a </a:t>
            </a:r>
            <a:r>
              <a:rPr lang="en-US" altLang="en-US" sz="2800" dirty="0" err="1" smtClean="0"/>
              <a:t>Br</a:t>
            </a:r>
            <a:r>
              <a:rPr lang="en-US" altLang="en-US" sz="2800" dirty="0" err="1" smtClean="0">
                <a:cs typeface="Arial" panose="020B0604020202020204" pitchFamily="34" charset="0"/>
              </a:rPr>
              <a:t>ønsted</a:t>
            </a:r>
            <a:r>
              <a:rPr lang="en-US" altLang="en-US" sz="2800" dirty="0" smtClean="0">
                <a:cs typeface="Arial" panose="020B0604020202020204" pitchFamily="34" charset="0"/>
              </a:rPr>
              <a:t>-Lowry acid or a </a:t>
            </a:r>
            <a:r>
              <a:rPr lang="en-US" altLang="en-US" sz="2800" dirty="0" err="1" smtClean="0">
                <a:cs typeface="Arial" panose="020B0604020202020204" pitchFamily="34" charset="0"/>
              </a:rPr>
              <a:t>Brønsted</a:t>
            </a:r>
            <a:r>
              <a:rPr lang="en-US" altLang="en-US" sz="2800" dirty="0" smtClean="0">
                <a:cs typeface="Arial" panose="020B0604020202020204" pitchFamily="34" charset="0"/>
              </a:rPr>
              <a:t>-Lowry base</a:t>
            </a:r>
            <a:r>
              <a:rPr lang="en-US" altLang="en-US" sz="2800" dirty="0" smtClean="0"/>
              <a:t>.</a:t>
            </a:r>
          </a:p>
          <a:p>
            <a:pPr marL="798513" lvl="1" indent="-336550"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rgbClr val="0000FF"/>
                </a:solidFill>
              </a:rPr>
              <a:t>Example: 	H</a:t>
            </a:r>
            <a:r>
              <a:rPr lang="en-US" alt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en-US" sz="2800" dirty="0" smtClean="0">
                <a:solidFill>
                  <a:srgbClr val="0000FF"/>
                </a:solidFill>
              </a:rPr>
              <a:t>O, H</a:t>
            </a:r>
            <a:r>
              <a:rPr lang="en-US" altLang="en-US" sz="2800" baseline="-25000" dirty="0" smtClean="0">
                <a:solidFill>
                  <a:srgbClr val="0000FF"/>
                </a:solidFill>
              </a:rPr>
              <a:t>3</a:t>
            </a:r>
            <a:r>
              <a:rPr lang="en-US" altLang="en-US" sz="2800" dirty="0" smtClean="0">
                <a:solidFill>
                  <a:srgbClr val="0000FF"/>
                </a:solidFill>
              </a:rPr>
              <a:t>O</a:t>
            </a:r>
            <a:r>
              <a:rPr lang="en-US" altLang="en-US" sz="2800" baseline="30000" dirty="0" smtClean="0">
                <a:solidFill>
                  <a:srgbClr val="0000FF"/>
                </a:solidFill>
              </a:rPr>
              <a:t>+</a:t>
            </a:r>
          </a:p>
          <a:p>
            <a:pPr marL="798513" lvl="1" indent="-336550" eaLnBrk="1" hangingPunct="1">
              <a:buFont typeface="Wingdings" panose="05000000000000000000" pitchFamily="2" charset="2"/>
              <a:buNone/>
            </a:pPr>
            <a:r>
              <a:rPr lang="en-US" altLang="en-US" sz="2800" dirty="0" smtClean="0">
                <a:solidFill>
                  <a:srgbClr val="0000FF"/>
                </a:solidFill>
              </a:rPr>
              <a:t>			H</a:t>
            </a:r>
            <a:r>
              <a:rPr lang="en-US" alt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en-US" sz="2800" dirty="0" smtClean="0">
                <a:solidFill>
                  <a:srgbClr val="0000FF"/>
                </a:solidFill>
              </a:rPr>
              <a:t>O, OH</a:t>
            </a:r>
            <a:r>
              <a:rPr lang="en-US" altLang="en-US" sz="2800" baseline="30000" dirty="0" smtClean="0">
                <a:solidFill>
                  <a:srgbClr val="0000FF"/>
                </a:solidFill>
              </a:rPr>
              <a:t>–</a:t>
            </a:r>
          </a:p>
        </p:txBody>
      </p:sp>
      <p:sp>
        <p:nvSpPr>
          <p:cNvPr id="34822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29641B-7570-489B-8499-931118F4C91C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00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Monoprotic Acid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804988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/>
              <a:t>An acid that </a:t>
            </a:r>
            <a:r>
              <a:rPr lang="en-US" altLang="en-US" sz="2800" dirty="0" smtClean="0">
                <a:solidFill>
                  <a:srgbClr val="C00000"/>
                </a:solidFill>
              </a:rPr>
              <a:t>supplies one proton </a:t>
            </a:r>
            <a:r>
              <a:rPr lang="en-US" altLang="en-US" sz="2800" dirty="0" smtClean="0"/>
              <a:t>(H</a:t>
            </a:r>
            <a:r>
              <a:rPr lang="en-US" altLang="en-US" sz="2800" baseline="30000" dirty="0" smtClean="0"/>
              <a:t>+</a:t>
            </a:r>
            <a:r>
              <a:rPr lang="en-US" altLang="en-US" sz="2800" dirty="0" smtClean="0"/>
              <a:t> ion) per molecule during an acid-base reaction.</a:t>
            </a:r>
          </a:p>
          <a:p>
            <a:pPr marL="798513" lvl="1" indent="-333375" eaLnBrk="1" hangingPunct="1">
              <a:buFont typeface="Wingdings" panose="05000000000000000000" pitchFamily="2" charset="2"/>
              <a:buNone/>
            </a:pPr>
            <a:endParaRPr lang="en-US" altLang="en-US" sz="2800" baseline="30000" dirty="0" smtClean="0">
              <a:solidFill>
                <a:srgbClr val="0000FF"/>
              </a:solidFill>
            </a:endParaRPr>
          </a:p>
          <a:p>
            <a:pPr marL="798513" lvl="1" indent="-333375" eaLnBrk="1" hangingPunct="1">
              <a:buFont typeface="Wingdings" panose="05000000000000000000" pitchFamily="2" charset="2"/>
              <a:buNone/>
            </a:pPr>
            <a:r>
              <a:rPr lang="en-US" altLang="en-US" sz="2800" baseline="30000" dirty="0" smtClean="0">
                <a:solidFill>
                  <a:srgbClr val="0000FF"/>
                </a:solidFill>
              </a:rPr>
              <a:t>	 </a:t>
            </a:r>
            <a:r>
              <a:rPr lang="en-US" altLang="en-US" sz="2800" dirty="0" smtClean="0"/>
              <a:t>HA + H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O         A</a:t>
            </a:r>
            <a:r>
              <a:rPr lang="en-US" altLang="en-US" sz="2800" baseline="30000" dirty="0" smtClean="0">
                <a:latin typeface="Symbol" panose="05050102010706020507" pitchFamily="18" charset="2"/>
              </a:rPr>
              <a:t></a:t>
            </a:r>
            <a:r>
              <a:rPr lang="en-US" altLang="en-US" sz="2800" dirty="0" smtClean="0"/>
              <a:t> + H</a:t>
            </a:r>
            <a:r>
              <a:rPr lang="en-US" altLang="en-US" sz="2800" baseline="-25000" dirty="0" smtClean="0"/>
              <a:t>3</a:t>
            </a:r>
            <a:r>
              <a:rPr lang="en-US" altLang="en-US" sz="2800" dirty="0" smtClean="0"/>
              <a:t>O</a:t>
            </a:r>
            <a:r>
              <a:rPr lang="en-US" altLang="en-US" sz="2800" baseline="30000" dirty="0" smtClean="0"/>
              <a:t>+</a:t>
            </a:r>
          </a:p>
        </p:txBody>
      </p:sp>
      <p:sp>
        <p:nvSpPr>
          <p:cNvPr id="35846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00400" y="3124200"/>
            <a:ext cx="533400" cy="304800"/>
            <a:chOff x="3408" y="288"/>
            <a:chExt cx="288" cy="192"/>
          </a:xfrm>
        </p:grpSpPr>
        <p:grpSp>
          <p:nvGrpSpPr>
            <p:cNvPr id="35848" name="Group 6"/>
            <p:cNvGrpSpPr>
              <a:grpSpLocks/>
            </p:cNvGrpSpPr>
            <p:nvPr/>
          </p:nvGrpSpPr>
          <p:grpSpPr bwMode="auto">
            <a:xfrm>
              <a:off x="3408" y="288"/>
              <a:ext cx="288" cy="48"/>
              <a:chOff x="3408" y="288"/>
              <a:chExt cx="288" cy="48"/>
            </a:xfrm>
          </p:grpSpPr>
          <p:sp>
            <p:nvSpPr>
              <p:cNvPr id="35852" name="Line 7"/>
              <p:cNvSpPr>
                <a:spLocks noChangeShapeType="1"/>
              </p:cNvSpPr>
              <p:nvPr/>
            </p:nvSpPr>
            <p:spPr bwMode="auto">
              <a:xfrm>
                <a:off x="3408" y="33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3" name="Line 8"/>
              <p:cNvSpPr>
                <a:spLocks noChangeShapeType="1"/>
              </p:cNvSpPr>
              <p:nvPr/>
            </p:nvSpPr>
            <p:spPr bwMode="auto">
              <a:xfrm flipH="1" flipV="1">
                <a:off x="3600" y="288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49" name="Group 9"/>
            <p:cNvGrpSpPr>
              <a:grpSpLocks/>
            </p:cNvGrpSpPr>
            <p:nvPr/>
          </p:nvGrpSpPr>
          <p:grpSpPr bwMode="auto">
            <a:xfrm flipH="1" flipV="1">
              <a:off x="3408" y="432"/>
              <a:ext cx="288" cy="48"/>
              <a:chOff x="3408" y="288"/>
              <a:chExt cx="288" cy="48"/>
            </a:xfrm>
          </p:grpSpPr>
          <p:sp>
            <p:nvSpPr>
              <p:cNvPr id="35850" name="Line 10"/>
              <p:cNvSpPr>
                <a:spLocks noChangeShapeType="1"/>
              </p:cNvSpPr>
              <p:nvPr/>
            </p:nvSpPr>
            <p:spPr bwMode="auto">
              <a:xfrm>
                <a:off x="3408" y="33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1" name="Line 11"/>
              <p:cNvSpPr>
                <a:spLocks noChangeShapeType="1"/>
              </p:cNvSpPr>
              <p:nvPr/>
            </p:nvSpPr>
            <p:spPr bwMode="auto">
              <a:xfrm flipH="1" flipV="1">
                <a:off x="3600" y="288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8FA2CC-709E-4CD3-A522-CEA12DABB4A4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00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Diprotic Acid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317750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/>
              <a:t>An acid that </a:t>
            </a:r>
            <a:r>
              <a:rPr lang="en-US" altLang="en-US" sz="2800" dirty="0" smtClean="0">
                <a:solidFill>
                  <a:srgbClr val="C00000"/>
                </a:solidFill>
              </a:rPr>
              <a:t>supplies two protons </a:t>
            </a:r>
            <a:r>
              <a:rPr lang="en-US" altLang="en-US" sz="2800" dirty="0" smtClean="0"/>
              <a:t>(H</a:t>
            </a:r>
            <a:r>
              <a:rPr lang="en-US" altLang="en-US" sz="2800" baseline="30000" dirty="0" smtClean="0"/>
              <a:t>+</a:t>
            </a:r>
            <a:r>
              <a:rPr lang="en-US" altLang="en-US" sz="2800" dirty="0" smtClean="0"/>
              <a:t> ions) per molecule during an acid-base reaction.</a:t>
            </a:r>
          </a:p>
          <a:p>
            <a:pPr marL="798513" lvl="1" indent="-333375" eaLnBrk="1" hangingPunct="1">
              <a:buFont typeface="Wingdings" panose="05000000000000000000" pitchFamily="2" charset="2"/>
              <a:buNone/>
            </a:pPr>
            <a:endParaRPr lang="en-US" altLang="en-US" sz="2800" baseline="30000" dirty="0" smtClean="0">
              <a:solidFill>
                <a:srgbClr val="0000FF"/>
              </a:solidFill>
            </a:endParaRPr>
          </a:p>
          <a:p>
            <a:pPr marL="798513" lvl="1" indent="-333375" eaLnBrk="1" hangingPunct="1">
              <a:buFont typeface="Wingdings" panose="05000000000000000000" pitchFamily="2" charset="2"/>
              <a:buNone/>
            </a:pPr>
            <a:r>
              <a:rPr lang="en-US" altLang="en-US" sz="2800" baseline="30000" dirty="0" smtClean="0">
                <a:solidFill>
                  <a:srgbClr val="0000FF"/>
                </a:solidFill>
              </a:rPr>
              <a:t>	</a:t>
            </a:r>
            <a:r>
              <a:rPr lang="en-US" altLang="en-US" sz="2800" dirty="0" smtClean="0"/>
              <a:t>H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A + H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O         HA</a:t>
            </a:r>
            <a:r>
              <a:rPr lang="en-US" altLang="en-US" sz="2800" baseline="30000" dirty="0" smtClean="0">
                <a:latin typeface="Symbol" panose="05050102010706020507" pitchFamily="18" charset="2"/>
              </a:rPr>
              <a:t></a:t>
            </a:r>
            <a:r>
              <a:rPr lang="en-US" altLang="en-US" sz="2800" dirty="0" smtClean="0"/>
              <a:t> + H</a:t>
            </a:r>
            <a:r>
              <a:rPr lang="en-US" altLang="en-US" sz="2800" baseline="-25000" dirty="0" smtClean="0"/>
              <a:t>3</a:t>
            </a:r>
            <a:r>
              <a:rPr lang="en-US" altLang="en-US" sz="2800" dirty="0" smtClean="0"/>
              <a:t>O</a:t>
            </a:r>
            <a:r>
              <a:rPr lang="en-US" altLang="en-US" sz="2800" baseline="30000" dirty="0" smtClean="0"/>
              <a:t>+  ;  </a:t>
            </a:r>
            <a:r>
              <a:rPr lang="en-US" sz="2800" b="1" dirty="0" smtClean="0"/>
              <a:t>K</a:t>
            </a:r>
            <a:r>
              <a:rPr lang="en-US" sz="2800" b="1" baseline="-25000" dirty="0" smtClean="0"/>
              <a:t>a1</a:t>
            </a:r>
            <a:endParaRPr lang="en-US" altLang="en-US" sz="2800" baseline="30000" dirty="0" smtClean="0"/>
          </a:p>
          <a:p>
            <a:pPr marL="798513" lvl="1" indent="-333375" eaLnBrk="1" hangingPunct="1">
              <a:buFont typeface="Wingdings" panose="05000000000000000000" pitchFamily="2" charset="2"/>
              <a:buNone/>
            </a:pPr>
            <a:r>
              <a:rPr lang="en-US" altLang="en-US" sz="2800" dirty="0" smtClean="0"/>
              <a:t>	HA</a:t>
            </a:r>
            <a:r>
              <a:rPr lang="en-US" altLang="en-US" sz="2800" baseline="30000" dirty="0" smtClean="0">
                <a:latin typeface="Symbol" panose="05050102010706020507" pitchFamily="18" charset="2"/>
              </a:rPr>
              <a:t></a:t>
            </a:r>
            <a:r>
              <a:rPr lang="en-US" altLang="en-US" sz="2800" dirty="0" smtClean="0"/>
              <a:t> + H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O         A</a:t>
            </a:r>
            <a:r>
              <a:rPr lang="en-US" altLang="en-US" sz="2800" baseline="30000" dirty="0" smtClean="0"/>
              <a:t>2</a:t>
            </a:r>
            <a:r>
              <a:rPr lang="en-US" altLang="en-US" sz="2800" baseline="30000" dirty="0" smtClean="0">
                <a:latin typeface="Symbol" panose="05050102010706020507" pitchFamily="18" charset="2"/>
              </a:rPr>
              <a:t></a:t>
            </a:r>
            <a:r>
              <a:rPr lang="en-US" altLang="en-US" sz="2800" dirty="0" smtClean="0"/>
              <a:t> + H</a:t>
            </a:r>
            <a:r>
              <a:rPr lang="en-US" altLang="en-US" sz="2800" baseline="-25000" dirty="0" smtClean="0"/>
              <a:t>3</a:t>
            </a:r>
            <a:r>
              <a:rPr lang="en-US" altLang="en-US" sz="2800" dirty="0" smtClean="0"/>
              <a:t>O</a:t>
            </a:r>
            <a:r>
              <a:rPr lang="en-US" altLang="en-US" sz="2800" baseline="30000" dirty="0" smtClean="0"/>
              <a:t>+    ;  </a:t>
            </a:r>
            <a:r>
              <a:rPr lang="en-US" sz="2800" b="1" dirty="0" smtClean="0"/>
              <a:t>K</a:t>
            </a:r>
            <a:r>
              <a:rPr lang="en-US" sz="2800" b="1" baseline="-25000" dirty="0" smtClean="0"/>
              <a:t>a2 </a:t>
            </a:r>
            <a:endParaRPr lang="en-US" altLang="en-US" sz="2800" baseline="30000" dirty="0" smtClean="0"/>
          </a:p>
        </p:txBody>
      </p:sp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pSp>
        <p:nvGrpSpPr>
          <p:cNvPr id="36871" name="Group 5"/>
          <p:cNvGrpSpPr>
            <a:grpSpLocks/>
          </p:cNvGrpSpPr>
          <p:nvPr/>
        </p:nvGrpSpPr>
        <p:grpSpPr bwMode="auto">
          <a:xfrm>
            <a:off x="3206946" y="3159158"/>
            <a:ext cx="533400" cy="304800"/>
            <a:chOff x="3408" y="288"/>
            <a:chExt cx="288" cy="192"/>
          </a:xfrm>
        </p:grpSpPr>
        <p:grpSp>
          <p:nvGrpSpPr>
            <p:cNvPr id="36879" name="Group 6"/>
            <p:cNvGrpSpPr>
              <a:grpSpLocks/>
            </p:cNvGrpSpPr>
            <p:nvPr/>
          </p:nvGrpSpPr>
          <p:grpSpPr bwMode="auto">
            <a:xfrm>
              <a:off x="3408" y="288"/>
              <a:ext cx="288" cy="48"/>
              <a:chOff x="3408" y="288"/>
              <a:chExt cx="288" cy="48"/>
            </a:xfrm>
          </p:grpSpPr>
          <p:sp>
            <p:nvSpPr>
              <p:cNvPr id="36883" name="Line 7"/>
              <p:cNvSpPr>
                <a:spLocks noChangeShapeType="1"/>
              </p:cNvSpPr>
              <p:nvPr/>
            </p:nvSpPr>
            <p:spPr bwMode="auto">
              <a:xfrm>
                <a:off x="3408" y="33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4" name="Line 8"/>
              <p:cNvSpPr>
                <a:spLocks noChangeShapeType="1"/>
              </p:cNvSpPr>
              <p:nvPr/>
            </p:nvSpPr>
            <p:spPr bwMode="auto">
              <a:xfrm flipH="1" flipV="1">
                <a:off x="3600" y="288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880" name="Group 9"/>
            <p:cNvGrpSpPr>
              <a:grpSpLocks/>
            </p:cNvGrpSpPr>
            <p:nvPr/>
          </p:nvGrpSpPr>
          <p:grpSpPr bwMode="auto">
            <a:xfrm flipH="1" flipV="1">
              <a:off x="3408" y="432"/>
              <a:ext cx="288" cy="48"/>
              <a:chOff x="3408" y="288"/>
              <a:chExt cx="288" cy="48"/>
            </a:xfrm>
          </p:grpSpPr>
          <p:sp>
            <p:nvSpPr>
              <p:cNvPr id="36881" name="Line 10"/>
              <p:cNvSpPr>
                <a:spLocks noChangeShapeType="1"/>
              </p:cNvSpPr>
              <p:nvPr/>
            </p:nvSpPr>
            <p:spPr bwMode="auto">
              <a:xfrm>
                <a:off x="3408" y="33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2" name="Line 11"/>
              <p:cNvSpPr>
                <a:spLocks noChangeShapeType="1"/>
              </p:cNvSpPr>
              <p:nvPr/>
            </p:nvSpPr>
            <p:spPr bwMode="auto">
              <a:xfrm flipH="1" flipV="1">
                <a:off x="3600" y="288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6872" name="Group 12"/>
          <p:cNvGrpSpPr>
            <a:grpSpLocks/>
          </p:cNvGrpSpPr>
          <p:nvPr/>
        </p:nvGrpSpPr>
        <p:grpSpPr bwMode="auto">
          <a:xfrm>
            <a:off x="3206946" y="3620779"/>
            <a:ext cx="533400" cy="304800"/>
            <a:chOff x="3408" y="288"/>
            <a:chExt cx="288" cy="192"/>
          </a:xfrm>
        </p:grpSpPr>
        <p:grpSp>
          <p:nvGrpSpPr>
            <p:cNvPr id="36873" name="Group 13"/>
            <p:cNvGrpSpPr>
              <a:grpSpLocks/>
            </p:cNvGrpSpPr>
            <p:nvPr/>
          </p:nvGrpSpPr>
          <p:grpSpPr bwMode="auto">
            <a:xfrm>
              <a:off x="3408" y="288"/>
              <a:ext cx="288" cy="48"/>
              <a:chOff x="3408" y="288"/>
              <a:chExt cx="288" cy="48"/>
            </a:xfrm>
          </p:grpSpPr>
          <p:sp>
            <p:nvSpPr>
              <p:cNvPr id="36877" name="Line 14"/>
              <p:cNvSpPr>
                <a:spLocks noChangeShapeType="1"/>
              </p:cNvSpPr>
              <p:nvPr/>
            </p:nvSpPr>
            <p:spPr bwMode="auto">
              <a:xfrm>
                <a:off x="3408" y="33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8" name="Line 15"/>
              <p:cNvSpPr>
                <a:spLocks noChangeShapeType="1"/>
              </p:cNvSpPr>
              <p:nvPr/>
            </p:nvSpPr>
            <p:spPr bwMode="auto">
              <a:xfrm flipH="1" flipV="1">
                <a:off x="3600" y="288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874" name="Group 16"/>
            <p:cNvGrpSpPr>
              <a:grpSpLocks/>
            </p:cNvGrpSpPr>
            <p:nvPr/>
          </p:nvGrpSpPr>
          <p:grpSpPr bwMode="auto">
            <a:xfrm flipH="1" flipV="1">
              <a:off x="3408" y="432"/>
              <a:ext cx="288" cy="48"/>
              <a:chOff x="3408" y="288"/>
              <a:chExt cx="288" cy="48"/>
            </a:xfrm>
          </p:grpSpPr>
          <p:sp>
            <p:nvSpPr>
              <p:cNvPr id="36875" name="Line 17"/>
              <p:cNvSpPr>
                <a:spLocks noChangeShapeType="1"/>
              </p:cNvSpPr>
              <p:nvPr/>
            </p:nvSpPr>
            <p:spPr bwMode="auto">
              <a:xfrm>
                <a:off x="3408" y="33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6" name="Line 18"/>
              <p:cNvSpPr>
                <a:spLocks noChangeShapeType="1"/>
              </p:cNvSpPr>
              <p:nvPr/>
            </p:nvSpPr>
            <p:spPr bwMode="auto">
              <a:xfrm flipH="1" flipV="1">
                <a:off x="3600" y="288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78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2D01E7-9FD9-44FF-9C89-73DFE2B76E3C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00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Triprotic Acid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194721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/>
              <a:t>An acid that </a:t>
            </a:r>
            <a:r>
              <a:rPr lang="en-US" altLang="en-US" sz="2800" dirty="0" smtClean="0">
                <a:solidFill>
                  <a:srgbClr val="C00000"/>
                </a:solidFill>
              </a:rPr>
              <a:t>supplies three protons </a:t>
            </a:r>
            <a:r>
              <a:rPr lang="en-US" altLang="en-US" sz="2800" dirty="0" smtClean="0"/>
              <a:t>(H</a:t>
            </a:r>
            <a:r>
              <a:rPr lang="en-US" altLang="en-US" sz="2800" baseline="30000" dirty="0" smtClean="0"/>
              <a:t>+</a:t>
            </a:r>
            <a:r>
              <a:rPr lang="en-US" altLang="en-US" sz="2800" dirty="0" smtClean="0"/>
              <a:t> ions) per molecule during an acid-base reaction.</a:t>
            </a:r>
          </a:p>
          <a:p>
            <a:pPr marL="798513" lvl="1" indent="-333375" eaLnBrk="1" hangingPunct="1">
              <a:buFont typeface="Wingdings" panose="05000000000000000000" pitchFamily="2" charset="2"/>
              <a:buNone/>
            </a:pPr>
            <a:endParaRPr lang="en-US" altLang="en-US" sz="2800" baseline="30000" dirty="0" smtClean="0">
              <a:solidFill>
                <a:srgbClr val="0000FF"/>
              </a:solidFill>
            </a:endParaRPr>
          </a:p>
          <a:p>
            <a:pPr marL="798513" lvl="1" indent="-333375" eaLnBrk="1" hangingPunct="1">
              <a:buFont typeface="Wingdings" panose="05000000000000000000" pitchFamily="2" charset="2"/>
              <a:buNone/>
            </a:pPr>
            <a:r>
              <a:rPr lang="en-US" altLang="en-US" sz="2800" baseline="30000" dirty="0" smtClean="0">
                <a:solidFill>
                  <a:srgbClr val="0000FF"/>
                </a:solidFill>
              </a:rPr>
              <a:t>	</a:t>
            </a:r>
            <a:r>
              <a:rPr lang="en-US" altLang="en-US" sz="2800" dirty="0" smtClean="0"/>
              <a:t>H</a:t>
            </a:r>
            <a:r>
              <a:rPr lang="en-US" altLang="en-US" sz="2800" baseline="-25000" dirty="0" smtClean="0"/>
              <a:t>3</a:t>
            </a:r>
            <a:r>
              <a:rPr lang="en-US" altLang="en-US" sz="2800" dirty="0" smtClean="0"/>
              <a:t>A + H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O         H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A</a:t>
            </a:r>
            <a:r>
              <a:rPr lang="en-US" altLang="en-US" sz="2800" baseline="30000" dirty="0" smtClean="0">
                <a:latin typeface="Symbol" panose="05050102010706020507" pitchFamily="18" charset="2"/>
              </a:rPr>
              <a:t></a:t>
            </a:r>
            <a:r>
              <a:rPr lang="en-US" altLang="en-US" sz="2800" dirty="0" smtClean="0"/>
              <a:t> + H</a:t>
            </a:r>
            <a:r>
              <a:rPr lang="en-US" altLang="en-US" sz="2800" baseline="-25000" dirty="0" smtClean="0"/>
              <a:t>3</a:t>
            </a:r>
            <a:r>
              <a:rPr lang="en-US" altLang="en-US" sz="2800" dirty="0" smtClean="0"/>
              <a:t>O</a:t>
            </a:r>
            <a:r>
              <a:rPr lang="en-US" altLang="en-US" sz="2800" baseline="30000" dirty="0"/>
              <a:t>+ </a:t>
            </a:r>
            <a:r>
              <a:rPr lang="en-US" altLang="en-US" sz="2800" baseline="30000" dirty="0" smtClean="0"/>
              <a:t>   ;  </a:t>
            </a:r>
            <a:r>
              <a:rPr lang="en-US" sz="2800" b="1" dirty="0" smtClean="0"/>
              <a:t>K</a:t>
            </a:r>
            <a:r>
              <a:rPr lang="en-US" sz="2800" b="1" baseline="-25000" dirty="0" smtClean="0"/>
              <a:t>a1 </a:t>
            </a:r>
          </a:p>
          <a:p>
            <a:pPr marL="798513" lvl="1" indent="-333375" eaLnBrk="1" hangingPunct="1">
              <a:buNone/>
            </a:pPr>
            <a:r>
              <a:rPr lang="en-US" altLang="en-US" sz="2800" dirty="0" smtClean="0"/>
              <a:t>	H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A</a:t>
            </a:r>
            <a:r>
              <a:rPr lang="en-US" altLang="en-US" sz="2800" baseline="30000" dirty="0" smtClean="0">
                <a:latin typeface="Symbol" panose="05050102010706020507" pitchFamily="18" charset="2"/>
              </a:rPr>
              <a:t></a:t>
            </a:r>
            <a:r>
              <a:rPr lang="en-US" altLang="en-US" sz="2800" dirty="0" smtClean="0"/>
              <a:t> + H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O         HA</a:t>
            </a:r>
            <a:r>
              <a:rPr lang="en-US" altLang="en-US" sz="2800" baseline="30000" dirty="0" smtClean="0"/>
              <a:t>2</a:t>
            </a:r>
            <a:r>
              <a:rPr lang="en-US" altLang="en-US" sz="2800" baseline="30000" dirty="0" smtClean="0">
                <a:latin typeface="Symbol" panose="05050102010706020507" pitchFamily="18" charset="2"/>
              </a:rPr>
              <a:t></a:t>
            </a:r>
            <a:r>
              <a:rPr lang="en-US" altLang="en-US" sz="2800" dirty="0" smtClean="0"/>
              <a:t> + H</a:t>
            </a:r>
            <a:r>
              <a:rPr lang="en-US" altLang="en-US" sz="2800" baseline="-25000" dirty="0" smtClean="0"/>
              <a:t>3</a:t>
            </a:r>
            <a:r>
              <a:rPr lang="en-US" altLang="en-US" sz="2800" dirty="0" smtClean="0"/>
              <a:t>O</a:t>
            </a:r>
            <a:r>
              <a:rPr lang="en-US" altLang="en-US" sz="2800" baseline="30000" dirty="0" smtClean="0"/>
              <a:t>+  ;  </a:t>
            </a:r>
            <a:r>
              <a:rPr lang="en-US" sz="2800" b="1" dirty="0" smtClean="0"/>
              <a:t>K</a:t>
            </a:r>
            <a:r>
              <a:rPr lang="en-US" sz="2800" b="1" baseline="-25000" dirty="0" smtClean="0"/>
              <a:t>a2</a:t>
            </a:r>
            <a:endParaRPr lang="en-US" altLang="en-US" sz="2800" baseline="30000" dirty="0" smtClean="0"/>
          </a:p>
          <a:p>
            <a:pPr marL="798513" lvl="1" indent="-333375" eaLnBrk="1" hangingPunct="1">
              <a:buNone/>
            </a:pPr>
            <a:r>
              <a:rPr lang="en-US" altLang="en-US" sz="2800" dirty="0" smtClean="0"/>
              <a:t>	HA</a:t>
            </a:r>
            <a:r>
              <a:rPr lang="en-US" altLang="en-US" sz="2800" baseline="30000" dirty="0" smtClean="0"/>
              <a:t>2</a:t>
            </a:r>
            <a:r>
              <a:rPr lang="en-US" altLang="en-US" sz="2800" baseline="30000" dirty="0" smtClean="0">
                <a:latin typeface="Symbol" panose="05050102010706020507" pitchFamily="18" charset="2"/>
              </a:rPr>
              <a:t></a:t>
            </a:r>
            <a:r>
              <a:rPr lang="en-US" altLang="en-US" sz="2800" dirty="0" smtClean="0"/>
              <a:t> + H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O         A</a:t>
            </a:r>
            <a:r>
              <a:rPr lang="en-US" altLang="en-US" sz="2800" baseline="30000" dirty="0" smtClean="0"/>
              <a:t>3</a:t>
            </a:r>
            <a:r>
              <a:rPr lang="en-US" altLang="en-US" sz="2800" baseline="30000" dirty="0" smtClean="0">
                <a:latin typeface="Symbol" panose="05050102010706020507" pitchFamily="18" charset="2"/>
              </a:rPr>
              <a:t></a:t>
            </a:r>
            <a:r>
              <a:rPr lang="en-US" altLang="en-US" sz="2800" dirty="0" smtClean="0"/>
              <a:t> + H</a:t>
            </a:r>
            <a:r>
              <a:rPr lang="en-US" altLang="en-US" sz="2800" baseline="-25000" dirty="0" smtClean="0"/>
              <a:t>3</a:t>
            </a:r>
            <a:r>
              <a:rPr lang="en-US" altLang="en-US" sz="2800" dirty="0" smtClean="0"/>
              <a:t>O</a:t>
            </a:r>
            <a:r>
              <a:rPr lang="en-US" altLang="en-US" sz="2800" baseline="30000" dirty="0" smtClean="0"/>
              <a:t>+     ;  </a:t>
            </a:r>
            <a:r>
              <a:rPr lang="en-US" sz="2800" b="1" dirty="0" smtClean="0"/>
              <a:t>K</a:t>
            </a:r>
            <a:r>
              <a:rPr lang="en-US" sz="2800" b="1" baseline="-25000" dirty="0" smtClean="0"/>
              <a:t>a3</a:t>
            </a:r>
            <a:endParaRPr lang="en-US" altLang="en-US" sz="2800" baseline="30000" dirty="0"/>
          </a:p>
          <a:p>
            <a:pPr marL="798513" lvl="1" indent="-333375" eaLnBrk="1" hangingPunct="1">
              <a:buFont typeface="Wingdings" panose="05000000000000000000" pitchFamily="2" charset="2"/>
              <a:buNone/>
            </a:pPr>
            <a:endParaRPr lang="en-US" altLang="en-US" sz="2800" baseline="30000" dirty="0" smtClean="0"/>
          </a:p>
        </p:txBody>
      </p:sp>
      <p:sp>
        <p:nvSpPr>
          <p:cNvPr id="37894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pSp>
        <p:nvGrpSpPr>
          <p:cNvPr id="37895" name="Group 5"/>
          <p:cNvGrpSpPr>
            <a:grpSpLocks/>
          </p:cNvGrpSpPr>
          <p:nvPr/>
        </p:nvGrpSpPr>
        <p:grpSpPr bwMode="auto">
          <a:xfrm>
            <a:off x="3352800" y="3124200"/>
            <a:ext cx="533400" cy="304800"/>
            <a:chOff x="3408" y="288"/>
            <a:chExt cx="288" cy="192"/>
          </a:xfrm>
        </p:grpSpPr>
        <p:grpSp>
          <p:nvGrpSpPr>
            <p:cNvPr id="37910" name="Group 6"/>
            <p:cNvGrpSpPr>
              <a:grpSpLocks/>
            </p:cNvGrpSpPr>
            <p:nvPr/>
          </p:nvGrpSpPr>
          <p:grpSpPr bwMode="auto">
            <a:xfrm>
              <a:off x="3408" y="288"/>
              <a:ext cx="288" cy="48"/>
              <a:chOff x="3408" y="288"/>
              <a:chExt cx="288" cy="48"/>
            </a:xfrm>
          </p:grpSpPr>
          <p:sp>
            <p:nvSpPr>
              <p:cNvPr id="37914" name="Line 7"/>
              <p:cNvSpPr>
                <a:spLocks noChangeShapeType="1"/>
              </p:cNvSpPr>
              <p:nvPr/>
            </p:nvSpPr>
            <p:spPr bwMode="auto">
              <a:xfrm>
                <a:off x="3408" y="33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5" name="Line 8"/>
              <p:cNvSpPr>
                <a:spLocks noChangeShapeType="1"/>
              </p:cNvSpPr>
              <p:nvPr/>
            </p:nvSpPr>
            <p:spPr bwMode="auto">
              <a:xfrm flipH="1" flipV="1">
                <a:off x="3600" y="288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911" name="Group 9"/>
            <p:cNvGrpSpPr>
              <a:grpSpLocks/>
            </p:cNvGrpSpPr>
            <p:nvPr/>
          </p:nvGrpSpPr>
          <p:grpSpPr bwMode="auto">
            <a:xfrm flipH="1" flipV="1">
              <a:off x="3408" y="432"/>
              <a:ext cx="288" cy="48"/>
              <a:chOff x="3408" y="288"/>
              <a:chExt cx="288" cy="48"/>
            </a:xfrm>
          </p:grpSpPr>
          <p:sp>
            <p:nvSpPr>
              <p:cNvPr id="37912" name="Line 10"/>
              <p:cNvSpPr>
                <a:spLocks noChangeShapeType="1"/>
              </p:cNvSpPr>
              <p:nvPr/>
            </p:nvSpPr>
            <p:spPr bwMode="auto">
              <a:xfrm>
                <a:off x="3408" y="33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3" name="Line 11"/>
              <p:cNvSpPr>
                <a:spLocks noChangeShapeType="1"/>
              </p:cNvSpPr>
              <p:nvPr/>
            </p:nvSpPr>
            <p:spPr bwMode="auto">
              <a:xfrm flipH="1" flipV="1">
                <a:off x="3600" y="288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7896" name="Group 12"/>
          <p:cNvGrpSpPr>
            <a:grpSpLocks/>
          </p:cNvGrpSpPr>
          <p:nvPr/>
        </p:nvGrpSpPr>
        <p:grpSpPr bwMode="auto">
          <a:xfrm>
            <a:off x="3429000" y="3657600"/>
            <a:ext cx="533400" cy="304800"/>
            <a:chOff x="3408" y="288"/>
            <a:chExt cx="288" cy="192"/>
          </a:xfrm>
        </p:grpSpPr>
        <p:grpSp>
          <p:nvGrpSpPr>
            <p:cNvPr id="37904" name="Group 13"/>
            <p:cNvGrpSpPr>
              <a:grpSpLocks/>
            </p:cNvGrpSpPr>
            <p:nvPr/>
          </p:nvGrpSpPr>
          <p:grpSpPr bwMode="auto">
            <a:xfrm>
              <a:off x="3408" y="288"/>
              <a:ext cx="288" cy="48"/>
              <a:chOff x="3408" y="288"/>
              <a:chExt cx="288" cy="48"/>
            </a:xfrm>
          </p:grpSpPr>
          <p:sp>
            <p:nvSpPr>
              <p:cNvPr id="37908" name="Line 14"/>
              <p:cNvSpPr>
                <a:spLocks noChangeShapeType="1"/>
              </p:cNvSpPr>
              <p:nvPr/>
            </p:nvSpPr>
            <p:spPr bwMode="auto">
              <a:xfrm>
                <a:off x="3408" y="33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9" name="Line 15"/>
              <p:cNvSpPr>
                <a:spLocks noChangeShapeType="1"/>
              </p:cNvSpPr>
              <p:nvPr/>
            </p:nvSpPr>
            <p:spPr bwMode="auto">
              <a:xfrm flipH="1" flipV="1">
                <a:off x="3600" y="288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905" name="Group 16"/>
            <p:cNvGrpSpPr>
              <a:grpSpLocks/>
            </p:cNvGrpSpPr>
            <p:nvPr/>
          </p:nvGrpSpPr>
          <p:grpSpPr bwMode="auto">
            <a:xfrm flipH="1" flipV="1">
              <a:off x="3408" y="432"/>
              <a:ext cx="288" cy="48"/>
              <a:chOff x="3408" y="288"/>
              <a:chExt cx="288" cy="48"/>
            </a:xfrm>
          </p:grpSpPr>
          <p:sp>
            <p:nvSpPr>
              <p:cNvPr id="37906" name="Line 17"/>
              <p:cNvSpPr>
                <a:spLocks noChangeShapeType="1"/>
              </p:cNvSpPr>
              <p:nvPr/>
            </p:nvSpPr>
            <p:spPr bwMode="auto">
              <a:xfrm>
                <a:off x="3408" y="33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7" name="Line 18"/>
              <p:cNvSpPr>
                <a:spLocks noChangeShapeType="1"/>
              </p:cNvSpPr>
              <p:nvPr/>
            </p:nvSpPr>
            <p:spPr bwMode="auto">
              <a:xfrm flipH="1" flipV="1">
                <a:off x="3600" y="288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7897" name="Group 19"/>
          <p:cNvGrpSpPr>
            <a:grpSpLocks/>
          </p:cNvGrpSpPr>
          <p:nvPr/>
        </p:nvGrpSpPr>
        <p:grpSpPr bwMode="auto">
          <a:xfrm>
            <a:off x="3429000" y="4191000"/>
            <a:ext cx="533400" cy="304800"/>
            <a:chOff x="3408" y="288"/>
            <a:chExt cx="288" cy="192"/>
          </a:xfrm>
        </p:grpSpPr>
        <p:grpSp>
          <p:nvGrpSpPr>
            <p:cNvPr id="37898" name="Group 20"/>
            <p:cNvGrpSpPr>
              <a:grpSpLocks/>
            </p:cNvGrpSpPr>
            <p:nvPr/>
          </p:nvGrpSpPr>
          <p:grpSpPr bwMode="auto">
            <a:xfrm>
              <a:off x="3408" y="288"/>
              <a:ext cx="288" cy="48"/>
              <a:chOff x="3408" y="288"/>
              <a:chExt cx="288" cy="48"/>
            </a:xfrm>
          </p:grpSpPr>
          <p:sp>
            <p:nvSpPr>
              <p:cNvPr id="37902" name="Line 21"/>
              <p:cNvSpPr>
                <a:spLocks noChangeShapeType="1"/>
              </p:cNvSpPr>
              <p:nvPr/>
            </p:nvSpPr>
            <p:spPr bwMode="auto">
              <a:xfrm>
                <a:off x="3408" y="33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3" name="Line 22"/>
              <p:cNvSpPr>
                <a:spLocks noChangeShapeType="1"/>
              </p:cNvSpPr>
              <p:nvPr/>
            </p:nvSpPr>
            <p:spPr bwMode="auto">
              <a:xfrm flipH="1" flipV="1">
                <a:off x="3600" y="288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899" name="Group 23"/>
            <p:cNvGrpSpPr>
              <a:grpSpLocks/>
            </p:cNvGrpSpPr>
            <p:nvPr/>
          </p:nvGrpSpPr>
          <p:grpSpPr bwMode="auto">
            <a:xfrm flipH="1" flipV="1">
              <a:off x="3408" y="432"/>
              <a:ext cx="288" cy="48"/>
              <a:chOff x="3408" y="288"/>
              <a:chExt cx="288" cy="48"/>
            </a:xfrm>
          </p:grpSpPr>
          <p:sp>
            <p:nvSpPr>
              <p:cNvPr id="37900" name="Line 24"/>
              <p:cNvSpPr>
                <a:spLocks noChangeShapeType="1"/>
              </p:cNvSpPr>
              <p:nvPr/>
            </p:nvSpPr>
            <p:spPr bwMode="auto">
              <a:xfrm>
                <a:off x="3408" y="33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1" name="Line 25"/>
              <p:cNvSpPr>
                <a:spLocks noChangeShapeType="1"/>
              </p:cNvSpPr>
              <p:nvPr/>
            </p:nvSpPr>
            <p:spPr bwMode="auto">
              <a:xfrm flipH="1" flipV="1">
                <a:off x="3600" y="288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89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09321C-207B-4C25-AFF4-7B8E7B95EED1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00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Polyprotic Acid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458913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/>
              <a:t>An acid that supplies </a:t>
            </a:r>
            <a:r>
              <a:rPr lang="en-US" altLang="en-US" sz="2800" dirty="0" smtClean="0">
                <a:solidFill>
                  <a:srgbClr val="C00000"/>
                </a:solidFill>
              </a:rPr>
              <a:t>two or more protons </a:t>
            </a:r>
            <a:r>
              <a:rPr lang="en-US" altLang="en-US" sz="2800" dirty="0" smtClean="0"/>
              <a:t>(H</a:t>
            </a:r>
            <a:r>
              <a:rPr lang="en-US" altLang="en-US" sz="2800" baseline="30000" dirty="0" smtClean="0"/>
              <a:t>+</a:t>
            </a:r>
            <a:r>
              <a:rPr lang="en-US" altLang="en-US" sz="2800" dirty="0" smtClean="0"/>
              <a:t> ions) during an acid-base reaction.</a:t>
            </a:r>
          </a:p>
          <a:p>
            <a:pPr marL="347663" indent="-347663" eaLnBrk="1" hangingPunct="1"/>
            <a:r>
              <a:rPr lang="en-US" altLang="en-US" sz="2800" dirty="0" smtClean="0"/>
              <a:t>Includes </a:t>
            </a:r>
            <a:r>
              <a:rPr lang="en-US" altLang="en-US" sz="2800" dirty="0" smtClean="0">
                <a:solidFill>
                  <a:srgbClr val="C00000"/>
                </a:solidFill>
              </a:rPr>
              <a:t>both diprotic and </a:t>
            </a:r>
            <a:r>
              <a:rPr lang="en-US" altLang="en-US" sz="2800" dirty="0" err="1" smtClean="0">
                <a:solidFill>
                  <a:srgbClr val="C00000"/>
                </a:solidFill>
              </a:rPr>
              <a:t>triprotic</a:t>
            </a:r>
            <a:r>
              <a:rPr lang="en-US" altLang="en-US" sz="2800" dirty="0" smtClean="0">
                <a:solidFill>
                  <a:srgbClr val="C00000"/>
                </a:solidFill>
              </a:rPr>
              <a:t> </a:t>
            </a:r>
            <a:r>
              <a:rPr lang="en-US" altLang="en-US" sz="2800" dirty="0" smtClean="0"/>
              <a:t>acids.</a:t>
            </a:r>
            <a:endParaRPr lang="en-US" altLang="en-US" sz="2800" baseline="30000" dirty="0" smtClean="0"/>
          </a:p>
        </p:txBody>
      </p:sp>
      <p:sp>
        <p:nvSpPr>
          <p:cNvPr id="38918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3FFB9B-C5A6-43EC-8D02-AA168C1535E0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00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000" smtClean="0"/>
              <a:t>Differences Between Strong and Weak Acids in Terms of Species Present</a:t>
            </a:r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43014" name="Picture 6" descr="10f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938338"/>
            <a:ext cx="8858250" cy="40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B2A8E4-0CD7-4590-8D5D-EEC02BC71B06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00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Strong Acid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839200" cy="2505301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/>
              <a:t>Transfers </a:t>
            </a:r>
            <a:r>
              <a:rPr lang="en-US" altLang="en-US" sz="2800" dirty="0" smtClean="0">
                <a:solidFill>
                  <a:srgbClr val="C00000"/>
                </a:solidFill>
              </a:rPr>
              <a:t>~100% of its protons</a:t>
            </a:r>
            <a:r>
              <a:rPr lang="en-US" altLang="en-US" sz="2800" dirty="0" smtClean="0"/>
              <a:t> to water in an aqueous solution. (</a:t>
            </a:r>
            <a:r>
              <a:rPr lang="en-US" altLang="en-US" sz="2800" dirty="0" err="1" smtClean="0"/>
              <a:t>aq</a:t>
            </a:r>
            <a:r>
              <a:rPr lang="en-US" altLang="en-US" sz="2800" dirty="0" smtClean="0"/>
              <a:t>)</a:t>
            </a:r>
          </a:p>
          <a:p>
            <a:pPr marL="0" indent="0" eaLnBrk="1" hangingPunct="1">
              <a:buNone/>
            </a:pPr>
            <a:r>
              <a:rPr lang="en-US" altLang="en-US" sz="2800" dirty="0" smtClean="0">
                <a:solidFill>
                  <a:srgbClr val="FF0066"/>
                </a:solidFill>
              </a:rPr>
              <a:t>           </a:t>
            </a:r>
            <a:r>
              <a:rPr lang="en-US" altLang="en-US" sz="2800" dirty="0" err="1" smtClean="0">
                <a:solidFill>
                  <a:srgbClr val="FF0066"/>
                </a:solidFill>
              </a:rPr>
              <a:t>HCl</a:t>
            </a:r>
            <a:r>
              <a:rPr lang="en-US" altLang="en-US" sz="2800" dirty="0" smtClean="0">
                <a:solidFill>
                  <a:srgbClr val="A50021"/>
                </a:solidFill>
              </a:rPr>
              <a:t> </a:t>
            </a:r>
            <a:r>
              <a:rPr lang="en-US" altLang="en-US" sz="2800" dirty="0"/>
              <a:t>+ </a:t>
            </a:r>
            <a:r>
              <a:rPr lang="en-US" altLang="en-US" sz="2800" dirty="0">
                <a:solidFill>
                  <a:srgbClr val="0000FF"/>
                </a:solidFill>
              </a:rPr>
              <a:t>H</a:t>
            </a:r>
            <a:r>
              <a:rPr lang="en-US" altLang="en-US" sz="2800" baseline="-25000" dirty="0">
                <a:solidFill>
                  <a:srgbClr val="0000FF"/>
                </a:solidFill>
              </a:rPr>
              <a:t>2</a:t>
            </a:r>
            <a:r>
              <a:rPr lang="en-US" altLang="en-US" sz="2800" dirty="0">
                <a:solidFill>
                  <a:srgbClr val="0000FF"/>
                </a:solidFill>
              </a:rPr>
              <a:t>O</a:t>
            </a:r>
            <a:r>
              <a:rPr lang="en-US" altLang="en-US" sz="2800" dirty="0"/>
              <a:t> </a:t>
            </a:r>
            <a:r>
              <a:rPr lang="en-US" altLang="en-US" sz="2800" dirty="0">
                <a:latin typeface="Symbol" panose="05050102010706020507" pitchFamily="18" charset="2"/>
              </a:rPr>
              <a:t>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H</a:t>
            </a:r>
            <a:r>
              <a:rPr lang="en-US" altLang="en-US" sz="2800" baseline="-25000" dirty="0" smtClean="0"/>
              <a:t>3</a:t>
            </a:r>
            <a:r>
              <a:rPr lang="en-US" altLang="en-US" sz="2800" dirty="0" smtClean="0"/>
              <a:t>O</a:t>
            </a:r>
            <a:r>
              <a:rPr lang="en-US" altLang="en-US" sz="2800" baseline="30000" dirty="0" smtClean="0"/>
              <a:t>+</a:t>
            </a:r>
            <a:r>
              <a:rPr lang="en-US" altLang="en-US" sz="2800" dirty="0"/>
              <a:t>(</a:t>
            </a:r>
            <a:r>
              <a:rPr lang="en-US" altLang="en-US" sz="2800" dirty="0" err="1"/>
              <a:t>aq</a:t>
            </a:r>
            <a:r>
              <a:rPr lang="en-US" altLang="en-US" sz="2800" dirty="0" smtClean="0"/>
              <a:t>) </a:t>
            </a:r>
            <a:r>
              <a:rPr lang="en-US" altLang="en-US" sz="2800" baseline="30000" dirty="0" smtClean="0"/>
              <a:t> </a:t>
            </a:r>
            <a:r>
              <a:rPr lang="en-US" altLang="en-US" sz="2800" dirty="0" smtClean="0"/>
              <a:t>+ Cl</a:t>
            </a:r>
            <a:r>
              <a:rPr lang="en-US" altLang="en-US" sz="2800" baseline="30000" dirty="0" smtClean="0">
                <a:latin typeface="Symbol" panose="05050102010706020507" pitchFamily="18" charset="2"/>
              </a:rPr>
              <a:t></a:t>
            </a:r>
            <a:r>
              <a:rPr lang="en-US" altLang="en-US" sz="2800" dirty="0"/>
              <a:t>(</a:t>
            </a:r>
            <a:r>
              <a:rPr lang="en-US" altLang="en-US" sz="2800" dirty="0" err="1"/>
              <a:t>aq</a:t>
            </a:r>
            <a:r>
              <a:rPr lang="en-US" altLang="en-US" sz="2800" dirty="0" smtClean="0"/>
              <a:t>)</a:t>
            </a:r>
          </a:p>
          <a:p>
            <a:pPr marL="347663" indent="-347663" eaLnBrk="1" hangingPunct="1"/>
            <a:r>
              <a:rPr lang="en-US" altLang="en-US" sz="2800" dirty="0" smtClean="0"/>
              <a:t>Ionization equilibrium lies far to the right (product).</a:t>
            </a:r>
          </a:p>
          <a:p>
            <a:pPr marL="347663" indent="-347663" eaLnBrk="1" hangingPunct="1"/>
            <a:r>
              <a:rPr lang="en-US" altLang="en-US" sz="2800" dirty="0" smtClean="0"/>
              <a:t>Yields a </a:t>
            </a:r>
            <a:r>
              <a:rPr lang="en-US" altLang="en-US" sz="2800" dirty="0" smtClean="0">
                <a:solidFill>
                  <a:schemeClr val="accent2"/>
                </a:solidFill>
              </a:rPr>
              <a:t>weak conjugate </a:t>
            </a:r>
            <a:r>
              <a:rPr lang="en-US" altLang="en-US" sz="2800" dirty="0" smtClean="0"/>
              <a:t>base Cl</a:t>
            </a:r>
            <a:r>
              <a:rPr lang="en-US" altLang="en-US" sz="2800" baseline="30000" dirty="0" smtClean="0"/>
              <a:t>-</a:t>
            </a:r>
            <a:r>
              <a:rPr lang="en-US" altLang="en-US" sz="2800" dirty="0" smtClean="0"/>
              <a:t> ion .</a:t>
            </a:r>
          </a:p>
        </p:txBody>
      </p:sp>
      <p:sp>
        <p:nvSpPr>
          <p:cNvPr id="39942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7565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776CEB-23EE-46DE-95DA-F09575F6346B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00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319713"/>
          </a:xfrm>
        </p:spPr>
        <p:txBody>
          <a:bodyPr/>
          <a:lstStyle/>
          <a:p>
            <a:pPr marL="685800" indent="-685800" eaLnBrk="1" hangingPunct="1">
              <a:buFontTx/>
              <a:buNone/>
            </a:pPr>
            <a:r>
              <a:rPr lang="en-US" altLang="en-US" sz="1800" smtClean="0">
                <a:hlinkClick r:id="rId3" action="ppaction://hlinksldjump"/>
              </a:rPr>
              <a:t>10.1		Arrhenius Acid-Base Theory</a:t>
            </a:r>
            <a:endParaRPr lang="en-US" altLang="en-US" sz="1800" smtClean="0">
              <a:hlinkClick r:id="rId4" action="ppaction://hlinkpres?slideindex=3&amp;slidetitle=Slide%203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1800" smtClean="0">
                <a:hlinkClick r:id="rId5" action="ppaction://hlinksldjump"/>
              </a:rPr>
              <a:t>10.2		Brønsted-Lowry Acid-Base Theory</a:t>
            </a:r>
            <a:endParaRPr lang="en-US" altLang="en-US" sz="1800" smtClean="0">
              <a:hlinkClick r:id="rId6" action="ppaction://hlinkpres?slideindex=7&amp;slidetitle=Slide%207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1800" smtClean="0">
                <a:hlinkClick r:id="rId5" action="ppaction://hlinksldjump"/>
              </a:rPr>
              <a:t>10.3		Mono-, Di-, and Triprotic Acids</a:t>
            </a:r>
            <a:endParaRPr lang="en-US" altLang="en-US" sz="1800" smtClean="0">
              <a:hlinkClick r:id="rId7" action="ppaction://hlinkpres?slideindex=12&amp;slidetitle=Monoprotic%20Acid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1800" smtClean="0">
                <a:hlinkClick r:id="" action="ppaction://noaction"/>
              </a:rPr>
              <a:t>10.4		Strengths of Acids and Bases</a:t>
            </a:r>
            <a:endParaRPr lang="en-US" altLang="en-US" sz="1800" smtClean="0">
              <a:hlinkClick r:id="rId8" action="ppaction://hlinkpres?slideindex=16&amp;slidetitle=Strong%20Acid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1800" smtClean="0">
                <a:hlinkClick r:id="" action="ppaction://noaction"/>
              </a:rPr>
              <a:t>10.5		Ionization Constants for Acids and Bases</a:t>
            </a:r>
            <a:endParaRPr lang="en-US" altLang="en-US" sz="1800" smtClean="0">
              <a:hlinkClick r:id="rId9" action="ppaction://hlinkpres?slideindex=21&amp;slidetitle=Acid%20Ionization%20Constant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1800" smtClean="0">
                <a:hlinkClick r:id="rId5" action="ppaction://hlinksldjump"/>
              </a:rPr>
              <a:t>10.6		Salts</a:t>
            </a:r>
            <a:endParaRPr lang="en-US" altLang="en-US" sz="1800" smtClean="0">
              <a:hlinkClick r:id="rId10" action="ppaction://hlinkpres?slideindex=24&amp;slidetitle=Slide%2024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1800" smtClean="0">
                <a:hlinkClick r:id="" action="ppaction://noaction"/>
              </a:rPr>
              <a:t>10.7		Acid-Base Neutralization Reactions</a:t>
            </a:r>
            <a:endParaRPr lang="en-US" altLang="en-US" sz="1800" smtClean="0">
              <a:hlinkClick r:id="rId11" action="ppaction://hlinkpres?slideindex=25&amp;slidetitle=Neutralization%20Reaction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1800" smtClean="0">
                <a:hlinkClick r:id="" action="ppaction://noaction"/>
              </a:rPr>
              <a:t>10.8		Self-Ionization of Water</a:t>
            </a:r>
            <a:endParaRPr lang="en-US" altLang="en-US" sz="1800" smtClean="0">
              <a:hlinkClick r:id="rId12" action="ppaction://hlinkpres?slideindex=27&amp;slidetitle=Self-Ionization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1800" smtClean="0">
                <a:hlinkClick r:id="rId5" action="ppaction://hlinksldjump"/>
              </a:rPr>
              <a:t>10.9		The pH Concept</a:t>
            </a:r>
            <a:endParaRPr lang="en-US" altLang="en-US" sz="1800" smtClean="0">
              <a:hlinkClick r:id="rId13" action="ppaction://hlinkpres?slideindex=34&amp;slidetitle=Slide%2034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1800" smtClean="0">
                <a:hlinkClick r:id="" action="ppaction://noaction"/>
              </a:rPr>
              <a:t>10.10		The pKa Method for Expressing Acid Strength</a:t>
            </a:r>
            <a:endParaRPr lang="en-US" altLang="en-US" sz="1800" smtClean="0">
              <a:hlinkClick r:id="rId14" action="ppaction://hlinkpres?slideindex=41&amp;slidetitle=Slide%2041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1800" smtClean="0">
                <a:hlinkClick r:id="" action="ppaction://noaction"/>
              </a:rPr>
              <a:t>10.11		The pH of Aqueous Salt Solutions</a:t>
            </a:r>
            <a:endParaRPr lang="en-US" altLang="en-US" sz="1800" smtClean="0">
              <a:hlinkClick r:id="rId15" action="ppaction://hlinkpres?slideindex=44&amp;slidetitle=Salts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1800" smtClean="0">
                <a:hlinkClick r:id="" action="ppaction://noaction"/>
              </a:rPr>
              <a:t>10.12		Buffers</a:t>
            </a:r>
            <a:endParaRPr lang="en-US" altLang="en-US" sz="1800" smtClean="0">
              <a:hlinkClick r:id="rId16" action="ppaction://hlinkpres?slideindex=50&amp;slidetitle=Key%20Points%20about%20Buffers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1800" smtClean="0">
                <a:hlinkClick r:id="" action="ppaction://noaction"/>
              </a:rPr>
              <a:t>10.13		The Henderson-Hasselbalch Equation</a:t>
            </a:r>
            <a:endParaRPr lang="en-US" altLang="en-US" sz="1800" smtClean="0">
              <a:hlinkClick r:id="rId17" action="ppaction://hlinkpres?slideindex=56&amp;slidetitle=Henderson-Hasselbalch%20Equation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1800" smtClean="0">
                <a:hlinkClick r:id="" action="ppaction://noaction"/>
              </a:rPr>
              <a:t>10.14		Electrolytes</a:t>
            </a:r>
            <a:endParaRPr lang="en-US" altLang="en-US" sz="1800" smtClean="0">
              <a:hlinkClick r:id="rId18" action="ppaction://hlinkpres?slideindex=58&amp;slidetitle=Slide%2058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1800" smtClean="0">
                <a:hlinkClick r:id="" action="ppaction://noaction"/>
              </a:rPr>
              <a:t>10.15		Equivalents and Milliequivalents of Electrolytes</a:t>
            </a:r>
            <a:endParaRPr lang="en-US" altLang="en-US" sz="1800" smtClean="0">
              <a:hlinkClick r:id="rId19" action="ppaction://hlinkpres?slideindex=62&amp;slidetitle=Equivalent%20(Eq)%20of%20an%20Ion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1800" smtClean="0">
                <a:hlinkClick r:id="rId5" action="ppaction://hlinksldjump"/>
              </a:rPr>
              <a:t>10.16		Acid-Base Titrations</a:t>
            </a:r>
            <a:endParaRPr lang="en-US" altLang="en-US" sz="18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8CB497-C2EF-4AFA-9E5A-DB048CE7A314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00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Commonly Encountered Strong Acids</a:t>
            </a: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40966" name="Picture 6" descr="10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4894263" cy="46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B2A8E4-0CD7-4590-8D5D-EEC02BC71B06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00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dirty="0" smtClean="0"/>
              <a:t>Weak  Acid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13" y="1752600"/>
            <a:ext cx="9209087" cy="3022366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/>
              <a:t>Transfers </a:t>
            </a:r>
            <a:r>
              <a:rPr lang="en-US" altLang="en-US" sz="2800" dirty="0" smtClean="0">
                <a:solidFill>
                  <a:srgbClr val="C00000"/>
                </a:solidFill>
              </a:rPr>
              <a:t>~small </a:t>
            </a:r>
            <a:r>
              <a:rPr lang="en-US" altLang="en-US" sz="2800" dirty="0">
                <a:solidFill>
                  <a:srgbClr val="C00000"/>
                </a:solidFill>
              </a:rPr>
              <a:t>% of its protons </a:t>
            </a:r>
            <a:r>
              <a:rPr lang="en-US" altLang="en-US" sz="2800" dirty="0" smtClean="0"/>
              <a:t>to water in an aqueous solution. </a:t>
            </a:r>
          </a:p>
          <a:p>
            <a:pPr marL="0" indent="0" eaLnBrk="1" hangingPunct="1">
              <a:buNone/>
            </a:pPr>
            <a:r>
              <a:rPr lang="pt-BR" sz="2800" dirty="0" smtClean="0"/>
              <a:t>HC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H</a:t>
            </a:r>
            <a:r>
              <a:rPr lang="pt-BR" sz="2800" baseline="-25000" dirty="0" smtClean="0"/>
              <a:t>3</a:t>
            </a:r>
            <a:r>
              <a:rPr lang="pt-BR" sz="2800" dirty="0" smtClean="0"/>
              <a:t>O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(aq</a:t>
            </a:r>
            <a:r>
              <a:rPr lang="pt-BR" sz="2800" dirty="0"/>
              <a:t>) + H</a:t>
            </a:r>
            <a:r>
              <a:rPr lang="pt-BR" sz="2800" baseline="-25000" dirty="0"/>
              <a:t>2</a:t>
            </a:r>
            <a:r>
              <a:rPr lang="pt-BR" sz="2800" dirty="0"/>
              <a:t>O(l)           H</a:t>
            </a:r>
            <a:r>
              <a:rPr lang="pt-BR" sz="2800" baseline="-25000" dirty="0"/>
              <a:t>3</a:t>
            </a:r>
            <a:r>
              <a:rPr lang="pt-BR" sz="2800" dirty="0"/>
              <a:t>+O(aq) + C</a:t>
            </a:r>
            <a:r>
              <a:rPr lang="pt-BR" sz="2800" baseline="-25000" dirty="0"/>
              <a:t>2</a:t>
            </a:r>
            <a:r>
              <a:rPr lang="pt-BR" sz="2800" dirty="0"/>
              <a:t>H</a:t>
            </a:r>
            <a:r>
              <a:rPr lang="pt-BR" sz="2800" baseline="-25000" dirty="0"/>
              <a:t>3</a:t>
            </a:r>
            <a:r>
              <a:rPr lang="pt-BR" sz="2800" dirty="0"/>
              <a:t>O</a:t>
            </a:r>
            <a:r>
              <a:rPr lang="pt-BR" sz="2800" baseline="-25000" dirty="0"/>
              <a:t>2</a:t>
            </a:r>
            <a:r>
              <a:rPr lang="pt-BR" sz="2800" dirty="0"/>
              <a:t>-(aq)</a:t>
            </a:r>
          </a:p>
          <a:p>
            <a:pPr marL="0" indent="0" eaLnBrk="1" hangingPunct="1">
              <a:buNone/>
            </a:pPr>
            <a:r>
              <a:rPr lang="en-US" altLang="en-US" sz="2800" dirty="0">
                <a:solidFill>
                  <a:srgbClr val="C00000"/>
                </a:solidFill>
              </a:rPr>
              <a:t>  weak Acid</a:t>
            </a:r>
            <a:r>
              <a:rPr lang="en-US" altLang="en-US" sz="2800" dirty="0"/>
              <a:t>                                            </a:t>
            </a:r>
            <a:r>
              <a:rPr lang="en-US" altLang="en-US" sz="2800" dirty="0">
                <a:solidFill>
                  <a:schemeClr val="accent2"/>
                </a:solidFill>
              </a:rPr>
              <a:t>conjugate base</a:t>
            </a:r>
          </a:p>
          <a:p>
            <a:pPr marL="347663" indent="-347663" eaLnBrk="1" hangingPunct="1"/>
            <a:r>
              <a:rPr lang="en-US" altLang="en-US" sz="2800" dirty="0" smtClean="0"/>
              <a:t>Ionization equilibrium lies far to the left (reactant).</a:t>
            </a:r>
          </a:p>
          <a:p>
            <a:pPr marL="347663" indent="-347663" eaLnBrk="1" hangingPunct="1"/>
            <a:r>
              <a:rPr lang="en-US" altLang="en-US" sz="2800" dirty="0" smtClean="0"/>
              <a:t>Yields a </a:t>
            </a:r>
            <a:r>
              <a:rPr lang="en-US" altLang="en-US" sz="2800" dirty="0" smtClean="0">
                <a:solidFill>
                  <a:schemeClr val="accent2"/>
                </a:solidFill>
              </a:rPr>
              <a:t>strong conjugate </a:t>
            </a:r>
            <a:r>
              <a:rPr lang="en-US" altLang="en-US" sz="2800" dirty="0" smtClean="0"/>
              <a:t>base </a:t>
            </a:r>
            <a:r>
              <a:rPr lang="pt-BR" sz="2800" dirty="0"/>
              <a:t>C</a:t>
            </a:r>
            <a:r>
              <a:rPr lang="pt-BR" sz="2800" baseline="-25000" dirty="0"/>
              <a:t>2</a:t>
            </a:r>
            <a:r>
              <a:rPr lang="pt-BR" sz="2800" dirty="0"/>
              <a:t>H</a:t>
            </a:r>
            <a:r>
              <a:rPr lang="pt-BR" sz="2800" baseline="-25000" dirty="0"/>
              <a:t>3</a:t>
            </a:r>
            <a:r>
              <a:rPr lang="pt-BR" sz="2800" dirty="0"/>
              <a:t>O</a:t>
            </a:r>
            <a:r>
              <a:rPr lang="pt-BR" sz="2800" baseline="-25000" dirty="0"/>
              <a:t>2</a:t>
            </a:r>
            <a:r>
              <a:rPr lang="pt-BR" sz="2800" dirty="0"/>
              <a:t>-</a:t>
            </a:r>
            <a:r>
              <a:rPr lang="en-US" altLang="en-US" sz="2800" dirty="0" smtClean="0"/>
              <a:t> ion .</a:t>
            </a:r>
          </a:p>
        </p:txBody>
      </p:sp>
      <p:sp>
        <p:nvSpPr>
          <p:cNvPr id="39942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3951435" y="2798763"/>
            <a:ext cx="533400" cy="304800"/>
            <a:chOff x="3408" y="288"/>
            <a:chExt cx="288" cy="192"/>
          </a:xfrm>
        </p:grpSpPr>
        <p:grpSp>
          <p:nvGrpSpPr>
            <p:cNvPr id="15" name="Group 6"/>
            <p:cNvGrpSpPr>
              <a:grpSpLocks/>
            </p:cNvGrpSpPr>
            <p:nvPr/>
          </p:nvGrpSpPr>
          <p:grpSpPr bwMode="auto">
            <a:xfrm>
              <a:off x="3531" y="288"/>
              <a:ext cx="165" cy="48"/>
              <a:chOff x="3531" y="288"/>
              <a:chExt cx="165" cy="48"/>
            </a:xfrm>
          </p:grpSpPr>
          <p:sp>
            <p:nvSpPr>
              <p:cNvPr id="19" name="Line 7"/>
              <p:cNvSpPr>
                <a:spLocks noChangeShapeType="1"/>
              </p:cNvSpPr>
              <p:nvPr/>
            </p:nvSpPr>
            <p:spPr bwMode="auto">
              <a:xfrm>
                <a:off x="3531" y="336"/>
                <a:ext cx="16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8"/>
              <p:cNvSpPr>
                <a:spLocks noChangeShapeType="1"/>
              </p:cNvSpPr>
              <p:nvPr/>
            </p:nvSpPr>
            <p:spPr bwMode="auto">
              <a:xfrm flipH="1" flipV="1">
                <a:off x="3600" y="288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9"/>
            <p:cNvGrpSpPr>
              <a:grpSpLocks/>
            </p:cNvGrpSpPr>
            <p:nvPr/>
          </p:nvGrpSpPr>
          <p:grpSpPr bwMode="auto">
            <a:xfrm flipH="1" flipV="1">
              <a:off x="3408" y="432"/>
              <a:ext cx="288" cy="48"/>
              <a:chOff x="3408" y="288"/>
              <a:chExt cx="288" cy="48"/>
            </a:xfrm>
          </p:grpSpPr>
          <p:sp>
            <p:nvSpPr>
              <p:cNvPr id="17" name="Line 10"/>
              <p:cNvSpPr>
                <a:spLocks noChangeShapeType="1"/>
              </p:cNvSpPr>
              <p:nvPr/>
            </p:nvSpPr>
            <p:spPr bwMode="auto">
              <a:xfrm>
                <a:off x="3408" y="33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1"/>
              <p:cNvSpPr>
                <a:spLocks noChangeShapeType="1"/>
              </p:cNvSpPr>
              <p:nvPr/>
            </p:nvSpPr>
            <p:spPr bwMode="auto">
              <a:xfrm flipH="1" flipV="1">
                <a:off x="3600" y="288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5A5CD-1670-4603-8C69-265F3460EDF1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00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Bases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519113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Strong bases: hydroxides of Groups IA and IIA.</a:t>
            </a:r>
          </a:p>
        </p:txBody>
      </p:sp>
      <p:sp>
        <p:nvSpPr>
          <p:cNvPr id="44038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44039" name="Picture 7" descr="10t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0"/>
            <a:ext cx="406558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450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ADA644-646E-4E9A-AE4E-B9C86160803E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00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Acid Ionization Constant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971675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The equilibrium constant for the reaction of a weak acid with water.</a:t>
            </a:r>
          </a:p>
          <a:p>
            <a:pPr marL="347663" indent="-347663" eaLnBrk="1" hangingPunct="1">
              <a:buFontTx/>
              <a:buNone/>
            </a:pPr>
            <a:r>
              <a:rPr lang="en-US" altLang="en-US" sz="2800" smtClean="0">
                <a:solidFill>
                  <a:srgbClr val="FF0066"/>
                </a:solidFill>
              </a:rPr>
              <a:t>		</a:t>
            </a:r>
          </a:p>
          <a:p>
            <a:pPr marL="347663" indent="-347663" eaLnBrk="1" hangingPunct="1">
              <a:buFontTx/>
              <a:buNone/>
            </a:pPr>
            <a:r>
              <a:rPr lang="en-US" altLang="en-US" sz="2800" smtClean="0">
                <a:solidFill>
                  <a:srgbClr val="FF0066"/>
                </a:solidFill>
              </a:rPr>
              <a:t>		</a:t>
            </a:r>
            <a:r>
              <a:rPr lang="en-US" altLang="en-US" sz="2800" smtClean="0"/>
              <a:t>HA(</a:t>
            </a:r>
            <a:r>
              <a:rPr lang="en-US" altLang="en-US" sz="2800" i="1" smtClean="0"/>
              <a:t>aq</a:t>
            </a:r>
            <a:r>
              <a:rPr lang="en-US" altLang="en-US" sz="2800" smtClean="0"/>
              <a:t>) + H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O(</a:t>
            </a:r>
            <a:r>
              <a:rPr lang="en-US" altLang="en-US" sz="2800" i="1" smtClean="0"/>
              <a:t>l</a:t>
            </a:r>
            <a:r>
              <a:rPr lang="en-US" altLang="en-US" sz="2800" smtClean="0"/>
              <a:t>)         H</a:t>
            </a:r>
            <a:r>
              <a:rPr lang="en-US" altLang="en-US" sz="2800" baseline="-25000" smtClean="0"/>
              <a:t>3</a:t>
            </a:r>
            <a:r>
              <a:rPr lang="en-US" altLang="en-US" sz="2800" smtClean="0"/>
              <a:t>O</a:t>
            </a:r>
            <a:r>
              <a:rPr lang="en-US" altLang="en-US" sz="2800" baseline="30000" smtClean="0"/>
              <a:t>+</a:t>
            </a:r>
            <a:r>
              <a:rPr lang="en-US" altLang="en-US" sz="2800" smtClean="0"/>
              <a:t>(</a:t>
            </a:r>
            <a:r>
              <a:rPr lang="en-US" altLang="en-US" sz="2800" i="1" smtClean="0"/>
              <a:t>aq</a:t>
            </a:r>
            <a:r>
              <a:rPr lang="en-US" altLang="en-US" sz="2800" smtClean="0"/>
              <a:t>) + A</a:t>
            </a:r>
            <a:r>
              <a:rPr lang="en-US" altLang="en-US" sz="2800" baseline="30000" smtClean="0"/>
              <a:t>-</a:t>
            </a:r>
            <a:r>
              <a:rPr lang="en-US" altLang="en-US" sz="2800" smtClean="0"/>
              <a:t>(</a:t>
            </a:r>
            <a:r>
              <a:rPr lang="en-US" altLang="en-US" sz="2800" i="1" smtClean="0"/>
              <a:t>aq</a:t>
            </a:r>
            <a:r>
              <a:rPr lang="en-US" altLang="en-US" sz="2800" smtClean="0"/>
              <a:t>)</a:t>
            </a:r>
          </a:p>
        </p:txBody>
      </p:sp>
      <p:sp>
        <p:nvSpPr>
          <p:cNvPr id="45062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pSp>
        <p:nvGrpSpPr>
          <p:cNvPr id="45063" name="Group 5"/>
          <p:cNvGrpSpPr>
            <a:grpSpLocks/>
          </p:cNvGrpSpPr>
          <p:nvPr/>
        </p:nvGrpSpPr>
        <p:grpSpPr bwMode="auto">
          <a:xfrm>
            <a:off x="4191000" y="3352800"/>
            <a:ext cx="533400" cy="304800"/>
            <a:chOff x="3408" y="288"/>
            <a:chExt cx="288" cy="192"/>
          </a:xfrm>
        </p:grpSpPr>
        <p:grpSp>
          <p:nvGrpSpPr>
            <p:cNvPr id="45065" name="Group 6"/>
            <p:cNvGrpSpPr>
              <a:grpSpLocks/>
            </p:cNvGrpSpPr>
            <p:nvPr/>
          </p:nvGrpSpPr>
          <p:grpSpPr bwMode="auto">
            <a:xfrm>
              <a:off x="3573" y="288"/>
              <a:ext cx="123" cy="48"/>
              <a:chOff x="3573" y="288"/>
              <a:chExt cx="123" cy="48"/>
            </a:xfrm>
          </p:grpSpPr>
          <p:sp>
            <p:nvSpPr>
              <p:cNvPr id="45069" name="Line 7"/>
              <p:cNvSpPr>
                <a:spLocks noChangeShapeType="1"/>
              </p:cNvSpPr>
              <p:nvPr/>
            </p:nvSpPr>
            <p:spPr bwMode="auto">
              <a:xfrm>
                <a:off x="3573" y="336"/>
                <a:ext cx="12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0" name="Line 8"/>
              <p:cNvSpPr>
                <a:spLocks noChangeShapeType="1"/>
              </p:cNvSpPr>
              <p:nvPr/>
            </p:nvSpPr>
            <p:spPr bwMode="auto">
              <a:xfrm flipH="1" flipV="1">
                <a:off x="3600" y="288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066" name="Group 9"/>
            <p:cNvGrpSpPr>
              <a:grpSpLocks/>
            </p:cNvGrpSpPr>
            <p:nvPr/>
          </p:nvGrpSpPr>
          <p:grpSpPr bwMode="auto">
            <a:xfrm flipH="1" flipV="1">
              <a:off x="3408" y="432"/>
              <a:ext cx="288" cy="48"/>
              <a:chOff x="3408" y="288"/>
              <a:chExt cx="288" cy="48"/>
            </a:xfrm>
          </p:grpSpPr>
          <p:sp>
            <p:nvSpPr>
              <p:cNvPr id="45067" name="Line 10"/>
              <p:cNvSpPr>
                <a:spLocks noChangeShapeType="1"/>
              </p:cNvSpPr>
              <p:nvPr/>
            </p:nvSpPr>
            <p:spPr bwMode="auto">
              <a:xfrm>
                <a:off x="3408" y="33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68" name="Line 11"/>
              <p:cNvSpPr>
                <a:spLocks noChangeShapeType="1"/>
              </p:cNvSpPr>
              <p:nvPr/>
            </p:nvSpPr>
            <p:spPr bwMode="auto">
              <a:xfrm flipH="1" flipV="1">
                <a:off x="3600" y="288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45064" name="Object 12"/>
          <p:cNvGraphicFramePr>
            <a:graphicFrameLocks noChangeAspect="1"/>
          </p:cNvGraphicFramePr>
          <p:nvPr/>
        </p:nvGraphicFramePr>
        <p:xfrm>
          <a:off x="3136900" y="4038600"/>
          <a:ext cx="28225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9" name="Equation" r:id="rId4" imgW="2819400" imgH="1054100" progId="Equation.BREE4">
                  <p:embed/>
                </p:oleObj>
              </mc:Choice>
              <mc:Fallback>
                <p:oleObj name="Equation" r:id="rId4" imgW="2819400" imgH="1054100" progId="Equation.BREE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900" y="4038600"/>
                        <a:ext cx="2822575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460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F57915-2643-4611-B376-7320D4583D04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00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Acid Strength, % Ionization, and </a:t>
            </a:r>
            <a:r>
              <a:rPr lang="en-US" altLang="en-US" i="1" smtClean="0"/>
              <a:t>K</a:t>
            </a:r>
            <a:r>
              <a:rPr lang="en-US" altLang="en-US" i="1" baseline="-25000" smtClean="0"/>
              <a:t>a</a:t>
            </a:r>
            <a:r>
              <a:rPr lang="en-US" altLang="en-US" smtClean="0"/>
              <a:t> Magnitude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825750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>
                <a:solidFill>
                  <a:srgbClr val="C00000"/>
                </a:solidFill>
              </a:rPr>
              <a:t>Acid strength increases</a:t>
            </a:r>
            <a:r>
              <a:rPr lang="en-US" altLang="en-US" sz="2800" dirty="0" smtClean="0"/>
              <a:t> as </a:t>
            </a:r>
            <a:r>
              <a:rPr lang="en-US" altLang="en-US" sz="2800" dirty="0" smtClean="0">
                <a:solidFill>
                  <a:srgbClr val="C00000"/>
                </a:solidFill>
              </a:rPr>
              <a:t>% ionization increases</a:t>
            </a:r>
            <a:r>
              <a:rPr lang="en-US" altLang="en-US" sz="2800" dirty="0" smtClean="0"/>
              <a:t>.</a:t>
            </a:r>
          </a:p>
          <a:p>
            <a:pPr marL="347663" indent="-347663" eaLnBrk="1" hangingPunct="1"/>
            <a:r>
              <a:rPr lang="en-US" altLang="en-US" sz="2800" dirty="0" smtClean="0">
                <a:solidFill>
                  <a:srgbClr val="C00000"/>
                </a:solidFill>
              </a:rPr>
              <a:t>Acid strength increases </a:t>
            </a:r>
            <a:r>
              <a:rPr lang="en-US" altLang="en-US" sz="2800" dirty="0" smtClean="0"/>
              <a:t>as the magnitude of </a:t>
            </a:r>
            <a:r>
              <a:rPr lang="en-US" altLang="en-US" sz="2800" i="1" dirty="0" err="1" smtClean="0">
                <a:solidFill>
                  <a:srgbClr val="C00000"/>
                </a:solidFill>
              </a:rPr>
              <a:t>K</a:t>
            </a:r>
            <a:r>
              <a:rPr lang="en-US" altLang="en-US" sz="2800" i="1" baseline="-25000" dirty="0" err="1" smtClean="0">
                <a:solidFill>
                  <a:srgbClr val="C00000"/>
                </a:solidFill>
              </a:rPr>
              <a:t>a</a:t>
            </a:r>
            <a:r>
              <a:rPr lang="en-US" altLang="en-US" sz="2800" dirty="0" smtClean="0">
                <a:solidFill>
                  <a:srgbClr val="C00000"/>
                </a:solidFill>
              </a:rPr>
              <a:t> increases</a:t>
            </a:r>
            <a:r>
              <a:rPr lang="en-US" altLang="en-US" sz="2800" dirty="0" smtClean="0"/>
              <a:t>.</a:t>
            </a:r>
          </a:p>
          <a:p>
            <a:pPr marL="347663" indent="-347663" eaLnBrk="1" hangingPunct="1"/>
            <a:r>
              <a:rPr lang="en-US" altLang="en-US" sz="2800" dirty="0" smtClean="0">
                <a:solidFill>
                  <a:srgbClr val="C00000"/>
                </a:solidFill>
              </a:rPr>
              <a:t>% Ionization increases </a:t>
            </a:r>
            <a:r>
              <a:rPr lang="en-US" altLang="en-US" sz="2800" dirty="0" smtClean="0"/>
              <a:t>as the magnitude of </a:t>
            </a:r>
            <a:r>
              <a:rPr lang="en-US" altLang="en-US" sz="2800" i="1" dirty="0" err="1" smtClean="0">
                <a:solidFill>
                  <a:srgbClr val="C00000"/>
                </a:solidFill>
              </a:rPr>
              <a:t>K</a:t>
            </a:r>
            <a:r>
              <a:rPr lang="en-US" altLang="en-US" sz="2800" i="1" baseline="-25000" dirty="0" err="1" smtClean="0">
                <a:solidFill>
                  <a:srgbClr val="C00000"/>
                </a:solidFill>
              </a:rPr>
              <a:t>a</a:t>
            </a:r>
            <a:r>
              <a:rPr lang="en-US" altLang="en-US" sz="2800" dirty="0" smtClean="0">
                <a:solidFill>
                  <a:srgbClr val="C00000"/>
                </a:solidFill>
              </a:rPr>
              <a:t> increases.</a:t>
            </a:r>
          </a:p>
        </p:txBody>
      </p:sp>
      <p:sp>
        <p:nvSpPr>
          <p:cNvPr id="46086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471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A4CFD1-6B9C-4B1F-B1C3-2235A6F13302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000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Base Ionization Constant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971675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The equilibrium constant for the reaction of a weak base with water.</a:t>
            </a:r>
          </a:p>
          <a:p>
            <a:pPr marL="347663" indent="-347663" eaLnBrk="1" hangingPunct="1">
              <a:buFontTx/>
              <a:buNone/>
            </a:pPr>
            <a:r>
              <a:rPr lang="en-US" altLang="en-US" sz="2800" smtClean="0">
                <a:solidFill>
                  <a:srgbClr val="FF0066"/>
                </a:solidFill>
              </a:rPr>
              <a:t>		</a:t>
            </a:r>
          </a:p>
          <a:p>
            <a:pPr marL="347663" indent="-347663" eaLnBrk="1" hangingPunct="1">
              <a:buFontTx/>
              <a:buNone/>
            </a:pPr>
            <a:r>
              <a:rPr lang="en-US" altLang="en-US" sz="2800" smtClean="0">
                <a:solidFill>
                  <a:srgbClr val="FF0066"/>
                </a:solidFill>
              </a:rPr>
              <a:t>		</a:t>
            </a:r>
            <a:r>
              <a:rPr lang="en-US" altLang="en-US" sz="2800" smtClean="0"/>
              <a:t>B(</a:t>
            </a:r>
            <a:r>
              <a:rPr lang="en-US" altLang="en-US" sz="2800" i="1" smtClean="0"/>
              <a:t>aq</a:t>
            </a:r>
            <a:r>
              <a:rPr lang="en-US" altLang="en-US" sz="2800" smtClean="0"/>
              <a:t>) + H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O(</a:t>
            </a:r>
            <a:r>
              <a:rPr lang="en-US" altLang="en-US" sz="2800" i="1" smtClean="0"/>
              <a:t>l</a:t>
            </a:r>
            <a:r>
              <a:rPr lang="en-US" altLang="en-US" sz="2800" smtClean="0"/>
              <a:t>)         BH</a:t>
            </a:r>
            <a:r>
              <a:rPr lang="en-US" altLang="en-US" sz="2800" baseline="30000" smtClean="0"/>
              <a:t>+</a:t>
            </a:r>
            <a:r>
              <a:rPr lang="en-US" altLang="en-US" sz="2800" smtClean="0"/>
              <a:t>(</a:t>
            </a:r>
            <a:r>
              <a:rPr lang="en-US" altLang="en-US" sz="2800" i="1" smtClean="0"/>
              <a:t>aq</a:t>
            </a:r>
            <a:r>
              <a:rPr lang="en-US" altLang="en-US" sz="2800" smtClean="0"/>
              <a:t>) + OH</a:t>
            </a:r>
            <a:r>
              <a:rPr lang="en-US" altLang="en-US" sz="2800" baseline="30000" smtClean="0"/>
              <a:t>–</a:t>
            </a:r>
            <a:r>
              <a:rPr lang="en-US" altLang="en-US" sz="2800" smtClean="0"/>
              <a:t>(</a:t>
            </a:r>
            <a:r>
              <a:rPr lang="en-US" altLang="en-US" sz="2800" i="1" smtClean="0"/>
              <a:t>aq</a:t>
            </a:r>
            <a:r>
              <a:rPr lang="en-US" altLang="en-US" sz="2800" smtClean="0"/>
              <a:t>)</a:t>
            </a:r>
          </a:p>
        </p:txBody>
      </p:sp>
      <p:sp>
        <p:nvSpPr>
          <p:cNvPr id="47110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pSp>
        <p:nvGrpSpPr>
          <p:cNvPr id="47111" name="Group 5"/>
          <p:cNvGrpSpPr>
            <a:grpSpLocks/>
          </p:cNvGrpSpPr>
          <p:nvPr/>
        </p:nvGrpSpPr>
        <p:grpSpPr bwMode="auto">
          <a:xfrm>
            <a:off x="3962400" y="3352800"/>
            <a:ext cx="533400" cy="304800"/>
            <a:chOff x="3408" y="288"/>
            <a:chExt cx="288" cy="192"/>
          </a:xfrm>
        </p:grpSpPr>
        <p:grpSp>
          <p:nvGrpSpPr>
            <p:cNvPr id="47113" name="Group 6"/>
            <p:cNvGrpSpPr>
              <a:grpSpLocks/>
            </p:cNvGrpSpPr>
            <p:nvPr/>
          </p:nvGrpSpPr>
          <p:grpSpPr bwMode="auto">
            <a:xfrm>
              <a:off x="3531" y="288"/>
              <a:ext cx="165" cy="48"/>
              <a:chOff x="3531" y="288"/>
              <a:chExt cx="165" cy="48"/>
            </a:xfrm>
          </p:grpSpPr>
          <p:sp>
            <p:nvSpPr>
              <p:cNvPr id="47117" name="Line 7"/>
              <p:cNvSpPr>
                <a:spLocks noChangeShapeType="1"/>
              </p:cNvSpPr>
              <p:nvPr/>
            </p:nvSpPr>
            <p:spPr bwMode="auto">
              <a:xfrm>
                <a:off x="3531" y="336"/>
                <a:ext cx="16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8" name="Line 8"/>
              <p:cNvSpPr>
                <a:spLocks noChangeShapeType="1"/>
              </p:cNvSpPr>
              <p:nvPr/>
            </p:nvSpPr>
            <p:spPr bwMode="auto">
              <a:xfrm flipH="1" flipV="1">
                <a:off x="3600" y="288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114" name="Group 9"/>
            <p:cNvGrpSpPr>
              <a:grpSpLocks/>
            </p:cNvGrpSpPr>
            <p:nvPr/>
          </p:nvGrpSpPr>
          <p:grpSpPr bwMode="auto">
            <a:xfrm flipH="1" flipV="1">
              <a:off x="3408" y="432"/>
              <a:ext cx="288" cy="48"/>
              <a:chOff x="3408" y="288"/>
              <a:chExt cx="288" cy="48"/>
            </a:xfrm>
          </p:grpSpPr>
          <p:sp>
            <p:nvSpPr>
              <p:cNvPr id="47115" name="Line 10"/>
              <p:cNvSpPr>
                <a:spLocks noChangeShapeType="1"/>
              </p:cNvSpPr>
              <p:nvPr/>
            </p:nvSpPr>
            <p:spPr bwMode="auto">
              <a:xfrm>
                <a:off x="3408" y="33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6" name="Line 11"/>
              <p:cNvSpPr>
                <a:spLocks noChangeShapeType="1"/>
              </p:cNvSpPr>
              <p:nvPr/>
            </p:nvSpPr>
            <p:spPr bwMode="auto">
              <a:xfrm flipH="1" flipV="1">
                <a:off x="3600" y="288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47112" name="Object 12"/>
          <p:cNvGraphicFramePr>
            <a:graphicFrameLocks noChangeAspect="1"/>
          </p:cNvGraphicFramePr>
          <p:nvPr/>
        </p:nvGraphicFramePr>
        <p:xfrm>
          <a:off x="3092450" y="4038600"/>
          <a:ext cx="29114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8" name="Equation" r:id="rId4" imgW="2908300" imgH="1054100" progId="Equation.BREE4">
                  <p:embed/>
                </p:oleObj>
              </mc:Choice>
              <mc:Fallback>
                <p:oleObj name="Equation" r:id="rId4" imgW="2908300" imgH="1054100" progId="Equation.BREE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450" y="4038600"/>
                        <a:ext cx="2911475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A3257D-DF14-45CC-BD60-CFC230306F92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00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315027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>
                <a:solidFill>
                  <a:srgbClr val="C00000"/>
                </a:solidFill>
              </a:rPr>
              <a:t>Ionic compounds </a:t>
            </a:r>
            <a:r>
              <a:rPr lang="en-US" altLang="en-US" sz="2800" dirty="0" smtClean="0"/>
              <a:t>containing a </a:t>
            </a:r>
            <a:r>
              <a:rPr lang="en-US" altLang="en-US" sz="2800" dirty="0" smtClean="0">
                <a:solidFill>
                  <a:srgbClr val="C00000"/>
                </a:solidFill>
              </a:rPr>
              <a:t>metal or polyatomic</a:t>
            </a:r>
            <a:r>
              <a:rPr lang="en-US" altLang="en-US" sz="2800" dirty="0" smtClean="0"/>
              <a:t> ion as the </a:t>
            </a:r>
            <a:r>
              <a:rPr lang="en-US" altLang="en-US" sz="2800" dirty="0" smtClean="0">
                <a:solidFill>
                  <a:srgbClr val="C00000"/>
                </a:solidFill>
              </a:rPr>
              <a:t>positive ion </a:t>
            </a:r>
            <a:r>
              <a:rPr lang="en-US" altLang="en-US" sz="2800" dirty="0" smtClean="0"/>
              <a:t>and a </a:t>
            </a:r>
            <a:r>
              <a:rPr lang="en-US" altLang="en-US" sz="2800" dirty="0" smtClean="0">
                <a:solidFill>
                  <a:srgbClr val="C00000"/>
                </a:solidFill>
              </a:rPr>
              <a:t>nonmetal or polyatomic ion </a:t>
            </a:r>
            <a:r>
              <a:rPr lang="en-US" altLang="en-US" sz="2800" dirty="0" smtClean="0"/>
              <a:t>(</a:t>
            </a:r>
            <a:r>
              <a:rPr lang="en-US" altLang="en-US" sz="2800" dirty="0" smtClean="0">
                <a:solidFill>
                  <a:schemeClr val="accent2"/>
                </a:solidFill>
              </a:rPr>
              <a:t>except hydroxide</a:t>
            </a:r>
            <a:r>
              <a:rPr lang="en-US" altLang="en-US" sz="2800" dirty="0" smtClean="0"/>
              <a:t>) as the </a:t>
            </a:r>
            <a:r>
              <a:rPr lang="en-US" altLang="en-US" sz="2800" dirty="0" smtClean="0">
                <a:solidFill>
                  <a:schemeClr val="accent2"/>
                </a:solidFill>
              </a:rPr>
              <a:t>negative ion</a:t>
            </a:r>
            <a:r>
              <a:rPr lang="en-US" altLang="en-US" sz="2800" dirty="0" smtClean="0"/>
              <a:t>.</a:t>
            </a:r>
          </a:p>
          <a:p>
            <a:pPr marL="0" indent="0" eaLnBrk="1" hangingPunct="1">
              <a:buNone/>
            </a:pPr>
            <a:r>
              <a:rPr lang="en-US" altLang="en-US" sz="2800" dirty="0" err="1" smtClean="0"/>
              <a:t>NaCl</a:t>
            </a:r>
            <a:r>
              <a:rPr lang="en-US" altLang="en-US" sz="2800" dirty="0" smtClean="0"/>
              <a:t>, NH</a:t>
            </a:r>
            <a:r>
              <a:rPr lang="en-US" altLang="en-US" sz="2800" baseline="-25000" dirty="0" smtClean="0"/>
              <a:t>4</a:t>
            </a:r>
            <a:r>
              <a:rPr lang="en-US" altLang="en-US" sz="2800" dirty="0" smtClean="0"/>
              <a:t>Cl, NaSO</a:t>
            </a:r>
            <a:r>
              <a:rPr lang="en-US" altLang="en-US" sz="2800" baseline="-25000" dirty="0" smtClean="0"/>
              <a:t>4</a:t>
            </a:r>
            <a:r>
              <a:rPr lang="en-US" altLang="en-US" sz="2800" dirty="0" smtClean="0"/>
              <a:t> </a:t>
            </a:r>
            <a:r>
              <a:rPr lang="en-US" altLang="en-US" sz="2800" strike="sngStrike" dirty="0" err="1" smtClean="0">
                <a:solidFill>
                  <a:srgbClr val="C00000"/>
                </a:solidFill>
              </a:rPr>
              <a:t>NaOH</a:t>
            </a:r>
            <a:endParaRPr lang="en-US" altLang="en-US" sz="2800" strike="sngStrike" dirty="0" smtClean="0">
              <a:solidFill>
                <a:srgbClr val="C00000"/>
              </a:solidFill>
            </a:endParaRPr>
          </a:p>
          <a:p>
            <a:pPr marL="347663" indent="-347663" eaLnBrk="1" hangingPunct="1"/>
            <a:r>
              <a:rPr lang="en-US" altLang="en-US" sz="2800" dirty="0" smtClean="0"/>
              <a:t>All </a:t>
            </a:r>
            <a:r>
              <a:rPr lang="en-US" altLang="en-US" sz="2800" dirty="0" smtClean="0">
                <a:solidFill>
                  <a:schemeClr val="accent2"/>
                </a:solidFill>
              </a:rPr>
              <a:t>common soluble salts </a:t>
            </a:r>
            <a:r>
              <a:rPr lang="en-US" altLang="en-US" sz="2800" dirty="0" smtClean="0"/>
              <a:t>are </a:t>
            </a:r>
            <a:r>
              <a:rPr lang="en-US" altLang="en-US" sz="2800" i="1" dirty="0" smtClean="0">
                <a:solidFill>
                  <a:schemeClr val="accent2"/>
                </a:solidFill>
              </a:rPr>
              <a:t>completely</a:t>
            </a:r>
            <a:r>
              <a:rPr lang="en-US" altLang="en-US" sz="2800" dirty="0" smtClean="0">
                <a:solidFill>
                  <a:schemeClr val="accent2"/>
                </a:solidFill>
              </a:rPr>
              <a:t> dissociated</a:t>
            </a:r>
            <a:r>
              <a:rPr lang="en-US" altLang="en-US" sz="2800" dirty="0" smtClean="0"/>
              <a:t> into ions in </a:t>
            </a:r>
            <a:r>
              <a:rPr lang="en-US" altLang="en-US" sz="2800" dirty="0" smtClean="0">
                <a:solidFill>
                  <a:schemeClr val="accent2"/>
                </a:solidFill>
              </a:rPr>
              <a:t>aqueous solution</a:t>
            </a:r>
            <a:r>
              <a:rPr lang="en-US" altLang="en-US" sz="2800" dirty="0" smtClean="0"/>
              <a:t>.</a:t>
            </a:r>
          </a:p>
          <a:p>
            <a:pPr marL="0" indent="0" eaLnBrk="1" hangingPunct="1">
              <a:buNone/>
            </a:pPr>
            <a:r>
              <a:rPr lang="en-US" altLang="en-US" sz="2800" dirty="0" smtClean="0">
                <a:solidFill>
                  <a:srgbClr val="FF0066"/>
                </a:solidFill>
              </a:rPr>
              <a:t>	</a:t>
            </a:r>
            <a:r>
              <a:rPr lang="en-US" altLang="en-US" sz="2800" dirty="0" err="1" smtClean="0">
                <a:solidFill>
                  <a:srgbClr val="FF0066"/>
                </a:solidFill>
              </a:rPr>
              <a:t>NaCl</a:t>
            </a:r>
            <a:r>
              <a:rPr lang="en-US" altLang="en-US" sz="2800" dirty="0" smtClean="0">
                <a:solidFill>
                  <a:srgbClr val="A50021"/>
                </a:solidFill>
              </a:rPr>
              <a:t> </a:t>
            </a:r>
            <a:r>
              <a:rPr lang="en-US" altLang="en-US" sz="2800" dirty="0"/>
              <a:t>+ </a:t>
            </a:r>
            <a:r>
              <a:rPr lang="en-US" altLang="en-US" sz="2800" dirty="0" smtClean="0">
                <a:solidFill>
                  <a:srgbClr val="0000FF"/>
                </a:solidFill>
              </a:rPr>
              <a:t>H</a:t>
            </a:r>
            <a:r>
              <a:rPr lang="en-US" alt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en-US" sz="2800" dirty="0" smtClean="0">
                <a:solidFill>
                  <a:srgbClr val="0000FF"/>
                </a:solidFill>
              </a:rPr>
              <a:t>O(l)</a:t>
            </a:r>
            <a:r>
              <a:rPr lang="en-US" altLang="en-US" sz="2800" dirty="0" smtClean="0"/>
              <a:t> </a:t>
            </a:r>
            <a:r>
              <a:rPr lang="en-US" altLang="en-US" sz="2800" dirty="0">
                <a:latin typeface="Symbol" panose="05050102010706020507" pitchFamily="18" charset="2"/>
              </a:rPr>
              <a:t>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Na</a:t>
            </a:r>
            <a:r>
              <a:rPr lang="en-US" altLang="en-US" sz="2800" baseline="30000" dirty="0" smtClean="0"/>
              <a:t>+</a:t>
            </a:r>
            <a:r>
              <a:rPr lang="en-US" altLang="en-US" sz="2800" dirty="0" smtClean="0"/>
              <a:t>(</a:t>
            </a:r>
            <a:r>
              <a:rPr lang="en-US" altLang="en-US" sz="2800" dirty="0" err="1"/>
              <a:t>aq</a:t>
            </a:r>
            <a:r>
              <a:rPr lang="en-US" altLang="en-US" sz="2800" dirty="0"/>
              <a:t>) </a:t>
            </a:r>
            <a:r>
              <a:rPr lang="en-US" altLang="en-US" sz="2800" baseline="30000" dirty="0"/>
              <a:t> </a:t>
            </a:r>
            <a:r>
              <a:rPr lang="en-US" altLang="en-US" sz="2800" dirty="0"/>
              <a:t>+ Cl</a:t>
            </a:r>
            <a:r>
              <a:rPr lang="en-US" altLang="en-US" sz="2800" baseline="30000" dirty="0">
                <a:latin typeface="Symbol" panose="05050102010706020507" pitchFamily="18" charset="2"/>
              </a:rPr>
              <a:t></a:t>
            </a:r>
            <a:r>
              <a:rPr lang="en-US" altLang="en-US" sz="2800" dirty="0"/>
              <a:t>(</a:t>
            </a:r>
            <a:r>
              <a:rPr lang="en-US" altLang="en-US" sz="2800" dirty="0" err="1"/>
              <a:t>aq</a:t>
            </a:r>
            <a:r>
              <a:rPr lang="en-US" altLang="en-US" sz="2800" dirty="0"/>
              <a:t>)</a:t>
            </a:r>
          </a:p>
          <a:p>
            <a:pPr marL="347663" indent="-347663" eaLnBrk="1" hangingPunct="1">
              <a:buFontTx/>
              <a:buNone/>
            </a:pPr>
            <a:r>
              <a:rPr lang="en-US" altLang="en-US" sz="2800" dirty="0" smtClean="0"/>
              <a:t>, </a:t>
            </a:r>
            <a:r>
              <a:rPr lang="en-US" altLang="en-US" sz="2800" dirty="0" smtClean="0">
                <a:solidFill>
                  <a:srgbClr val="FF0066"/>
                </a:solidFill>
              </a:rPr>
              <a:t>		</a:t>
            </a:r>
            <a:endParaRPr lang="en-US" altLang="en-US" sz="2800" dirty="0" smtClean="0"/>
          </a:p>
        </p:txBody>
      </p:sp>
      <p:sp>
        <p:nvSpPr>
          <p:cNvPr id="48133" name="Rectangle 3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3352800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0">
                <a:solidFill>
                  <a:srgbClr val="C00000"/>
                </a:solidFill>
                <a:sym typeface="Symbol" panose="05050102010706020507" pitchFamily="18" charset="2"/>
              </a:rPr>
              <a:t></a:t>
            </a:r>
            <a:endParaRPr lang="en-US" b="1" baseline="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3352800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0">
                <a:solidFill>
                  <a:srgbClr val="C00000"/>
                </a:solidFill>
                <a:sym typeface="Symbol" panose="05050102010706020507" pitchFamily="18" charset="2"/>
              </a:rPr>
              <a:t></a:t>
            </a:r>
            <a:endParaRPr lang="en-US" b="1" baseline="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14728" y="3290021"/>
            <a:ext cx="505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0">
                <a:solidFill>
                  <a:srgbClr val="C00000"/>
                </a:solidFill>
                <a:sym typeface="Symbol" panose="05050102010706020507" pitchFamily="18" charset="2"/>
              </a:rPr>
              <a:t></a:t>
            </a:r>
            <a:endParaRPr lang="en-US" b="1" baseline="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5943" y="320928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0" dirty="0" smtClean="0">
                <a:solidFill>
                  <a:srgbClr val="C00000"/>
                </a:solidFill>
                <a:sym typeface="Symbol" panose="05050102010706020507" pitchFamily="18" charset="2"/>
              </a:rPr>
              <a:t>x</a:t>
            </a:r>
            <a:endParaRPr lang="en-US" b="1" baseline="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491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0E73BC-A507-4537-AF93-EB200D12B24B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000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Neutralization Reaction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970318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/>
              <a:t>The </a:t>
            </a:r>
            <a:r>
              <a:rPr lang="en-US" altLang="en-US" sz="2800" dirty="0" smtClean="0">
                <a:solidFill>
                  <a:srgbClr val="C00000"/>
                </a:solidFill>
              </a:rPr>
              <a:t>chemical reaction between an acid and a hydroxide base</a:t>
            </a:r>
            <a:r>
              <a:rPr lang="en-US" altLang="en-US" sz="2800" dirty="0" smtClean="0"/>
              <a:t> in which a salt and water are the products.</a:t>
            </a:r>
          </a:p>
          <a:p>
            <a:pPr marL="347663" indent="-347663" eaLnBrk="1" hangingPunct="1">
              <a:buFontTx/>
              <a:buNone/>
            </a:pPr>
            <a:r>
              <a:rPr lang="en-US" altLang="en-US" sz="2800" dirty="0" smtClean="0">
                <a:solidFill>
                  <a:srgbClr val="FF0066"/>
                </a:solidFill>
              </a:rPr>
              <a:t>		         Acid +  </a:t>
            </a:r>
            <a:r>
              <a:rPr lang="en-US" altLang="en-US" sz="2800" dirty="0" smtClean="0">
                <a:solidFill>
                  <a:schemeClr val="accent2"/>
                </a:solidFill>
              </a:rPr>
              <a:t>Base</a:t>
            </a:r>
            <a:r>
              <a:rPr lang="en-US" altLang="en-US" sz="2800" dirty="0" smtClean="0">
                <a:solidFill>
                  <a:srgbClr val="FF0066"/>
                </a:solidFill>
              </a:rPr>
              <a:t> </a:t>
            </a:r>
            <a:r>
              <a:rPr lang="en-US" altLang="en-US" sz="2800" dirty="0">
                <a:cs typeface="Arial" panose="020B0604020202020204" pitchFamily="34" charset="0"/>
              </a:rPr>
              <a:t>→</a:t>
            </a:r>
            <a:r>
              <a:rPr lang="en-US" altLang="en-US" sz="2800" dirty="0"/>
              <a:t> </a:t>
            </a:r>
            <a:r>
              <a:rPr lang="en-US" altLang="en-US" sz="2800" dirty="0" smtClean="0">
                <a:solidFill>
                  <a:srgbClr val="00B050"/>
                </a:solidFill>
              </a:rPr>
              <a:t>Salt</a:t>
            </a:r>
            <a:r>
              <a:rPr lang="en-US" altLang="en-US" sz="2800" dirty="0" smtClean="0">
                <a:solidFill>
                  <a:srgbClr val="FF0066"/>
                </a:solidFill>
              </a:rPr>
              <a:t>  + </a:t>
            </a:r>
            <a:r>
              <a:rPr lang="en-US" altLang="en-US" sz="2800" dirty="0" smtClean="0"/>
              <a:t>water</a:t>
            </a:r>
          </a:p>
          <a:p>
            <a:pPr marL="347663" indent="-347663" eaLnBrk="1" hangingPunct="1">
              <a:buFontTx/>
              <a:buNone/>
            </a:pPr>
            <a:r>
              <a:rPr lang="en-US" altLang="en-US" sz="2800" dirty="0" smtClean="0"/>
              <a:t>			</a:t>
            </a:r>
          </a:p>
          <a:p>
            <a:pPr marL="347663" indent="-347663" eaLnBrk="1" hangingPunct="1"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smtClean="0">
                <a:solidFill>
                  <a:srgbClr val="C00000"/>
                </a:solidFill>
              </a:rPr>
              <a:t>                </a:t>
            </a:r>
            <a:r>
              <a:rPr lang="en-US" altLang="en-US" sz="2800" dirty="0" err="1" smtClean="0">
                <a:solidFill>
                  <a:srgbClr val="C00000"/>
                </a:solidFill>
              </a:rPr>
              <a:t>HCl</a:t>
            </a:r>
            <a:r>
              <a:rPr lang="en-US" altLang="en-US" sz="2800" dirty="0" smtClean="0">
                <a:solidFill>
                  <a:srgbClr val="C00000"/>
                </a:solidFill>
              </a:rPr>
              <a:t> </a:t>
            </a:r>
            <a:r>
              <a:rPr lang="en-US" altLang="en-US" sz="2800" dirty="0" smtClean="0"/>
              <a:t>+ </a:t>
            </a:r>
            <a:r>
              <a:rPr lang="en-US" altLang="en-US" sz="2800" dirty="0" err="1" smtClean="0">
                <a:solidFill>
                  <a:schemeClr val="accent2"/>
                </a:solidFill>
              </a:rPr>
              <a:t>NaOH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cs typeface="Arial" panose="020B0604020202020204" pitchFamily="34" charset="0"/>
              </a:rPr>
              <a:t>→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>
                <a:solidFill>
                  <a:srgbClr val="00B050"/>
                </a:solidFill>
              </a:rPr>
              <a:t>NaCl</a:t>
            </a:r>
            <a:r>
              <a:rPr lang="en-US" altLang="en-US" sz="2800" dirty="0" smtClean="0"/>
              <a:t> + H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O</a:t>
            </a:r>
          </a:p>
          <a:p>
            <a:pPr marL="347663" indent="-347663" algn="ctr" eaLnBrk="1" hangingPunct="1">
              <a:buFontTx/>
              <a:buNone/>
            </a:pPr>
            <a:endParaRPr lang="en-US" altLang="en-US" sz="2800" dirty="0" smtClean="0"/>
          </a:p>
          <a:p>
            <a:pPr marL="347663" indent="-347663" eaLnBrk="1" hangingPunct="1">
              <a:buFontTx/>
              <a:buNone/>
            </a:pPr>
            <a:r>
              <a:rPr lang="en-US" altLang="en-US" sz="2800" dirty="0" smtClean="0"/>
              <a:t>		    </a:t>
            </a:r>
            <a:r>
              <a:rPr lang="en-US" altLang="en-US" sz="2800" dirty="0" smtClean="0">
                <a:solidFill>
                  <a:srgbClr val="C00000"/>
                </a:solidFill>
              </a:rPr>
              <a:t>H</a:t>
            </a:r>
            <a:r>
              <a:rPr lang="en-US" altLang="en-US" sz="2800" baseline="-25000" dirty="0" smtClean="0">
                <a:solidFill>
                  <a:srgbClr val="C00000"/>
                </a:solidFill>
              </a:rPr>
              <a:t>2</a:t>
            </a:r>
            <a:r>
              <a:rPr lang="en-US" altLang="en-US" sz="2800" dirty="0" smtClean="0">
                <a:solidFill>
                  <a:srgbClr val="C00000"/>
                </a:solidFill>
              </a:rPr>
              <a:t>SO</a:t>
            </a:r>
            <a:r>
              <a:rPr lang="en-US" altLang="en-US" sz="2800" baseline="-25000" dirty="0" smtClean="0">
                <a:solidFill>
                  <a:srgbClr val="C00000"/>
                </a:solidFill>
              </a:rPr>
              <a:t>4</a:t>
            </a:r>
            <a:r>
              <a:rPr lang="en-US" altLang="en-US" sz="2800" dirty="0" smtClean="0">
                <a:solidFill>
                  <a:srgbClr val="C00000"/>
                </a:solidFill>
              </a:rPr>
              <a:t> </a:t>
            </a:r>
            <a:r>
              <a:rPr lang="en-US" altLang="en-US" sz="2800" dirty="0" smtClean="0"/>
              <a:t>+ 2</a:t>
            </a:r>
            <a:r>
              <a:rPr lang="en-US" altLang="en-US" sz="2800" dirty="0" smtClean="0">
                <a:solidFill>
                  <a:schemeClr val="accent2"/>
                </a:solidFill>
              </a:rPr>
              <a:t> KOH </a:t>
            </a:r>
            <a:r>
              <a:rPr lang="en-US" altLang="en-US" sz="2800" dirty="0" smtClean="0">
                <a:cs typeface="Arial" panose="020B0604020202020204" pitchFamily="34" charset="0"/>
              </a:rPr>
              <a:t>→</a:t>
            </a:r>
            <a:r>
              <a:rPr lang="en-US" altLang="en-US" sz="2800" dirty="0" smtClean="0">
                <a:solidFill>
                  <a:srgbClr val="00B050"/>
                </a:solidFill>
              </a:rPr>
              <a:t> K</a:t>
            </a:r>
            <a:r>
              <a:rPr lang="en-US" altLang="en-US" sz="2800" baseline="-25000" dirty="0" smtClean="0">
                <a:solidFill>
                  <a:srgbClr val="00B050"/>
                </a:solidFill>
              </a:rPr>
              <a:t>2</a:t>
            </a:r>
            <a:r>
              <a:rPr lang="en-US" altLang="en-US" sz="2800" dirty="0" smtClean="0">
                <a:solidFill>
                  <a:srgbClr val="00B050"/>
                </a:solidFill>
              </a:rPr>
              <a:t>SO</a:t>
            </a:r>
            <a:r>
              <a:rPr lang="en-US" altLang="en-US" sz="2800" baseline="-25000" dirty="0" smtClean="0">
                <a:solidFill>
                  <a:srgbClr val="00B050"/>
                </a:solidFill>
              </a:rPr>
              <a:t>4</a:t>
            </a:r>
            <a:r>
              <a:rPr lang="en-US" altLang="en-US" sz="2800" dirty="0" smtClean="0">
                <a:solidFill>
                  <a:srgbClr val="00B050"/>
                </a:solidFill>
              </a:rPr>
              <a:t> </a:t>
            </a:r>
            <a:r>
              <a:rPr lang="en-US" altLang="en-US" sz="2800" dirty="0" smtClean="0"/>
              <a:t>+ 2 H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O</a:t>
            </a:r>
          </a:p>
        </p:txBody>
      </p:sp>
      <p:sp>
        <p:nvSpPr>
          <p:cNvPr id="49158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E1FF8A-FF54-491E-964B-8F0D3772514C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00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Formation of Water</a:t>
            </a:r>
          </a:p>
        </p:txBody>
      </p:sp>
      <p:sp>
        <p:nvSpPr>
          <p:cNvPr id="50181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50182" name="Picture 6" descr="10f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319338"/>
            <a:ext cx="900112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E4DE46-1540-4D6B-A656-7D1507EDCBC5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00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dirty="0" smtClean="0"/>
              <a:t>Self-Ionization (Auto-Ionization)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610600" cy="4745915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/>
              <a:t>Water molecules in pure water interact with one another to form ions.</a:t>
            </a:r>
          </a:p>
          <a:p>
            <a:pPr marL="347663" indent="-347663" eaLnBrk="1" hangingPunct="1">
              <a:buNone/>
            </a:pPr>
            <a:r>
              <a:rPr lang="en-US" altLang="en-US" sz="2800" dirty="0" smtClean="0">
                <a:solidFill>
                  <a:srgbClr val="FF0066"/>
                </a:solidFill>
              </a:rPr>
              <a:t>		              [</a:t>
            </a:r>
            <a:r>
              <a:rPr lang="en-US" altLang="en-US" sz="2800" dirty="0" smtClean="0">
                <a:solidFill>
                  <a:srgbClr val="C00000"/>
                </a:solidFill>
              </a:rPr>
              <a:t>H</a:t>
            </a:r>
            <a:r>
              <a:rPr lang="en-US" altLang="en-US" sz="2800" baseline="-25000" dirty="0" smtClean="0">
                <a:solidFill>
                  <a:srgbClr val="C00000"/>
                </a:solidFill>
              </a:rPr>
              <a:t>3</a:t>
            </a:r>
            <a:r>
              <a:rPr lang="en-US" altLang="en-US" sz="2800" dirty="0" smtClean="0">
                <a:solidFill>
                  <a:srgbClr val="C00000"/>
                </a:solidFill>
              </a:rPr>
              <a:t>O</a:t>
            </a:r>
            <a:r>
              <a:rPr lang="en-US" altLang="en-US" sz="2800" baseline="30000" dirty="0" smtClean="0">
                <a:solidFill>
                  <a:srgbClr val="C00000"/>
                </a:solidFill>
              </a:rPr>
              <a:t>+</a:t>
            </a:r>
            <a:r>
              <a:rPr lang="en-US" altLang="en-US" sz="2800" dirty="0">
                <a:solidFill>
                  <a:srgbClr val="FF0066"/>
                </a:solidFill>
              </a:rPr>
              <a:t>]      </a:t>
            </a:r>
            <a:r>
              <a:rPr lang="en-US" altLang="en-US" sz="2800" dirty="0" smtClean="0">
                <a:solidFill>
                  <a:srgbClr val="FF0066"/>
                </a:solidFill>
              </a:rPr>
              <a:t>=  1x 10</a:t>
            </a:r>
            <a:r>
              <a:rPr lang="en-US" altLang="en-US" sz="2800" baseline="30000" dirty="0" smtClean="0">
                <a:solidFill>
                  <a:srgbClr val="FF0066"/>
                </a:solidFill>
              </a:rPr>
              <a:t>-7       </a:t>
            </a:r>
            <a:r>
              <a:rPr lang="en-US" altLang="en-US" sz="2800" dirty="0">
                <a:solidFill>
                  <a:schemeClr val="accent2"/>
                </a:solidFill>
              </a:rPr>
              <a:t>1x </a:t>
            </a:r>
            <a:r>
              <a:rPr lang="en-US" altLang="en-US" sz="2800" dirty="0" smtClean="0">
                <a:solidFill>
                  <a:schemeClr val="accent2"/>
                </a:solidFill>
              </a:rPr>
              <a:t>10</a:t>
            </a:r>
            <a:r>
              <a:rPr lang="en-US" altLang="en-US" sz="2800" baseline="30000" dirty="0" smtClean="0">
                <a:solidFill>
                  <a:schemeClr val="accent2"/>
                </a:solidFill>
              </a:rPr>
              <a:t>-7</a:t>
            </a:r>
          </a:p>
          <a:p>
            <a:pPr marL="347663" indent="-347663" eaLnBrk="1" hangingPunct="1">
              <a:buFontTx/>
              <a:buNone/>
            </a:pPr>
            <a:r>
              <a:rPr lang="en-US" altLang="en-US" sz="2800" dirty="0" smtClean="0"/>
              <a:t>			H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O + H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O        </a:t>
            </a:r>
            <a:r>
              <a:rPr lang="en-US" altLang="en-US" sz="2800" dirty="0" smtClean="0">
                <a:solidFill>
                  <a:srgbClr val="C00000"/>
                </a:solidFill>
              </a:rPr>
              <a:t>H</a:t>
            </a:r>
            <a:r>
              <a:rPr lang="en-US" altLang="en-US" sz="2800" baseline="-25000" dirty="0" smtClean="0">
                <a:solidFill>
                  <a:srgbClr val="C00000"/>
                </a:solidFill>
              </a:rPr>
              <a:t>3</a:t>
            </a:r>
            <a:r>
              <a:rPr lang="en-US" altLang="en-US" sz="2800" dirty="0" smtClean="0">
                <a:solidFill>
                  <a:srgbClr val="C00000"/>
                </a:solidFill>
              </a:rPr>
              <a:t>O</a:t>
            </a:r>
            <a:r>
              <a:rPr lang="en-US" altLang="en-US" sz="2800" baseline="30000" dirty="0" smtClean="0">
                <a:solidFill>
                  <a:srgbClr val="C00000"/>
                </a:solidFill>
              </a:rPr>
              <a:t>+</a:t>
            </a:r>
            <a:r>
              <a:rPr lang="en-US" altLang="en-US" sz="2800" dirty="0" smtClean="0">
                <a:solidFill>
                  <a:srgbClr val="C00000"/>
                </a:solidFill>
              </a:rPr>
              <a:t>       </a:t>
            </a:r>
            <a:r>
              <a:rPr lang="en-US" altLang="en-US" sz="2800" dirty="0" smtClean="0"/>
              <a:t>+ </a:t>
            </a:r>
            <a:r>
              <a:rPr lang="en-US" altLang="en-US" sz="2800" dirty="0" smtClean="0">
                <a:solidFill>
                  <a:schemeClr val="accent2"/>
                </a:solidFill>
              </a:rPr>
              <a:t>OH</a:t>
            </a:r>
            <a:r>
              <a:rPr lang="en-US" altLang="en-US" sz="2800" baseline="30000" dirty="0" smtClean="0">
                <a:solidFill>
                  <a:schemeClr val="accent2"/>
                </a:solidFill>
              </a:rPr>
              <a:t>–</a:t>
            </a:r>
          </a:p>
          <a:p>
            <a:pPr marL="347663" indent="-347663" eaLnBrk="1" hangingPunct="1">
              <a:buFontTx/>
              <a:buNone/>
            </a:pPr>
            <a:endParaRPr lang="en-US" altLang="en-US" sz="2800" baseline="30000" dirty="0" smtClean="0"/>
          </a:p>
          <a:p>
            <a:pPr marL="347663" indent="-347663" eaLnBrk="1" hangingPunct="1"/>
            <a:r>
              <a:rPr lang="en-US" altLang="en-US" sz="2800" dirty="0" smtClean="0"/>
              <a:t>Net effect is the formation of </a:t>
            </a:r>
            <a:r>
              <a:rPr lang="en-US" altLang="en-US" sz="2800" dirty="0" smtClean="0">
                <a:solidFill>
                  <a:schemeClr val="accent2"/>
                </a:solidFill>
              </a:rPr>
              <a:t>equal amounts of hydronium and hydroxide</a:t>
            </a:r>
            <a:r>
              <a:rPr lang="en-US" altLang="en-US" sz="2800" dirty="0" smtClean="0"/>
              <a:t> ions.</a:t>
            </a:r>
          </a:p>
          <a:p>
            <a:pPr marL="0" indent="0" eaLnBrk="1" hangingPunct="1">
              <a:buNone/>
            </a:pPr>
            <a:r>
              <a:rPr lang="en-US" altLang="en-US" sz="2800" i="1" dirty="0" smtClean="0"/>
              <a:t> </a:t>
            </a:r>
            <a:r>
              <a:rPr lang="en-US" altLang="en-US" sz="2800" dirty="0" smtClean="0"/>
              <a:t>Ionic Product H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O;</a:t>
            </a:r>
            <a:r>
              <a:rPr lang="en-US" altLang="en-US" sz="2800" i="1" dirty="0" smtClean="0"/>
              <a:t>   K</a:t>
            </a:r>
            <a:r>
              <a:rPr lang="en-US" altLang="en-US" sz="2800" baseline="-25000" dirty="0" smtClean="0"/>
              <a:t>w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= [H</a:t>
            </a:r>
            <a:r>
              <a:rPr lang="en-US" altLang="en-US" sz="2800" baseline="-25000" dirty="0"/>
              <a:t>3</a:t>
            </a:r>
            <a:r>
              <a:rPr lang="en-US" altLang="en-US" sz="2800" dirty="0"/>
              <a:t>O</a:t>
            </a:r>
            <a:r>
              <a:rPr lang="en-US" altLang="en-US" sz="2800" baseline="30000" dirty="0"/>
              <a:t>+</a:t>
            </a:r>
            <a:r>
              <a:rPr lang="en-US" altLang="en-US" sz="2800" dirty="0"/>
              <a:t>][OH</a:t>
            </a:r>
            <a:r>
              <a:rPr lang="en-US" altLang="en-US" sz="2800" baseline="30000" dirty="0"/>
              <a:t>–</a:t>
            </a:r>
            <a:r>
              <a:rPr lang="en-US" altLang="en-US" sz="2800" dirty="0"/>
              <a:t>] = 1.00 </a:t>
            </a:r>
            <a:r>
              <a:rPr lang="en-US" altLang="en-US" sz="2800" dirty="0">
                <a:cs typeface="Arial" panose="020B0604020202020204" pitchFamily="34" charset="0"/>
              </a:rPr>
              <a:t>× 10</a:t>
            </a:r>
            <a:r>
              <a:rPr lang="en-US" altLang="en-US" sz="2800" baseline="30000" dirty="0"/>
              <a:t>–</a:t>
            </a:r>
            <a:r>
              <a:rPr lang="en-US" altLang="en-US" sz="2800" baseline="30000" dirty="0">
                <a:cs typeface="Arial" panose="020B0604020202020204" pitchFamily="34" charset="0"/>
              </a:rPr>
              <a:t>14</a:t>
            </a:r>
          </a:p>
          <a:p>
            <a:pPr marL="0" indent="0" eaLnBrk="1" hangingPunct="1">
              <a:buNone/>
            </a:pPr>
            <a:endParaRPr lang="en-US" altLang="en-US" sz="2800" dirty="0" smtClean="0"/>
          </a:p>
        </p:txBody>
      </p:sp>
      <p:sp>
        <p:nvSpPr>
          <p:cNvPr id="51206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pSp>
        <p:nvGrpSpPr>
          <p:cNvPr id="51207" name="Group 5"/>
          <p:cNvGrpSpPr>
            <a:grpSpLocks/>
          </p:cNvGrpSpPr>
          <p:nvPr/>
        </p:nvGrpSpPr>
        <p:grpSpPr bwMode="auto">
          <a:xfrm>
            <a:off x="4267200" y="3352800"/>
            <a:ext cx="533400" cy="304800"/>
            <a:chOff x="3408" y="288"/>
            <a:chExt cx="288" cy="192"/>
          </a:xfrm>
        </p:grpSpPr>
        <p:grpSp>
          <p:nvGrpSpPr>
            <p:cNvPr id="51208" name="Group 6"/>
            <p:cNvGrpSpPr>
              <a:grpSpLocks/>
            </p:cNvGrpSpPr>
            <p:nvPr/>
          </p:nvGrpSpPr>
          <p:grpSpPr bwMode="auto">
            <a:xfrm>
              <a:off x="3573" y="288"/>
              <a:ext cx="123" cy="48"/>
              <a:chOff x="3573" y="288"/>
              <a:chExt cx="123" cy="48"/>
            </a:xfrm>
          </p:grpSpPr>
          <p:sp>
            <p:nvSpPr>
              <p:cNvPr id="51212" name="Line 7"/>
              <p:cNvSpPr>
                <a:spLocks noChangeShapeType="1"/>
              </p:cNvSpPr>
              <p:nvPr/>
            </p:nvSpPr>
            <p:spPr bwMode="auto">
              <a:xfrm>
                <a:off x="3573" y="336"/>
                <a:ext cx="12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3" name="Line 8"/>
              <p:cNvSpPr>
                <a:spLocks noChangeShapeType="1"/>
              </p:cNvSpPr>
              <p:nvPr/>
            </p:nvSpPr>
            <p:spPr bwMode="auto">
              <a:xfrm flipH="1" flipV="1">
                <a:off x="3600" y="288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209" name="Group 9"/>
            <p:cNvGrpSpPr>
              <a:grpSpLocks/>
            </p:cNvGrpSpPr>
            <p:nvPr/>
          </p:nvGrpSpPr>
          <p:grpSpPr bwMode="auto">
            <a:xfrm flipH="1" flipV="1">
              <a:off x="3408" y="432"/>
              <a:ext cx="288" cy="48"/>
              <a:chOff x="3408" y="288"/>
              <a:chExt cx="288" cy="48"/>
            </a:xfrm>
          </p:grpSpPr>
          <p:sp>
            <p:nvSpPr>
              <p:cNvPr id="51210" name="Line 10"/>
              <p:cNvSpPr>
                <a:spLocks noChangeShapeType="1"/>
              </p:cNvSpPr>
              <p:nvPr/>
            </p:nvSpPr>
            <p:spPr bwMode="auto">
              <a:xfrm>
                <a:off x="3408" y="33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1" name="Line 11"/>
              <p:cNvSpPr>
                <a:spLocks noChangeShapeType="1"/>
              </p:cNvSpPr>
              <p:nvPr/>
            </p:nvSpPr>
            <p:spPr bwMode="auto">
              <a:xfrm flipH="1" flipV="1">
                <a:off x="3600" y="288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EA5161-21B7-411A-A71C-886B4B5D23E7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00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911475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>
                <a:solidFill>
                  <a:srgbClr val="C00000"/>
                </a:solidFill>
              </a:rPr>
              <a:t>Arrhenius acid</a:t>
            </a:r>
            <a:r>
              <a:rPr lang="en-US" altLang="en-US" sz="2800" dirty="0" smtClean="0"/>
              <a:t>: hydrogen-containing compound that produces H</a:t>
            </a:r>
            <a:r>
              <a:rPr lang="en-US" altLang="en-US" sz="2800" baseline="30000" dirty="0" smtClean="0"/>
              <a:t>+</a:t>
            </a:r>
            <a:r>
              <a:rPr lang="en-US" altLang="en-US" sz="2800" dirty="0" smtClean="0"/>
              <a:t> ions in solution.</a:t>
            </a:r>
          </a:p>
          <a:p>
            <a:pPr marL="798513" lvl="1" indent="-336550"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rgbClr val="0000FF"/>
                </a:solidFill>
              </a:rPr>
              <a:t>Example: HNO</a:t>
            </a:r>
            <a:r>
              <a:rPr lang="en-US" altLang="en-US" sz="2800" baseline="-25000" dirty="0" smtClean="0">
                <a:solidFill>
                  <a:srgbClr val="0000FF"/>
                </a:solidFill>
              </a:rPr>
              <a:t>3 </a:t>
            </a:r>
            <a:r>
              <a:rPr lang="en-US" altLang="en-US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→ H</a:t>
            </a:r>
            <a:r>
              <a:rPr lang="en-US" altLang="en-US" sz="2800" baseline="30000" dirty="0" smtClean="0">
                <a:solidFill>
                  <a:srgbClr val="0000FF"/>
                </a:solidFill>
                <a:cs typeface="Arial" panose="020B0604020202020204" pitchFamily="34" charset="0"/>
              </a:rPr>
              <a:t>+</a:t>
            </a:r>
            <a:r>
              <a:rPr lang="en-US" altLang="en-US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 + NO</a:t>
            </a:r>
            <a:r>
              <a:rPr lang="en-US" altLang="en-US" sz="2800" baseline="-25000" dirty="0" smtClean="0">
                <a:solidFill>
                  <a:srgbClr val="0000FF"/>
                </a:solidFill>
                <a:cs typeface="Arial" panose="020B0604020202020204" pitchFamily="34" charset="0"/>
              </a:rPr>
              <a:t>3</a:t>
            </a:r>
            <a:r>
              <a:rPr lang="en-US" altLang="en-US" sz="2800" baseline="30000" dirty="0" smtClean="0">
                <a:solidFill>
                  <a:srgbClr val="0000FF"/>
                </a:solidFill>
                <a:cs typeface="Arial" panose="020B0604020202020204" pitchFamily="34" charset="0"/>
              </a:rPr>
              <a:t>–</a:t>
            </a:r>
          </a:p>
          <a:p>
            <a:pPr marL="347663" indent="-347663" eaLnBrk="1" hangingPunct="1"/>
            <a:r>
              <a:rPr lang="en-US" altLang="en-US" sz="2800" dirty="0" smtClean="0">
                <a:solidFill>
                  <a:srgbClr val="C00000"/>
                </a:solidFill>
              </a:rPr>
              <a:t>Arrhenius base</a:t>
            </a:r>
            <a:r>
              <a:rPr lang="en-US" altLang="en-US" sz="2800" dirty="0" smtClean="0"/>
              <a:t>: hydroxide-containing compound that produces OH</a:t>
            </a:r>
            <a:r>
              <a:rPr lang="en-US" altLang="en-US" sz="2800" baseline="30000" dirty="0" smtClean="0"/>
              <a:t>–</a:t>
            </a:r>
            <a:r>
              <a:rPr lang="en-US" altLang="en-US" sz="2800" dirty="0" smtClean="0"/>
              <a:t> ions in solution.</a:t>
            </a:r>
          </a:p>
          <a:p>
            <a:pPr marL="798513" lvl="1" indent="-336550"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rgbClr val="0000FF"/>
                </a:solidFill>
              </a:rPr>
              <a:t>Example</a:t>
            </a:r>
            <a:r>
              <a:rPr lang="en-US" altLang="en-US" sz="2800" dirty="0" smtClean="0"/>
              <a:t>: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NaOH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→ Na</a:t>
            </a:r>
            <a:r>
              <a:rPr lang="en-US" altLang="en-US" sz="2800" baseline="30000" dirty="0" smtClean="0">
                <a:solidFill>
                  <a:srgbClr val="0000FF"/>
                </a:solidFill>
                <a:cs typeface="Arial" panose="020B0604020202020204" pitchFamily="34" charset="0"/>
              </a:rPr>
              <a:t>+</a:t>
            </a:r>
            <a:r>
              <a:rPr lang="en-US" altLang="en-US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 + OH</a:t>
            </a:r>
            <a:r>
              <a:rPr lang="en-US" altLang="en-US" sz="2800" baseline="30000" dirty="0" smtClean="0">
                <a:solidFill>
                  <a:srgbClr val="0000FF"/>
                </a:solidFill>
                <a:cs typeface="Arial" panose="020B0604020202020204" pitchFamily="34" charset="0"/>
              </a:rPr>
              <a:t>–</a:t>
            </a:r>
          </a:p>
        </p:txBody>
      </p:sp>
      <p:sp>
        <p:nvSpPr>
          <p:cNvPr id="28677" name="Rectangle 3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522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345727-ECB9-4A1F-A237-A30B246A0C5C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00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Self-Ionization of Water</a:t>
            </a:r>
          </a:p>
        </p:txBody>
      </p:sp>
      <p:sp>
        <p:nvSpPr>
          <p:cNvPr id="52229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52230" name="Picture 6" descr="10f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014538"/>
            <a:ext cx="900112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736CAD-972F-4296-84F0-BAEB175D41A2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00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dirty="0" smtClean="0"/>
              <a:t>Ion Product Constant for Water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398713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/>
              <a:t>At 24</a:t>
            </a:r>
            <a:r>
              <a:rPr lang="en-US" altLang="en-US" sz="2800" dirty="0" smtClean="0">
                <a:cs typeface="Arial" panose="020B0604020202020204" pitchFamily="34" charset="0"/>
              </a:rPr>
              <a:t>°C:</a:t>
            </a:r>
          </a:p>
          <a:p>
            <a:pPr marL="347663" indent="-347663" eaLnBrk="1" hangingPunct="1">
              <a:buFontTx/>
              <a:buNone/>
            </a:pPr>
            <a:r>
              <a:rPr lang="en-US" altLang="en-US" sz="2800" dirty="0" smtClean="0"/>
              <a:t>		</a:t>
            </a:r>
            <a:r>
              <a:rPr lang="en-US" altLang="en-US" sz="2800" i="1" dirty="0" smtClean="0"/>
              <a:t>K</a:t>
            </a:r>
            <a:r>
              <a:rPr lang="en-US" altLang="en-US" sz="2800" baseline="-25000" dirty="0" smtClean="0"/>
              <a:t>w</a:t>
            </a:r>
            <a:r>
              <a:rPr lang="en-US" altLang="en-US" sz="2800" dirty="0" smtClean="0"/>
              <a:t> = [H</a:t>
            </a:r>
            <a:r>
              <a:rPr lang="en-US" altLang="en-US" sz="2800" baseline="-25000" dirty="0" smtClean="0"/>
              <a:t>3</a:t>
            </a:r>
            <a:r>
              <a:rPr lang="en-US" altLang="en-US" sz="2800" dirty="0" smtClean="0"/>
              <a:t>O</a:t>
            </a:r>
            <a:r>
              <a:rPr lang="en-US" altLang="en-US" sz="2800" baseline="30000" dirty="0" smtClean="0"/>
              <a:t>+</a:t>
            </a:r>
            <a:r>
              <a:rPr lang="en-US" altLang="en-US" sz="2800" dirty="0" smtClean="0"/>
              <a:t>][OH</a:t>
            </a:r>
            <a:r>
              <a:rPr lang="en-US" altLang="en-US" sz="2800" baseline="30000" dirty="0" smtClean="0"/>
              <a:t>–</a:t>
            </a:r>
            <a:r>
              <a:rPr lang="en-US" altLang="en-US" sz="2800" dirty="0" smtClean="0"/>
              <a:t>] = 1.00 </a:t>
            </a:r>
            <a:r>
              <a:rPr lang="en-US" altLang="en-US" sz="2800" dirty="0" smtClean="0">
                <a:cs typeface="Arial" panose="020B0604020202020204" pitchFamily="34" charset="0"/>
              </a:rPr>
              <a:t>× 10</a:t>
            </a:r>
            <a:r>
              <a:rPr lang="en-US" altLang="en-US" sz="2800" baseline="30000" dirty="0" smtClean="0"/>
              <a:t>–</a:t>
            </a:r>
            <a:r>
              <a:rPr lang="en-US" altLang="en-US" sz="2800" baseline="30000" dirty="0" smtClean="0">
                <a:cs typeface="Arial" panose="020B0604020202020204" pitchFamily="34" charset="0"/>
              </a:rPr>
              <a:t>14</a:t>
            </a:r>
          </a:p>
          <a:p>
            <a:pPr marL="347663" indent="-347663" eaLnBrk="1" hangingPunct="1"/>
            <a:r>
              <a:rPr lang="en-US" altLang="en-US" sz="2800" i="1" dirty="0" smtClean="0">
                <a:cs typeface="Arial" panose="020B0604020202020204" pitchFamily="34" charset="0"/>
              </a:rPr>
              <a:t>No matter what the solution contains</a:t>
            </a:r>
            <a:r>
              <a:rPr lang="en-US" altLang="en-US" sz="2800" dirty="0" smtClean="0">
                <a:cs typeface="Arial" panose="020B0604020202020204" pitchFamily="34" charset="0"/>
              </a:rPr>
              <a:t>, the product of </a:t>
            </a:r>
            <a:r>
              <a:rPr lang="en-US" altLang="en-US" sz="2800" dirty="0" smtClean="0"/>
              <a:t>[H</a:t>
            </a:r>
            <a:r>
              <a:rPr lang="en-US" altLang="en-US" sz="2800" baseline="-25000" dirty="0" smtClean="0"/>
              <a:t>3</a:t>
            </a:r>
            <a:r>
              <a:rPr lang="en-US" altLang="en-US" sz="2800" dirty="0" smtClean="0"/>
              <a:t>O</a:t>
            </a:r>
            <a:r>
              <a:rPr lang="en-US" altLang="en-US" sz="2800" baseline="30000" dirty="0" smtClean="0"/>
              <a:t>+</a:t>
            </a:r>
            <a:r>
              <a:rPr lang="en-US" altLang="en-US" sz="2800" dirty="0" smtClean="0"/>
              <a:t>] and [OH</a:t>
            </a:r>
            <a:r>
              <a:rPr lang="en-US" altLang="en-US" sz="2800" baseline="30000" dirty="0" smtClean="0"/>
              <a:t>–</a:t>
            </a:r>
            <a:r>
              <a:rPr lang="en-US" altLang="en-US" sz="2800" dirty="0" smtClean="0"/>
              <a:t>] must always equal 1.00 </a:t>
            </a:r>
            <a:r>
              <a:rPr lang="en-US" altLang="en-US" sz="2800" dirty="0" smtClean="0">
                <a:cs typeface="Arial" panose="020B0604020202020204" pitchFamily="34" charset="0"/>
              </a:rPr>
              <a:t>× 10</a:t>
            </a:r>
            <a:r>
              <a:rPr lang="en-US" altLang="en-US" sz="2800" baseline="30000" dirty="0" smtClean="0"/>
              <a:t>–</a:t>
            </a:r>
            <a:r>
              <a:rPr lang="en-US" altLang="en-US" sz="2800" baseline="30000" dirty="0" smtClean="0">
                <a:cs typeface="Arial" panose="020B0604020202020204" pitchFamily="34" charset="0"/>
              </a:rPr>
              <a:t>14</a:t>
            </a:r>
            <a:r>
              <a:rPr lang="en-US" altLang="en-US" sz="2800" dirty="0" smtClean="0"/>
              <a:t>.</a:t>
            </a:r>
          </a:p>
        </p:txBody>
      </p:sp>
      <p:sp>
        <p:nvSpPr>
          <p:cNvPr id="53254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542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765B31-B5D2-48CD-A334-2EF7A9A61BB9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00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Relationship Between [H</a:t>
            </a:r>
            <a:r>
              <a:rPr lang="en-US" altLang="en-US" baseline="-25000" smtClean="0"/>
              <a:t>3</a:t>
            </a:r>
            <a:r>
              <a:rPr lang="en-US" altLang="en-US" smtClean="0"/>
              <a:t>O</a:t>
            </a:r>
            <a:r>
              <a:rPr lang="en-US" altLang="en-US" baseline="30000" smtClean="0"/>
              <a:t>+</a:t>
            </a:r>
            <a:r>
              <a:rPr lang="en-US" altLang="en-US" smtClean="0"/>
              <a:t>] and [OH</a:t>
            </a:r>
            <a:r>
              <a:rPr lang="en-US" altLang="en-US" baseline="30000" smtClean="0"/>
              <a:t>–</a:t>
            </a:r>
            <a:r>
              <a:rPr lang="en-US" altLang="en-US" smtClean="0"/>
              <a:t>]</a:t>
            </a:r>
          </a:p>
        </p:txBody>
      </p:sp>
      <p:sp>
        <p:nvSpPr>
          <p:cNvPr id="54277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54278" name="Picture 6" descr="10f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209800"/>
            <a:ext cx="900112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552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EE8592-97F7-437C-9ECD-5DA20AF6993A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000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Three Possible Situations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544638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[H</a:t>
            </a:r>
            <a:r>
              <a:rPr lang="en-US" altLang="en-US" sz="2800" baseline="-25000" smtClean="0"/>
              <a:t>3</a:t>
            </a:r>
            <a:r>
              <a:rPr lang="en-US" altLang="en-US" sz="2800" smtClean="0"/>
              <a:t>O</a:t>
            </a:r>
            <a:r>
              <a:rPr lang="en-US" altLang="en-US" sz="2800" baseline="30000" smtClean="0"/>
              <a:t>+</a:t>
            </a:r>
            <a:r>
              <a:rPr lang="en-US" altLang="en-US" sz="2800" smtClean="0"/>
              <a:t>] = [OH</a:t>
            </a:r>
            <a:r>
              <a:rPr lang="en-US" altLang="en-US" sz="2800" baseline="30000" smtClean="0"/>
              <a:t>–</a:t>
            </a:r>
            <a:r>
              <a:rPr lang="en-US" altLang="en-US" sz="2800" smtClean="0"/>
              <a:t>]; </a:t>
            </a:r>
            <a:r>
              <a:rPr lang="en-US" altLang="en-US" sz="2800" i="1" smtClean="0"/>
              <a:t>neutral</a:t>
            </a:r>
            <a:r>
              <a:rPr lang="en-US" altLang="en-US" sz="2800" smtClean="0"/>
              <a:t> solution</a:t>
            </a:r>
          </a:p>
          <a:p>
            <a:pPr marL="347663" indent="-347663" eaLnBrk="1" hangingPunct="1"/>
            <a:r>
              <a:rPr lang="en-US" altLang="en-US" sz="2800" smtClean="0"/>
              <a:t>[H</a:t>
            </a:r>
            <a:r>
              <a:rPr lang="en-US" altLang="en-US" sz="2800" baseline="-25000" smtClean="0"/>
              <a:t>3</a:t>
            </a:r>
            <a:r>
              <a:rPr lang="en-US" altLang="en-US" sz="2800" smtClean="0"/>
              <a:t>O</a:t>
            </a:r>
            <a:r>
              <a:rPr lang="en-US" altLang="en-US" sz="2800" baseline="30000" smtClean="0"/>
              <a:t>+</a:t>
            </a:r>
            <a:r>
              <a:rPr lang="en-US" altLang="en-US" sz="2800" smtClean="0"/>
              <a:t>] &gt; [OH</a:t>
            </a:r>
            <a:r>
              <a:rPr lang="en-US" altLang="en-US" sz="2800" baseline="30000" smtClean="0"/>
              <a:t>–</a:t>
            </a:r>
            <a:r>
              <a:rPr lang="en-US" altLang="en-US" sz="2800" smtClean="0"/>
              <a:t>]; </a:t>
            </a:r>
            <a:r>
              <a:rPr lang="en-US" altLang="en-US" sz="2800" i="1" smtClean="0"/>
              <a:t>acidic</a:t>
            </a:r>
            <a:r>
              <a:rPr lang="en-US" altLang="en-US" sz="2800" smtClean="0"/>
              <a:t> solution</a:t>
            </a:r>
          </a:p>
          <a:p>
            <a:pPr marL="347663" indent="-347663" eaLnBrk="1" hangingPunct="1"/>
            <a:r>
              <a:rPr lang="en-US" altLang="en-US" sz="2800" smtClean="0"/>
              <a:t>[H</a:t>
            </a:r>
            <a:r>
              <a:rPr lang="en-US" altLang="en-US" sz="2800" baseline="-25000" smtClean="0"/>
              <a:t>3</a:t>
            </a:r>
            <a:r>
              <a:rPr lang="en-US" altLang="en-US" sz="2800" smtClean="0"/>
              <a:t>O</a:t>
            </a:r>
            <a:r>
              <a:rPr lang="en-US" altLang="en-US" sz="2800" baseline="30000" smtClean="0"/>
              <a:t>+</a:t>
            </a:r>
            <a:r>
              <a:rPr lang="en-US" altLang="en-US" sz="2800" smtClean="0"/>
              <a:t>] &lt; [OH</a:t>
            </a:r>
            <a:r>
              <a:rPr lang="en-US" altLang="en-US" sz="2800" baseline="30000" smtClean="0"/>
              <a:t>–</a:t>
            </a:r>
            <a:r>
              <a:rPr lang="en-US" altLang="en-US" sz="2800" smtClean="0"/>
              <a:t>]; </a:t>
            </a:r>
            <a:r>
              <a:rPr lang="en-US" altLang="en-US" sz="2800" i="1" smtClean="0"/>
              <a:t>basic</a:t>
            </a:r>
            <a:r>
              <a:rPr lang="en-US" altLang="en-US" sz="2800" smtClean="0"/>
              <a:t> solution</a:t>
            </a:r>
          </a:p>
        </p:txBody>
      </p:sp>
      <p:sp>
        <p:nvSpPr>
          <p:cNvPr id="55302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563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437153-A6CC-4BCB-86A1-891B3933AC6F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00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68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Exercise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001000" cy="3862388"/>
          </a:xfrm>
        </p:spPr>
        <p:txBody>
          <a:bodyPr/>
          <a:lstStyle/>
          <a:p>
            <a:pPr marL="347663" indent="-347663" eaLnBrk="1" hangingPunct="1">
              <a:buFontTx/>
              <a:buNone/>
            </a:pPr>
            <a:r>
              <a:rPr lang="en-US" altLang="en-US" sz="2800" smtClean="0"/>
              <a:t>	Calculate [H</a:t>
            </a:r>
            <a:r>
              <a:rPr lang="en-US" altLang="en-US" sz="2800" baseline="-25000" smtClean="0"/>
              <a:t>3</a:t>
            </a:r>
            <a:r>
              <a:rPr lang="en-US" altLang="en-US" sz="2800" smtClean="0"/>
              <a:t>O</a:t>
            </a:r>
            <a:r>
              <a:rPr lang="en-US" altLang="en-US" sz="2800" baseline="30000" smtClean="0"/>
              <a:t>+</a:t>
            </a:r>
            <a:r>
              <a:rPr lang="en-US" altLang="en-US" sz="2800" smtClean="0"/>
              <a:t>] or [OH</a:t>
            </a:r>
            <a:r>
              <a:rPr lang="en-US" altLang="en-US" sz="2800" baseline="30000" smtClean="0"/>
              <a:t>–</a:t>
            </a:r>
            <a:r>
              <a:rPr lang="en-US" altLang="en-US" sz="2800" smtClean="0"/>
              <a:t>] as required for each of the following solutions at 24</a:t>
            </a:r>
            <a:r>
              <a:rPr lang="en-US" altLang="en-US" sz="2800" smtClean="0">
                <a:cs typeface="Arial" panose="020B0604020202020204" pitchFamily="34" charset="0"/>
              </a:rPr>
              <a:t>°C, and state whether the solution is neutral, acidic, or basic.</a:t>
            </a:r>
          </a:p>
          <a:p>
            <a:pPr marL="798513" lvl="1" indent="-336550" eaLnBrk="1" hangingPunct="1">
              <a:buFontTx/>
              <a:buNone/>
            </a:pPr>
            <a:endParaRPr lang="en-US" altLang="en-US" sz="2800" smtClean="0">
              <a:cs typeface="Arial" panose="020B0604020202020204" pitchFamily="34" charset="0"/>
            </a:endParaRPr>
          </a:p>
          <a:p>
            <a:pPr marL="798513" lvl="1" indent="-336550" eaLnBrk="1" hangingPunct="1">
              <a:buFontTx/>
              <a:buAutoNum type="alphaLcParenR"/>
            </a:pPr>
            <a:r>
              <a:rPr lang="en-US" altLang="en-US" sz="2800" smtClean="0">
                <a:cs typeface="Arial" panose="020B0604020202020204" pitchFamily="34" charset="0"/>
              </a:rPr>
              <a:t> 1.0 × 10</a:t>
            </a:r>
            <a:r>
              <a:rPr lang="en-US" altLang="en-US" sz="2800" baseline="30000" smtClean="0">
                <a:cs typeface="Arial" panose="020B0604020202020204" pitchFamily="34" charset="0"/>
              </a:rPr>
              <a:t>–4</a:t>
            </a:r>
            <a:r>
              <a:rPr lang="en-US" altLang="en-US" sz="2800" smtClean="0">
                <a:cs typeface="Arial" panose="020B0604020202020204" pitchFamily="34" charset="0"/>
              </a:rPr>
              <a:t> M OH</a:t>
            </a:r>
            <a:r>
              <a:rPr lang="en-US" altLang="en-US" sz="2800" baseline="30000" smtClean="0">
                <a:cs typeface="Arial" panose="020B0604020202020204" pitchFamily="34" charset="0"/>
              </a:rPr>
              <a:t>–</a:t>
            </a:r>
          </a:p>
          <a:p>
            <a:pPr marL="798513" lvl="1" indent="-336550" eaLnBrk="1" hangingPunct="1">
              <a:buFontTx/>
              <a:buNone/>
            </a:pPr>
            <a:r>
              <a:rPr lang="en-US" altLang="en-US" sz="2800" smtClean="0">
                <a:cs typeface="Arial" panose="020B0604020202020204" pitchFamily="34" charset="0"/>
              </a:rPr>
              <a:t>		</a:t>
            </a:r>
            <a:endParaRPr lang="en-US" altLang="en-US" smtClean="0">
              <a:solidFill>
                <a:srgbClr val="009900"/>
              </a:solidFill>
              <a:cs typeface="Arial" panose="020B0604020202020204" pitchFamily="34" charset="0"/>
            </a:endParaRPr>
          </a:p>
          <a:p>
            <a:pPr marL="798513" lvl="1" indent="-336550" eaLnBrk="1" hangingPunct="1">
              <a:buFontTx/>
              <a:buNone/>
            </a:pPr>
            <a:r>
              <a:rPr lang="en-US" altLang="en-US" sz="2800" smtClean="0">
                <a:cs typeface="Arial" panose="020B0604020202020204" pitchFamily="34" charset="0"/>
              </a:rPr>
              <a:t>b) 2.0 M H</a:t>
            </a:r>
            <a:r>
              <a:rPr lang="en-US" altLang="en-US" sz="2800" baseline="-25000" smtClean="0">
                <a:cs typeface="Arial" panose="020B0604020202020204" pitchFamily="34" charset="0"/>
              </a:rPr>
              <a:t>3</a:t>
            </a:r>
            <a:r>
              <a:rPr lang="en-US" altLang="en-US" sz="2800" smtClean="0">
                <a:cs typeface="Arial" panose="020B0604020202020204" pitchFamily="34" charset="0"/>
              </a:rPr>
              <a:t>O</a:t>
            </a:r>
            <a:r>
              <a:rPr lang="en-US" altLang="en-US" sz="2800" baseline="30000" smtClean="0">
                <a:cs typeface="Arial" panose="020B0604020202020204" pitchFamily="34" charset="0"/>
              </a:rPr>
              <a:t>+</a:t>
            </a:r>
          </a:p>
          <a:p>
            <a:pPr marL="798513" lvl="1" indent="-336550" eaLnBrk="1" hangingPunct="1">
              <a:buFontTx/>
              <a:buNone/>
            </a:pPr>
            <a:r>
              <a:rPr lang="en-US" altLang="en-US" sz="2800" baseline="30000" smtClean="0">
                <a:cs typeface="Arial" panose="020B0604020202020204" pitchFamily="34" charset="0"/>
              </a:rPr>
              <a:t>		</a:t>
            </a:r>
            <a:endParaRPr lang="en-US" altLang="en-US" baseline="30000" smtClean="0">
              <a:solidFill>
                <a:srgbClr val="009900"/>
              </a:solidFill>
            </a:endParaRPr>
          </a:p>
        </p:txBody>
      </p:sp>
      <p:pic>
        <p:nvPicPr>
          <p:cNvPr id="56326" name="Picture 6" descr="ques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573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9AD6DE-F217-4A88-8CC7-63157A7EFF74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000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68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Exercise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001000" cy="3862388"/>
          </a:xfrm>
        </p:spPr>
        <p:txBody>
          <a:bodyPr/>
          <a:lstStyle/>
          <a:p>
            <a:pPr marL="347663" indent="-347663" eaLnBrk="1" hangingPunct="1">
              <a:buFontTx/>
              <a:buNone/>
            </a:pPr>
            <a:r>
              <a:rPr lang="en-US" altLang="en-US" sz="2800" smtClean="0"/>
              <a:t>	Calculate [H</a:t>
            </a:r>
            <a:r>
              <a:rPr lang="en-US" altLang="en-US" sz="2800" baseline="-25000" smtClean="0"/>
              <a:t>3</a:t>
            </a:r>
            <a:r>
              <a:rPr lang="en-US" altLang="en-US" sz="2800" smtClean="0"/>
              <a:t>O</a:t>
            </a:r>
            <a:r>
              <a:rPr lang="en-US" altLang="en-US" sz="2800" baseline="30000" smtClean="0"/>
              <a:t>+</a:t>
            </a:r>
            <a:r>
              <a:rPr lang="en-US" altLang="en-US" sz="2800" smtClean="0"/>
              <a:t>] or [OH</a:t>
            </a:r>
            <a:r>
              <a:rPr lang="en-US" altLang="en-US" sz="2800" baseline="30000" smtClean="0"/>
              <a:t>–</a:t>
            </a:r>
            <a:r>
              <a:rPr lang="en-US" altLang="en-US" sz="2800" smtClean="0"/>
              <a:t>] as required for each of the following solutions at 24</a:t>
            </a:r>
            <a:r>
              <a:rPr lang="en-US" altLang="en-US" sz="2800" smtClean="0">
                <a:cs typeface="Arial" panose="020B0604020202020204" pitchFamily="34" charset="0"/>
              </a:rPr>
              <a:t>°C, and state whether the solution is neutral, acidic, or basic.</a:t>
            </a:r>
          </a:p>
          <a:p>
            <a:pPr marL="798513" lvl="1" indent="-336550" eaLnBrk="1" hangingPunct="1">
              <a:buFontTx/>
              <a:buNone/>
            </a:pPr>
            <a:endParaRPr lang="en-US" altLang="en-US" sz="2800" smtClean="0">
              <a:cs typeface="Arial" panose="020B0604020202020204" pitchFamily="34" charset="0"/>
            </a:endParaRPr>
          </a:p>
          <a:p>
            <a:pPr marL="798513" lvl="1" indent="-336550" eaLnBrk="1" hangingPunct="1">
              <a:buFontTx/>
              <a:buAutoNum type="alphaLcParenR"/>
            </a:pPr>
            <a:r>
              <a:rPr lang="en-US" altLang="en-US" sz="2800" smtClean="0">
                <a:cs typeface="Arial" panose="020B0604020202020204" pitchFamily="34" charset="0"/>
              </a:rPr>
              <a:t> 1.0 × 10</a:t>
            </a:r>
            <a:r>
              <a:rPr lang="en-US" altLang="en-US" sz="2800" baseline="30000" smtClean="0">
                <a:cs typeface="Arial" panose="020B0604020202020204" pitchFamily="34" charset="0"/>
              </a:rPr>
              <a:t>–4</a:t>
            </a:r>
            <a:r>
              <a:rPr lang="en-US" altLang="en-US" sz="2800" smtClean="0">
                <a:cs typeface="Arial" panose="020B0604020202020204" pitchFamily="34" charset="0"/>
              </a:rPr>
              <a:t> M OH</a:t>
            </a:r>
            <a:r>
              <a:rPr lang="en-US" altLang="en-US" sz="2800" baseline="30000" smtClean="0">
                <a:cs typeface="Arial" panose="020B0604020202020204" pitchFamily="34" charset="0"/>
              </a:rPr>
              <a:t>–</a:t>
            </a:r>
          </a:p>
          <a:p>
            <a:pPr marL="798513" lvl="1" indent="-336550" eaLnBrk="1" hangingPunct="1">
              <a:buFontTx/>
              <a:buNone/>
            </a:pPr>
            <a:r>
              <a:rPr lang="en-US" altLang="en-US" sz="2800" smtClean="0">
                <a:cs typeface="Arial" panose="020B0604020202020204" pitchFamily="34" charset="0"/>
              </a:rPr>
              <a:t>		 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1.0 × 10</a:t>
            </a:r>
            <a:r>
              <a:rPr lang="en-US" altLang="en-US" baseline="30000" smtClean="0">
                <a:solidFill>
                  <a:srgbClr val="009900"/>
                </a:solidFill>
                <a:cs typeface="Arial" panose="020B0604020202020204" pitchFamily="34" charset="0"/>
              </a:rPr>
              <a:t>–10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 M </a:t>
            </a:r>
            <a:r>
              <a:rPr lang="en-US" altLang="en-US" smtClean="0">
                <a:solidFill>
                  <a:srgbClr val="009900"/>
                </a:solidFill>
              </a:rPr>
              <a:t>H</a:t>
            </a:r>
            <a:r>
              <a:rPr lang="en-US" altLang="en-US" baseline="-25000" smtClean="0">
                <a:solidFill>
                  <a:srgbClr val="009900"/>
                </a:solidFill>
              </a:rPr>
              <a:t>3</a:t>
            </a:r>
            <a:r>
              <a:rPr lang="en-US" altLang="en-US" smtClean="0">
                <a:solidFill>
                  <a:srgbClr val="009900"/>
                </a:solidFill>
              </a:rPr>
              <a:t>O</a:t>
            </a:r>
            <a:r>
              <a:rPr lang="en-US" altLang="en-US" baseline="30000" smtClean="0">
                <a:solidFill>
                  <a:srgbClr val="009900"/>
                </a:solidFill>
              </a:rPr>
              <a:t>+</a:t>
            </a:r>
            <a:r>
              <a:rPr lang="en-US" altLang="en-US" smtClean="0">
                <a:solidFill>
                  <a:srgbClr val="009900"/>
                </a:solidFill>
              </a:rPr>
              <a:t>; basic</a:t>
            </a:r>
            <a:endParaRPr lang="en-US" altLang="en-US" smtClean="0">
              <a:solidFill>
                <a:srgbClr val="009900"/>
              </a:solidFill>
              <a:cs typeface="Arial" panose="020B0604020202020204" pitchFamily="34" charset="0"/>
            </a:endParaRPr>
          </a:p>
          <a:p>
            <a:pPr marL="798513" lvl="1" indent="-336550" eaLnBrk="1" hangingPunct="1">
              <a:buFontTx/>
              <a:buNone/>
            </a:pPr>
            <a:r>
              <a:rPr lang="en-US" altLang="en-US" sz="2800" smtClean="0">
                <a:cs typeface="Arial" panose="020B0604020202020204" pitchFamily="34" charset="0"/>
              </a:rPr>
              <a:t>b) 2.0 M H</a:t>
            </a:r>
            <a:r>
              <a:rPr lang="en-US" altLang="en-US" sz="2800" baseline="-25000" smtClean="0">
                <a:cs typeface="Arial" panose="020B0604020202020204" pitchFamily="34" charset="0"/>
              </a:rPr>
              <a:t>3</a:t>
            </a:r>
            <a:r>
              <a:rPr lang="en-US" altLang="en-US" sz="2800" smtClean="0">
                <a:cs typeface="Arial" panose="020B0604020202020204" pitchFamily="34" charset="0"/>
              </a:rPr>
              <a:t>O</a:t>
            </a:r>
            <a:r>
              <a:rPr lang="en-US" altLang="en-US" sz="2800" baseline="30000" smtClean="0">
                <a:cs typeface="Arial" panose="020B0604020202020204" pitchFamily="34" charset="0"/>
              </a:rPr>
              <a:t>+</a:t>
            </a:r>
          </a:p>
          <a:p>
            <a:pPr marL="798513" lvl="1" indent="-336550" eaLnBrk="1" hangingPunct="1">
              <a:buFontTx/>
              <a:buNone/>
            </a:pPr>
            <a:r>
              <a:rPr lang="en-US" altLang="en-US" sz="2800" baseline="30000" smtClean="0">
                <a:cs typeface="Arial" panose="020B0604020202020204" pitchFamily="34" charset="0"/>
              </a:rPr>
              <a:t>		 </a:t>
            </a:r>
            <a:r>
              <a:rPr lang="en-US" altLang="en-US" smtClean="0">
                <a:solidFill>
                  <a:srgbClr val="009900"/>
                </a:solidFill>
              </a:rPr>
              <a:t>5.0 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× 10</a:t>
            </a:r>
            <a:r>
              <a:rPr lang="en-US" altLang="en-US" baseline="30000" smtClean="0">
                <a:solidFill>
                  <a:srgbClr val="009900"/>
                </a:solidFill>
                <a:cs typeface="Arial" panose="020B0604020202020204" pitchFamily="34" charset="0"/>
              </a:rPr>
              <a:t>–15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 M </a:t>
            </a:r>
            <a:r>
              <a:rPr lang="en-US" altLang="en-US" smtClean="0">
                <a:solidFill>
                  <a:srgbClr val="009900"/>
                </a:solidFill>
              </a:rPr>
              <a:t>OH</a:t>
            </a:r>
            <a:r>
              <a:rPr lang="en-US" altLang="en-US" baseline="30000" smtClean="0">
                <a:solidFill>
                  <a:srgbClr val="009900"/>
                </a:solidFill>
              </a:rPr>
              <a:t>–</a:t>
            </a:r>
            <a:r>
              <a:rPr lang="en-US" altLang="en-US" smtClean="0">
                <a:solidFill>
                  <a:srgbClr val="009900"/>
                </a:solidFill>
              </a:rPr>
              <a:t>; acidic</a:t>
            </a:r>
            <a:endParaRPr lang="en-US" altLang="en-US" baseline="30000" smtClean="0">
              <a:solidFill>
                <a:srgbClr val="009900"/>
              </a:solidFill>
            </a:endParaRPr>
          </a:p>
        </p:txBody>
      </p:sp>
      <p:pic>
        <p:nvPicPr>
          <p:cNvPr id="57350" name="Picture 6" descr="ques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583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6FDC5F-0BF6-4B1C-BB06-1BFB6656DD76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00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484438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pH = –log[H</a:t>
            </a:r>
            <a:r>
              <a:rPr lang="en-US" altLang="en-US" sz="2800" baseline="-25000" smtClean="0"/>
              <a:t>3</a:t>
            </a:r>
            <a:r>
              <a:rPr lang="en-US" altLang="en-US" sz="2800" smtClean="0"/>
              <a:t>O</a:t>
            </a:r>
            <a:r>
              <a:rPr lang="en-US" altLang="en-US" sz="2800" baseline="30000" smtClean="0"/>
              <a:t>+</a:t>
            </a:r>
            <a:r>
              <a:rPr lang="en-US" altLang="en-US" sz="2800" smtClean="0"/>
              <a:t>]</a:t>
            </a:r>
          </a:p>
          <a:p>
            <a:pPr marL="347663" indent="-347663" eaLnBrk="1" hangingPunct="1"/>
            <a:r>
              <a:rPr lang="en-US" altLang="en-US" sz="2800" smtClean="0"/>
              <a:t>A compact way to represent solution acidity.</a:t>
            </a:r>
          </a:p>
          <a:p>
            <a:pPr marL="347663" indent="-347663" eaLnBrk="1" hangingPunct="1"/>
            <a:r>
              <a:rPr lang="en-US" altLang="en-US" sz="2800" smtClean="0"/>
              <a:t>pH decreases as [H</a:t>
            </a:r>
            <a:r>
              <a:rPr lang="en-US" altLang="en-US" sz="2800" baseline="30000" smtClean="0"/>
              <a:t>+</a:t>
            </a:r>
            <a:r>
              <a:rPr lang="en-US" altLang="en-US" sz="2800" smtClean="0"/>
              <a:t>] increases.</a:t>
            </a:r>
          </a:p>
          <a:p>
            <a:pPr marL="347663" indent="-347663" eaLnBrk="1" hangingPunct="1"/>
            <a:r>
              <a:rPr lang="en-US" altLang="en-US" sz="2800" smtClean="0"/>
              <a:t>pH range between 0 to 14 in aqueous solutions at 24</a:t>
            </a:r>
            <a:r>
              <a:rPr lang="en-US" altLang="en-US" sz="2800" smtClean="0">
                <a:cs typeface="Arial" panose="020B0604020202020204" pitchFamily="34" charset="0"/>
              </a:rPr>
              <a:t>°C</a:t>
            </a:r>
            <a:r>
              <a:rPr lang="en-US" altLang="en-US" sz="2800" smtClean="0"/>
              <a:t>.</a:t>
            </a:r>
          </a:p>
        </p:txBody>
      </p:sp>
      <p:sp>
        <p:nvSpPr>
          <p:cNvPr id="58373" name="Rectangle 3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593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8D60B2-C6D3-456A-AB70-12C528A5DC05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000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192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Exercise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001000" cy="3435350"/>
          </a:xfrm>
        </p:spPr>
        <p:txBody>
          <a:bodyPr/>
          <a:lstStyle/>
          <a:p>
            <a:pPr marL="347663" indent="-347663" defTabSz="900113" eaLnBrk="1" hangingPunct="1">
              <a:buFontTx/>
              <a:buNone/>
            </a:pPr>
            <a:r>
              <a:rPr lang="en-US" altLang="en-US" sz="2800" smtClean="0"/>
              <a:t>Calculate the pH for each of the following solutions.</a:t>
            </a:r>
            <a:endParaRPr lang="en-US" altLang="en-US" sz="2800" smtClean="0">
              <a:cs typeface="Arial" panose="020B0604020202020204" pitchFamily="34" charset="0"/>
            </a:endParaRPr>
          </a:p>
          <a:p>
            <a:pPr marL="347663" indent="-347663" defTabSz="900113" eaLnBrk="1" hangingPunct="1">
              <a:buFontTx/>
              <a:buNone/>
            </a:pPr>
            <a:endParaRPr lang="en-US" altLang="en-US" sz="2800" smtClean="0">
              <a:cs typeface="Arial" panose="020B0604020202020204" pitchFamily="34" charset="0"/>
            </a:endParaRPr>
          </a:p>
          <a:p>
            <a:pPr marL="798513" lvl="1" indent="-333375" defTabSz="900113" eaLnBrk="1" hangingPunct="1">
              <a:buFontTx/>
              <a:buAutoNum type="alphaLcParenR"/>
            </a:pPr>
            <a:r>
              <a:rPr lang="en-US" altLang="en-US" sz="2800" smtClean="0">
                <a:cs typeface="Arial" panose="020B0604020202020204" pitchFamily="34" charset="0"/>
              </a:rPr>
              <a:t> 1.0 × 10</a:t>
            </a:r>
            <a:r>
              <a:rPr lang="en-US" altLang="en-US" sz="2800" baseline="30000" smtClean="0">
                <a:cs typeface="Arial" panose="020B0604020202020204" pitchFamily="34" charset="0"/>
              </a:rPr>
              <a:t>–4</a:t>
            </a:r>
            <a:r>
              <a:rPr lang="en-US" altLang="en-US" sz="2800" smtClean="0">
                <a:cs typeface="Arial" panose="020B0604020202020204" pitchFamily="34" charset="0"/>
              </a:rPr>
              <a:t> M H</a:t>
            </a:r>
            <a:r>
              <a:rPr lang="en-US" altLang="en-US" sz="2800" baseline="-25000" smtClean="0">
                <a:cs typeface="Arial" panose="020B0604020202020204" pitchFamily="34" charset="0"/>
              </a:rPr>
              <a:t>3</a:t>
            </a:r>
            <a:r>
              <a:rPr lang="en-US" altLang="en-US" sz="2800" smtClean="0">
                <a:cs typeface="Arial" panose="020B0604020202020204" pitchFamily="34" charset="0"/>
              </a:rPr>
              <a:t>O</a:t>
            </a:r>
            <a:r>
              <a:rPr lang="en-US" altLang="en-US" sz="2800" baseline="30000" smtClean="0">
                <a:cs typeface="Arial" panose="020B0604020202020204" pitchFamily="34" charset="0"/>
              </a:rPr>
              <a:t>+</a:t>
            </a:r>
          </a:p>
          <a:p>
            <a:pPr marL="798513" lvl="1" indent="-333375" defTabSz="900113" eaLnBrk="1" hangingPunct="1">
              <a:buFontTx/>
              <a:buNone/>
            </a:pPr>
            <a:r>
              <a:rPr lang="en-US" altLang="en-US" sz="2800" smtClean="0">
                <a:cs typeface="Arial" panose="020B0604020202020204" pitchFamily="34" charset="0"/>
              </a:rPr>
              <a:t>		</a:t>
            </a:r>
            <a:endParaRPr lang="en-US" altLang="en-US" smtClean="0">
              <a:solidFill>
                <a:srgbClr val="009900"/>
              </a:solidFill>
              <a:cs typeface="Arial" panose="020B0604020202020204" pitchFamily="34" charset="0"/>
            </a:endParaRPr>
          </a:p>
          <a:p>
            <a:pPr marL="798513" lvl="1" indent="-333375" defTabSz="900113" eaLnBrk="1" hangingPunct="1">
              <a:buFontTx/>
              <a:buAutoNum type="alphaLcParenR" startAt="2"/>
            </a:pPr>
            <a:r>
              <a:rPr lang="en-US" altLang="en-US" sz="2800" smtClean="0">
                <a:cs typeface="Arial" panose="020B0604020202020204" pitchFamily="34" charset="0"/>
              </a:rPr>
              <a:t>0.040 M OH</a:t>
            </a:r>
            <a:r>
              <a:rPr lang="en-US" altLang="en-US" sz="2800" baseline="30000" smtClean="0">
                <a:cs typeface="Arial" panose="020B0604020202020204" pitchFamily="34" charset="0"/>
              </a:rPr>
              <a:t>–</a:t>
            </a:r>
          </a:p>
          <a:p>
            <a:pPr marL="798513" lvl="1" indent="-333375" defTabSz="900113" eaLnBrk="1" hangingPunct="1">
              <a:buFontTx/>
              <a:buNone/>
            </a:pPr>
            <a:r>
              <a:rPr lang="en-US" altLang="en-US" sz="2800" baseline="30000" smtClean="0">
                <a:cs typeface="Arial" panose="020B0604020202020204" pitchFamily="34" charset="0"/>
              </a:rPr>
              <a:t>		</a:t>
            </a:r>
            <a:endParaRPr lang="en-US" altLang="en-US" baseline="30000" smtClean="0">
              <a:solidFill>
                <a:srgbClr val="009900"/>
              </a:solidFill>
            </a:endParaRPr>
          </a:p>
        </p:txBody>
      </p:sp>
      <p:pic>
        <p:nvPicPr>
          <p:cNvPr id="59398" name="Picture 6" descr="ques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604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4016F8-2E88-4E84-98DA-0818E58ACDF5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000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192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Exercise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001000" cy="3435350"/>
          </a:xfrm>
        </p:spPr>
        <p:txBody>
          <a:bodyPr/>
          <a:lstStyle/>
          <a:p>
            <a:pPr marL="347663" indent="-347663" defTabSz="900113" eaLnBrk="1" hangingPunct="1">
              <a:buFontTx/>
              <a:buNone/>
            </a:pPr>
            <a:r>
              <a:rPr lang="en-US" altLang="en-US" sz="2800" smtClean="0"/>
              <a:t>Calculate the pH for each of the following solutions.</a:t>
            </a:r>
            <a:endParaRPr lang="en-US" altLang="en-US" sz="2800" smtClean="0">
              <a:cs typeface="Arial" panose="020B0604020202020204" pitchFamily="34" charset="0"/>
            </a:endParaRPr>
          </a:p>
          <a:p>
            <a:pPr marL="347663" indent="-347663" defTabSz="900113" eaLnBrk="1" hangingPunct="1">
              <a:buFontTx/>
              <a:buNone/>
            </a:pPr>
            <a:endParaRPr lang="en-US" altLang="en-US" sz="2800" smtClean="0">
              <a:cs typeface="Arial" panose="020B0604020202020204" pitchFamily="34" charset="0"/>
            </a:endParaRPr>
          </a:p>
          <a:p>
            <a:pPr marL="798513" lvl="1" indent="-333375" defTabSz="900113" eaLnBrk="1" hangingPunct="1">
              <a:buFontTx/>
              <a:buAutoNum type="alphaLcParenR"/>
            </a:pPr>
            <a:r>
              <a:rPr lang="en-US" altLang="en-US" sz="2800" smtClean="0">
                <a:cs typeface="Arial" panose="020B0604020202020204" pitchFamily="34" charset="0"/>
              </a:rPr>
              <a:t> 1.0 × 10</a:t>
            </a:r>
            <a:r>
              <a:rPr lang="en-US" altLang="en-US" sz="2800" baseline="30000" smtClean="0">
                <a:cs typeface="Arial" panose="020B0604020202020204" pitchFamily="34" charset="0"/>
              </a:rPr>
              <a:t>–4</a:t>
            </a:r>
            <a:r>
              <a:rPr lang="en-US" altLang="en-US" sz="2800" smtClean="0">
                <a:cs typeface="Arial" panose="020B0604020202020204" pitchFamily="34" charset="0"/>
              </a:rPr>
              <a:t> M H</a:t>
            </a:r>
            <a:r>
              <a:rPr lang="en-US" altLang="en-US" sz="2800" baseline="-25000" smtClean="0">
                <a:cs typeface="Arial" panose="020B0604020202020204" pitchFamily="34" charset="0"/>
              </a:rPr>
              <a:t>3</a:t>
            </a:r>
            <a:r>
              <a:rPr lang="en-US" altLang="en-US" sz="2800" smtClean="0">
                <a:cs typeface="Arial" panose="020B0604020202020204" pitchFamily="34" charset="0"/>
              </a:rPr>
              <a:t>O</a:t>
            </a:r>
            <a:r>
              <a:rPr lang="en-US" altLang="en-US" sz="2800" baseline="30000" smtClean="0">
                <a:cs typeface="Arial" panose="020B0604020202020204" pitchFamily="34" charset="0"/>
              </a:rPr>
              <a:t>+</a:t>
            </a:r>
          </a:p>
          <a:p>
            <a:pPr marL="798513" lvl="1" indent="-333375" defTabSz="900113" eaLnBrk="1" hangingPunct="1">
              <a:buFontTx/>
              <a:buNone/>
            </a:pPr>
            <a:r>
              <a:rPr lang="en-US" altLang="en-US" sz="2800" smtClean="0">
                <a:cs typeface="Arial" panose="020B0604020202020204" pitchFamily="34" charset="0"/>
              </a:rPr>
              <a:t>		 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pH = 4.00</a:t>
            </a:r>
          </a:p>
          <a:p>
            <a:pPr marL="798513" lvl="1" indent="-333375" defTabSz="900113" eaLnBrk="1" hangingPunct="1">
              <a:buFontTx/>
              <a:buAutoNum type="alphaLcParenR" startAt="2"/>
            </a:pPr>
            <a:r>
              <a:rPr lang="en-US" altLang="en-US" sz="2800" smtClean="0">
                <a:cs typeface="Arial" panose="020B0604020202020204" pitchFamily="34" charset="0"/>
              </a:rPr>
              <a:t>0.040 M OH</a:t>
            </a:r>
            <a:r>
              <a:rPr lang="en-US" altLang="en-US" sz="2800" baseline="30000" smtClean="0">
                <a:cs typeface="Arial" panose="020B0604020202020204" pitchFamily="34" charset="0"/>
              </a:rPr>
              <a:t>–</a:t>
            </a:r>
          </a:p>
          <a:p>
            <a:pPr marL="798513" lvl="1" indent="-333375" defTabSz="900113" eaLnBrk="1" hangingPunct="1">
              <a:buFontTx/>
              <a:buNone/>
            </a:pPr>
            <a:r>
              <a:rPr lang="en-US" altLang="en-US" sz="2800" baseline="30000" smtClean="0">
                <a:cs typeface="Arial" panose="020B0604020202020204" pitchFamily="34" charset="0"/>
              </a:rPr>
              <a:t>		 </a:t>
            </a:r>
            <a:r>
              <a:rPr lang="en-US" altLang="en-US" smtClean="0">
                <a:solidFill>
                  <a:srgbClr val="009900"/>
                </a:solidFill>
              </a:rPr>
              <a:t>pH = 12.60</a:t>
            </a:r>
            <a:endParaRPr lang="en-US" altLang="en-US" baseline="30000" smtClean="0">
              <a:solidFill>
                <a:srgbClr val="009900"/>
              </a:solidFill>
            </a:endParaRPr>
          </a:p>
        </p:txBody>
      </p:sp>
      <p:pic>
        <p:nvPicPr>
          <p:cNvPr id="60422" name="Picture 6" descr="ques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614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7CE3D4-54B4-49CC-AD34-BB28A8113751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000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Exercise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001000" cy="1897063"/>
          </a:xfrm>
        </p:spPr>
        <p:txBody>
          <a:bodyPr/>
          <a:lstStyle/>
          <a:p>
            <a:pPr marL="347663" indent="-347663" eaLnBrk="1" hangingPunct="1">
              <a:buFontTx/>
              <a:buNone/>
            </a:pPr>
            <a:r>
              <a:rPr lang="en-US" altLang="en-US" sz="2800" smtClean="0"/>
              <a:t>	The pH of a solution is 5.85. What is the [</a:t>
            </a:r>
            <a:r>
              <a:rPr lang="en-US" altLang="en-US" sz="2800" smtClean="0">
                <a:cs typeface="Arial" panose="020B0604020202020204" pitchFamily="34" charset="0"/>
              </a:rPr>
              <a:t>H</a:t>
            </a:r>
            <a:r>
              <a:rPr lang="en-US" altLang="en-US" sz="2800" baseline="-25000" smtClean="0">
                <a:cs typeface="Arial" panose="020B0604020202020204" pitchFamily="34" charset="0"/>
              </a:rPr>
              <a:t>3</a:t>
            </a:r>
            <a:r>
              <a:rPr lang="en-US" altLang="en-US" sz="2800" smtClean="0">
                <a:cs typeface="Arial" panose="020B0604020202020204" pitchFamily="34" charset="0"/>
              </a:rPr>
              <a:t>O</a:t>
            </a:r>
            <a:r>
              <a:rPr lang="en-US" altLang="en-US" sz="2800" baseline="30000" smtClean="0">
                <a:cs typeface="Arial" panose="020B0604020202020204" pitchFamily="34" charset="0"/>
              </a:rPr>
              <a:t>+</a:t>
            </a:r>
            <a:r>
              <a:rPr lang="en-US" altLang="en-US" sz="2800" smtClean="0">
                <a:cs typeface="Arial" panose="020B0604020202020204" pitchFamily="34" charset="0"/>
              </a:rPr>
              <a:t>] for this solution?</a:t>
            </a:r>
          </a:p>
          <a:p>
            <a:pPr marL="347663" indent="-347663" eaLnBrk="1" hangingPunct="1">
              <a:buFontTx/>
              <a:buNone/>
            </a:pPr>
            <a:endParaRPr lang="en-US" altLang="en-US" smtClean="0">
              <a:solidFill>
                <a:srgbClr val="009900"/>
              </a:solidFill>
            </a:endParaRPr>
          </a:p>
          <a:p>
            <a:pPr marL="347663" indent="-347663" eaLnBrk="1" hangingPunct="1">
              <a:buFontTx/>
              <a:buNone/>
            </a:pPr>
            <a:r>
              <a:rPr lang="en-US" altLang="en-US" sz="2800" smtClean="0">
                <a:cs typeface="Arial" panose="020B0604020202020204" pitchFamily="34" charset="0"/>
              </a:rPr>
              <a:t>		</a:t>
            </a:r>
            <a:endParaRPr lang="en-US" altLang="en-US" smtClean="0">
              <a:solidFill>
                <a:srgbClr val="009900"/>
              </a:solidFill>
              <a:cs typeface="Arial" panose="020B0604020202020204" pitchFamily="34" charset="0"/>
            </a:endParaRPr>
          </a:p>
        </p:txBody>
      </p:sp>
      <p:pic>
        <p:nvPicPr>
          <p:cNvPr id="61446" name="Picture 6" descr="ques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545F0E-8832-4BCD-8ECF-65139EA0501E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00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Ionization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936188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/>
              <a:t>The </a:t>
            </a:r>
            <a:r>
              <a:rPr lang="en-US" altLang="en-US" sz="2800" dirty="0" smtClean="0">
                <a:solidFill>
                  <a:srgbClr val="C00000"/>
                </a:solidFill>
              </a:rPr>
              <a:t>process</a:t>
            </a:r>
            <a:r>
              <a:rPr lang="en-US" altLang="en-US" sz="2800" dirty="0" smtClean="0"/>
              <a:t> in which individual </a:t>
            </a:r>
            <a:r>
              <a:rPr lang="en-US" altLang="en-US" sz="2800" dirty="0" smtClean="0">
                <a:solidFill>
                  <a:srgbClr val="C00000"/>
                </a:solidFill>
              </a:rPr>
              <a:t>positive</a:t>
            </a:r>
            <a:r>
              <a:rPr lang="en-US" altLang="en-US" sz="2800" dirty="0" smtClean="0"/>
              <a:t> and </a:t>
            </a:r>
            <a:r>
              <a:rPr lang="en-US" altLang="en-US" sz="2800" dirty="0" smtClean="0">
                <a:solidFill>
                  <a:srgbClr val="C00000"/>
                </a:solidFill>
              </a:rPr>
              <a:t>negative ions</a:t>
            </a:r>
            <a:r>
              <a:rPr lang="en-US" altLang="en-US" sz="2800" dirty="0" smtClean="0"/>
              <a:t> are produced </a:t>
            </a:r>
            <a:r>
              <a:rPr lang="en-US" altLang="en-US" sz="2800" dirty="0" smtClean="0">
                <a:solidFill>
                  <a:srgbClr val="C00000"/>
                </a:solidFill>
              </a:rPr>
              <a:t>from a molecular compound</a:t>
            </a:r>
            <a:r>
              <a:rPr lang="en-US" altLang="en-US" sz="2800" dirty="0" smtClean="0"/>
              <a:t> that is dissolved in solution.</a:t>
            </a:r>
          </a:p>
          <a:p>
            <a:pPr marL="798513" lvl="1" indent="-333375" eaLnBrk="1" hangingPunct="1"/>
            <a:r>
              <a:rPr lang="en-US" altLang="en-US" sz="2800" dirty="0" smtClean="0"/>
              <a:t>Arrhenius acids</a:t>
            </a:r>
          </a:p>
          <a:p>
            <a:pPr marL="798513" lvl="1" indent="-333375" eaLnBrk="1" hangingPunct="1"/>
            <a:r>
              <a:rPr lang="en-US" altLang="en-US" sz="2800" dirty="0" smtClean="0">
                <a:solidFill>
                  <a:srgbClr val="0000FF"/>
                </a:solidFill>
              </a:rPr>
              <a:t>Example</a:t>
            </a:r>
            <a:r>
              <a:rPr lang="en-US" altLang="en-US" sz="2800" dirty="0">
                <a:solidFill>
                  <a:srgbClr val="0000FF"/>
                </a:solidFill>
              </a:rPr>
              <a:t>: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HCl</a:t>
            </a:r>
            <a:r>
              <a:rPr lang="en-US" altLang="en-US" sz="2800" baseline="-250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>
                <a:solidFill>
                  <a:srgbClr val="0000FF"/>
                </a:solidFill>
                <a:cs typeface="Arial" panose="020B0604020202020204" pitchFamily="34" charset="0"/>
              </a:rPr>
              <a:t>→ H</a:t>
            </a:r>
            <a:r>
              <a:rPr lang="en-US" altLang="en-US" sz="2800" baseline="30000" dirty="0">
                <a:solidFill>
                  <a:srgbClr val="0000FF"/>
                </a:solidFill>
                <a:cs typeface="Arial" panose="020B0604020202020204" pitchFamily="34" charset="0"/>
              </a:rPr>
              <a:t>+</a:t>
            </a:r>
            <a:r>
              <a:rPr lang="en-US" altLang="en-US" sz="2800" dirty="0">
                <a:solidFill>
                  <a:srgbClr val="0000FF"/>
                </a:solidFill>
                <a:cs typeface="Arial" panose="020B0604020202020204" pitchFamily="34" charset="0"/>
              </a:rPr>
              <a:t> + </a:t>
            </a:r>
            <a:r>
              <a:rPr lang="en-US" altLang="en-US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Cl</a:t>
            </a:r>
            <a:r>
              <a:rPr lang="en-US" altLang="en-US" sz="2800" baseline="30000" dirty="0" smtClean="0">
                <a:solidFill>
                  <a:srgbClr val="0000FF"/>
                </a:solidFill>
                <a:cs typeface="Arial" panose="020B0604020202020204" pitchFamily="34" charset="0"/>
              </a:rPr>
              <a:t>–</a:t>
            </a:r>
            <a:endParaRPr lang="en-US" altLang="en-US" sz="2800" baseline="300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798513" lvl="1" indent="-333375" eaLnBrk="1" hangingPunct="1"/>
            <a:endParaRPr lang="en-US" altLang="en-US" sz="2800" dirty="0" smtClean="0"/>
          </a:p>
        </p:txBody>
      </p:sp>
      <p:sp>
        <p:nvSpPr>
          <p:cNvPr id="29702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624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2AB664-C93C-4C03-AA1A-31E19543B57E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000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Exercise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001000" cy="1897063"/>
          </a:xfrm>
        </p:spPr>
        <p:txBody>
          <a:bodyPr/>
          <a:lstStyle/>
          <a:p>
            <a:pPr marL="347663" indent="-347663" eaLnBrk="1" hangingPunct="1">
              <a:buFontTx/>
              <a:buNone/>
            </a:pPr>
            <a:r>
              <a:rPr lang="en-US" altLang="en-US" sz="2800" smtClean="0"/>
              <a:t>	The pH of a solution is 5.85. What is the [</a:t>
            </a:r>
            <a:r>
              <a:rPr lang="en-US" altLang="en-US" sz="2800" smtClean="0">
                <a:cs typeface="Arial" panose="020B0604020202020204" pitchFamily="34" charset="0"/>
              </a:rPr>
              <a:t>H</a:t>
            </a:r>
            <a:r>
              <a:rPr lang="en-US" altLang="en-US" sz="2800" baseline="-25000" smtClean="0">
                <a:cs typeface="Arial" panose="020B0604020202020204" pitchFamily="34" charset="0"/>
              </a:rPr>
              <a:t>3</a:t>
            </a:r>
            <a:r>
              <a:rPr lang="en-US" altLang="en-US" sz="2800" smtClean="0">
                <a:cs typeface="Arial" panose="020B0604020202020204" pitchFamily="34" charset="0"/>
              </a:rPr>
              <a:t>O</a:t>
            </a:r>
            <a:r>
              <a:rPr lang="en-US" altLang="en-US" sz="2800" baseline="30000" smtClean="0">
                <a:cs typeface="Arial" panose="020B0604020202020204" pitchFamily="34" charset="0"/>
              </a:rPr>
              <a:t>+</a:t>
            </a:r>
            <a:r>
              <a:rPr lang="en-US" altLang="en-US" sz="2800" smtClean="0">
                <a:cs typeface="Arial" panose="020B0604020202020204" pitchFamily="34" charset="0"/>
              </a:rPr>
              <a:t>] for this solution?</a:t>
            </a:r>
          </a:p>
          <a:p>
            <a:pPr marL="347663" indent="-347663" eaLnBrk="1" hangingPunct="1">
              <a:buFontTx/>
              <a:buNone/>
            </a:pPr>
            <a:endParaRPr lang="en-US" altLang="en-US" smtClean="0">
              <a:solidFill>
                <a:srgbClr val="009900"/>
              </a:solidFill>
            </a:endParaRPr>
          </a:p>
          <a:p>
            <a:pPr marL="347663" indent="-347663" eaLnBrk="1" hangingPunct="1">
              <a:buFontTx/>
              <a:buNone/>
            </a:pPr>
            <a:r>
              <a:rPr lang="en-US" altLang="en-US" sz="2800" smtClean="0">
                <a:cs typeface="Arial" panose="020B0604020202020204" pitchFamily="34" charset="0"/>
              </a:rPr>
              <a:t>		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[H</a:t>
            </a:r>
            <a:r>
              <a:rPr lang="en-US" altLang="en-US" baseline="-25000" smtClean="0">
                <a:solidFill>
                  <a:srgbClr val="009900"/>
                </a:solidFill>
                <a:cs typeface="Arial" panose="020B0604020202020204" pitchFamily="34" charset="0"/>
              </a:rPr>
              <a:t>3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O</a:t>
            </a:r>
            <a:r>
              <a:rPr lang="en-US" altLang="en-US" baseline="30000" smtClean="0">
                <a:solidFill>
                  <a:srgbClr val="009900"/>
                </a:solidFill>
                <a:cs typeface="Arial" panose="020B0604020202020204" pitchFamily="34" charset="0"/>
              </a:rPr>
              <a:t>+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] = 1.4 × 10</a:t>
            </a:r>
            <a:r>
              <a:rPr lang="en-US" altLang="en-US" baseline="30000" smtClean="0">
                <a:solidFill>
                  <a:srgbClr val="009900"/>
                </a:solidFill>
                <a:cs typeface="Arial" panose="020B0604020202020204" pitchFamily="34" charset="0"/>
              </a:rPr>
              <a:t>–6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 M</a:t>
            </a:r>
          </a:p>
        </p:txBody>
      </p:sp>
      <p:pic>
        <p:nvPicPr>
          <p:cNvPr id="62470" name="Picture 6" descr="ques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634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32307C-1B8D-4CDE-BC4A-58163EE45C94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000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pH Range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570163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pH = 7; </a:t>
            </a:r>
            <a:r>
              <a:rPr lang="en-US" altLang="en-US" sz="2800" i="1" smtClean="0"/>
              <a:t>neutral</a:t>
            </a:r>
          </a:p>
          <a:p>
            <a:pPr marL="347663" indent="-347663" eaLnBrk="1" hangingPunct="1"/>
            <a:r>
              <a:rPr lang="en-US" altLang="en-US" sz="2800" smtClean="0"/>
              <a:t>pH &gt; 7; </a:t>
            </a:r>
            <a:r>
              <a:rPr lang="en-US" altLang="en-US" sz="2800" i="1" smtClean="0"/>
              <a:t>basic</a:t>
            </a:r>
          </a:p>
          <a:p>
            <a:pPr marL="798513" lvl="1" indent="-336550" eaLnBrk="1" hangingPunct="1"/>
            <a:r>
              <a:rPr lang="en-US" altLang="en-US" sz="2800" smtClean="0"/>
              <a:t>Higher the pH, more basic.</a:t>
            </a:r>
          </a:p>
          <a:p>
            <a:pPr marL="347663" indent="-347663" eaLnBrk="1" hangingPunct="1"/>
            <a:r>
              <a:rPr lang="en-US" altLang="en-US" sz="2800" smtClean="0"/>
              <a:t>pH &lt; 7; </a:t>
            </a:r>
            <a:r>
              <a:rPr lang="en-US" altLang="en-US" sz="2800" i="1" smtClean="0"/>
              <a:t>acidic</a:t>
            </a:r>
          </a:p>
          <a:p>
            <a:pPr marL="798513" lvl="1" indent="-336550" eaLnBrk="1" hangingPunct="1"/>
            <a:r>
              <a:rPr lang="en-US" altLang="en-US" sz="2800" smtClean="0"/>
              <a:t>Lower the pH, more acidic.</a:t>
            </a:r>
          </a:p>
        </p:txBody>
      </p:sp>
      <p:sp>
        <p:nvSpPr>
          <p:cNvPr id="63494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645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7F6E1A-FB2B-4CEC-AE3D-3F360B48681B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00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4724400" cy="54102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Relationships Among pH Values, [H</a:t>
            </a:r>
            <a:r>
              <a:rPr lang="en-US" altLang="en-US" baseline="-25000" smtClean="0"/>
              <a:t>3</a:t>
            </a:r>
            <a:r>
              <a:rPr lang="en-US" altLang="en-US" smtClean="0"/>
              <a:t>O</a:t>
            </a:r>
            <a:r>
              <a:rPr lang="en-US" altLang="en-US" baseline="30000" smtClean="0"/>
              <a:t>+</a:t>
            </a:r>
            <a:r>
              <a:rPr lang="en-US" altLang="en-US" smtClean="0"/>
              <a:t>], and [OH</a:t>
            </a:r>
            <a:r>
              <a:rPr lang="en-US" altLang="en-US" baseline="30000" smtClean="0"/>
              <a:t>–</a:t>
            </a:r>
            <a:r>
              <a:rPr lang="en-US" altLang="en-US" smtClean="0"/>
              <a:t>]</a:t>
            </a:r>
          </a:p>
        </p:txBody>
      </p:sp>
      <p:sp>
        <p:nvSpPr>
          <p:cNvPr id="64517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64518" name="Picture 6" descr="10f1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90600"/>
            <a:ext cx="2865438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655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045C3E-1819-4BA5-ADA3-B5F8B5D1B4A5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000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458913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p</a:t>
            </a:r>
            <a:r>
              <a:rPr lang="en-US" altLang="en-US" sz="2800" i="1" smtClean="0"/>
              <a:t>K</a:t>
            </a:r>
            <a:r>
              <a:rPr lang="en-US" altLang="en-US" sz="2800" baseline="-25000" smtClean="0"/>
              <a:t>a</a:t>
            </a:r>
            <a:r>
              <a:rPr lang="en-US" altLang="en-US" sz="2800" smtClean="0"/>
              <a:t> = –log </a:t>
            </a:r>
            <a:r>
              <a:rPr lang="en-US" altLang="en-US" sz="2800" i="1" smtClean="0"/>
              <a:t>K</a:t>
            </a:r>
            <a:r>
              <a:rPr lang="en-US" altLang="en-US" sz="2800" baseline="-25000" smtClean="0"/>
              <a:t>a</a:t>
            </a:r>
            <a:r>
              <a:rPr lang="en-US" altLang="en-US" sz="2800" smtClean="0"/>
              <a:t> </a:t>
            </a:r>
          </a:p>
          <a:p>
            <a:pPr marL="347663" indent="-347663" eaLnBrk="1" hangingPunct="1"/>
            <a:r>
              <a:rPr lang="en-US" altLang="en-US" sz="2800" smtClean="0"/>
              <a:t>p</a:t>
            </a:r>
            <a:r>
              <a:rPr lang="en-US" altLang="en-US" sz="2800" i="1" smtClean="0"/>
              <a:t>K</a:t>
            </a:r>
            <a:r>
              <a:rPr lang="en-US" altLang="en-US" sz="2800" baseline="-25000" smtClean="0"/>
              <a:t>a</a:t>
            </a:r>
            <a:r>
              <a:rPr lang="en-US" altLang="en-US" sz="2800" smtClean="0"/>
              <a:t> is calculated from </a:t>
            </a:r>
            <a:r>
              <a:rPr lang="en-US" altLang="en-US" sz="2800" i="1" smtClean="0"/>
              <a:t>K</a:t>
            </a:r>
            <a:r>
              <a:rPr lang="en-US" altLang="en-US" sz="2800" baseline="-25000" smtClean="0"/>
              <a:t>a</a:t>
            </a:r>
            <a:r>
              <a:rPr lang="en-US" altLang="en-US" sz="2800" smtClean="0"/>
              <a:t> in exactly the same way that pH is calculated from [H</a:t>
            </a:r>
            <a:r>
              <a:rPr lang="en-US" altLang="en-US" sz="2800" baseline="-25000" smtClean="0"/>
              <a:t>3</a:t>
            </a:r>
            <a:r>
              <a:rPr lang="en-US" altLang="en-US" sz="2800" smtClean="0"/>
              <a:t>O</a:t>
            </a:r>
            <a:r>
              <a:rPr lang="en-US" altLang="en-US" sz="2800" baseline="30000" smtClean="0"/>
              <a:t>+</a:t>
            </a:r>
            <a:r>
              <a:rPr lang="en-US" altLang="en-US" sz="2800" smtClean="0"/>
              <a:t>]. </a:t>
            </a:r>
          </a:p>
        </p:txBody>
      </p:sp>
      <p:sp>
        <p:nvSpPr>
          <p:cNvPr id="65541" name="Rectangle 3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665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524E65-AE53-442B-A2F0-93665E350E59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000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Exercise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001000" cy="1458913"/>
          </a:xfrm>
        </p:spPr>
        <p:txBody>
          <a:bodyPr/>
          <a:lstStyle/>
          <a:p>
            <a:pPr marL="793750" indent="0" eaLnBrk="1" hangingPunct="1">
              <a:buFontTx/>
              <a:buNone/>
            </a:pPr>
            <a:r>
              <a:rPr lang="en-US" altLang="en-US" sz="2800" smtClean="0"/>
              <a:t>Calculate the p</a:t>
            </a:r>
            <a:r>
              <a:rPr lang="en-US" altLang="en-US" sz="2800" i="1" smtClean="0"/>
              <a:t>K</a:t>
            </a:r>
            <a:r>
              <a:rPr lang="en-US" altLang="en-US" sz="2800" baseline="-25000" smtClean="0"/>
              <a:t>a</a:t>
            </a:r>
            <a:r>
              <a:rPr lang="en-US" altLang="en-US" sz="2800" smtClean="0"/>
              <a:t> for HF given that the </a:t>
            </a:r>
            <a:r>
              <a:rPr lang="en-US" altLang="en-US" sz="2800" i="1" smtClean="0"/>
              <a:t>K</a:t>
            </a:r>
            <a:r>
              <a:rPr lang="en-US" altLang="en-US" sz="2800" baseline="-25000" smtClean="0"/>
              <a:t>a</a:t>
            </a:r>
            <a:r>
              <a:rPr lang="en-US" altLang="en-US" sz="2800" smtClean="0"/>
              <a:t> for this acid is 6.8 </a:t>
            </a:r>
            <a:r>
              <a:rPr lang="en-US" altLang="en-US" sz="2800" smtClean="0">
                <a:cs typeface="Arial" panose="020B0604020202020204" pitchFamily="34" charset="0"/>
              </a:rPr>
              <a:t>× 10</a:t>
            </a:r>
            <a:r>
              <a:rPr lang="en-US" altLang="en-US" sz="2800" baseline="30000" smtClean="0">
                <a:cs typeface="Arial" panose="020B0604020202020204" pitchFamily="34" charset="0"/>
              </a:rPr>
              <a:t>–4</a:t>
            </a:r>
            <a:r>
              <a:rPr lang="en-US" altLang="en-US" sz="2800" smtClean="0">
                <a:cs typeface="Arial" panose="020B0604020202020204" pitchFamily="34" charset="0"/>
              </a:rPr>
              <a:t>.</a:t>
            </a:r>
          </a:p>
          <a:p>
            <a:pPr marL="793750" indent="0" eaLnBrk="1" hangingPunct="1">
              <a:buFontTx/>
              <a:buNone/>
            </a:pPr>
            <a:endParaRPr lang="en-US" altLang="en-US" sz="2800" smtClean="0">
              <a:cs typeface="Arial" panose="020B0604020202020204" pitchFamily="34" charset="0"/>
            </a:endParaRPr>
          </a:p>
        </p:txBody>
      </p:sp>
      <p:pic>
        <p:nvPicPr>
          <p:cNvPr id="66566" name="Picture 6" descr="ques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675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CAF7A9-925C-4A8C-B669-7560FC50E1AA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000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Exercise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001000" cy="1897063"/>
          </a:xfrm>
        </p:spPr>
        <p:txBody>
          <a:bodyPr/>
          <a:lstStyle/>
          <a:p>
            <a:pPr marL="793750" indent="0" eaLnBrk="1" hangingPunct="1">
              <a:buFontTx/>
              <a:buNone/>
            </a:pPr>
            <a:r>
              <a:rPr lang="en-US" altLang="en-US" sz="2800" smtClean="0"/>
              <a:t>Calculate the p</a:t>
            </a:r>
            <a:r>
              <a:rPr lang="en-US" altLang="en-US" sz="2800" i="1" smtClean="0"/>
              <a:t>K</a:t>
            </a:r>
            <a:r>
              <a:rPr lang="en-US" altLang="en-US" sz="2800" baseline="-25000" smtClean="0"/>
              <a:t>a</a:t>
            </a:r>
            <a:r>
              <a:rPr lang="en-US" altLang="en-US" sz="2800" smtClean="0"/>
              <a:t> for HF given that the </a:t>
            </a:r>
            <a:r>
              <a:rPr lang="en-US" altLang="en-US" sz="2800" i="1" smtClean="0"/>
              <a:t>K</a:t>
            </a:r>
            <a:r>
              <a:rPr lang="en-US" altLang="en-US" sz="2800" baseline="-25000" smtClean="0"/>
              <a:t>a</a:t>
            </a:r>
            <a:r>
              <a:rPr lang="en-US" altLang="en-US" sz="2800" smtClean="0"/>
              <a:t> for this acid is 6.8 </a:t>
            </a:r>
            <a:r>
              <a:rPr lang="en-US" altLang="en-US" sz="2800" smtClean="0">
                <a:cs typeface="Arial" panose="020B0604020202020204" pitchFamily="34" charset="0"/>
              </a:rPr>
              <a:t>× 10</a:t>
            </a:r>
            <a:r>
              <a:rPr lang="en-US" altLang="en-US" sz="2800" baseline="30000" smtClean="0">
                <a:cs typeface="Arial" panose="020B0604020202020204" pitchFamily="34" charset="0"/>
              </a:rPr>
              <a:t>–4</a:t>
            </a:r>
            <a:r>
              <a:rPr lang="en-US" altLang="en-US" sz="2800" smtClean="0">
                <a:cs typeface="Arial" panose="020B0604020202020204" pitchFamily="34" charset="0"/>
              </a:rPr>
              <a:t>.</a:t>
            </a:r>
          </a:p>
          <a:p>
            <a:pPr marL="793750" indent="0" eaLnBrk="1" hangingPunct="1">
              <a:buFontTx/>
              <a:buNone/>
            </a:pPr>
            <a:endParaRPr lang="en-US" altLang="en-US" sz="2800" smtClean="0">
              <a:cs typeface="Arial" panose="020B0604020202020204" pitchFamily="34" charset="0"/>
            </a:endParaRPr>
          </a:p>
          <a:p>
            <a:pPr marL="793750" indent="0" algn="ctr" eaLnBrk="1" hangingPunct="1">
              <a:buFontTx/>
              <a:buNone/>
            </a:pP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p</a:t>
            </a:r>
            <a:r>
              <a:rPr lang="en-US" altLang="en-US" i="1" smtClean="0">
                <a:solidFill>
                  <a:srgbClr val="009900"/>
                </a:solidFill>
              </a:rPr>
              <a:t>K</a:t>
            </a:r>
            <a:r>
              <a:rPr lang="en-US" altLang="en-US" baseline="-25000" smtClean="0">
                <a:solidFill>
                  <a:srgbClr val="009900"/>
                </a:solidFill>
              </a:rPr>
              <a:t>a</a:t>
            </a:r>
            <a:r>
              <a:rPr lang="en-US" altLang="en-US" smtClean="0">
                <a:solidFill>
                  <a:srgbClr val="009900"/>
                </a:solidFill>
              </a:rPr>
              <a:t> = 3.17a</a:t>
            </a:r>
          </a:p>
        </p:txBody>
      </p:sp>
      <p:pic>
        <p:nvPicPr>
          <p:cNvPr id="67590" name="Picture 6" descr="ques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686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68C9EA-4CA4-4132-A3CB-78F8F2D5E369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000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Salts</a:t>
            </a: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763000" cy="3970318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>
                <a:solidFill>
                  <a:srgbClr val="FF0000"/>
                </a:solidFill>
              </a:rPr>
              <a:t>Ionic compounds</a:t>
            </a:r>
            <a:r>
              <a:rPr lang="en-US" altLang="en-US" sz="2800" dirty="0" smtClean="0"/>
              <a:t>.</a:t>
            </a:r>
          </a:p>
          <a:p>
            <a:pPr marL="347663" indent="-347663" eaLnBrk="1" hangingPunct="1"/>
            <a:r>
              <a:rPr lang="en-US" altLang="en-US" sz="2800" dirty="0" smtClean="0"/>
              <a:t>When </a:t>
            </a:r>
            <a:r>
              <a:rPr lang="en-US" altLang="en-US" sz="2800" dirty="0" smtClean="0">
                <a:solidFill>
                  <a:srgbClr val="FF0000"/>
                </a:solidFill>
              </a:rPr>
              <a:t>dissolved in water, break up into its ions </a:t>
            </a:r>
            <a:r>
              <a:rPr lang="en-US" altLang="en-US" sz="2800" dirty="0" smtClean="0"/>
              <a:t>(which can behave as acids or bases).</a:t>
            </a:r>
          </a:p>
          <a:p>
            <a:pPr marL="347663" indent="-347663" eaLnBrk="1" hangingPunct="1"/>
            <a:r>
              <a:rPr lang="en-US" altLang="en-US" sz="2800" dirty="0" smtClean="0">
                <a:solidFill>
                  <a:srgbClr val="FF0000"/>
                </a:solidFill>
              </a:rPr>
              <a:t>Hydrolysis</a:t>
            </a:r>
            <a:r>
              <a:rPr lang="en-US" altLang="en-US" sz="2800" dirty="0" smtClean="0"/>
              <a:t> – the reaction of a </a:t>
            </a:r>
            <a:r>
              <a:rPr lang="en-US" altLang="en-US" sz="2800" dirty="0" smtClean="0">
                <a:solidFill>
                  <a:srgbClr val="FF0000"/>
                </a:solidFill>
              </a:rPr>
              <a:t>salt </a:t>
            </a:r>
            <a:r>
              <a:rPr lang="en-US" altLang="en-US" sz="2800" dirty="0" smtClean="0">
                <a:solidFill>
                  <a:srgbClr val="FF0000"/>
                </a:solidFill>
              </a:rPr>
              <a:t>ions </a:t>
            </a:r>
            <a:r>
              <a:rPr lang="en-US" altLang="en-US" sz="2800" dirty="0" smtClean="0"/>
              <a:t>with </a:t>
            </a:r>
            <a:r>
              <a:rPr lang="en-US" altLang="en-US" sz="2800" dirty="0" smtClean="0"/>
              <a:t>water to produce </a:t>
            </a:r>
            <a:r>
              <a:rPr lang="en-US" altLang="en-US" sz="2800" dirty="0" smtClean="0">
                <a:solidFill>
                  <a:srgbClr val="FF0000"/>
                </a:solidFill>
              </a:rPr>
              <a:t>hydronium</a:t>
            </a:r>
            <a:r>
              <a:rPr lang="en-US" altLang="en-US" sz="2800" dirty="0" smtClean="0"/>
              <a:t> ion or </a:t>
            </a:r>
            <a:r>
              <a:rPr lang="en-US" altLang="en-US" sz="2800" dirty="0" smtClean="0">
                <a:solidFill>
                  <a:srgbClr val="FF0000"/>
                </a:solidFill>
              </a:rPr>
              <a:t>hydroxide</a:t>
            </a:r>
            <a:r>
              <a:rPr lang="en-US" altLang="en-US" sz="2800" dirty="0" smtClean="0"/>
              <a:t> ion or both</a:t>
            </a:r>
            <a:r>
              <a:rPr lang="en-US" altLang="en-US" sz="2800" dirty="0" smtClean="0"/>
              <a:t>.</a:t>
            </a:r>
          </a:p>
          <a:p>
            <a:pPr marL="798513" lvl="1" indent="-333375"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rgbClr val="FF0000"/>
                </a:solidFill>
              </a:rPr>
              <a:t>NH</a:t>
            </a:r>
            <a:r>
              <a:rPr lang="en-US" altLang="en-US" sz="2800" baseline="-25000" dirty="0" smtClean="0">
                <a:solidFill>
                  <a:srgbClr val="FF0000"/>
                </a:solidFill>
              </a:rPr>
              <a:t>4</a:t>
            </a:r>
            <a:r>
              <a:rPr lang="en-US" altLang="en-US" sz="2800" baseline="30000" dirty="0">
                <a:solidFill>
                  <a:srgbClr val="FF0000"/>
                </a:solidFill>
              </a:rPr>
              <a:t> + </a:t>
            </a:r>
            <a:r>
              <a:rPr lang="en-US" altLang="en-US" sz="2800" dirty="0" smtClean="0">
                <a:solidFill>
                  <a:srgbClr val="0000FF"/>
                </a:solidFill>
              </a:rPr>
              <a:t>Cl</a:t>
            </a:r>
            <a:r>
              <a:rPr lang="en-US" altLang="en-US" sz="2800" baseline="300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aseline="30000" dirty="0" smtClean="0">
                <a:solidFill>
                  <a:srgbClr val="0000FF"/>
                </a:solidFill>
                <a:cs typeface="Arial" panose="020B0604020202020204" pitchFamily="34" charset="0"/>
              </a:rPr>
              <a:t>-          </a:t>
            </a:r>
            <a:r>
              <a:rPr lang="en-US" altLang="en-US" sz="2800" dirty="0">
                <a:solidFill>
                  <a:srgbClr val="FF0000"/>
                </a:solidFill>
              </a:rPr>
              <a:t>NH</a:t>
            </a:r>
            <a:r>
              <a:rPr lang="en-US" altLang="en-US" sz="2800" baseline="-25000" dirty="0">
                <a:solidFill>
                  <a:srgbClr val="FF0000"/>
                </a:solidFill>
              </a:rPr>
              <a:t>4</a:t>
            </a:r>
            <a:r>
              <a:rPr lang="en-US" altLang="en-US" sz="2800" baseline="30000" dirty="0">
                <a:solidFill>
                  <a:srgbClr val="FF0000"/>
                </a:solidFill>
              </a:rPr>
              <a:t> </a:t>
            </a:r>
            <a:r>
              <a:rPr lang="en-US" altLang="en-US" sz="2800" baseline="30000" dirty="0" smtClean="0">
                <a:solidFill>
                  <a:srgbClr val="FF0000"/>
                </a:solidFill>
              </a:rPr>
              <a:t>+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smtClean="0">
                <a:solidFill>
                  <a:schemeClr val="accent2"/>
                </a:solidFill>
              </a:rPr>
              <a:t>Conjugate acid  of weak base</a:t>
            </a:r>
          </a:p>
          <a:p>
            <a:pPr marL="798513" lvl="1" indent="-333375" eaLnBrk="1" hangingPunct="1">
              <a:buFont typeface="Wingdings" panose="05000000000000000000" pitchFamily="2" charset="2"/>
              <a:buNone/>
            </a:pPr>
            <a:r>
              <a:rPr lang="en-US" altLang="en-US" sz="2800" dirty="0" smtClean="0">
                <a:solidFill>
                  <a:srgbClr val="0000FF"/>
                </a:solidFill>
              </a:rPr>
              <a:t>	NH</a:t>
            </a:r>
            <a:r>
              <a:rPr lang="en-US" altLang="en-US" sz="2800" baseline="-25000" dirty="0" smtClean="0">
                <a:solidFill>
                  <a:srgbClr val="0000FF"/>
                </a:solidFill>
              </a:rPr>
              <a:t>4</a:t>
            </a:r>
            <a:r>
              <a:rPr lang="en-US" altLang="en-US" sz="2800" baseline="30000" dirty="0" smtClean="0">
                <a:solidFill>
                  <a:srgbClr val="0000FF"/>
                </a:solidFill>
              </a:rPr>
              <a:t>+</a:t>
            </a:r>
            <a:r>
              <a:rPr lang="en-US" altLang="en-US" sz="2800" dirty="0" smtClean="0">
                <a:solidFill>
                  <a:srgbClr val="0000FF"/>
                </a:solidFill>
              </a:rPr>
              <a:t> + H</a:t>
            </a:r>
            <a:r>
              <a:rPr lang="en-US" alt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en-US" sz="2800" dirty="0" smtClean="0">
                <a:solidFill>
                  <a:srgbClr val="0000FF"/>
                </a:solidFill>
              </a:rPr>
              <a:t>O </a:t>
            </a:r>
            <a:r>
              <a:rPr lang="en-US" altLang="en-US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→ </a:t>
            </a:r>
            <a:r>
              <a:rPr lang="en-US" altLang="en-US" sz="2800" dirty="0" smtClean="0">
                <a:solidFill>
                  <a:srgbClr val="0000FF"/>
                </a:solidFill>
              </a:rPr>
              <a:t>NH</a:t>
            </a:r>
            <a:r>
              <a:rPr lang="en-US" altLang="en-US" sz="2800" baseline="-25000" dirty="0" smtClean="0">
                <a:solidFill>
                  <a:srgbClr val="0000FF"/>
                </a:solidFill>
              </a:rPr>
              <a:t>3</a:t>
            </a:r>
            <a:r>
              <a:rPr lang="en-US" altLang="en-US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 + H</a:t>
            </a:r>
            <a:r>
              <a:rPr lang="en-US" altLang="en-US" sz="2800" baseline="-25000" dirty="0" smtClean="0">
                <a:solidFill>
                  <a:srgbClr val="0000FF"/>
                </a:solidFill>
                <a:cs typeface="Arial" panose="020B0604020202020204" pitchFamily="34" charset="0"/>
              </a:rPr>
              <a:t>3</a:t>
            </a:r>
            <a:r>
              <a:rPr lang="en-US" altLang="en-US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O</a:t>
            </a:r>
            <a:r>
              <a:rPr lang="en-US" altLang="en-US" sz="2800" baseline="30000" dirty="0" smtClean="0">
                <a:solidFill>
                  <a:srgbClr val="0000FF"/>
                </a:solidFill>
                <a:cs typeface="Arial" panose="020B0604020202020204" pitchFamily="34" charset="0"/>
              </a:rPr>
              <a:t>+</a:t>
            </a:r>
          </a:p>
          <a:p>
            <a:pPr marL="347663" indent="-347663" eaLnBrk="1" hangingPunct="1"/>
            <a:endParaRPr lang="en-US" altLang="en-US" sz="2800" dirty="0" smtClean="0"/>
          </a:p>
        </p:txBody>
      </p:sp>
      <p:sp>
        <p:nvSpPr>
          <p:cNvPr id="68614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696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458EF4-96D1-4D11-81DA-ECC5F741E35B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000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Types of Salt Hydrolysis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458913"/>
          </a:xfrm>
        </p:spPr>
        <p:txBody>
          <a:bodyPr/>
          <a:lstStyle/>
          <a:p>
            <a:pPr marL="347663" indent="-347663" eaLnBrk="1" hangingPunct="1">
              <a:buFontTx/>
              <a:buAutoNum type="arabicPeriod"/>
            </a:pPr>
            <a:r>
              <a:rPr lang="en-US" altLang="en-US" sz="2800" smtClean="0">
                <a:solidFill>
                  <a:srgbClr val="669900"/>
                </a:solidFill>
              </a:rPr>
              <a:t>The salt of a </a:t>
            </a:r>
            <a:r>
              <a:rPr lang="en-US" altLang="en-US" sz="2800" i="1" smtClean="0">
                <a:solidFill>
                  <a:srgbClr val="669900"/>
                </a:solidFill>
              </a:rPr>
              <a:t>strong acid</a:t>
            </a:r>
            <a:r>
              <a:rPr lang="en-US" altLang="en-US" sz="2800" smtClean="0">
                <a:solidFill>
                  <a:srgbClr val="669900"/>
                </a:solidFill>
              </a:rPr>
              <a:t> and a </a:t>
            </a:r>
            <a:r>
              <a:rPr lang="en-US" altLang="en-US" sz="2800" i="1" smtClean="0">
                <a:solidFill>
                  <a:srgbClr val="669900"/>
                </a:solidFill>
              </a:rPr>
              <a:t>strong base</a:t>
            </a:r>
            <a:r>
              <a:rPr lang="en-US" altLang="en-US" sz="2800" smtClean="0">
                <a:solidFill>
                  <a:srgbClr val="669900"/>
                </a:solidFill>
              </a:rPr>
              <a:t> does not hydrolyze, so the solution is neutral.</a:t>
            </a:r>
          </a:p>
          <a:p>
            <a:pPr marL="798513" lvl="1" indent="-333375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>
                <a:solidFill>
                  <a:srgbClr val="0000FF"/>
                </a:solidFill>
              </a:rPr>
              <a:t>KCl, NaNO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3</a:t>
            </a:r>
            <a:endParaRPr lang="en-US" altLang="en-US" sz="2800" smtClean="0"/>
          </a:p>
        </p:txBody>
      </p:sp>
      <p:sp>
        <p:nvSpPr>
          <p:cNvPr id="69638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706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4E09A4-4262-416A-8373-8CFDAC563DA4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000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Types of Salt Hydrolysis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484438"/>
          </a:xfrm>
        </p:spPr>
        <p:txBody>
          <a:bodyPr/>
          <a:lstStyle/>
          <a:p>
            <a:pPr marL="347663" indent="-347663" eaLnBrk="1" hangingPunct="1">
              <a:buFontTx/>
              <a:buAutoNum type="arabicPeriod" startAt="2"/>
            </a:pPr>
            <a:r>
              <a:rPr lang="en-US" altLang="en-US" sz="2800" dirty="0" smtClean="0">
                <a:solidFill>
                  <a:srgbClr val="669900"/>
                </a:solidFill>
              </a:rPr>
              <a:t>The salt of a </a:t>
            </a:r>
            <a:r>
              <a:rPr lang="en-US" altLang="en-US" sz="2800" i="1" dirty="0" smtClean="0">
                <a:solidFill>
                  <a:srgbClr val="669900"/>
                </a:solidFill>
              </a:rPr>
              <a:t>strong acid</a:t>
            </a:r>
            <a:r>
              <a:rPr lang="en-US" altLang="en-US" sz="2800" dirty="0" smtClean="0">
                <a:solidFill>
                  <a:srgbClr val="669900"/>
                </a:solidFill>
              </a:rPr>
              <a:t> and a </a:t>
            </a:r>
            <a:r>
              <a:rPr lang="en-US" altLang="en-US" sz="2800" i="1" dirty="0" smtClean="0">
                <a:solidFill>
                  <a:srgbClr val="669900"/>
                </a:solidFill>
              </a:rPr>
              <a:t>weak base</a:t>
            </a:r>
            <a:r>
              <a:rPr lang="en-US" altLang="en-US" sz="2800" dirty="0" smtClean="0">
                <a:solidFill>
                  <a:srgbClr val="669900"/>
                </a:solidFill>
              </a:rPr>
              <a:t> hydrolyzes to produce an acidic solution.</a:t>
            </a:r>
          </a:p>
          <a:p>
            <a:pPr marL="798513" lvl="1" indent="-333375"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rgbClr val="0000FF"/>
                </a:solidFill>
              </a:rPr>
              <a:t>NH</a:t>
            </a:r>
            <a:r>
              <a:rPr lang="en-US" altLang="en-US" sz="2800" baseline="-25000" dirty="0" smtClean="0">
                <a:solidFill>
                  <a:srgbClr val="0000FF"/>
                </a:solidFill>
              </a:rPr>
              <a:t>4</a:t>
            </a:r>
            <a:r>
              <a:rPr lang="en-US" altLang="en-US" sz="2800" dirty="0" smtClean="0">
                <a:solidFill>
                  <a:srgbClr val="0000FF"/>
                </a:solidFill>
              </a:rPr>
              <a:t>Cl</a:t>
            </a:r>
          </a:p>
          <a:p>
            <a:pPr marL="798513" lvl="1" indent="-333375" eaLnBrk="1" hangingPunct="1">
              <a:buFont typeface="Wingdings" panose="05000000000000000000" pitchFamily="2" charset="2"/>
              <a:buChar char="§"/>
            </a:pPr>
            <a:endParaRPr lang="en-US" altLang="en-US" sz="2800" dirty="0" smtClean="0">
              <a:solidFill>
                <a:srgbClr val="0000FF"/>
              </a:solidFill>
            </a:endParaRPr>
          </a:p>
          <a:p>
            <a:pPr marL="798513" lvl="1" indent="-333375" eaLnBrk="1" hangingPunct="1">
              <a:buFont typeface="Wingdings" panose="05000000000000000000" pitchFamily="2" charset="2"/>
              <a:buNone/>
            </a:pPr>
            <a:r>
              <a:rPr lang="en-US" altLang="en-US" sz="2800" dirty="0" smtClean="0">
                <a:solidFill>
                  <a:srgbClr val="0000FF"/>
                </a:solidFill>
              </a:rPr>
              <a:t>	NH</a:t>
            </a:r>
            <a:r>
              <a:rPr lang="en-US" altLang="en-US" sz="2800" baseline="-25000" dirty="0" smtClean="0">
                <a:solidFill>
                  <a:srgbClr val="0000FF"/>
                </a:solidFill>
              </a:rPr>
              <a:t>4</a:t>
            </a:r>
            <a:r>
              <a:rPr lang="en-US" altLang="en-US" sz="2800" baseline="30000" dirty="0" smtClean="0">
                <a:solidFill>
                  <a:srgbClr val="0000FF"/>
                </a:solidFill>
              </a:rPr>
              <a:t>+</a:t>
            </a:r>
            <a:r>
              <a:rPr lang="en-US" altLang="en-US" sz="2800" dirty="0" smtClean="0">
                <a:solidFill>
                  <a:srgbClr val="0000FF"/>
                </a:solidFill>
              </a:rPr>
              <a:t> + H</a:t>
            </a:r>
            <a:r>
              <a:rPr lang="en-US" alt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en-US" sz="2800" dirty="0" smtClean="0">
                <a:solidFill>
                  <a:srgbClr val="0000FF"/>
                </a:solidFill>
              </a:rPr>
              <a:t>O </a:t>
            </a:r>
            <a:r>
              <a:rPr lang="en-US" altLang="en-US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→ </a:t>
            </a:r>
            <a:r>
              <a:rPr lang="en-US" altLang="en-US" sz="2800" dirty="0" smtClean="0">
                <a:solidFill>
                  <a:srgbClr val="0000FF"/>
                </a:solidFill>
              </a:rPr>
              <a:t>NH</a:t>
            </a:r>
            <a:r>
              <a:rPr lang="en-US" altLang="en-US" sz="2800" baseline="-25000" dirty="0" smtClean="0">
                <a:solidFill>
                  <a:srgbClr val="0000FF"/>
                </a:solidFill>
              </a:rPr>
              <a:t>3</a:t>
            </a:r>
            <a:r>
              <a:rPr lang="en-US" altLang="en-US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 + H</a:t>
            </a:r>
            <a:r>
              <a:rPr lang="en-US" altLang="en-US" sz="2800" baseline="-25000" dirty="0" smtClean="0">
                <a:solidFill>
                  <a:srgbClr val="0000FF"/>
                </a:solidFill>
                <a:cs typeface="Arial" panose="020B0604020202020204" pitchFamily="34" charset="0"/>
              </a:rPr>
              <a:t>3</a:t>
            </a:r>
            <a:r>
              <a:rPr lang="en-US" altLang="en-US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O</a:t>
            </a:r>
            <a:r>
              <a:rPr lang="en-US" altLang="en-US" sz="2800" baseline="30000" dirty="0" smtClean="0">
                <a:solidFill>
                  <a:srgbClr val="0000FF"/>
                </a:solidFill>
                <a:cs typeface="Arial" panose="020B0604020202020204" pitchFamily="34" charset="0"/>
              </a:rPr>
              <a:t>+</a:t>
            </a:r>
          </a:p>
        </p:txBody>
      </p:sp>
      <p:sp>
        <p:nvSpPr>
          <p:cNvPr id="70662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716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551343-1C92-4444-B196-7C096AB9F47B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000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Types of Salt Hydrolysis</a:t>
            </a: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056495"/>
          </a:xfrm>
        </p:spPr>
        <p:txBody>
          <a:bodyPr/>
          <a:lstStyle/>
          <a:p>
            <a:pPr marL="347663" indent="-347663" eaLnBrk="1" hangingPunct="1">
              <a:buFontTx/>
              <a:buAutoNum type="arabicPeriod" startAt="3"/>
            </a:pPr>
            <a:r>
              <a:rPr lang="en-US" altLang="en-US" sz="2800" dirty="0" smtClean="0">
                <a:solidFill>
                  <a:srgbClr val="669900"/>
                </a:solidFill>
              </a:rPr>
              <a:t>The salt of a </a:t>
            </a:r>
            <a:r>
              <a:rPr lang="en-US" altLang="en-US" sz="2800" i="1" dirty="0" smtClean="0">
                <a:solidFill>
                  <a:srgbClr val="669900"/>
                </a:solidFill>
              </a:rPr>
              <a:t>weak acid</a:t>
            </a:r>
            <a:r>
              <a:rPr lang="en-US" altLang="en-US" sz="2800" dirty="0" smtClean="0">
                <a:solidFill>
                  <a:srgbClr val="669900"/>
                </a:solidFill>
              </a:rPr>
              <a:t> and a </a:t>
            </a:r>
            <a:r>
              <a:rPr lang="en-US" altLang="en-US" sz="2800" i="1" dirty="0" smtClean="0">
                <a:solidFill>
                  <a:srgbClr val="669900"/>
                </a:solidFill>
              </a:rPr>
              <a:t>strong base</a:t>
            </a:r>
            <a:r>
              <a:rPr lang="en-US" altLang="en-US" sz="2800" dirty="0" smtClean="0">
                <a:solidFill>
                  <a:srgbClr val="669900"/>
                </a:solidFill>
              </a:rPr>
              <a:t> hydrolyzes to produce a basic solution.</a:t>
            </a:r>
          </a:p>
          <a:p>
            <a:pPr marL="798513" lvl="1" indent="-333375"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err="1" smtClean="0">
                <a:solidFill>
                  <a:srgbClr val="0000FF"/>
                </a:solidFill>
              </a:rPr>
              <a:t>NaF</a:t>
            </a:r>
            <a:r>
              <a:rPr lang="en-US" altLang="en-US" sz="2800" dirty="0" smtClean="0">
                <a:solidFill>
                  <a:srgbClr val="0000FF"/>
                </a:solidFill>
              </a:rPr>
              <a:t>, </a:t>
            </a:r>
          </a:p>
          <a:p>
            <a:pPr marL="798513" lvl="1" indent="-333375" eaLnBrk="1" hangingPunct="1">
              <a:buFont typeface="Wingdings" panose="05000000000000000000" pitchFamily="2" charset="2"/>
              <a:buNone/>
            </a:pPr>
            <a:r>
              <a:rPr lang="en-US" altLang="en-US" sz="2800" dirty="0" smtClean="0">
                <a:solidFill>
                  <a:srgbClr val="0000FF"/>
                </a:solidFill>
              </a:rPr>
              <a:t>	</a:t>
            </a:r>
            <a:r>
              <a:rPr lang="en-US" altLang="en-US" sz="2800" dirty="0" smtClean="0">
                <a:solidFill>
                  <a:srgbClr val="C00000"/>
                </a:solidFill>
              </a:rPr>
              <a:t>F</a:t>
            </a:r>
            <a:r>
              <a:rPr lang="en-US" altLang="en-US" sz="2800" baseline="30000" dirty="0" smtClean="0">
                <a:solidFill>
                  <a:srgbClr val="C00000"/>
                </a:solidFill>
              </a:rPr>
              <a:t>–</a:t>
            </a:r>
            <a:r>
              <a:rPr lang="en-US" altLang="en-US" sz="2800" dirty="0" smtClean="0">
                <a:solidFill>
                  <a:srgbClr val="0000FF"/>
                </a:solidFill>
              </a:rPr>
              <a:t> + H</a:t>
            </a:r>
            <a:r>
              <a:rPr lang="en-US" alt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en-US" sz="2800" dirty="0" smtClean="0">
                <a:solidFill>
                  <a:srgbClr val="0000FF"/>
                </a:solidFill>
              </a:rPr>
              <a:t>O </a:t>
            </a:r>
            <a:r>
              <a:rPr lang="en-US" altLang="en-US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→ HF + OH</a:t>
            </a:r>
            <a:r>
              <a:rPr lang="en-US" altLang="en-US" sz="2800" baseline="30000" dirty="0" smtClean="0">
                <a:solidFill>
                  <a:srgbClr val="0000FF"/>
                </a:solidFill>
                <a:cs typeface="Arial" panose="020B0604020202020204" pitchFamily="34" charset="0"/>
              </a:rPr>
              <a:t>–</a:t>
            </a:r>
          </a:p>
          <a:p>
            <a:pPr marL="798513" lvl="1" indent="-333375" eaLnBrk="1" hangingPunct="1">
              <a:buFont typeface="Wingdings" panose="05000000000000000000" pitchFamily="2" charset="2"/>
              <a:buNone/>
            </a:pPr>
            <a:r>
              <a:rPr lang="en-US" altLang="en-US" sz="2800" dirty="0" smtClean="0">
                <a:solidFill>
                  <a:srgbClr val="0000FF"/>
                </a:solidFill>
              </a:rPr>
              <a:t>        F</a:t>
            </a:r>
            <a:r>
              <a:rPr lang="en-US" altLang="en-US" sz="2800" baseline="30000" dirty="0">
                <a:solidFill>
                  <a:srgbClr val="0000FF"/>
                </a:solidFill>
              </a:rPr>
              <a:t>– </a:t>
            </a:r>
            <a:r>
              <a:rPr lang="en-US" altLang="en-US" sz="2800" baseline="30000" dirty="0" smtClean="0">
                <a:solidFill>
                  <a:srgbClr val="0000FF"/>
                </a:solidFill>
              </a:rPr>
              <a:t>      </a:t>
            </a:r>
            <a:r>
              <a:rPr lang="en-US" altLang="en-US" sz="2800" dirty="0" smtClean="0">
                <a:solidFill>
                  <a:srgbClr val="C00000"/>
                </a:solidFill>
              </a:rPr>
              <a:t>Conjugate base  </a:t>
            </a:r>
            <a:r>
              <a:rPr lang="en-US" altLang="en-US" sz="2800" dirty="0">
                <a:solidFill>
                  <a:srgbClr val="C00000"/>
                </a:solidFill>
              </a:rPr>
              <a:t>of weak acid</a:t>
            </a:r>
            <a:endParaRPr lang="en-US" altLang="en-US" sz="2800" baseline="30000" dirty="0" smtClean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922338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rgbClr val="0000FF"/>
                </a:solidFill>
              </a:rPr>
              <a:t>KC</a:t>
            </a:r>
            <a:r>
              <a:rPr lang="en-US" alt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en-US" sz="2800" dirty="0" smtClean="0">
                <a:solidFill>
                  <a:srgbClr val="0000FF"/>
                </a:solidFill>
              </a:rPr>
              <a:t>H</a:t>
            </a:r>
            <a:r>
              <a:rPr lang="en-US" altLang="en-US" sz="2800" baseline="-25000" dirty="0" smtClean="0">
                <a:solidFill>
                  <a:srgbClr val="0000FF"/>
                </a:solidFill>
              </a:rPr>
              <a:t>3</a:t>
            </a:r>
            <a:r>
              <a:rPr lang="en-US" altLang="en-US" sz="2800" dirty="0" smtClean="0">
                <a:solidFill>
                  <a:srgbClr val="0000FF"/>
                </a:solidFill>
              </a:rPr>
              <a:t>O</a:t>
            </a:r>
            <a:r>
              <a:rPr lang="en-US" altLang="en-US" sz="2800" baseline="-25000" dirty="0" smtClean="0">
                <a:solidFill>
                  <a:srgbClr val="0000FF"/>
                </a:solidFill>
              </a:rPr>
              <a:t>2</a:t>
            </a:r>
            <a:endParaRPr lang="en-US" altLang="en-US" sz="2800" dirty="0">
              <a:solidFill>
                <a:srgbClr val="0000FF"/>
              </a:solidFill>
            </a:endParaRPr>
          </a:p>
          <a:p>
            <a:pPr marL="798513" lvl="1" indent="-333375" eaLnBrk="1" hangingPunct="1">
              <a:buFont typeface="Wingdings" panose="05000000000000000000" pitchFamily="2" charset="2"/>
              <a:buNone/>
            </a:pPr>
            <a:r>
              <a:rPr lang="en-US" altLang="en-US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	</a:t>
            </a:r>
            <a:r>
              <a:rPr lang="en-US" altLang="en-US" sz="2800" dirty="0" smtClean="0">
                <a:solidFill>
                  <a:srgbClr val="C00000"/>
                </a:solidFill>
              </a:rPr>
              <a:t>C</a:t>
            </a:r>
            <a:r>
              <a:rPr lang="en-US" altLang="en-US" sz="2800" baseline="-25000" dirty="0" smtClean="0">
                <a:solidFill>
                  <a:srgbClr val="C00000"/>
                </a:solidFill>
              </a:rPr>
              <a:t>2</a:t>
            </a:r>
            <a:r>
              <a:rPr lang="en-US" altLang="en-US" sz="2800" dirty="0" smtClean="0">
                <a:solidFill>
                  <a:srgbClr val="C00000"/>
                </a:solidFill>
              </a:rPr>
              <a:t>H</a:t>
            </a:r>
            <a:r>
              <a:rPr lang="en-US" altLang="en-US" sz="2800" baseline="-25000" dirty="0" smtClean="0">
                <a:solidFill>
                  <a:srgbClr val="C00000"/>
                </a:solidFill>
              </a:rPr>
              <a:t>3</a:t>
            </a:r>
            <a:r>
              <a:rPr lang="en-US" altLang="en-US" sz="2800" dirty="0" smtClean="0">
                <a:solidFill>
                  <a:srgbClr val="C00000"/>
                </a:solidFill>
              </a:rPr>
              <a:t>O</a:t>
            </a:r>
            <a:r>
              <a:rPr lang="en-US" altLang="en-US" sz="2800" baseline="-25000" dirty="0" smtClean="0">
                <a:solidFill>
                  <a:srgbClr val="C00000"/>
                </a:solidFill>
              </a:rPr>
              <a:t>2</a:t>
            </a:r>
            <a:r>
              <a:rPr lang="en-US" altLang="en-US" sz="2800" baseline="30000" dirty="0" smtClean="0">
                <a:solidFill>
                  <a:srgbClr val="C00000"/>
                </a:solidFill>
              </a:rPr>
              <a:t>–</a:t>
            </a:r>
            <a:r>
              <a:rPr lang="en-US" altLang="en-US" sz="2800" dirty="0" smtClean="0">
                <a:solidFill>
                  <a:srgbClr val="0000FF"/>
                </a:solidFill>
              </a:rPr>
              <a:t> + H</a:t>
            </a:r>
            <a:r>
              <a:rPr lang="en-US" alt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en-US" sz="2800" dirty="0" smtClean="0">
                <a:solidFill>
                  <a:srgbClr val="0000FF"/>
                </a:solidFill>
              </a:rPr>
              <a:t>O </a:t>
            </a:r>
            <a:r>
              <a:rPr lang="en-US" altLang="en-US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→ </a:t>
            </a:r>
            <a:r>
              <a:rPr lang="en-US" altLang="en-US" sz="2800" dirty="0" smtClean="0">
                <a:solidFill>
                  <a:srgbClr val="0000FF"/>
                </a:solidFill>
              </a:rPr>
              <a:t>HC</a:t>
            </a:r>
            <a:r>
              <a:rPr lang="en-US" alt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en-US" sz="2800" dirty="0" smtClean="0">
                <a:solidFill>
                  <a:srgbClr val="0000FF"/>
                </a:solidFill>
              </a:rPr>
              <a:t>H</a:t>
            </a:r>
            <a:r>
              <a:rPr lang="en-US" altLang="en-US" sz="2800" baseline="-25000" dirty="0" smtClean="0">
                <a:solidFill>
                  <a:srgbClr val="0000FF"/>
                </a:solidFill>
              </a:rPr>
              <a:t>3</a:t>
            </a:r>
            <a:r>
              <a:rPr lang="en-US" altLang="en-US" sz="2800" dirty="0" smtClean="0">
                <a:solidFill>
                  <a:srgbClr val="0000FF"/>
                </a:solidFill>
              </a:rPr>
              <a:t>O</a:t>
            </a:r>
            <a:r>
              <a:rPr lang="en-US" alt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en-US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 + OH</a:t>
            </a:r>
            <a:r>
              <a:rPr lang="en-US" altLang="en-US" sz="2800" baseline="30000" dirty="0" smtClean="0">
                <a:solidFill>
                  <a:srgbClr val="0000FF"/>
                </a:solidFill>
                <a:cs typeface="Arial" panose="020B0604020202020204" pitchFamily="34" charset="0"/>
              </a:rPr>
              <a:t>–</a:t>
            </a:r>
          </a:p>
          <a:p>
            <a:pPr marL="798513" lvl="1" indent="-333375" eaLnBrk="1" hangingPunct="1">
              <a:buFont typeface="Wingdings" panose="05000000000000000000" pitchFamily="2" charset="2"/>
              <a:buNone/>
            </a:pPr>
            <a:r>
              <a:rPr lang="en-US" altLang="en-US" sz="2800" dirty="0" smtClean="0">
                <a:solidFill>
                  <a:srgbClr val="0000FF"/>
                </a:solidFill>
              </a:rPr>
              <a:t>     C</a:t>
            </a:r>
            <a:r>
              <a:rPr lang="en-US" alt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en-US" sz="2800" dirty="0" smtClean="0">
                <a:solidFill>
                  <a:srgbClr val="0000FF"/>
                </a:solidFill>
              </a:rPr>
              <a:t>H</a:t>
            </a:r>
            <a:r>
              <a:rPr lang="en-US" altLang="en-US" sz="2800" baseline="-25000" dirty="0" smtClean="0">
                <a:solidFill>
                  <a:srgbClr val="0000FF"/>
                </a:solidFill>
              </a:rPr>
              <a:t>3</a:t>
            </a:r>
            <a:r>
              <a:rPr lang="en-US" altLang="en-US" sz="2800" dirty="0" smtClean="0">
                <a:solidFill>
                  <a:srgbClr val="0000FF"/>
                </a:solidFill>
              </a:rPr>
              <a:t>O</a:t>
            </a:r>
            <a:r>
              <a:rPr lang="en-US" alt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en-US" sz="2800" baseline="30000" dirty="0">
                <a:solidFill>
                  <a:srgbClr val="0000FF"/>
                </a:solidFill>
              </a:rPr>
              <a:t>–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</a:rPr>
              <a:t>   </a:t>
            </a:r>
            <a:r>
              <a:rPr lang="en-US" altLang="en-US" sz="2800" dirty="0" smtClean="0">
                <a:solidFill>
                  <a:srgbClr val="C00000"/>
                </a:solidFill>
              </a:rPr>
              <a:t>Conjugate </a:t>
            </a:r>
            <a:r>
              <a:rPr lang="en-US" altLang="en-US" sz="2800" dirty="0">
                <a:solidFill>
                  <a:srgbClr val="C00000"/>
                </a:solidFill>
              </a:rPr>
              <a:t>acid  of </a:t>
            </a:r>
            <a:r>
              <a:rPr lang="en-US" altLang="en-US" sz="2800" dirty="0" smtClean="0">
                <a:solidFill>
                  <a:srgbClr val="C00000"/>
                </a:solidFill>
              </a:rPr>
              <a:t>weak  acid</a:t>
            </a:r>
            <a:endParaRPr lang="en-US" altLang="en-US" sz="2800" baseline="30000" dirty="0" smtClean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71686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67D9D0-0A9E-4821-82DA-CE9F9E9F59F2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00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Dissociation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936188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/>
              <a:t>The </a:t>
            </a:r>
            <a:r>
              <a:rPr lang="en-US" altLang="en-US" sz="2800" dirty="0" smtClean="0">
                <a:solidFill>
                  <a:srgbClr val="C00000"/>
                </a:solidFill>
              </a:rPr>
              <a:t>process</a:t>
            </a:r>
            <a:r>
              <a:rPr lang="en-US" altLang="en-US" sz="2800" dirty="0" smtClean="0"/>
              <a:t> in which individual </a:t>
            </a:r>
            <a:r>
              <a:rPr lang="en-US" altLang="en-US" sz="2800" dirty="0" smtClean="0">
                <a:solidFill>
                  <a:srgbClr val="C00000"/>
                </a:solidFill>
              </a:rPr>
              <a:t>positive and negative ions</a:t>
            </a:r>
            <a:r>
              <a:rPr lang="en-US" altLang="en-US" sz="2800" dirty="0" smtClean="0"/>
              <a:t> are </a:t>
            </a:r>
            <a:r>
              <a:rPr lang="en-US" altLang="en-US" sz="2800" dirty="0" smtClean="0">
                <a:solidFill>
                  <a:srgbClr val="C00000"/>
                </a:solidFill>
              </a:rPr>
              <a:t>released from an ionic compound</a:t>
            </a:r>
            <a:r>
              <a:rPr lang="en-US" altLang="en-US" sz="2800" dirty="0" smtClean="0"/>
              <a:t> that is dissolved in solution.</a:t>
            </a:r>
          </a:p>
          <a:p>
            <a:pPr marL="798513" lvl="1" indent="-333375" eaLnBrk="1" hangingPunct="1"/>
            <a:r>
              <a:rPr lang="en-US" altLang="en-US" sz="2800" dirty="0" smtClean="0"/>
              <a:t>Arrhenius Bases</a:t>
            </a:r>
          </a:p>
          <a:p>
            <a:pPr marL="798513" lvl="1" indent="-333375" eaLnBrk="1" hangingPunct="1"/>
            <a:r>
              <a:rPr lang="en-US" altLang="en-US" sz="2800" dirty="0">
                <a:solidFill>
                  <a:srgbClr val="0000FF"/>
                </a:solidFill>
              </a:rPr>
              <a:t>Example</a:t>
            </a:r>
            <a:r>
              <a:rPr lang="en-US" altLang="en-US" sz="2800" dirty="0"/>
              <a:t>: </a:t>
            </a:r>
            <a:r>
              <a:rPr lang="en-US" altLang="en-US" sz="2800" dirty="0" smtClean="0">
                <a:solidFill>
                  <a:srgbClr val="0000FF"/>
                </a:solidFill>
              </a:rPr>
              <a:t>KOH </a:t>
            </a:r>
            <a:r>
              <a:rPr lang="en-US" altLang="en-US" sz="2800" dirty="0">
                <a:solidFill>
                  <a:srgbClr val="0000FF"/>
                </a:solidFill>
                <a:cs typeface="Arial" panose="020B0604020202020204" pitchFamily="34" charset="0"/>
              </a:rPr>
              <a:t>→ </a:t>
            </a:r>
            <a:r>
              <a:rPr lang="en-US" altLang="en-US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K</a:t>
            </a:r>
            <a:r>
              <a:rPr lang="en-US" altLang="en-US" sz="2800" baseline="30000" dirty="0" smtClean="0">
                <a:solidFill>
                  <a:srgbClr val="0000FF"/>
                </a:solidFill>
                <a:cs typeface="Arial" panose="020B0604020202020204" pitchFamily="34" charset="0"/>
              </a:rPr>
              <a:t>+</a:t>
            </a:r>
            <a:r>
              <a:rPr lang="en-US" altLang="en-US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  <a:cs typeface="Arial" panose="020B0604020202020204" pitchFamily="34" charset="0"/>
              </a:rPr>
              <a:t>+ OH</a:t>
            </a:r>
            <a:r>
              <a:rPr lang="en-US" altLang="en-US" sz="2800" baseline="30000" dirty="0">
                <a:solidFill>
                  <a:srgbClr val="0000FF"/>
                </a:solidFill>
                <a:cs typeface="Arial" panose="020B0604020202020204" pitchFamily="34" charset="0"/>
              </a:rPr>
              <a:t>–</a:t>
            </a:r>
          </a:p>
          <a:p>
            <a:pPr marL="798513" lvl="1" indent="-333375" eaLnBrk="1" hangingPunct="1"/>
            <a:endParaRPr lang="en-US" altLang="en-US" sz="2800" dirty="0" smtClean="0"/>
          </a:p>
        </p:txBody>
      </p:sp>
      <p:sp>
        <p:nvSpPr>
          <p:cNvPr id="30726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727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F6EA60-A6BB-400A-9973-2F1C089C9FE2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000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Types of Salt Hydrolysis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800225"/>
          </a:xfrm>
        </p:spPr>
        <p:txBody>
          <a:bodyPr/>
          <a:lstStyle/>
          <a:p>
            <a:pPr marL="347663" indent="-347663" eaLnBrk="1" hangingPunct="1">
              <a:buFontTx/>
              <a:buAutoNum type="arabicPeriod" startAt="4"/>
            </a:pPr>
            <a:r>
              <a:rPr lang="en-US" altLang="en-US" sz="2800" smtClean="0">
                <a:solidFill>
                  <a:srgbClr val="669900"/>
                </a:solidFill>
              </a:rPr>
              <a:t>The salt of a </a:t>
            </a:r>
            <a:r>
              <a:rPr lang="en-US" altLang="en-US" sz="2800" i="1" smtClean="0">
                <a:solidFill>
                  <a:srgbClr val="669900"/>
                </a:solidFill>
              </a:rPr>
              <a:t>weak acid</a:t>
            </a:r>
            <a:r>
              <a:rPr lang="en-US" altLang="en-US" sz="2800" smtClean="0">
                <a:solidFill>
                  <a:srgbClr val="669900"/>
                </a:solidFill>
              </a:rPr>
              <a:t> and a </a:t>
            </a:r>
            <a:r>
              <a:rPr lang="en-US" altLang="en-US" sz="2800" i="1" smtClean="0">
                <a:solidFill>
                  <a:srgbClr val="669900"/>
                </a:solidFill>
              </a:rPr>
              <a:t>weak base</a:t>
            </a:r>
            <a:r>
              <a:rPr lang="en-US" altLang="en-US" sz="2800" smtClean="0">
                <a:solidFill>
                  <a:srgbClr val="669900"/>
                </a:solidFill>
              </a:rPr>
              <a:t> hydrolyzes to produce a slightly acidic, neutral, or slightly basic solution, depending on the relative weaknesses of the acid and base.</a:t>
            </a:r>
            <a:endParaRPr lang="en-US" altLang="en-US" sz="2800" smtClean="0"/>
          </a:p>
        </p:txBody>
      </p:sp>
      <p:sp>
        <p:nvSpPr>
          <p:cNvPr id="72710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52400" y="6618288"/>
            <a:ext cx="58674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737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AF3D58-B276-41CF-973D-A72E972B60A9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000"/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Neutralization </a:t>
            </a:r>
            <a:r>
              <a:rPr lang="ja-JP" altLang="en-US" smtClean="0"/>
              <a:t>“</a:t>
            </a:r>
            <a:r>
              <a:rPr lang="en-US" altLang="ja-JP" smtClean="0"/>
              <a:t>Parentage</a:t>
            </a:r>
            <a:r>
              <a:rPr lang="ja-JP" altLang="en-US" smtClean="0"/>
              <a:t>”</a:t>
            </a:r>
            <a:r>
              <a:rPr lang="en-US" altLang="ja-JP" smtClean="0"/>
              <a:t> of Salts</a:t>
            </a:r>
            <a:endParaRPr lang="en-US" altLang="en-US" smtClean="0"/>
          </a:p>
        </p:txBody>
      </p:sp>
      <p:sp>
        <p:nvSpPr>
          <p:cNvPr id="73733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73734" name="Picture 6" descr="10t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413000"/>
            <a:ext cx="9001125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52400" y="6618288"/>
            <a:ext cx="58674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737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AF3D58-B276-41CF-973D-A72E972B60A9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000"/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Neutralization </a:t>
            </a:r>
            <a:r>
              <a:rPr lang="ja-JP" altLang="en-US" smtClean="0"/>
              <a:t>“</a:t>
            </a:r>
            <a:r>
              <a:rPr lang="en-US" altLang="ja-JP" smtClean="0"/>
              <a:t>Parentage</a:t>
            </a:r>
            <a:r>
              <a:rPr lang="ja-JP" altLang="en-US" smtClean="0"/>
              <a:t>”</a:t>
            </a:r>
            <a:r>
              <a:rPr lang="en-US" altLang="ja-JP" smtClean="0"/>
              <a:t> of Salts</a:t>
            </a:r>
            <a:endParaRPr lang="en-US" altLang="en-US" smtClean="0"/>
          </a:p>
        </p:txBody>
      </p:sp>
      <p:sp>
        <p:nvSpPr>
          <p:cNvPr id="73733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5152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4"/>
          <p:cNvSpPr txBox="1">
            <a:spLocks noChangeArrowheads="1"/>
          </p:cNvSpPr>
          <p:nvPr/>
        </p:nvSpPr>
        <p:spPr bwMode="auto">
          <a:xfrm>
            <a:off x="381000" y="1981200"/>
            <a:ext cx="8458200" cy="2514600"/>
          </a:xfrm>
          <a:prstGeom prst="rect">
            <a:avLst/>
          </a:prstGeom>
          <a:solidFill>
            <a:srgbClr val="FFFF00">
              <a:alpha val="3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Dutch 801 SWA" charset="0"/>
              </a:rPr>
              <a:t>What salt solutions would be acidic, basic and neutral?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839200" cy="4114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3600" dirty="0" smtClean="0">
                <a:latin typeface="Dutch 801 SWA" charset="0"/>
              </a:rPr>
              <a:t>1)	</a:t>
            </a:r>
            <a:r>
              <a:rPr lang="en-US" sz="3600" b="1" dirty="0" smtClean="0">
                <a:latin typeface="Dutch 801 SWA" charset="0"/>
              </a:rPr>
              <a:t>strong</a:t>
            </a:r>
            <a:r>
              <a:rPr lang="en-US" sz="3600" dirty="0" smtClean="0">
                <a:latin typeface="Dutch 801 SWA" charset="0"/>
              </a:rPr>
              <a:t> acid + </a:t>
            </a:r>
            <a:r>
              <a:rPr lang="en-US" sz="3600" b="1" dirty="0" smtClean="0">
                <a:latin typeface="Dutch 801 SWA" charset="0"/>
              </a:rPr>
              <a:t>strong</a:t>
            </a:r>
            <a:r>
              <a:rPr lang="en-US" sz="3600" dirty="0" smtClean="0">
                <a:latin typeface="Dutch 801 SWA" charset="0"/>
              </a:rPr>
              <a:t> base =  </a:t>
            </a:r>
            <a:r>
              <a:rPr lang="en-US" sz="3600" b="1" u="sng" dirty="0" smtClean="0">
                <a:latin typeface="Dutch 801 SWA" charset="0"/>
              </a:rPr>
              <a:t>neutral</a:t>
            </a:r>
            <a:r>
              <a:rPr lang="en-US" sz="3600" dirty="0" smtClean="0">
                <a:latin typeface="Dutch 801 SWA" charset="0"/>
              </a:rPr>
              <a:t> </a:t>
            </a:r>
          </a:p>
          <a:p>
            <a:pPr marL="609600" indent="-609600">
              <a:buFontTx/>
              <a:buNone/>
            </a:pPr>
            <a:r>
              <a:rPr lang="en-US" sz="3600" dirty="0" smtClean="0">
                <a:latin typeface="Dutch 801 SWA" charset="0"/>
              </a:rPr>
              <a:t>2)	</a:t>
            </a:r>
            <a:r>
              <a:rPr lang="en-US" sz="3600" b="1" dirty="0" smtClean="0">
                <a:latin typeface="Dutch 801 SWA" charset="0"/>
              </a:rPr>
              <a:t>weak</a:t>
            </a:r>
            <a:r>
              <a:rPr lang="en-US" sz="3600" dirty="0" smtClean="0">
                <a:latin typeface="Dutch 801 SWA" charset="0"/>
              </a:rPr>
              <a:t> acid + </a:t>
            </a:r>
            <a:r>
              <a:rPr lang="en-US" sz="3600" b="1" dirty="0" smtClean="0">
                <a:latin typeface="Dutch 801 SWA" charset="0"/>
              </a:rPr>
              <a:t>strong</a:t>
            </a:r>
            <a:r>
              <a:rPr lang="en-US" sz="3600" dirty="0" smtClean="0">
                <a:latin typeface="Dutch 801 SWA" charset="0"/>
              </a:rPr>
              <a:t> base =  </a:t>
            </a:r>
            <a:r>
              <a:rPr lang="en-US" sz="3600" b="1" u="sng" dirty="0" smtClean="0">
                <a:latin typeface="Dutch 801 SWA" charset="0"/>
              </a:rPr>
              <a:t>basic</a:t>
            </a:r>
            <a:r>
              <a:rPr lang="en-US" sz="3600" dirty="0" smtClean="0">
                <a:latin typeface="Dutch 801 SWA" charset="0"/>
              </a:rPr>
              <a:t> </a:t>
            </a:r>
          </a:p>
          <a:p>
            <a:pPr marL="609600" indent="-609600">
              <a:buFontTx/>
              <a:buNone/>
            </a:pPr>
            <a:r>
              <a:rPr lang="en-US" sz="3600" dirty="0" smtClean="0">
                <a:latin typeface="Dutch 801 SWA" charset="0"/>
              </a:rPr>
              <a:t>3)	</a:t>
            </a:r>
            <a:r>
              <a:rPr lang="en-US" sz="3600" b="1" dirty="0" smtClean="0">
                <a:latin typeface="Dutch 801 SWA" charset="0"/>
              </a:rPr>
              <a:t>strong</a:t>
            </a:r>
            <a:r>
              <a:rPr lang="en-US" sz="3600" dirty="0" smtClean="0">
                <a:latin typeface="Dutch 801 SWA" charset="0"/>
              </a:rPr>
              <a:t> acid + </a:t>
            </a:r>
            <a:r>
              <a:rPr lang="en-US" sz="3600" b="1" dirty="0" smtClean="0">
                <a:latin typeface="Dutch 801 SWA" charset="0"/>
              </a:rPr>
              <a:t>weak</a:t>
            </a:r>
            <a:r>
              <a:rPr lang="en-US" sz="3600" dirty="0" smtClean="0">
                <a:latin typeface="Dutch 801 SWA" charset="0"/>
              </a:rPr>
              <a:t> base = </a:t>
            </a:r>
            <a:r>
              <a:rPr lang="en-US" sz="3600" b="1" u="sng" dirty="0" smtClean="0">
                <a:latin typeface="Dutch 801 SWA" charset="0"/>
              </a:rPr>
              <a:t>acidic</a:t>
            </a:r>
            <a:r>
              <a:rPr lang="en-US" sz="3600" dirty="0" smtClean="0">
                <a:latin typeface="Dutch 801 SWA" charset="0"/>
              </a:rPr>
              <a:t> </a:t>
            </a:r>
          </a:p>
          <a:p>
            <a:pPr marL="609600" indent="-609600">
              <a:buFontTx/>
              <a:buAutoNum type="arabicParenR" startAt="4"/>
            </a:pPr>
            <a:r>
              <a:rPr lang="en-US" sz="3600" b="1" dirty="0" smtClean="0">
                <a:latin typeface="Dutch 801 SWA" charset="0"/>
              </a:rPr>
              <a:t>weak</a:t>
            </a:r>
            <a:r>
              <a:rPr lang="en-US" sz="3600" dirty="0" smtClean="0">
                <a:latin typeface="Dutch 801 SWA" charset="0"/>
              </a:rPr>
              <a:t> acid + </a:t>
            </a:r>
            <a:r>
              <a:rPr lang="en-US" sz="3600" b="1" dirty="0" smtClean="0">
                <a:latin typeface="Dutch 801 SWA" charset="0"/>
              </a:rPr>
              <a:t>weak</a:t>
            </a:r>
            <a:r>
              <a:rPr lang="en-US" sz="3600" dirty="0" smtClean="0">
                <a:latin typeface="Dutch 801 SWA" charset="0"/>
              </a:rPr>
              <a:t> base =</a:t>
            </a:r>
            <a:r>
              <a:rPr lang="en-US" sz="3600" b="1" u="sng" dirty="0" smtClean="0">
                <a:latin typeface="Dutch 801 SWA" charset="0"/>
              </a:rPr>
              <a:t> neutral, </a:t>
            </a:r>
          </a:p>
          <a:p>
            <a:pPr marL="609600" indent="-609600">
              <a:buFontTx/>
              <a:buNone/>
            </a:pPr>
            <a:r>
              <a:rPr lang="en-US" sz="3600" b="1" dirty="0" smtClean="0">
                <a:latin typeface="Dutch 801 SWA" charset="0"/>
              </a:rPr>
              <a:t>    </a:t>
            </a:r>
            <a:r>
              <a:rPr lang="en-US" sz="3600" b="1" u="sng" dirty="0" smtClean="0">
                <a:latin typeface="Dutch 801 SWA" charset="0"/>
              </a:rPr>
              <a:t>basic or an  acidic</a:t>
            </a:r>
            <a:r>
              <a:rPr lang="en-US" sz="3600" b="1" dirty="0" smtClean="0">
                <a:latin typeface="Dutch 801 SWA" charset="0"/>
              </a:rPr>
              <a:t>  </a:t>
            </a:r>
            <a:r>
              <a:rPr lang="en-US" sz="3600" dirty="0" smtClean="0">
                <a:latin typeface="Dutch 801 SWA" charset="0"/>
              </a:rPr>
              <a:t>solution depending on the relative strengths of the acid and the  base.</a:t>
            </a:r>
            <a:endParaRPr lang="en-US" dirty="0" smtClean="0">
              <a:latin typeface="Dutch 801 SWA" charset="0"/>
            </a:endParaRPr>
          </a:p>
          <a:p>
            <a:pPr marL="609600" indent="-6096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0841767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747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722DF3-9005-4681-A80C-95400857A016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000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Key Points about Buffers</a:t>
            </a:r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679825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>
                <a:solidFill>
                  <a:srgbClr val="C00000"/>
                </a:solidFill>
              </a:rPr>
              <a:t>Buffer </a:t>
            </a:r>
            <a:r>
              <a:rPr lang="en-US" altLang="en-US" sz="2800" dirty="0" smtClean="0"/>
              <a:t>– an aqueous solution containing substances that </a:t>
            </a:r>
            <a:r>
              <a:rPr lang="en-US" altLang="en-US" sz="2800" dirty="0" smtClean="0">
                <a:solidFill>
                  <a:srgbClr val="C00000"/>
                </a:solidFill>
              </a:rPr>
              <a:t>prevent major changes </a:t>
            </a:r>
            <a:r>
              <a:rPr lang="en-US" altLang="en-US" sz="2800" dirty="0" smtClean="0"/>
              <a:t>in solution </a:t>
            </a:r>
            <a:r>
              <a:rPr lang="en-US" altLang="en-US" sz="2800" dirty="0" smtClean="0">
                <a:solidFill>
                  <a:srgbClr val="C00000"/>
                </a:solidFill>
              </a:rPr>
              <a:t>pH when small amounts of acid or base are added to it</a:t>
            </a:r>
            <a:r>
              <a:rPr lang="en-US" altLang="en-US" sz="2800" dirty="0" smtClean="0"/>
              <a:t>.</a:t>
            </a:r>
          </a:p>
          <a:p>
            <a:pPr marL="347663" indent="-347663" eaLnBrk="1" hangingPunct="1"/>
            <a:r>
              <a:rPr lang="en-US" altLang="en-US" sz="2800" dirty="0" smtClean="0"/>
              <a:t>They are </a:t>
            </a:r>
            <a:r>
              <a:rPr lang="en-US" altLang="en-US" sz="2800" dirty="0" smtClean="0">
                <a:solidFill>
                  <a:srgbClr val="C00000"/>
                </a:solidFill>
              </a:rPr>
              <a:t>weak acids or bases </a:t>
            </a:r>
            <a:r>
              <a:rPr lang="en-US" altLang="en-US" sz="2800" dirty="0" smtClean="0"/>
              <a:t>containing a </a:t>
            </a:r>
            <a:r>
              <a:rPr lang="en-US" altLang="en-US" sz="2800" dirty="0" smtClean="0">
                <a:solidFill>
                  <a:srgbClr val="C00000"/>
                </a:solidFill>
              </a:rPr>
              <a:t>common ion</a:t>
            </a:r>
            <a:r>
              <a:rPr lang="en-US" altLang="en-US" sz="2800" dirty="0" smtClean="0"/>
              <a:t>.</a:t>
            </a:r>
          </a:p>
          <a:p>
            <a:pPr marL="347663" indent="-347663" eaLnBrk="1" hangingPunct="1"/>
            <a:r>
              <a:rPr lang="en-US" altLang="en-US" sz="2800" dirty="0" smtClean="0"/>
              <a:t>Typically, a buffer system is composed of a </a:t>
            </a:r>
            <a:r>
              <a:rPr lang="en-US" altLang="en-US" sz="2800" dirty="0" smtClean="0">
                <a:solidFill>
                  <a:srgbClr val="C00000"/>
                </a:solidFill>
              </a:rPr>
              <a:t>weak acid and its conjugate base</a:t>
            </a:r>
            <a:r>
              <a:rPr lang="en-US" altLang="en-US" sz="2800" dirty="0" smtClean="0"/>
              <a:t>.</a:t>
            </a:r>
          </a:p>
        </p:txBody>
      </p:sp>
      <p:sp>
        <p:nvSpPr>
          <p:cNvPr id="74758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757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F99771-F5A6-49D4-A389-1DB4F91E5F6D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00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Buffers Contain Two Active Chemical Species</a:t>
            </a:r>
          </a:p>
        </p:txBody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885950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en-US" altLang="en-US" sz="2800" smtClean="0"/>
              <a:t>A substance to react with and remove added base.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altLang="en-US" sz="2800" smtClean="0"/>
              <a:t>A substance to react with and remove added acid.</a:t>
            </a:r>
          </a:p>
        </p:txBody>
      </p:sp>
      <p:sp>
        <p:nvSpPr>
          <p:cNvPr id="75782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00CC3C-1B62-42E0-9696-D73D454DF824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00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Adding an Acid to a Buffer</a:t>
            </a:r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5638800"/>
            <a:ext cx="9144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b="1" baseline="0" dirty="0" smtClean="0"/>
              <a:t>To play movie you must be in Slide Show Mode</a:t>
            </a:r>
            <a:endParaRPr lang="en-US" sz="1800" baseline="0" dirty="0" smtClean="0"/>
          </a:p>
          <a:p>
            <a:pPr algn="ctr">
              <a:defRPr/>
            </a:pPr>
            <a:r>
              <a:rPr lang="en-US" sz="1800" baseline="0" dirty="0" smtClean="0"/>
              <a:t>PC Users: Please wait for content to load, then click to play</a:t>
            </a:r>
          </a:p>
          <a:p>
            <a:pPr algn="ctr">
              <a:defRPr/>
            </a:pPr>
            <a:r>
              <a:rPr lang="en-US" sz="1800" baseline="0" dirty="0" smtClean="0"/>
              <a:t>Mac Users: </a:t>
            </a:r>
            <a:r>
              <a:rPr lang="en-US" sz="1800" b="1" u="sng" baseline="0" dirty="0" smtClean="0">
                <a:solidFill>
                  <a:srgbClr val="009999"/>
                </a:solidFill>
                <a:hlinkClick r:id="rId5" action="ppaction://hlinkfile"/>
              </a:rPr>
              <a:t>CLICK HERE</a:t>
            </a:r>
            <a:endParaRPr lang="en-US" sz="1800" b="1" baseline="0" dirty="0" smtClean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88" name="ShockwaveFlash1" r:id="rId2" imgW="1828800" imgH="1828800"/>
        </mc:Choice>
        <mc:Fallback>
          <p:control name="ShockwaveFlash1" r:id="rId2" imgW="1828800" imgH="1828800">
            <p:pic>
              <p:nvPicPr>
                <p:cNvPr id="3074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143000" y="1676400"/>
                  <a:ext cx="7086600" cy="38100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47D710-5C9F-416B-92BD-3D5DEB9E989B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00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Buffers</a:t>
            </a: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5638800"/>
            <a:ext cx="9144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b="1" baseline="0" dirty="0" smtClean="0"/>
              <a:t>To play movie you must be in Slide Show Mode</a:t>
            </a:r>
            <a:endParaRPr lang="en-US" sz="1800" baseline="0" dirty="0" smtClean="0"/>
          </a:p>
          <a:p>
            <a:pPr algn="ctr">
              <a:defRPr/>
            </a:pPr>
            <a:r>
              <a:rPr lang="en-US" sz="1800" baseline="0" dirty="0" smtClean="0"/>
              <a:t>PC Users: Please wait for content to load, then click to play</a:t>
            </a:r>
          </a:p>
          <a:p>
            <a:pPr algn="ctr">
              <a:defRPr/>
            </a:pPr>
            <a:r>
              <a:rPr lang="en-US" sz="1800" baseline="0" dirty="0" smtClean="0"/>
              <a:t>Mac Users: </a:t>
            </a:r>
            <a:r>
              <a:rPr lang="en-US" sz="1800" b="1" u="sng" baseline="0" dirty="0" smtClean="0">
                <a:solidFill>
                  <a:srgbClr val="009999"/>
                </a:solidFill>
                <a:hlinkClick r:id="rId5" action="ppaction://hlinkfile"/>
              </a:rPr>
              <a:t>CLICK HERE</a:t>
            </a:r>
            <a:endParaRPr lang="en-US" sz="1800" b="1" baseline="0" dirty="0" smtClean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12" name="ShockwaveFlash1" r:id="rId2" imgW="1828800" imgH="1828800"/>
        </mc:Choice>
        <mc:Fallback>
          <p:control name="ShockwaveFlash1" r:id="rId2" imgW="1828800" imgH="1828800">
            <p:pic>
              <p:nvPicPr>
                <p:cNvPr id="4098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066800" y="1752600"/>
                  <a:ext cx="7086600" cy="3657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768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269DDD-F916-4DC2-A6FA-1F514596E94D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000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Addition of Base [OH</a:t>
            </a:r>
            <a:r>
              <a:rPr lang="en-US" altLang="en-US" baseline="30000" smtClean="0"/>
              <a:t>–</a:t>
            </a:r>
            <a:r>
              <a:rPr lang="en-US" altLang="en-US" smtClean="0"/>
              <a:t> ion] to the Buffer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192588"/>
          </a:xfrm>
        </p:spPr>
        <p:txBody>
          <a:bodyPr/>
          <a:lstStyle/>
          <a:p>
            <a:pPr marL="347663" indent="-347663" eaLnBrk="1" hangingPunct="1">
              <a:buFontTx/>
              <a:buNone/>
            </a:pPr>
            <a:r>
              <a:rPr lang="en-US" altLang="en-US" sz="2800" dirty="0" smtClean="0">
                <a:solidFill>
                  <a:srgbClr val="669900"/>
                </a:solidFill>
              </a:rPr>
              <a:t>			</a:t>
            </a:r>
            <a:r>
              <a:rPr lang="en-US" altLang="en-US" sz="2800" dirty="0" smtClean="0"/>
              <a:t>HA + H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O          H</a:t>
            </a:r>
            <a:r>
              <a:rPr lang="en-US" altLang="en-US" sz="2800" baseline="-25000" dirty="0" smtClean="0"/>
              <a:t>3</a:t>
            </a:r>
            <a:r>
              <a:rPr lang="en-US" altLang="en-US" sz="2800" dirty="0" smtClean="0"/>
              <a:t>O</a:t>
            </a:r>
            <a:r>
              <a:rPr lang="en-US" altLang="en-US" sz="2800" baseline="30000" dirty="0" smtClean="0"/>
              <a:t>+</a:t>
            </a:r>
            <a:r>
              <a:rPr lang="en-US" altLang="en-US" sz="2800" dirty="0" smtClean="0"/>
              <a:t> + A</a:t>
            </a:r>
            <a:r>
              <a:rPr lang="en-US" altLang="en-US" sz="2800" baseline="30000" dirty="0" smtClean="0"/>
              <a:t>–</a:t>
            </a:r>
          </a:p>
          <a:p>
            <a:pPr marL="347663" indent="-347663" eaLnBrk="1" hangingPunct="1"/>
            <a:r>
              <a:rPr lang="en-US" altLang="en-US" sz="2800" dirty="0" smtClean="0">
                <a:solidFill>
                  <a:srgbClr val="669900"/>
                </a:solidFill>
              </a:rPr>
              <a:t>The added </a:t>
            </a:r>
            <a:r>
              <a:rPr lang="en-US" altLang="en-US" sz="2800" dirty="0" smtClean="0">
                <a:solidFill>
                  <a:srgbClr val="C00000"/>
                </a:solidFill>
              </a:rPr>
              <a:t>OH</a:t>
            </a:r>
            <a:r>
              <a:rPr lang="en-US" altLang="en-US" sz="2800" baseline="30000" dirty="0" smtClean="0">
                <a:solidFill>
                  <a:srgbClr val="C00000"/>
                </a:solidFill>
              </a:rPr>
              <a:t>–</a:t>
            </a:r>
            <a:r>
              <a:rPr lang="en-US" altLang="en-US" sz="2800" dirty="0" smtClean="0">
                <a:solidFill>
                  <a:srgbClr val="C00000"/>
                </a:solidFill>
              </a:rPr>
              <a:t> ion reacts with H</a:t>
            </a:r>
            <a:r>
              <a:rPr lang="en-US" altLang="en-US" sz="2800" baseline="-25000" dirty="0" smtClean="0">
                <a:solidFill>
                  <a:srgbClr val="C00000"/>
                </a:solidFill>
              </a:rPr>
              <a:t>3</a:t>
            </a:r>
            <a:r>
              <a:rPr lang="en-US" altLang="en-US" sz="2800" dirty="0" smtClean="0">
                <a:solidFill>
                  <a:srgbClr val="C00000"/>
                </a:solidFill>
              </a:rPr>
              <a:t>O</a:t>
            </a:r>
            <a:r>
              <a:rPr lang="en-US" altLang="en-US" sz="2800" baseline="30000" dirty="0" smtClean="0">
                <a:solidFill>
                  <a:srgbClr val="C00000"/>
                </a:solidFill>
              </a:rPr>
              <a:t>+</a:t>
            </a:r>
            <a:r>
              <a:rPr lang="en-US" altLang="en-US" sz="2800" dirty="0" smtClean="0">
                <a:solidFill>
                  <a:srgbClr val="669900"/>
                </a:solidFill>
              </a:rPr>
              <a:t> ion, producing water (neutralization).</a:t>
            </a:r>
          </a:p>
          <a:p>
            <a:pPr marL="347663" indent="-347663" eaLnBrk="1" hangingPunct="1"/>
            <a:r>
              <a:rPr lang="en-US" altLang="en-US" sz="2800" dirty="0" smtClean="0">
                <a:solidFill>
                  <a:srgbClr val="669900"/>
                </a:solidFill>
              </a:rPr>
              <a:t>The neutralization reaction produces the stress of not enough H</a:t>
            </a:r>
            <a:r>
              <a:rPr lang="en-US" altLang="en-US" sz="2800" baseline="-25000" dirty="0" smtClean="0">
                <a:solidFill>
                  <a:srgbClr val="669900"/>
                </a:solidFill>
              </a:rPr>
              <a:t>3</a:t>
            </a:r>
            <a:r>
              <a:rPr lang="en-US" altLang="en-US" sz="2800" dirty="0" smtClean="0">
                <a:solidFill>
                  <a:srgbClr val="669900"/>
                </a:solidFill>
              </a:rPr>
              <a:t>O</a:t>
            </a:r>
            <a:r>
              <a:rPr lang="en-US" altLang="en-US" sz="2800" baseline="30000" dirty="0" smtClean="0">
                <a:solidFill>
                  <a:srgbClr val="669900"/>
                </a:solidFill>
              </a:rPr>
              <a:t>+</a:t>
            </a:r>
            <a:r>
              <a:rPr lang="en-US" altLang="en-US" sz="2800" dirty="0" smtClean="0">
                <a:solidFill>
                  <a:srgbClr val="669900"/>
                </a:solidFill>
              </a:rPr>
              <a:t> ion because H</a:t>
            </a:r>
            <a:r>
              <a:rPr lang="en-US" altLang="en-US" sz="2800" baseline="-25000" dirty="0" smtClean="0">
                <a:solidFill>
                  <a:srgbClr val="669900"/>
                </a:solidFill>
              </a:rPr>
              <a:t>3</a:t>
            </a:r>
            <a:r>
              <a:rPr lang="en-US" altLang="en-US" sz="2800" dirty="0" smtClean="0">
                <a:solidFill>
                  <a:srgbClr val="669900"/>
                </a:solidFill>
              </a:rPr>
              <a:t>O</a:t>
            </a:r>
            <a:r>
              <a:rPr lang="en-US" altLang="en-US" sz="2800" baseline="30000" dirty="0" smtClean="0">
                <a:solidFill>
                  <a:srgbClr val="669900"/>
                </a:solidFill>
              </a:rPr>
              <a:t>+</a:t>
            </a:r>
            <a:r>
              <a:rPr lang="en-US" altLang="en-US" sz="2800" dirty="0" smtClean="0">
                <a:solidFill>
                  <a:srgbClr val="669900"/>
                </a:solidFill>
              </a:rPr>
              <a:t> ion was consumed in the neutralization.</a:t>
            </a:r>
          </a:p>
          <a:p>
            <a:pPr marL="347663" indent="-347663" eaLnBrk="1" hangingPunct="1"/>
            <a:r>
              <a:rPr lang="en-US" altLang="en-US" sz="2800" dirty="0" smtClean="0">
                <a:solidFill>
                  <a:srgbClr val="669900"/>
                </a:solidFill>
              </a:rPr>
              <a:t>The equilibrium shifts to the right to produce more H</a:t>
            </a:r>
            <a:r>
              <a:rPr lang="en-US" altLang="en-US" sz="2800" baseline="-25000" dirty="0" smtClean="0">
                <a:solidFill>
                  <a:srgbClr val="669900"/>
                </a:solidFill>
              </a:rPr>
              <a:t>3</a:t>
            </a:r>
            <a:r>
              <a:rPr lang="en-US" altLang="en-US" sz="2800" dirty="0" smtClean="0">
                <a:solidFill>
                  <a:srgbClr val="669900"/>
                </a:solidFill>
              </a:rPr>
              <a:t>O</a:t>
            </a:r>
            <a:r>
              <a:rPr lang="en-US" altLang="en-US" sz="2800" baseline="30000" dirty="0" smtClean="0">
                <a:solidFill>
                  <a:srgbClr val="669900"/>
                </a:solidFill>
              </a:rPr>
              <a:t>+</a:t>
            </a:r>
            <a:r>
              <a:rPr lang="en-US" altLang="en-US" sz="2800" dirty="0" smtClean="0">
                <a:solidFill>
                  <a:srgbClr val="669900"/>
                </a:solidFill>
              </a:rPr>
              <a:t> ion, which maintains the pH close to its original level.</a:t>
            </a:r>
          </a:p>
        </p:txBody>
      </p:sp>
      <p:sp>
        <p:nvSpPr>
          <p:cNvPr id="76806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pSp>
        <p:nvGrpSpPr>
          <p:cNvPr id="76807" name="Group 5"/>
          <p:cNvGrpSpPr>
            <a:grpSpLocks/>
          </p:cNvGrpSpPr>
          <p:nvPr/>
        </p:nvGrpSpPr>
        <p:grpSpPr bwMode="auto">
          <a:xfrm>
            <a:off x="4114800" y="1905000"/>
            <a:ext cx="533400" cy="304800"/>
            <a:chOff x="3408" y="288"/>
            <a:chExt cx="288" cy="192"/>
          </a:xfrm>
        </p:grpSpPr>
        <p:grpSp>
          <p:nvGrpSpPr>
            <p:cNvPr id="76808" name="Group 6"/>
            <p:cNvGrpSpPr>
              <a:grpSpLocks/>
            </p:cNvGrpSpPr>
            <p:nvPr/>
          </p:nvGrpSpPr>
          <p:grpSpPr bwMode="auto">
            <a:xfrm>
              <a:off x="3408" y="288"/>
              <a:ext cx="288" cy="48"/>
              <a:chOff x="3408" y="288"/>
              <a:chExt cx="288" cy="48"/>
            </a:xfrm>
          </p:grpSpPr>
          <p:sp>
            <p:nvSpPr>
              <p:cNvPr id="76812" name="Line 7"/>
              <p:cNvSpPr>
                <a:spLocks noChangeShapeType="1"/>
              </p:cNvSpPr>
              <p:nvPr/>
            </p:nvSpPr>
            <p:spPr bwMode="auto">
              <a:xfrm>
                <a:off x="3408" y="33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13" name="Line 8"/>
              <p:cNvSpPr>
                <a:spLocks noChangeShapeType="1"/>
              </p:cNvSpPr>
              <p:nvPr/>
            </p:nvSpPr>
            <p:spPr bwMode="auto">
              <a:xfrm flipH="1" flipV="1">
                <a:off x="3600" y="288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809" name="Group 9"/>
            <p:cNvGrpSpPr>
              <a:grpSpLocks/>
            </p:cNvGrpSpPr>
            <p:nvPr/>
          </p:nvGrpSpPr>
          <p:grpSpPr bwMode="auto">
            <a:xfrm flipH="1" flipV="1">
              <a:off x="3408" y="432"/>
              <a:ext cx="288" cy="48"/>
              <a:chOff x="3408" y="288"/>
              <a:chExt cx="288" cy="48"/>
            </a:xfrm>
          </p:grpSpPr>
          <p:sp>
            <p:nvSpPr>
              <p:cNvPr id="76810" name="Line 10"/>
              <p:cNvSpPr>
                <a:spLocks noChangeShapeType="1"/>
              </p:cNvSpPr>
              <p:nvPr/>
            </p:nvSpPr>
            <p:spPr bwMode="auto">
              <a:xfrm>
                <a:off x="3408" y="33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11" name="Line 11"/>
              <p:cNvSpPr>
                <a:spLocks noChangeShapeType="1"/>
              </p:cNvSpPr>
              <p:nvPr/>
            </p:nvSpPr>
            <p:spPr bwMode="auto">
              <a:xfrm flipH="1" flipV="1">
                <a:off x="3600" y="288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778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7A592F-32BB-4AB8-9872-884747C5864F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000"/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Addition of Acid [H</a:t>
            </a:r>
            <a:r>
              <a:rPr lang="en-US" altLang="en-US" baseline="-25000" smtClean="0"/>
              <a:t>3</a:t>
            </a:r>
            <a:r>
              <a:rPr lang="en-US" altLang="en-US" smtClean="0"/>
              <a:t>O</a:t>
            </a:r>
            <a:r>
              <a:rPr lang="en-US" altLang="en-US" baseline="30000" smtClean="0"/>
              <a:t>+</a:t>
            </a:r>
            <a:r>
              <a:rPr lang="en-US" altLang="en-US" smtClean="0"/>
              <a:t> ion] to the Buffer</a:t>
            </a:r>
          </a:p>
        </p:txBody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338513"/>
          </a:xfrm>
        </p:spPr>
        <p:txBody>
          <a:bodyPr/>
          <a:lstStyle/>
          <a:p>
            <a:pPr marL="347663" indent="-347663" eaLnBrk="1" hangingPunct="1">
              <a:buFontTx/>
              <a:buNone/>
            </a:pPr>
            <a:r>
              <a:rPr lang="en-US" altLang="en-US" sz="2800" dirty="0" smtClean="0">
                <a:solidFill>
                  <a:srgbClr val="669900"/>
                </a:solidFill>
              </a:rPr>
              <a:t>			</a:t>
            </a:r>
            <a:r>
              <a:rPr lang="en-US" altLang="en-US" sz="2800" dirty="0" smtClean="0"/>
              <a:t>HA + H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O          H</a:t>
            </a:r>
            <a:r>
              <a:rPr lang="en-US" altLang="en-US" sz="2800" baseline="-25000" dirty="0" smtClean="0"/>
              <a:t>3</a:t>
            </a:r>
            <a:r>
              <a:rPr lang="en-US" altLang="en-US" sz="2800" dirty="0" smtClean="0"/>
              <a:t>O</a:t>
            </a:r>
            <a:r>
              <a:rPr lang="en-US" altLang="en-US" sz="2800" baseline="30000" dirty="0" smtClean="0"/>
              <a:t>+</a:t>
            </a:r>
            <a:r>
              <a:rPr lang="en-US" altLang="en-US" sz="2800" dirty="0" smtClean="0"/>
              <a:t> + A</a:t>
            </a:r>
            <a:r>
              <a:rPr lang="en-US" altLang="en-US" sz="2800" baseline="30000" dirty="0" smtClean="0"/>
              <a:t>–</a:t>
            </a:r>
          </a:p>
          <a:p>
            <a:pPr marL="347663" indent="-347663" eaLnBrk="1" hangingPunct="1"/>
            <a:r>
              <a:rPr lang="en-US" altLang="en-US" sz="2800" dirty="0" smtClean="0">
                <a:solidFill>
                  <a:srgbClr val="669900"/>
                </a:solidFill>
              </a:rPr>
              <a:t>The </a:t>
            </a:r>
            <a:r>
              <a:rPr lang="en-US" altLang="en-US" sz="2800" dirty="0" smtClean="0">
                <a:solidFill>
                  <a:srgbClr val="C00000"/>
                </a:solidFill>
              </a:rPr>
              <a:t>added H</a:t>
            </a:r>
            <a:r>
              <a:rPr lang="en-US" altLang="en-US" sz="2800" baseline="-25000" dirty="0" smtClean="0">
                <a:solidFill>
                  <a:srgbClr val="C00000"/>
                </a:solidFill>
              </a:rPr>
              <a:t>3</a:t>
            </a:r>
            <a:r>
              <a:rPr lang="en-US" altLang="en-US" sz="2800" dirty="0" smtClean="0">
                <a:solidFill>
                  <a:srgbClr val="C00000"/>
                </a:solidFill>
              </a:rPr>
              <a:t>O</a:t>
            </a:r>
            <a:r>
              <a:rPr lang="en-US" altLang="en-US" sz="2800" baseline="30000" dirty="0" smtClean="0">
                <a:solidFill>
                  <a:srgbClr val="C00000"/>
                </a:solidFill>
              </a:rPr>
              <a:t>+</a:t>
            </a:r>
            <a:r>
              <a:rPr lang="en-US" altLang="en-US" sz="2800" dirty="0" smtClean="0">
                <a:solidFill>
                  <a:srgbClr val="C00000"/>
                </a:solidFill>
              </a:rPr>
              <a:t> ion increases </a:t>
            </a:r>
            <a:r>
              <a:rPr lang="en-US" altLang="en-US" sz="2800" dirty="0" smtClean="0">
                <a:solidFill>
                  <a:srgbClr val="669900"/>
                </a:solidFill>
              </a:rPr>
              <a:t>the overall amount of H</a:t>
            </a:r>
            <a:r>
              <a:rPr lang="en-US" altLang="en-US" sz="2800" baseline="-25000" dirty="0" smtClean="0">
                <a:solidFill>
                  <a:srgbClr val="669900"/>
                </a:solidFill>
              </a:rPr>
              <a:t>3</a:t>
            </a:r>
            <a:r>
              <a:rPr lang="en-US" altLang="en-US" sz="2800" dirty="0" smtClean="0">
                <a:solidFill>
                  <a:srgbClr val="669900"/>
                </a:solidFill>
              </a:rPr>
              <a:t>O</a:t>
            </a:r>
            <a:r>
              <a:rPr lang="en-US" altLang="en-US" sz="2800" baseline="30000" dirty="0" smtClean="0">
                <a:solidFill>
                  <a:srgbClr val="669900"/>
                </a:solidFill>
              </a:rPr>
              <a:t>+</a:t>
            </a:r>
            <a:r>
              <a:rPr lang="en-US" altLang="en-US" sz="2800" dirty="0" smtClean="0">
                <a:solidFill>
                  <a:srgbClr val="669900"/>
                </a:solidFill>
              </a:rPr>
              <a:t> ion present.</a:t>
            </a:r>
          </a:p>
          <a:p>
            <a:pPr marL="347663" indent="-347663" eaLnBrk="1" hangingPunct="1"/>
            <a:r>
              <a:rPr lang="en-US" altLang="en-US" sz="2800" dirty="0" smtClean="0">
                <a:solidFill>
                  <a:srgbClr val="669900"/>
                </a:solidFill>
              </a:rPr>
              <a:t>The stress on the system is too much H</a:t>
            </a:r>
            <a:r>
              <a:rPr lang="en-US" altLang="en-US" sz="2800" baseline="-25000" dirty="0" smtClean="0">
                <a:solidFill>
                  <a:srgbClr val="669900"/>
                </a:solidFill>
              </a:rPr>
              <a:t>3</a:t>
            </a:r>
            <a:r>
              <a:rPr lang="en-US" altLang="en-US" sz="2800" dirty="0" smtClean="0">
                <a:solidFill>
                  <a:srgbClr val="669900"/>
                </a:solidFill>
              </a:rPr>
              <a:t>O</a:t>
            </a:r>
            <a:r>
              <a:rPr lang="en-US" altLang="en-US" sz="2800" baseline="30000" dirty="0" smtClean="0">
                <a:solidFill>
                  <a:srgbClr val="669900"/>
                </a:solidFill>
              </a:rPr>
              <a:t>+</a:t>
            </a:r>
            <a:r>
              <a:rPr lang="en-US" altLang="en-US" sz="2800" dirty="0" smtClean="0">
                <a:solidFill>
                  <a:srgbClr val="669900"/>
                </a:solidFill>
              </a:rPr>
              <a:t> ion.</a:t>
            </a:r>
          </a:p>
          <a:p>
            <a:pPr marL="347663" indent="-347663" eaLnBrk="1" hangingPunct="1"/>
            <a:r>
              <a:rPr lang="en-US" altLang="en-US" sz="2800" dirty="0" smtClean="0">
                <a:solidFill>
                  <a:srgbClr val="669900"/>
                </a:solidFill>
              </a:rPr>
              <a:t>The equilibrium </a:t>
            </a:r>
            <a:r>
              <a:rPr lang="en-US" altLang="en-US" sz="2800" dirty="0" smtClean="0">
                <a:solidFill>
                  <a:srgbClr val="C00000"/>
                </a:solidFill>
              </a:rPr>
              <a:t>shifts to the left consuming most of the excess H</a:t>
            </a:r>
            <a:r>
              <a:rPr lang="en-US" altLang="en-US" sz="2800" baseline="-25000" dirty="0" smtClean="0">
                <a:solidFill>
                  <a:srgbClr val="C00000"/>
                </a:solidFill>
              </a:rPr>
              <a:t>3</a:t>
            </a:r>
            <a:r>
              <a:rPr lang="en-US" altLang="en-US" sz="2800" dirty="0" smtClean="0">
                <a:solidFill>
                  <a:srgbClr val="C00000"/>
                </a:solidFill>
              </a:rPr>
              <a:t>O</a:t>
            </a:r>
            <a:r>
              <a:rPr lang="en-US" altLang="en-US" sz="2800" baseline="30000" dirty="0" smtClean="0">
                <a:solidFill>
                  <a:srgbClr val="C00000"/>
                </a:solidFill>
              </a:rPr>
              <a:t>+</a:t>
            </a:r>
            <a:r>
              <a:rPr lang="en-US" altLang="en-US" sz="2800" dirty="0" smtClean="0">
                <a:solidFill>
                  <a:srgbClr val="C00000"/>
                </a:solidFill>
              </a:rPr>
              <a:t> </a:t>
            </a:r>
            <a:r>
              <a:rPr lang="en-US" altLang="en-US" sz="2800" dirty="0" smtClean="0">
                <a:solidFill>
                  <a:srgbClr val="669900"/>
                </a:solidFill>
              </a:rPr>
              <a:t>ion and resulting in a pH close to the original level.</a:t>
            </a:r>
          </a:p>
        </p:txBody>
      </p:sp>
      <p:sp>
        <p:nvSpPr>
          <p:cNvPr id="77830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pSp>
        <p:nvGrpSpPr>
          <p:cNvPr id="77831" name="Group 5"/>
          <p:cNvGrpSpPr>
            <a:grpSpLocks/>
          </p:cNvGrpSpPr>
          <p:nvPr/>
        </p:nvGrpSpPr>
        <p:grpSpPr bwMode="auto">
          <a:xfrm>
            <a:off x="4114800" y="1905000"/>
            <a:ext cx="533400" cy="304800"/>
            <a:chOff x="3408" y="288"/>
            <a:chExt cx="288" cy="192"/>
          </a:xfrm>
        </p:grpSpPr>
        <p:grpSp>
          <p:nvGrpSpPr>
            <p:cNvPr id="77832" name="Group 6"/>
            <p:cNvGrpSpPr>
              <a:grpSpLocks/>
            </p:cNvGrpSpPr>
            <p:nvPr/>
          </p:nvGrpSpPr>
          <p:grpSpPr bwMode="auto">
            <a:xfrm>
              <a:off x="3408" y="288"/>
              <a:ext cx="288" cy="48"/>
              <a:chOff x="3408" y="288"/>
              <a:chExt cx="288" cy="48"/>
            </a:xfrm>
          </p:grpSpPr>
          <p:sp>
            <p:nvSpPr>
              <p:cNvPr id="77836" name="Line 7"/>
              <p:cNvSpPr>
                <a:spLocks noChangeShapeType="1"/>
              </p:cNvSpPr>
              <p:nvPr/>
            </p:nvSpPr>
            <p:spPr bwMode="auto">
              <a:xfrm>
                <a:off x="3408" y="33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37" name="Line 8"/>
              <p:cNvSpPr>
                <a:spLocks noChangeShapeType="1"/>
              </p:cNvSpPr>
              <p:nvPr/>
            </p:nvSpPr>
            <p:spPr bwMode="auto">
              <a:xfrm flipH="1" flipV="1">
                <a:off x="3600" y="288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33" name="Group 9"/>
            <p:cNvGrpSpPr>
              <a:grpSpLocks/>
            </p:cNvGrpSpPr>
            <p:nvPr/>
          </p:nvGrpSpPr>
          <p:grpSpPr bwMode="auto">
            <a:xfrm flipH="1" flipV="1">
              <a:off x="3408" y="432"/>
              <a:ext cx="288" cy="48"/>
              <a:chOff x="3408" y="288"/>
              <a:chExt cx="288" cy="48"/>
            </a:xfrm>
          </p:grpSpPr>
          <p:sp>
            <p:nvSpPr>
              <p:cNvPr id="77834" name="Line 10"/>
              <p:cNvSpPr>
                <a:spLocks noChangeShapeType="1"/>
              </p:cNvSpPr>
              <p:nvPr/>
            </p:nvSpPr>
            <p:spPr bwMode="auto">
              <a:xfrm>
                <a:off x="3408" y="33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35" name="Line 11"/>
              <p:cNvSpPr>
                <a:spLocks noChangeShapeType="1"/>
              </p:cNvSpPr>
              <p:nvPr/>
            </p:nvSpPr>
            <p:spPr bwMode="auto">
              <a:xfrm flipH="1" flipV="1">
                <a:off x="3600" y="288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ECA72E-BCDA-4F8D-AEA8-18A234F54661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00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Difference Between Ionization and Dissociation</a:t>
            </a:r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31750" name="Picture 6" descr="10f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949450"/>
            <a:ext cx="9001125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788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59D1CE-179D-450D-A9C2-BB2155EFD93B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000"/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Henderson-Hasselbalch Equation</a:t>
            </a:r>
          </a:p>
        </p:txBody>
      </p:sp>
      <p:sp>
        <p:nvSpPr>
          <p:cNvPr id="78853" name="Rectangle 3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78854" name="Rectangle 4"/>
          <p:cNvSpPr>
            <a:spLocks noChangeArrowheads="1"/>
          </p:cNvSpPr>
          <p:nvPr/>
        </p:nvSpPr>
        <p:spPr bwMode="auto">
          <a:xfrm>
            <a:off x="0" y="2732088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78855" name="Object 5"/>
          <p:cNvGraphicFramePr>
            <a:graphicFrameLocks noChangeAspect="1"/>
          </p:cNvGraphicFramePr>
          <p:nvPr/>
        </p:nvGraphicFramePr>
        <p:xfrm>
          <a:off x="2743200" y="2438400"/>
          <a:ext cx="317182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4" name="Equation" r:id="rId4" imgW="3175000" imgH="1054100" progId="Equation.BREE4">
                  <p:embed/>
                </p:oleObj>
              </mc:Choice>
              <mc:Fallback>
                <p:oleObj name="Equation" r:id="rId4" imgW="3175000" imgH="1054100" progId="Equation.BREE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438400"/>
                        <a:ext cx="3171825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798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61FC23-4F28-4F2D-BA0D-F6E58CD12E38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000"/>
          </a:p>
        </p:txBody>
      </p:sp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192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Exercise</a:t>
            </a:r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001000" cy="2751138"/>
          </a:xfrm>
        </p:spPr>
        <p:txBody>
          <a:bodyPr/>
          <a:lstStyle/>
          <a:p>
            <a:pPr marL="347663" indent="-347663" eaLnBrk="1" hangingPunct="1">
              <a:buFontTx/>
              <a:buNone/>
            </a:pPr>
            <a:r>
              <a:rPr lang="en-US" altLang="en-US" sz="2800" smtClean="0"/>
              <a:t>	What is the pH of a buffer solution that is 0.45 M acetic acid (HC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H</a:t>
            </a:r>
            <a:r>
              <a:rPr lang="en-US" altLang="en-US" sz="2800" baseline="-25000" smtClean="0"/>
              <a:t>3</a:t>
            </a:r>
            <a:r>
              <a:rPr lang="en-US" altLang="en-US" sz="2800" smtClean="0"/>
              <a:t>O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) and 0.85 M sodium acetate (NaC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H</a:t>
            </a:r>
            <a:r>
              <a:rPr lang="en-US" altLang="en-US" sz="2800" baseline="-25000" smtClean="0"/>
              <a:t>3</a:t>
            </a:r>
            <a:r>
              <a:rPr lang="en-US" altLang="en-US" sz="2800" smtClean="0"/>
              <a:t>O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)? The </a:t>
            </a:r>
            <a:r>
              <a:rPr lang="en-US" altLang="en-US" sz="2800" i="1" smtClean="0"/>
              <a:t>K</a:t>
            </a:r>
            <a:r>
              <a:rPr lang="en-US" altLang="en-US" sz="2800" baseline="-25000" smtClean="0"/>
              <a:t>a</a:t>
            </a:r>
            <a:r>
              <a:rPr lang="en-US" altLang="en-US" sz="2800" smtClean="0"/>
              <a:t> for acetic acid is 1.8 </a:t>
            </a:r>
            <a:r>
              <a:rPr lang="en-US" altLang="en-US" sz="2800" smtClean="0">
                <a:cs typeface="Arial" panose="020B0604020202020204" pitchFamily="34" charset="0"/>
              </a:rPr>
              <a:t>× 10</a:t>
            </a:r>
            <a:r>
              <a:rPr lang="en-US" altLang="en-US" sz="2800" baseline="30000" smtClean="0">
                <a:cs typeface="Arial" panose="020B0604020202020204" pitchFamily="34" charset="0"/>
              </a:rPr>
              <a:t>–5</a:t>
            </a:r>
            <a:r>
              <a:rPr lang="en-US" altLang="en-US" sz="2800" smtClean="0">
                <a:cs typeface="Arial" panose="020B0604020202020204" pitchFamily="34" charset="0"/>
              </a:rPr>
              <a:t>.</a:t>
            </a:r>
          </a:p>
          <a:p>
            <a:pPr marL="347663" indent="-347663" eaLnBrk="1" hangingPunct="1">
              <a:buFontTx/>
              <a:buNone/>
            </a:pPr>
            <a:endParaRPr lang="en-US" altLang="en-US" sz="2800" smtClean="0">
              <a:cs typeface="Arial" panose="020B0604020202020204" pitchFamily="34" charset="0"/>
            </a:endParaRPr>
          </a:p>
          <a:p>
            <a:pPr marL="347663" indent="-347663" algn="ctr" eaLnBrk="1" hangingPunct="1">
              <a:buFontTx/>
              <a:buNone/>
            </a:pP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pH</a:t>
            </a:r>
            <a:r>
              <a:rPr lang="en-US" altLang="en-US" smtClean="0">
                <a:solidFill>
                  <a:srgbClr val="009900"/>
                </a:solidFill>
              </a:rPr>
              <a:t> = 5.02</a:t>
            </a:r>
          </a:p>
        </p:txBody>
      </p:sp>
      <p:pic>
        <p:nvPicPr>
          <p:cNvPr id="79878" name="Picture 6" descr="ques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808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42516F-DF6D-4051-9C80-83C18ED93F6A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000"/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153400" cy="2312988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Acids, bases, and soluble salts all produce ions in solution, thus they all produce solutions that conduct electricity.</a:t>
            </a:r>
          </a:p>
          <a:p>
            <a:pPr marL="347663" indent="-347663" eaLnBrk="1" hangingPunct="1"/>
            <a:r>
              <a:rPr lang="en-US" altLang="en-US" sz="2800" smtClean="0"/>
              <a:t>Electrolyte – substance whose aqueous solution conducts electricity.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819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55BBE4-E256-454A-84E0-0161B89EA6F5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000"/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153400" cy="519113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Example: table sugar (sucrose), glucose</a:t>
            </a:r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Nonelectrolyte – does not conduct electricity</a:t>
            </a:r>
          </a:p>
        </p:txBody>
      </p:sp>
      <p:pic>
        <p:nvPicPr>
          <p:cNvPr id="81926" name="Picture 6" descr="10f15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62200"/>
            <a:ext cx="5000625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829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43AB14-F986-42CC-BCE9-C76C7A5ED0C7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000"/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153400" cy="519113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Example: strong acids, bases, and soluble salts</a:t>
            </a:r>
          </a:p>
        </p:txBody>
      </p:sp>
      <p:sp>
        <p:nvSpPr>
          <p:cNvPr id="8294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Strong Electrolyte – completely ionizes/dissociates</a:t>
            </a:r>
          </a:p>
        </p:txBody>
      </p:sp>
      <p:pic>
        <p:nvPicPr>
          <p:cNvPr id="82950" name="Picture 6" descr="10f15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0"/>
            <a:ext cx="5000625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839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860423-EAB9-4E32-BAEA-B3F610777EB7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65</a:t>
            </a:fld>
            <a:endParaRPr lang="en-US" altLang="en-US" sz="1000"/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153400" cy="519113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Example: weak acids and bases</a:t>
            </a:r>
            <a:endParaRPr lang="en-US" altLang="en-US" sz="2800" smtClean="0">
              <a:solidFill>
                <a:srgbClr val="FF0000"/>
              </a:solidFill>
            </a:endParaRPr>
          </a:p>
        </p:txBody>
      </p:sp>
      <p:sp>
        <p:nvSpPr>
          <p:cNvPr id="8397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Weak Electrolyte – incompletely ionizes/dissociates</a:t>
            </a:r>
          </a:p>
        </p:txBody>
      </p:sp>
      <p:pic>
        <p:nvPicPr>
          <p:cNvPr id="83974" name="Picture 6" descr="10f15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5000625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849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4F59DA-76D1-4F17-AD88-DFBBF95F9AE1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66</a:t>
            </a:fld>
            <a:endParaRPr lang="en-US" altLang="en-US" sz="1000"/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153400" cy="2997200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The molar amount of that ion needed to supply one mole of positive or negative charge.</a:t>
            </a:r>
          </a:p>
          <a:p>
            <a:pPr marL="347663" indent="-347663" eaLnBrk="1" hangingPunct="1"/>
            <a:endParaRPr lang="en-US" altLang="en-US" sz="2800" smtClean="0"/>
          </a:p>
          <a:p>
            <a:pPr marL="347663" indent="-347663" eaLnBrk="1" hangingPunct="1">
              <a:buFontTx/>
              <a:buNone/>
            </a:pPr>
            <a:r>
              <a:rPr lang="en-US" altLang="en-US" sz="2800" smtClean="0"/>
              <a:t>			1 mole K</a:t>
            </a:r>
            <a:r>
              <a:rPr lang="en-US" altLang="en-US" sz="2800" baseline="30000" smtClean="0"/>
              <a:t>+</a:t>
            </a:r>
            <a:r>
              <a:rPr lang="en-US" altLang="en-US" sz="2800" smtClean="0"/>
              <a:t> = 1 equivalent</a:t>
            </a:r>
          </a:p>
          <a:p>
            <a:pPr marL="347663" indent="-347663" eaLnBrk="1" hangingPunct="1">
              <a:buFontTx/>
              <a:buNone/>
            </a:pPr>
            <a:r>
              <a:rPr lang="en-US" altLang="en-US" sz="2800" smtClean="0"/>
              <a:t>			1 mole Mg</a:t>
            </a:r>
            <a:r>
              <a:rPr lang="en-US" altLang="en-US" sz="2800" baseline="30000" smtClean="0"/>
              <a:t>2+</a:t>
            </a:r>
            <a:r>
              <a:rPr lang="en-US" altLang="en-US" sz="2800" smtClean="0"/>
              <a:t> = 2 equivalents</a:t>
            </a:r>
          </a:p>
          <a:p>
            <a:pPr marL="347663" indent="-347663" eaLnBrk="1" hangingPunct="1">
              <a:buFontTx/>
              <a:buNone/>
            </a:pPr>
            <a:r>
              <a:rPr lang="en-US" altLang="en-US" sz="2800" smtClean="0"/>
              <a:t>			1 mole PO</a:t>
            </a:r>
            <a:r>
              <a:rPr lang="en-US" altLang="en-US" sz="2800" baseline="-25000" smtClean="0"/>
              <a:t>4</a:t>
            </a:r>
            <a:r>
              <a:rPr lang="en-US" altLang="en-US" sz="2800" baseline="30000" smtClean="0"/>
              <a:t>3–</a:t>
            </a:r>
            <a:r>
              <a:rPr lang="en-US" altLang="en-US" sz="2800" smtClean="0"/>
              <a:t> = 3 equivalents</a:t>
            </a:r>
          </a:p>
        </p:txBody>
      </p:sp>
      <p:sp>
        <p:nvSpPr>
          <p:cNvPr id="849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Equivalent (Eq) of an 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860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BC34E0-4D5A-4388-9BD0-7247FB7C47AD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67</a:t>
            </a:fld>
            <a:endParaRPr lang="en-US" altLang="en-US" sz="1000"/>
          </a:p>
        </p:txBody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153400" cy="1031875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altLang="en-US" sz="2800" smtClean="0"/>
              <a:t>			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sz="2800" smtClean="0"/>
              <a:t>		1 milliequivalent = 10</a:t>
            </a:r>
            <a:r>
              <a:rPr lang="en-US" altLang="en-US" sz="2800" baseline="30000" smtClean="0"/>
              <a:t>–3</a:t>
            </a:r>
            <a:r>
              <a:rPr lang="en-US" altLang="en-US" sz="2800" smtClean="0"/>
              <a:t> equivalent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Milliequivalent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870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09602F-B3D9-4D43-8F64-9F2C4B8B1ADB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68</a:t>
            </a:fld>
            <a:endParaRPr lang="en-US" altLang="en-US" sz="1000"/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Concentrations of Major Electrolytes in Blood Plasma</a:t>
            </a:r>
          </a:p>
        </p:txBody>
      </p:sp>
      <p:pic>
        <p:nvPicPr>
          <p:cNvPr id="87045" name="Picture 5" descr="10t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178050"/>
            <a:ext cx="9031287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880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FDBDCE-5E02-45C8-A14B-375971A579B7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69</a:t>
            </a:fld>
            <a:endParaRPr lang="en-US" altLang="en-US" sz="1000"/>
          </a:p>
        </p:txBody>
      </p:sp>
      <p:sp>
        <p:nvSpPr>
          <p:cNvPr id="8806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668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Exercise</a:t>
            </a:r>
          </a:p>
        </p:txBody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001000" cy="2676525"/>
          </a:xfrm>
        </p:spPr>
        <p:txBody>
          <a:bodyPr/>
          <a:lstStyle/>
          <a:p>
            <a:pPr marL="793750" indent="0" eaLnBrk="1" hangingPunct="1">
              <a:buFontTx/>
              <a:buNone/>
            </a:pPr>
            <a:r>
              <a:rPr lang="en-US" altLang="en-US" sz="2800" smtClean="0"/>
              <a:t>The concentration of Ca</a:t>
            </a:r>
            <a:r>
              <a:rPr lang="en-US" altLang="en-US" sz="2800" baseline="30000" smtClean="0"/>
              <a:t>2+</a:t>
            </a:r>
            <a:r>
              <a:rPr lang="en-US" altLang="en-US" sz="2800" smtClean="0"/>
              <a:t> ion present in a sample is 5.3 mEq/L. How many milligrams of Ca</a:t>
            </a:r>
            <a:r>
              <a:rPr lang="en-US" altLang="en-US" sz="2800" baseline="30000" smtClean="0"/>
              <a:t>2+</a:t>
            </a:r>
            <a:r>
              <a:rPr lang="en-US" altLang="en-US" sz="2800" smtClean="0"/>
              <a:t> ion are present in 180.0 mL of the sample?</a:t>
            </a:r>
          </a:p>
          <a:p>
            <a:pPr marL="793750" indent="0" eaLnBrk="1" hangingPunct="1">
              <a:buFontTx/>
              <a:buNone/>
            </a:pPr>
            <a:endParaRPr lang="en-US" altLang="en-US" smtClean="0">
              <a:solidFill>
                <a:srgbClr val="009900"/>
              </a:solidFill>
            </a:endParaRPr>
          </a:p>
          <a:p>
            <a:pPr marL="793750" indent="0" eaLnBrk="1" hangingPunct="1">
              <a:buFontTx/>
              <a:buNone/>
            </a:pPr>
            <a:r>
              <a:rPr lang="en-US" altLang="en-US" smtClean="0">
                <a:solidFill>
                  <a:srgbClr val="009900"/>
                </a:solidFill>
              </a:rPr>
              <a:t>			</a:t>
            </a:r>
          </a:p>
        </p:txBody>
      </p:sp>
      <p:sp>
        <p:nvSpPr>
          <p:cNvPr id="88070" name="Rectangle 5"/>
          <p:cNvSpPr>
            <a:spLocks noChangeArrowheads="1"/>
          </p:cNvSpPr>
          <p:nvPr/>
        </p:nvSpPr>
        <p:spPr bwMode="auto">
          <a:xfrm>
            <a:off x="0" y="285591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88071" name="Rectangle 6"/>
          <p:cNvSpPr>
            <a:spLocks noChangeArrowheads="1"/>
          </p:cNvSpPr>
          <p:nvPr/>
        </p:nvSpPr>
        <p:spPr bwMode="auto">
          <a:xfrm>
            <a:off x="0" y="285591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88072" name="Picture 8" descr="ques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66D791-83B3-4205-9F7A-B81932BA658B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00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765550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err="1" smtClean="0">
                <a:solidFill>
                  <a:srgbClr val="C00000"/>
                </a:solidFill>
              </a:rPr>
              <a:t>Brønsted</a:t>
            </a:r>
            <a:r>
              <a:rPr lang="en-US" altLang="en-US" sz="2800" dirty="0" smtClean="0">
                <a:solidFill>
                  <a:srgbClr val="C00000"/>
                </a:solidFill>
              </a:rPr>
              <a:t>-Lowry acid</a:t>
            </a:r>
            <a:r>
              <a:rPr lang="en-US" altLang="en-US" sz="2800" dirty="0" smtClean="0"/>
              <a:t>: substance that can </a:t>
            </a:r>
            <a:r>
              <a:rPr lang="en-US" altLang="en-US" sz="2800" dirty="0" smtClean="0">
                <a:solidFill>
                  <a:schemeClr val="accent2"/>
                </a:solidFill>
              </a:rPr>
              <a:t>donate</a:t>
            </a:r>
            <a:r>
              <a:rPr lang="en-US" altLang="en-US" sz="2800" dirty="0" smtClean="0"/>
              <a:t> a </a:t>
            </a:r>
            <a:r>
              <a:rPr lang="en-US" altLang="en-US" sz="2800" dirty="0" smtClean="0">
                <a:solidFill>
                  <a:srgbClr val="C00000"/>
                </a:solidFill>
              </a:rPr>
              <a:t>proton</a:t>
            </a:r>
            <a:r>
              <a:rPr lang="en-US" altLang="en-US" sz="2800" dirty="0" smtClean="0"/>
              <a:t> (</a:t>
            </a:r>
            <a:r>
              <a:rPr lang="en-US" altLang="en-US" sz="2800" dirty="0" smtClean="0">
                <a:solidFill>
                  <a:srgbClr val="C00000"/>
                </a:solidFill>
              </a:rPr>
              <a:t>H</a:t>
            </a:r>
            <a:r>
              <a:rPr lang="en-US" altLang="en-US" sz="2800" baseline="30000" dirty="0" smtClean="0">
                <a:solidFill>
                  <a:srgbClr val="C00000"/>
                </a:solidFill>
              </a:rPr>
              <a:t>+</a:t>
            </a:r>
            <a:r>
              <a:rPr lang="en-US" altLang="en-US" sz="2800" dirty="0" smtClean="0">
                <a:solidFill>
                  <a:srgbClr val="C00000"/>
                </a:solidFill>
              </a:rPr>
              <a:t> ion</a:t>
            </a:r>
            <a:r>
              <a:rPr lang="en-US" altLang="en-US" sz="2800" dirty="0" smtClean="0"/>
              <a:t>) to some other substance; proton donor.</a:t>
            </a:r>
          </a:p>
          <a:p>
            <a:pPr marL="347663" indent="-347663" eaLnBrk="1" hangingPunct="1"/>
            <a:r>
              <a:rPr lang="en-US" altLang="en-US" sz="2800" dirty="0" err="1" smtClean="0">
                <a:solidFill>
                  <a:srgbClr val="C00000"/>
                </a:solidFill>
              </a:rPr>
              <a:t>Brønsted</a:t>
            </a:r>
            <a:r>
              <a:rPr lang="en-US" altLang="en-US" sz="2800" dirty="0" smtClean="0">
                <a:solidFill>
                  <a:srgbClr val="C00000"/>
                </a:solidFill>
              </a:rPr>
              <a:t>-Lowry base</a:t>
            </a:r>
            <a:r>
              <a:rPr lang="en-US" altLang="en-US" sz="2800" dirty="0" smtClean="0"/>
              <a:t>: substance that can </a:t>
            </a:r>
            <a:r>
              <a:rPr lang="en-US" altLang="en-US" sz="2800" dirty="0" smtClean="0">
                <a:solidFill>
                  <a:schemeClr val="accent2"/>
                </a:solidFill>
              </a:rPr>
              <a:t>accept</a:t>
            </a:r>
            <a:r>
              <a:rPr lang="en-US" altLang="en-US" sz="2800" dirty="0" smtClean="0"/>
              <a:t> a </a:t>
            </a:r>
            <a:r>
              <a:rPr lang="en-US" altLang="en-US" sz="2800" dirty="0" smtClean="0">
                <a:solidFill>
                  <a:srgbClr val="C00000"/>
                </a:solidFill>
              </a:rPr>
              <a:t>proton</a:t>
            </a:r>
            <a:r>
              <a:rPr lang="en-US" altLang="en-US" sz="2800" dirty="0" smtClean="0"/>
              <a:t> (</a:t>
            </a:r>
            <a:r>
              <a:rPr lang="en-US" altLang="en-US" sz="2800" dirty="0" smtClean="0">
                <a:solidFill>
                  <a:srgbClr val="C00000"/>
                </a:solidFill>
              </a:rPr>
              <a:t>H</a:t>
            </a:r>
            <a:r>
              <a:rPr lang="en-US" altLang="en-US" sz="2800" baseline="30000" dirty="0" smtClean="0">
                <a:solidFill>
                  <a:srgbClr val="C00000"/>
                </a:solidFill>
              </a:rPr>
              <a:t>+</a:t>
            </a:r>
            <a:r>
              <a:rPr lang="en-US" altLang="en-US" sz="2800" dirty="0" smtClean="0">
                <a:solidFill>
                  <a:srgbClr val="C00000"/>
                </a:solidFill>
              </a:rPr>
              <a:t> ion</a:t>
            </a:r>
            <a:r>
              <a:rPr lang="en-US" altLang="en-US" sz="2800" dirty="0" smtClean="0"/>
              <a:t>) from some other substance; proton acceptor.</a:t>
            </a:r>
          </a:p>
          <a:p>
            <a:pPr marL="347663" indent="-347663" algn="ctr" eaLnBrk="1" hangingPunct="1">
              <a:buFontTx/>
              <a:buNone/>
            </a:pPr>
            <a:r>
              <a:rPr lang="en-US" altLang="en-US" sz="2800" dirty="0" err="1" smtClean="0">
                <a:solidFill>
                  <a:srgbClr val="FF0066"/>
                </a:solidFill>
              </a:rPr>
              <a:t>HCl</a:t>
            </a:r>
            <a:r>
              <a:rPr lang="en-US" altLang="en-US" sz="2800" dirty="0" smtClean="0">
                <a:solidFill>
                  <a:srgbClr val="A50021"/>
                </a:solidFill>
              </a:rPr>
              <a:t> </a:t>
            </a:r>
            <a:r>
              <a:rPr lang="en-US" altLang="en-US" sz="2800" dirty="0" smtClean="0"/>
              <a:t>+ </a:t>
            </a:r>
            <a:r>
              <a:rPr lang="en-US" altLang="en-US" sz="2800" dirty="0" smtClean="0">
                <a:solidFill>
                  <a:srgbClr val="0000FF"/>
                </a:solidFill>
              </a:rPr>
              <a:t>H</a:t>
            </a:r>
            <a:r>
              <a:rPr lang="en-US" alt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en-US" sz="2800" dirty="0" smtClean="0">
                <a:solidFill>
                  <a:srgbClr val="0000FF"/>
                </a:solidFill>
              </a:rPr>
              <a:t>O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latin typeface="Symbol" panose="05050102010706020507" pitchFamily="18" charset="2"/>
              </a:rPr>
              <a:t></a:t>
            </a:r>
            <a:r>
              <a:rPr lang="en-US" altLang="en-US" sz="2800" dirty="0" smtClean="0"/>
              <a:t>  Cl</a:t>
            </a:r>
            <a:r>
              <a:rPr lang="en-US" altLang="en-US" sz="2800" baseline="30000" dirty="0" smtClean="0">
                <a:latin typeface="Symbol" panose="05050102010706020507" pitchFamily="18" charset="2"/>
              </a:rPr>
              <a:t></a:t>
            </a:r>
            <a:r>
              <a:rPr lang="en-US" altLang="en-US" sz="2800" dirty="0" smtClean="0"/>
              <a:t> + H</a:t>
            </a:r>
            <a:r>
              <a:rPr lang="en-US" altLang="en-US" sz="2800" baseline="-25000" dirty="0" smtClean="0"/>
              <a:t>3</a:t>
            </a:r>
            <a:r>
              <a:rPr lang="en-US" altLang="en-US" sz="2800" dirty="0" smtClean="0"/>
              <a:t>O</a:t>
            </a:r>
            <a:r>
              <a:rPr lang="en-US" altLang="en-US" sz="2800" baseline="30000" dirty="0" smtClean="0"/>
              <a:t>+</a:t>
            </a:r>
            <a:endParaRPr lang="en-US" altLang="en-US" sz="2800" dirty="0" smtClean="0"/>
          </a:p>
          <a:p>
            <a:pPr marL="347663" indent="-347663" eaLnBrk="1" hangingPunct="1">
              <a:buFontTx/>
              <a:buNone/>
            </a:pPr>
            <a:r>
              <a:rPr lang="en-US" altLang="en-US" sz="2800" dirty="0" smtClean="0"/>
              <a:t>	      	 </a:t>
            </a:r>
            <a:r>
              <a:rPr lang="en-US" altLang="en-US" sz="2800" dirty="0" smtClean="0">
                <a:solidFill>
                  <a:srgbClr val="FF0066"/>
                </a:solidFill>
              </a:rPr>
              <a:t>acid</a:t>
            </a:r>
            <a:r>
              <a:rPr lang="en-US" altLang="en-US" sz="2800" dirty="0" smtClean="0"/>
              <a:t>    </a:t>
            </a:r>
            <a:r>
              <a:rPr lang="en-US" altLang="en-US" sz="2800" dirty="0" smtClean="0">
                <a:solidFill>
                  <a:srgbClr val="0000FF"/>
                </a:solidFill>
              </a:rPr>
              <a:t>base</a:t>
            </a:r>
          </a:p>
        </p:txBody>
      </p:sp>
      <p:sp>
        <p:nvSpPr>
          <p:cNvPr id="32773" name="Rectangle 3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890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77F1B0-2CC9-4A7F-A57D-13D404E984AF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70</a:t>
            </a:fld>
            <a:endParaRPr lang="en-US" altLang="en-US" sz="1000"/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668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Exercise</a:t>
            </a:r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001000" cy="2676525"/>
          </a:xfrm>
        </p:spPr>
        <p:txBody>
          <a:bodyPr/>
          <a:lstStyle/>
          <a:p>
            <a:pPr marL="793750" indent="0" eaLnBrk="1" hangingPunct="1">
              <a:buFontTx/>
              <a:buNone/>
            </a:pPr>
            <a:r>
              <a:rPr lang="en-US" altLang="en-US" sz="2800" smtClean="0"/>
              <a:t>The concentration of Ca</a:t>
            </a:r>
            <a:r>
              <a:rPr lang="en-US" altLang="en-US" sz="2800" baseline="30000" smtClean="0"/>
              <a:t>2+</a:t>
            </a:r>
            <a:r>
              <a:rPr lang="en-US" altLang="en-US" sz="2800" smtClean="0"/>
              <a:t> ion present in a sample is 5.3 mEq/L. How many milligrams of Ca</a:t>
            </a:r>
            <a:r>
              <a:rPr lang="en-US" altLang="en-US" sz="2800" baseline="30000" smtClean="0"/>
              <a:t>2+</a:t>
            </a:r>
            <a:r>
              <a:rPr lang="en-US" altLang="en-US" sz="2800" smtClean="0"/>
              <a:t> ion are present in 180.0 mL of the sample?</a:t>
            </a:r>
          </a:p>
          <a:p>
            <a:pPr marL="793750" indent="0" eaLnBrk="1" hangingPunct="1">
              <a:buFontTx/>
              <a:buNone/>
            </a:pPr>
            <a:endParaRPr lang="en-US" altLang="en-US" smtClean="0">
              <a:solidFill>
                <a:srgbClr val="009900"/>
              </a:solidFill>
            </a:endParaRPr>
          </a:p>
          <a:p>
            <a:pPr marL="793750" indent="0" eaLnBrk="1" hangingPunct="1">
              <a:buFontTx/>
              <a:buNone/>
            </a:pPr>
            <a:r>
              <a:rPr lang="en-US" altLang="en-US" smtClean="0">
                <a:solidFill>
                  <a:srgbClr val="009900"/>
                </a:solidFill>
              </a:rPr>
              <a:t>			19 mg Ca</a:t>
            </a:r>
            <a:r>
              <a:rPr lang="en-US" altLang="en-US" baseline="30000" smtClean="0">
                <a:solidFill>
                  <a:srgbClr val="009900"/>
                </a:solidFill>
              </a:rPr>
              <a:t>2+</a:t>
            </a:r>
            <a:r>
              <a:rPr lang="en-US" altLang="en-US" smtClean="0">
                <a:solidFill>
                  <a:srgbClr val="009900"/>
                </a:solidFill>
              </a:rPr>
              <a:t> ion</a:t>
            </a:r>
          </a:p>
        </p:txBody>
      </p:sp>
      <p:sp>
        <p:nvSpPr>
          <p:cNvPr id="89094" name="Rectangle 5"/>
          <p:cNvSpPr>
            <a:spLocks noChangeArrowheads="1"/>
          </p:cNvSpPr>
          <p:nvPr/>
        </p:nvSpPr>
        <p:spPr bwMode="auto">
          <a:xfrm>
            <a:off x="0" y="285591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89095" name="Rectangle 6"/>
          <p:cNvSpPr>
            <a:spLocks noChangeArrowheads="1"/>
          </p:cNvSpPr>
          <p:nvPr/>
        </p:nvSpPr>
        <p:spPr bwMode="auto">
          <a:xfrm>
            <a:off x="0" y="285591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89096" name="Object 7"/>
          <p:cNvGraphicFramePr>
            <a:graphicFrameLocks noChangeAspect="1"/>
          </p:cNvGraphicFramePr>
          <p:nvPr/>
        </p:nvGraphicFramePr>
        <p:xfrm>
          <a:off x="228600" y="5334000"/>
          <a:ext cx="865822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7" name="Equation" r:id="rId4" imgW="7315200" imgH="685800" progId="Equation.BREE4">
                  <p:embed/>
                </p:oleObj>
              </mc:Choice>
              <mc:Fallback>
                <p:oleObj name="Equation" r:id="rId4" imgW="7315200" imgH="685800" progId="Equation.BREE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334000"/>
                        <a:ext cx="8658225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7" name="Rectangle 8"/>
          <p:cNvSpPr>
            <a:spLocks noChangeArrowheads="1"/>
          </p:cNvSpPr>
          <p:nvPr/>
        </p:nvSpPr>
        <p:spPr bwMode="auto">
          <a:xfrm>
            <a:off x="66675" y="5108575"/>
            <a:ext cx="8991600" cy="1049338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89098" name="Picture 10" descr="questio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901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D2D4FE-CEBE-4756-89D7-2CD6AA612E31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71</a:t>
            </a:fld>
            <a:endParaRPr lang="en-US" altLang="en-US" sz="1000"/>
          </a:p>
        </p:txBody>
      </p:sp>
      <p:sp>
        <p:nvSpPr>
          <p:cNvPr id="901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7848600" cy="3252788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A neutralization reaction in which a measured volume of an acid or a base of known concentration is completely reacted with a measured volume of a base or an acid of unknown concentration.</a:t>
            </a:r>
          </a:p>
          <a:p>
            <a:pPr marL="347663" indent="-347663" eaLnBrk="1" hangingPunct="1"/>
            <a:r>
              <a:rPr lang="en-US" altLang="en-US" sz="2800" smtClean="0"/>
              <a:t>For a strong acid and base reaction:</a:t>
            </a:r>
          </a:p>
          <a:p>
            <a:pPr marL="798513" lvl="1" indent="-333375" eaLnBrk="1" hangingPunct="1">
              <a:buFontTx/>
              <a:buNone/>
            </a:pPr>
            <a:r>
              <a:rPr lang="en-US" altLang="en-US" sz="2800" smtClean="0"/>
              <a:t>	</a:t>
            </a:r>
            <a:r>
              <a:rPr lang="en-US" altLang="en-US" sz="2800" smtClean="0">
                <a:solidFill>
                  <a:srgbClr val="0000FF"/>
                </a:solidFill>
              </a:rPr>
              <a:t>H</a:t>
            </a:r>
            <a:r>
              <a:rPr lang="en-US" altLang="en-US" sz="2800" baseline="30000" smtClean="0">
                <a:solidFill>
                  <a:srgbClr val="0000FF"/>
                </a:solidFill>
              </a:rPr>
              <a:t>+</a:t>
            </a:r>
            <a:r>
              <a:rPr lang="en-US" altLang="en-US" sz="2800" smtClean="0">
                <a:solidFill>
                  <a:srgbClr val="0000FF"/>
                </a:solidFill>
              </a:rPr>
              <a:t>(</a:t>
            </a:r>
            <a:r>
              <a:rPr lang="en-US" altLang="en-US" sz="2800" i="1" smtClean="0">
                <a:solidFill>
                  <a:srgbClr val="0000FF"/>
                </a:solidFill>
              </a:rPr>
              <a:t>aq</a:t>
            </a:r>
            <a:r>
              <a:rPr lang="en-US" altLang="en-US" sz="2800" smtClean="0">
                <a:solidFill>
                  <a:srgbClr val="0000FF"/>
                </a:solidFill>
              </a:rPr>
              <a:t>) + OH</a:t>
            </a:r>
            <a:r>
              <a:rPr lang="en-US" altLang="en-US" sz="2800" baseline="30000" smtClean="0">
                <a:solidFill>
                  <a:srgbClr val="0000FF"/>
                </a:solidFill>
              </a:rPr>
              <a:t>–</a:t>
            </a:r>
            <a:r>
              <a:rPr lang="en-US" altLang="en-US" sz="2800" smtClean="0">
                <a:solidFill>
                  <a:srgbClr val="0000FF"/>
                </a:solidFill>
              </a:rPr>
              <a:t>(</a:t>
            </a:r>
            <a:r>
              <a:rPr lang="en-US" altLang="en-US" sz="2800" i="1" smtClean="0">
                <a:solidFill>
                  <a:srgbClr val="0000FF"/>
                </a:solidFill>
              </a:rPr>
              <a:t>aq</a:t>
            </a:r>
            <a:r>
              <a:rPr lang="en-US" altLang="en-US" sz="2800" smtClean="0">
                <a:solidFill>
                  <a:srgbClr val="0000FF"/>
                </a:solidFill>
              </a:rPr>
              <a:t>) </a:t>
            </a:r>
            <a:r>
              <a:rPr lang="en-US" altLang="en-US" sz="2800" smtClean="0">
                <a:solidFill>
                  <a:srgbClr val="0000FF"/>
                </a:solidFill>
                <a:latin typeface="Symbol" panose="05050102010706020507" pitchFamily="18" charset="2"/>
              </a:rPr>
              <a:t> </a:t>
            </a:r>
            <a:r>
              <a:rPr lang="en-US" altLang="en-US" sz="2800" smtClean="0">
                <a:solidFill>
                  <a:srgbClr val="0000FF"/>
                </a:solidFill>
              </a:rPr>
              <a:t>H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2</a:t>
            </a:r>
            <a:r>
              <a:rPr lang="en-US" altLang="en-US" sz="2800" smtClean="0">
                <a:solidFill>
                  <a:srgbClr val="0000FF"/>
                </a:solidFill>
              </a:rPr>
              <a:t>O(</a:t>
            </a:r>
            <a:r>
              <a:rPr lang="en-US" altLang="en-US" sz="2800" i="1" smtClean="0">
                <a:solidFill>
                  <a:srgbClr val="0000FF"/>
                </a:solidFill>
              </a:rPr>
              <a:t>l</a:t>
            </a:r>
            <a:r>
              <a:rPr lang="en-US" altLang="en-US" sz="2800" smtClean="0">
                <a:solidFill>
                  <a:srgbClr val="0000FF"/>
                </a:solidFill>
              </a:rPr>
              <a:t>)</a:t>
            </a:r>
            <a:endParaRPr lang="en-US" altLang="en-US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911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EF420A-AFFB-4FDB-9A1C-20B597383542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72</a:t>
            </a:fld>
            <a:endParaRPr lang="en-US" altLang="en-US" sz="1000"/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Titration Setup</a:t>
            </a:r>
          </a:p>
        </p:txBody>
      </p:sp>
      <p:pic>
        <p:nvPicPr>
          <p:cNvPr id="91141" name="Picture 5" descr="10f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3" y="990600"/>
            <a:ext cx="2636837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921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C3C989-EABC-4792-828C-5B4891C937CB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73</a:t>
            </a:fld>
            <a:endParaRPr lang="en-US" altLang="en-US" sz="1000"/>
          </a:p>
        </p:txBody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7848600" cy="2740025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/>
              <a:t>A compound </a:t>
            </a:r>
            <a:r>
              <a:rPr lang="en-US" altLang="en-US" sz="2800" dirty="0" smtClean="0">
                <a:solidFill>
                  <a:srgbClr val="C00000"/>
                </a:solidFill>
              </a:rPr>
              <a:t>that exhibits different colors </a:t>
            </a:r>
            <a:r>
              <a:rPr lang="en-US" altLang="en-US" sz="2800" dirty="0" smtClean="0"/>
              <a:t>depending on the pH of its solution.</a:t>
            </a:r>
          </a:p>
          <a:p>
            <a:pPr marL="347663" indent="-347663" eaLnBrk="1" hangingPunct="1"/>
            <a:r>
              <a:rPr lang="en-US" altLang="en-US" sz="2800" dirty="0" smtClean="0"/>
              <a:t>An indicator is selected that changes color at a pH that corresponds as nearly as possible to the pH of the solution when the titration is complete.</a:t>
            </a:r>
          </a:p>
        </p:txBody>
      </p:sp>
      <p:sp>
        <p:nvSpPr>
          <p:cNvPr id="9216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Acid-Base Indicator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931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C28104-CD22-4F05-B7E7-A44CE918D8DA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74</a:t>
            </a:fld>
            <a:endParaRPr lang="en-US" altLang="en-US" sz="1000"/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000" smtClean="0"/>
              <a:t>Indicator – yellow in acidic solution; red in basic solution</a:t>
            </a:r>
          </a:p>
        </p:txBody>
      </p:sp>
      <p:pic>
        <p:nvPicPr>
          <p:cNvPr id="93189" name="Picture 7" descr="10f17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622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0" name="Picture 8" descr="10f17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1" name="Picture 9" descr="10f17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622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942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F79688-52B3-45E5-A252-3CCBE178DC41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75</a:t>
            </a:fld>
            <a:endParaRPr lang="en-US" altLang="en-US" sz="1000"/>
          </a:p>
        </p:txBody>
      </p:sp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Concept Check</a:t>
            </a:r>
          </a:p>
        </p:txBody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3252788"/>
          </a:xfrm>
        </p:spPr>
        <p:txBody>
          <a:bodyPr/>
          <a:lstStyle/>
          <a:p>
            <a:pPr marL="347663" indent="-347663" eaLnBrk="1" hangingPunct="1">
              <a:buFontTx/>
              <a:buNone/>
            </a:pPr>
            <a:r>
              <a:rPr lang="en-US" altLang="en-US" sz="2800" smtClean="0"/>
              <a:t>	For the titration of sulfuric acid (H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SO</a:t>
            </a:r>
            <a:r>
              <a:rPr lang="en-US" altLang="en-US" sz="2800" baseline="-25000" smtClean="0"/>
              <a:t>4</a:t>
            </a:r>
            <a:r>
              <a:rPr lang="en-US" altLang="en-US" sz="2800" smtClean="0"/>
              <a:t>) with sodium hydroxide (NaOH), how many </a:t>
            </a:r>
            <a:r>
              <a:rPr lang="en-US" altLang="en-US" sz="2800" smtClean="0">
                <a:solidFill>
                  <a:srgbClr val="0000FF"/>
                </a:solidFill>
              </a:rPr>
              <a:t>moles of sodium hydroxide</a:t>
            </a:r>
            <a:r>
              <a:rPr lang="en-US" altLang="en-US" sz="2800" smtClean="0"/>
              <a:t> would be required to react with 1.00 L of 0.500 </a:t>
            </a:r>
            <a:r>
              <a:rPr lang="en-US" altLang="en-US" sz="2800" i="1" smtClean="0"/>
              <a:t>M</a:t>
            </a:r>
            <a:r>
              <a:rPr lang="en-US" altLang="en-US" sz="2800" smtClean="0"/>
              <a:t> sulfuric acid to reach the endpoint? </a:t>
            </a:r>
          </a:p>
          <a:p>
            <a:pPr marL="347663" indent="-347663" eaLnBrk="1" hangingPunct="1">
              <a:buFontTx/>
              <a:buNone/>
            </a:pPr>
            <a:endParaRPr lang="en-US" altLang="en-US" sz="2800" smtClean="0"/>
          </a:p>
          <a:p>
            <a:pPr marL="347663" indent="-347663" eaLnBrk="1" hangingPunct="1">
              <a:buFontTx/>
              <a:buNone/>
            </a:pPr>
            <a:r>
              <a:rPr lang="en-US" altLang="en-US" sz="2800" smtClean="0"/>
              <a:t>				</a:t>
            </a:r>
            <a:endParaRPr lang="en-US" altLang="en-US" smtClean="0">
              <a:solidFill>
                <a:srgbClr val="009900"/>
              </a:solidFill>
            </a:endParaRPr>
          </a:p>
        </p:txBody>
      </p:sp>
      <p:pic>
        <p:nvPicPr>
          <p:cNvPr id="94214" name="Picture 6" descr="ques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952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E4B4C4-0687-4908-A081-598727338212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76</a:t>
            </a:fld>
            <a:endParaRPr lang="en-US" altLang="en-US" sz="1000"/>
          </a:p>
        </p:txBody>
      </p:sp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Concept Check</a:t>
            </a:r>
          </a:p>
        </p:txBody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3252788"/>
          </a:xfrm>
        </p:spPr>
        <p:txBody>
          <a:bodyPr/>
          <a:lstStyle/>
          <a:p>
            <a:pPr marL="347663" indent="-347663" eaLnBrk="1" hangingPunct="1">
              <a:buFontTx/>
              <a:buNone/>
            </a:pPr>
            <a:r>
              <a:rPr lang="en-US" altLang="en-US" sz="2800" dirty="0" smtClean="0"/>
              <a:t>	For the titration of sulfuric acid (H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SO</a:t>
            </a:r>
            <a:r>
              <a:rPr lang="en-US" altLang="en-US" sz="2800" baseline="-25000" dirty="0" smtClean="0"/>
              <a:t>4</a:t>
            </a:r>
            <a:r>
              <a:rPr lang="en-US" altLang="en-US" sz="2800" dirty="0" smtClean="0"/>
              <a:t>) with sodium hydroxide (</a:t>
            </a:r>
            <a:r>
              <a:rPr lang="en-US" altLang="en-US" sz="2800" dirty="0" err="1" smtClean="0"/>
              <a:t>NaOH</a:t>
            </a:r>
            <a:r>
              <a:rPr lang="en-US" altLang="en-US" sz="2800" dirty="0" smtClean="0"/>
              <a:t>), how many </a:t>
            </a:r>
            <a:r>
              <a:rPr lang="en-US" altLang="en-US" sz="2800" dirty="0" smtClean="0">
                <a:solidFill>
                  <a:srgbClr val="0000FF"/>
                </a:solidFill>
              </a:rPr>
              <a:t>moles of sodium hydroxide</a:t>
            </a:r>
            <a:r>
              <a:rPr lang="en-US" altLang="en-US" sz="2800" dirty="0" smtClean="0"/>
              <a:t> would be required to react with 1.00 L of 0.500 </a:t>
            </a:r>
            <a:r>
              <a:rPr lang="en-US" altLang="en-US" sz="2800" i="1" dirty="0" smtClean="0"/>
              <a:t>M</a:t>
            </a:r>
            <a:r>
              <a:rPr lang="en-US" altLang="en-US" sz="2800" dirty="0" smtClean="0"/>
              <a:t> sulfuric acid to reach the endpoint? </a:t>
            </a:r>
          </a:p>
          <a:p>
            <a:pPr marL="347663" indent="-347663" eaLnBrk="1" hangingPunct="1">
              <a:buFontTx/>
              <a:buNone/>
            </a:pPr>
            <a:r>
              <a:rPr lang="en-US" altLang="en-US" sz="2800" dirty="0" smtClean="0"/>
              <a:t>     </a:t>
            </a:r>
            <a:r>
              <a:rPr lang="en-US" alt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</a:t>
            </a:r>
            <a:r>
              <a:rPr lang="en-US" alt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r>
              <a:rPr lang="en-US" alt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SO</a:t>
            </a:r>
            <a:r>
              <a:rPr lang="en-US" alt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 </a:t>
            </a:r>
            <a:r>
              <a:rPr lang="en-US" alt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+ 2NaOH </a:t>
            </a:r>
            <a:r>
              <a:rPr lang="en-US" alt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→</a:t>
            </a:r>
            <a:r>
              <a:rPr lang="en-US" alt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Na</a:t>
            </a:r>
            <a:r>
              <a:rPr lang="en-US" alt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r>
              <a:rPr lang="en-US" alt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SO</a:t>
            </a:r>
            <a:r>
              <a:rPr lang="en-US" alt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</a:t>
            </a:r>
            <a:r>
              <a:rPr lang="en-US" alt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+</a:t>
            </a:r>
            <a:r>
              <a:rPr lang="en-US" alt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2 H</a:t>
            </a:r>
            <a:r>
              <a:rPr lang="en-US" alt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r>
              <a:rPr lang="en-US" alt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</a:t>
            </a:r>
          </a:p>
          <a:p>
            <a:pPr marL="347663" indent="-347663" eaLnBrk="1" hangingPunct="1">
              <a:buFontTx/>
              <a:buNone/>
            </a:pPr>
            <a:r>
              <a:rPr lang="en-US" altLang="en-US" sz="2800" dirty="0" smtClean="0"/>
              <a:t>		</a:t>
            </a:r>
            <a:r>
              <a:rPr lang="en-US" altLang="en-US" sz="2800" dirty="0" smtClean="0"/>
              <a:t>                 </a:t>
            </a:r>
            <a:r>
              <a:rPr lang="en-US" altLang="en-US" dirty="0" smtClean="0">
                <a:solidFill>
                  <a:srgbClr val="009900"/>
                </a:solidFill>
              </a:rPr>
              <a:t>1.00 </a:t>
            </a:r>
            <a:r>
              <a:rPr lang="en-US" altLang="en-US" dirty="0" err="1" smtClean="0">
                <a:solidFill>
                  <a:srgbClr val="009900"/>
                </a:solidFill>
              </a:rPr>
              <a:t>mol</a:t>
            </a:r>
            <a:r>
              <a:rPr lang="en-US" altLang="en-US" dirty="0" smtClean="0">
                <a:solidFill>
                  <a:srgbClr val="009900"/>
                </a:solidFill>
              </a:rPr>
              <a:t> </a:t>
            </a:r>
            <a:r>
              <a:rPr lang="en-US" altLang="en-US" dirty="0" err="1" smtClean="0">
                <a:solidFill>
                  <a:srgbClr val="009900"/>
                </a:solidFill>
              </a:rPr>
              <a:t>NaOH</a:t>
            </a:r>
            <a:endParaRPr lang="en-US" altLang="en-US" dirty="0" smtClean="0">
              <a:solidFill>
                <a:srgbClr val="009900"/>
              </a:solidFill>
            </a:endParaRPr>
          </a:p>
        </p:txBody>
      </p:sp>
      <p:pic>
        <p:nvPicPr>
          <p:cNvPr id="95238" name="Picture 6" descr="ques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102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68B250-AC0E-4238-8DA4-469A0B9979CF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00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Br</a:t>
            </a:r>
            <a:r>
              <a:rPr lang="en-US" altLang="en-US" smtClean="0">
                <a:cs typeface="Arial" panose="020B0604020202020204" pitchFamily="34" charset="0"/>
              </a:rPr>
              <a:t>ønsted-Lowry Reaction</a:t>
            </a:r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5638800"/>
            <a:ext cx="9144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b="1" baseline="0" dirty="0" smtClean="0"/>
              <a:t>To play movie you must be in Slide Show Mode</a:t>
            </a:r>
            <a:endParaRPr lang="en-US" sz="1800" baseline="0" dirty="0" smtClean="0"/>
          </a:p>
          <a:p>
            <a:pPr algn="ctr">
              <a:defRPr/>
            </a:pPr>
            <a:r>
              <a:rPr lang="en-US" sz="1800" baseline="0" dirty="0" smtClean="0"/>
              <a:t>PC Users: Please wait for content to load, then click to play</a:t>
            </a:r>
          </a:p>
          <a:p>
            <a:pPr algn="ctr">
              <a:defRPr/>
            </a:pPr>
            <a:r>
              <a:rPr lang="en-US" sz="1800" baseline="0" dirty="0" smtClean="0"/>
              <a:t>Mac Users: </a:t>
            </a:r>
            <a:r>
              <a:rPr lang="en-US" sz="1800" b="1" u="sng" baseline="0" dirty="0" smtClean="0">
                <a:solidFill>
                  <a:srgbClr val="009999"/>
                </a:solidFill>
                <a:hlinkClick r:id="rId5" action="ppaction://hlinkfile"/>
              </a:rPr>
              <a:t>CLICK HERE</a:t>
            </a:r>
            <a:endParaRPr lang="en-US" sz="1800" b="1" baseline="0" dirty="0" smtClean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40" name="ShockwaveFlash1" r:id="rId2" imgW="1828800" imgH="1828800"/>
        </mc:Choice>
        <mc:Fallback>
          <p:control name="ShockwaveFlash1" r:id="rId2" imgW="1828800" imgH="1828800">
            <p:pic>
              <p:nvPicPr>
                <p:cNvPr id="1026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143000" y="1828800"/>
                  <a:ext cx="6705600" cy="35814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F890E1-1537-49C3-B984-DAB0372FA3F5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00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Acid in Water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8458200" cy="1458913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en-US" sz="2800" smtClean="0">
                <a:solidFill>
                  <a:srgbClr val="FF0066"/>
                </a:solidFill>
              </a:rPr>
              <a:t> HA(</a:t>
            </a:r>
            <a:r>
              <a:rPr lang="en-US" altLang="en-US" sz="2800" i="1" smtClean="0">
                <a:solidFill>
                  <a:srgbClr val="FF0066"/>
                </a:solidFill>
              </a:rPr>
              <a:t>aq</a:t>
            </a:r>
            <a:r>
              <a:rPr lang="en-US" altLang="en-US" sz="2800" smtClean="0">
                <a:solidFill>
                  <a:srgbClr val="FF0066"/>
                </a:solidFill>
              </a:rPr>
              <a:t>)</a:t>
            </a:r>
            <a:r>
              <a:rPr lang="en-US" altLang="en-US" sz="2800" smtClean="0"/>
              <a:t>   +    </a:t>
            </a:r>
            <a:r>
              <a:rPr lang="en-US" altLang="en-US" sz="2800" smtClean="0">
                <a:solidFill>
                  <a:srgbClr val="0000FF"/>
                </a:solidFill>
              </a:rPr>
              <a:t>H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2</a:t>
            </a:r>
            <a:r>
              <a:rPr lang="en-US" altLang="en-US" sz="2800" smtClean="0">
                <a:solidFill>
                  <a:srgbClr val="0000FF"/>
                </a:solidFill>
              </a:rPr>
              <a:t>O(</a:t>
            </a:r>
            <a:r>
              <a:rPr lang="en-US" altLang="en-US" sz="2800" i="1" smtClean="0">
                <a:solidFill>
                  <a:srgbClr val="0000FF"/>
                </a:solidFill>
              </a:rPr>
              <a:t>l</a:t>
            </a:r>
            <a:r>
              <a:rPr lang="en-US" altLang="en-US" sz="2800" smtClean="0">
                <a:solidFill>
                  <a:srgbClr val="0000FF"/>
                </a:solidFill>
              </a:rPr>
              <a:t>)</a:t>
            </a:r>
            <a:r>
              <a:rPr lang="en-US" altLang="en-US" sz="2800" smtClean="0"/>
              <a:t>                </a:t>
            </a:r>
            <a:r>
              <a:rPr lang="en-US" altLang="en-US" sz="2800" smtClean="0">
                <a:solidFill>
                  <a:srgbClr val="FF0066"/>
                </a:solidFill>
              </a:rPr>
              <a:t>H</a:t>
            </a:r>
            <a:r>
              <a:rPr lang="en-US" altLang="en-US" sz="2800" baseline="-25000" smtClean="0">
                <a:solidFill>
                  <a:srgbClr val="FF0066"/>
                </a:solidFill>
              </a:rPr>
              <a:t>3</a:t>
            </a:r>
            <a:r>
              <a:rPr lang="en-US" altLang="en-US" sz="2800" smtClean="0">
                <a:solidFill>
                  <a:srgbClr val="FF0066"/>
                </a:solidFill>
              </a:rPr>
              <a:t>O</a:t>
            </a:r>
            <a:r>
              <a:rPr lang="en-US" altLang="en-US" sz="2800" baseline="30000" smtClean="0">
                <a:solidFill>
                  <a:srgbClr val="FF0066"/>
                </a:solidFill>
              </a:rPr>
              <a:t>+</a:t>
            </a:r>
            <a:r>
              <a:rPr lang="en-US" altLang="en-US" sz="2800" smtClean="0">
                <a:solidFill>
                  <a:srgbClr val="FF0066"/>
                </a:solidFill>
              </a:rPr>
              <a:t>(</a:t>
            </a:r>
            <a:r>
              <a:rPr lang="en-US" altLang="en-US" sz="2800" i="1" smtClean="0">
                <a:solidFill>
                  <a:srgbClr val="FF0066"/>
                </a:solidFill>
              </a:rPr>
              <a:t>aq</a:t>
            </a:r>
            <a:r>
              <a:rPr lang="en-US" altLang="en-US" sz="2800" smtClean="0">
                <a:solidFill>
                  <a:srgbClr val="FF0066"/>
                </a:solidFill>
              </a:rPr>
              <a:t>)</a:t>
            </a:r>
            <a:r>
              <a:rPr lang="en-US" altLang="en-US" sz="2800" smtClean="0"/>
              <a:t>   +    </a:t>
            </a:r>
            <a:r>
              <a:rPr lang="en-US" altLang="en-US" sz="2800" smtClean="0">
                <a:solidFill>
                  <a:srgbClr val="0000FF"/>
                </a:solidFill>
              </a:rPr>
              <a:t>A</a:t>
            </a:r>
            <a:r>
              <a:rPr lang="en-US" altLang="en-US" sz="2800" baseline="30000" smtClean="0">
                <a:solidFill>
                  <a:srgbClr val="0000FF"/>
                </a:solidFill>
              </a:rPr>
              <a:t>-</a:t>
            </a:r>
            <a:r>
              <a:rPr lang="en-US" altLang="en-US" sz="2800" smtClean="0">
                <a:solidFill>
                  <a:srgbClr val="0000FF"/>
                </a:solidFill>
              </a:rPr>
              <a:t>(</a:t>
            </a:r>
            <a:r>
              <a:rPr lang="en-US" altLang="en-US" sz="2800" i="1" smtClean="0">
                <a:solidFill>
                  <a:srgbClr val="0000FF"/>
                </a:solidFill>
              </a:rPr>
              <a:t>aq</a:t>
            </a:r>
            <a:r>
              <a:rPr lang="en-US" altLang="en-US" sz="2800" smtClean="0">
                <a:solidFill>
                  <a:srgbClr val="0000FF"/>
                </a:solidFill>
              </a:rPr>
              <a:t>)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2800" smtClean="0">
                <a:solidFill>
                  <a:srgbClr val="FF0066"/>
                </a:solidFill>
              </a:rPr>
              <a:t>   acid</a:t>
            </a:r>
            <a:r>
              <a:rPr lang="en-US" altLang="en-US" sz="2800" smtClean="0"/>
              <a:t>       	    </a:t>
            </a:r>
            <a:r>
              <a:rPr lang="en-US" altLang="en-US" sz="2800" smtClean="0">
                <a:solidFill>
                  <a:srgbClr val="0000FF"/>
                </a:solidFill>
              </a:rPr>
              <a:t>base</a:t>
            </a:r>
            <a:r>
              <a:rPr lang="en-US" altLang="en-US" sz="2800" smtClean="0"/>
              <a:t>	 	</a:t>
            </a:r>
            <a:r>
              <a:rPr lang="en-US" altLang="en-US" sz="2800" smtClean="0">
                <a:solidFill>
                  <a:srgbClr val="FF0066"/>
                </a:solidFill>
              </a:rPr>
              <a:t>conjugate</a:t>
            </a:r>
            <a:r>
              <a:rPr lang="en-US" altLang="en-US" sz="2800" smtClean="0"/>
              <a:t>      </a:t>
            </a:r>
            <a:r>
              <a:rPr lang="en-US" altLang="en-US" sz="2800" smtClean="0">
                <a:solidFill>
                  <a:srgbClr val="0000FF"/>
                </a:solidFill>
              </a:rPr>
              <a:t>conjugate</a:t>
            </a:r>
            <a:r>
              <a:rPr lang="en-US" altLang="en-US" sz="2800" smtClean="0"/>
              <a:t>             				        	    </a:t>
            </a:r>
            <a:r>
              <a:rPr lang="en-US" altLang="en-US" sz="2800" smtClean="0">
                <a:solidFill>
                  <a:srgbClr val="FF0066"/>
                </a:solidFill>
              </a:rPr>
              <a:t>acid</a:t>
            </a:r>
            <a:r>
              <a:rPr lang="en-US" altLang="en-US" sz="2800" smtClean="0"/>
              <a:t>	       </a:t>
            </a:r>
            <a:r>
              <a:rPr lang="en-US" altLang="en-US" sz="2800" smtClean="0">
                <a:solidFill>
                  <a:srgbClr val="0000FF"/>
                </a:solidFill>
              </a:rPr>
              <a:t>base</a:t>
            </a:r>
            <a:endParaRPr lang="en-US" altLang="en-US" sz="2800" smtClean="0"/>
          </a:p>
        </p:txBody>
      </p:sp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pSp>
        <p:nvGrpSpPr>
          <p:cNvPr id="33799" name="Group 5"/>
          <p:cNvGrpSpPr>
            <a:grpSpLocks/>
          </p:cNvGrpSpPr>
          <p:nvPr/>
        </p:nvGrpSpPr>
        <p:grpSpPr bwMode="auto">
          <a:xfrm>
            <a:off x="4114800" y="2590800"/>
            <a:ext cx="533400" cy="304800"/>
            <a:chOff x="3408" y="288"/>
            <a:chExt cx="288" cy="192"/>
          </a:xfrm>
        </p:grpSpPr>
        <p:grpSp>
          <p:nvGrpSpPr>
            <p:cNvPr id="33800" name="Group 6"/>
            <p:cNvGrpSpPr>
              <a:grpSpLocks/>
            </p:cNvGrpSpPr>
            <p:nvPr/>
          </p:nvGrpSpPr>
          <p:grpSpPr bwMode="auto">
            <a:xfrm>
              <a:off x="3408" y="288"/>
              <a:ext cx="288" cy="48"/>
              <a:chOff x="3408" y="288"/>
              <a:chExt cx="288" cy="48"/>
            </a:xfrm>
          </p:grpSpPr>
          <p:sp>
            <p:nvSpPr>
              <p:cNvPr id="33804" name="Line 7"/>
              <p:cNvSpPr>
                <a:spLocks noChangeShapeType="1"/>
              </p:cNvSpPr>
              <p:nvPr/>
            </p:nvSpPr>
            <p:spPr bwMode="auto">
              <a:xfrm>
                <a:off x="3408" y="33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5" name="Line 8"/>
              <p:cNvSpPr>
                <a:spLocks noChangeShapeType="1"/>
              </p:cNvSpPr>
              <p:nvPr/>
            </p:nvSpPr>
            <p:spPr bwMode="auto">
              <a:xfrm flipH="1" flipV="1">
                <a:off x="3600" y="288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01" name="Group 9"/>
            <p:cNvGrpSpPr>
              <a:grpSpLocks/>
            </p:cNvGrpSpPr>
            <p:nvPr/>
          </p:nvGrpSpPr>
          <p:grpSpPr bwMode="auto">
            <a:xfrm flipH="1" flipV="1">
              <a:off x="3408" y="432"/>
              <a:ext cx="288" cy="48"/>
              <a:chOff x="3408" y="288"/>
              <a:chExt cx="288" cy="48"/>
            </a:xfrm>
          </p:grpSpPr>
          <p:sp>
            <p:nvSpPr>
              <p:cNvPr id="33802" name="Line 10"/>
              <p:cNvSpPr>
                <a:spLocks noChangeShapeType="1"/>
              </p:cNvSpPr>
              <p:nvPr/>
            </p:nvSpPr>
            <p:spPr bwMode="auto">
              <a:xfrm>
                <a:off x="3408" y="33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3" name="Line 11"/>
              <p:cNvSpPr>
                <a:spLocks noChangeShapeType="1"/>
              </p:cNvSpPr>
              <p:nvPr/>
            </p:nvSpPr>
            <p:spPr bwMode="auto">
              <a:xfrm flipH="1" flipV="1">
                <a:off x="3600" y="288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Section 10.9">
  <a:themeElements>
    <a:clrScheme name="Section 10.9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0.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0.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9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Section 10.10">
  <a:themeElements>
    <a:clrScheme name="Section 10.10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0.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0.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0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Section 10.11">
  <a:themeElements>
    <a:clrScheme name="Section 10.1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0.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0.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Section 10.12">
  <a:themeElements>
    <a:clrScheme name="Section 10.12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0.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0.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Section 10.13">
  <a:themeElements>
    <a:clrScheme name="Section 10.13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0.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0.1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1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1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1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1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1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Section 10.14">
  <a:themeElements>
    <a:clrScheme name="Section 10.14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0.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0.1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1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1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1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1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1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4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Section 10.15">
  <a:themeElements>
    <a:clrScheme name="Section 10.15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0.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0.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1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1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1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1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1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5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Section 10.16">
  <a:themeElements>
    <a:clrScheme name="Section 10.16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0.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0.1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1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1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1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1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1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Section 12.17">
  <a:themeElements>
    <a:clrScheme name="Section 12.17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2.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2.1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2.1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2.1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2.1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2.1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2.1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2.1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2.1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2.1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2.1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2.1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2.1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2.17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Section 12.18">
  <a:themeElements>
    <a:clrScheme name="Section 12.18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2.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2.1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2.1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2.1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2.1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2.1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2.1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2.1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2.1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2.1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2.1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2.1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2.1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2.18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ection 10.1">
  <a:themeElements>
    <a:clrScheme name="Section 10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0.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0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TOC">
  <a:themeElements>
    <a:clrScheme name="TOC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TO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TO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General">
  <a:themeElements>
    <a:clrScheme name="General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Gener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10.2">
  <a:themeElements>
    <a:clrScheme name="Section 10.2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0.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0.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ection 10.3">
  <a:themeElements>
    <a:clrScheme name="Section 10.3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0.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0.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ection 10.4">
  <a:themeElements>
    <a:clrScheme name="Section 10.4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0.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0.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4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ection 10.5">
  <a:themeElements>
    <a:clrScheme name="Section 10.5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0.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0.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5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Section 10.6">
  <a:themeElements>
    <a:clrScheme name="Section 10.6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0.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0.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Section 10.7">
  <a:themeElements>
    <a:clrScheme name="Section 10.7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0.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0.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7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Section 10.8">
  <a:themeElements>
    <a:clrScheme name="Section 10.8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0.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0.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8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3663</TotalTime>
  <Words>2774</Words>
  <Application>Microsoft Office PowerPoint</Application>
  <PresentationFormat>On-screen Show (4:3)</PresentationFormat>
  <Paragraphs>566</Paragraphs>
  <Slides>76</Slides>
  <Notes>75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108" baseType="lpstr">
      <vt:lpstr>Arial</vt:lpstr>
      <vt:lpstr>Calibri</vt:lpstr>
      <vt:lpstr>Calibri Light</vt:lpstr>
      <vt:lpstr>Dutch 801 SWA</vt:lpstr>
      <vt:lpstr>ＭＳ Ｐゴシック</vt:lpstr>
      <vt:lpstr>ＭＳ Ｐゴシック</vt:lpstr>
      <vt:lpstr>Symbol</vt:lpstr>
      <vt:lpstr>Times</vt:lpstr>
      <vt:lpstr>Times New Roman</vt:lpstr>
      <vt:lpstr>Wingdings</vt:lpstr>
      <vt:lpstr>Custom Design</vt:lpstr>
      <vt:lpstr>Section 10.1</vt:lpstr>
      <vt:lpstr>Section 10.2</vt:lpstr>
      <vt:lpstr>Section 10.3</vt:lpstr>
      <vt:lpstr>Section 10.4</vt:lpstr>
      <vt:lpstr>Section 10.5</vt:lpstr>
      <vt:lpstr>Section 10.6</vt:lpstr>
      <vt:lpstr>Section 10.7</vt:lpstr>
      <vt:lpstr>Section 10.8</vt:lpstr>
      <vt:lpstr>Section 10.9</vt:lpstr>
      <vt:lpstr>Section 10.10</vt:lpstr>
      <vt:lpstr>Section 10.11</vt:lpstr>
      <vt:lpstr>Section 10.12</vt:lpstr>
      <vt:lpstr>Section 10.13</vt:lpstr>
      <vt:lpstr>Section 10.14</vt:lpstr>
      <vt:lpstr>Section 10.15</vt:lpstr>
      <vt:lpstr>Section 10.16</vt:lpstr>
      <vt:lpstr>Section 12.17</vt:lpstr>
      <vt:lpstr>Section 12.18</vt:lpstr>
      <vt:lpstr>TOC</vt:lpstr>
      <vt:lpstr>General</vt:lpstr>
      <vt:lpstr>Equation</vt:lpstr>
      <vt:lpstr>   Chapter 10. Acids, Bases, and Salts </vt:lpstr>
      <vt:lpstr>PowerPoint Presentation</vt:lpstr>
      <vt:lpstr>PowerPoint Presentation</vt:lpstr>
      <vt:lpstr>Ionization</vt:lpstr>
      <vt:lpstr>Dissociation</vt:lpstr>
      <vt:lpstr>Difference Between Ionization and Dissociation</vt:lpstr>
      <vt:lpstr>PowerPoint Presentation</vt:lpstr>
      <vt:lpstr>Brønsted-Lowry Reaction</vt:lpstr>
      <vt:lpstr>Acid in Water</vt:lpstr>
      <vt:lpstr>Acid dissociation Equilibrium</vt:lpstr>
      <vt:lpstr>Base dissociation Equilibrium</vt:lpstr>
      <vt:lpstr>Acid Ionization Equilibrium</vt:lpstr>
      <vt:lpstr>Amphiprotic Substance</vt:lpstr>
      <vt:lpstr>Monoprotic Acid</vt:lpstr>
      <vt:lpstr>Diprotic Acid</vt:lpstr>
      <vt:lpstr>Triprotic Acid</vt:lpstr>
      <vt:lpstr>Polyprotic Acid</vt:lpstr>
      <vt:lpstr>Differences Between Strong and Weak Acids in Terms of Species Present</vt:lpstr>
      <vt:lpstr>Strong Acid</vt:lpstr>
      <vt:lpstr>Commonly Encountered Strong Acids</vt:lpstr>
      <vt:lpstr>Weak  Acid</vt:lpstr>
      <vt:lpstr>Bases</vt:lpstr>
      <vt:lpstr>Acid Ionization Constant</vt:lpstr>
      <vt:lpstr>Acid Strength, % Ionization, and Ka Magnitude</vt:lpstr>
      <vt:lpstr>Base Ionization Constant</vt:lpstr>
      <vt:lpstr>PowerPoint Presentation</vt:lpstr>
      <vt:lpstr>Neutralization Reaction</vt:lpstr>
      <vt:lpstr>Formation of Water</vt:lpstr>
      <vt:lpstr>Self-Ionization (Auto-Ionization)</vt:lpstr>
      <vt:lpstr>Self-Ionization of Water</vt:lpstr>
      <vt:lpstr>Ion Product Constant for Water</vt:lpstr>
      <vt:lpstr>Relationship Between [H3O+] and [OH–]</vt:lpstr>
      <vt:lpstr>Three Possible Situations</vt:lpstr>
      <vt:lpstr>  Exercise</vt:lpstr>
      <vt:lpstr>  Exercise</vt:lpstr>
      <vt:lpstr>PowerPoint Presentation</vt:lpstr>
      <vt:lpstr>  Exercise</vt:lpstr>
      <vt:lpstr>  Exercise</vt:lpstr>
      <vt:lpstr>  Exercise</vt:lpstr>
      <vt:lpstr>  Exercise</vt:lpstr>
      <vt:lpstr>pH Range</vt:lpstr>
      <vt:lpstr>Relationships Among pH Values, [H3O+], and [OH–]</vt:lpstr>
      <vt:lpstr>PowerPoint Presentation</vt:lpstr>
      <vt:lpstr>  Exercise</vt:lpstr>
      <vt:lpstr>  Exercise</vt:lpstr>
      <vt:lpstr>Salts</vt:lpstr>
      <vt:lpstr>Types of Salt Hydrolysis</vt:lpstr>
      <vt:lpstr>Types of Salt Hydrolysis</vt:lpstr>
      <vt:lpstr>Types of Salt Hydrolysis</vt:lpstr>
      <vt:lpstr>Types of Salt Hydrolysis</vt:lpstr>
      <vt:lpstr>Neutralization “Parentage” of Salts</vt:lpstr>
      <vt:lpstr>Neutralization “Parentage” of Salts</vt:lpstr>
      <vt:lpstr>What salt solutions would be acidic, basic and neutral?</vt:lpstr>
      <vt:lpstr>Key Points about Buffers</vt:lpstr>
      <vt:lpstr>Buffers Contain Two Active Chemical Species</vt:lpstr>
      <vt:lpstr>Adding an Acid to a Buffer</vt:lpstr>
      <vt:lpstr>Buffers</vt:lpstr>
      <vt:lpstr>Addition of Base [OH– ion] to the Buffer</vt:lpstr>
      <vt:lpstr>Addition of Acid [H3O+ ion] to the Buffer</vt:lpstr>
      <vt:lpstr>Henderson-Hasselbalch Equation</vt:lpstr>
      <vt:lpstr>  Exercise</vt:lpstr>
      <vt:lpstr>PowerPoint Presentation</vt:lpstr>
      <vt:lpstr>Nonelectrolyte – does not conduct electricity</vt:lpstr>
      <vt:lpstr>Strong Electrolyte – completely ionizes/dissociates</vt:lpstr>
      <vt:lpstr>Weak Electrolyte – incompletely ionizes/dissociates</vt:lpstr>
      <vt:lpstr>Equivalent (Eq) of an Ion</vt:lpstr>
      <vt:lpstr>Milliequivalent</vt:lpstr>
      <vt:lpstr>Concentrations of Major Electrolytes in Blood Plasma</vt:lpstr>
      <vt:lpstr>  Exercise</vt:lpstr>
      <vt:lpstr>  Exercise</vt:lpstr>
      <vt:lpstr>PowerPoint Presentation</vt:lpstr>
      <vt:lpstr>Titration Setup</vt:lpstr>
      <vt:lpstr>Acid-Base Indicator</vt:lpstr>
      <vt:lpstr>Indicator – yellow in acidic solution; red in basic solution</vt:lpstr>
      <vt:lpstr>  Concept Check</vt:lpstr>
      <vt:lpstr>  Concept Check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</dc:title>
  <dc:creator>LabAdmin</dc:creator>
  <cp:lastModifiedBy>upali</cp:lastModifiedBy>
  <cp:revision>646</cp:revision>
  <dcterms:created xsi:type="dcterms:W3CDTF">2006-07-31T17:58:07Z</dcterms:created>
  <dcterms:modified xsi:type="dcterms:W3CDTF">2017-05-10T14:16:58Z</dcterms:modified>
</cp:coreProperties>
</file>