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" r:id="rId2"/>
    <p:sldId id="277" r:id="rId3"/>
    <p:sldId id="257" r:id="rId4"/>
    <p:sldId id="258" r:id="rId5"/>
    <p:sldId id="259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60" r:id="rId14"/>
    <p:sldId id="263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15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2640F-E57F-46B7-AD3B-D63CC7876C2D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B1B9F-5E64-4F1B-B7AE-6848075E5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5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B9F1F-68A8-4AEA-9DEC-786451C238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81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43F47-7D8E-4D3E-87E5-7BE609028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30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A7751-450D-4ADC-9826-4E9F2D4B3F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317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C4E3E-C27A-42B7-8BE5-2DC9B9BE85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026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7353F-5A31-4412-8991-0A3EBC74C4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597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BE9EC2-1D59-480E-81B1-29BDCEAE73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145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7F8A3-B62B-48E8-8921-DADAAF1B5F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43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B5BEC3-DEB3-49AD-82AC-D897275F10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12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780C4A-3EAD-48CE-A4F7-7865FDB02F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86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7782E-ACD8-4C51-8B98-77C71A877F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48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1C1D16-106A-48DB-8F7C-4EA5E98E4B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40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C40E8-C4D4-4433-9E40-F72A62C25D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1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1DEE5-D6EF-4B1E-A63D-B09E36FFD1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99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CD766-7B8D-4160-B2D3-77A6997A17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51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30DA8-4D87-493B-B7CB-BADD498FED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36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622543-4D1F-47D8-A257-AEB8F58297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19100" y="1148815"/>
            <a:ext cx="8915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0" i="0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Instructor: Dr. </a:t>
            </a:r>
            <a:r>
              <a:rPr lang="en-US" sz="2800" b="0" i="0" baseline="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Upali</a:t>
            </a:r>
            <a:r>
              <a:rPr lang="en-US" sz="2800" b="0" i="0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i="0" baseline="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Siriwardane</a:t>
            </a:r>
            <a:endParaRPr lang="en-US" sz="2400" b="0" i="0" baseline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i="0" baseline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en-US" sz="2400" b="0" i="0" baseline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0" i="0" baseline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upali@latech.edu</a:t>
            </a:r>
            <a:endParaRPr lang="en-US" sz="2400" b="0" i="0" baseline="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i="0" baseline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Office</a:t>
            </a:r>
            <a:r>
              <a:rPr lang="en-US" sz="2400" b="0" i="0" baseline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  CTH 311 </a:t>
            </a:r>
            <a:endParaRPr lang="en-US" sz="2400" b="0" i="0" baseline="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i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Phone</a:t>
            </a:r>
            <a:r>
              <a:rPr lang="en-US" sz="2400" b="0" i="0" baseline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i="0" baseline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257-4941</a:t>
            </a:r>
          </a:p>
          <a:p>
            <a:pPr indent="-342900">
              <a:lnSpc>
                <a:spcPct val="70000"/>
              </a:lnSpc>
              <a:spcBef>
                <a:spcPct val="50000"/>
              </a:spcBef>
            </a:pPr>
            <a:r>
              <a:rPr lang="en-US" sz="2400" i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Office Hours</a:t>
            </a:r>
            <a:r>
              <a:rPr lang="en-US" sz="2400" b="0" i="0" baseline="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0" i="0" baseline="0" dirty="0" smtClean="0">
                <a:latin typeface="Arial" pitchFamily="34" charset="0"/>
                <a:cs typeface="Arial" pitchFamily="34" charset="0"/>
              </a:rPr>
              <a:t>M,W,F  9:30-11:30 </a:t>
            </a:r>
            <a:r>
              <a:rPr lang="en-US" sz="2400" b="0" i="0" baseline="0" dirty="0">
                <a:latin typeface="Arial" pitchFamily="34" charset="0"/>
                <a:cs typeface="Arial" pitchFamily="34" charset="0"/>
              </a:rPr>
              <a:t>am </a:t>
            </a:r>
            <a:r>
              <a:rPr lang="en-US" sz="2400" b="0" i="0" baseline="0" dirty="0" smtClean="0">
                <a:latin typeface="Arial" pitchFamily="34" charset="0"/>
                <a:cs typeface="Arial" pitchFamily="34" charset="0"/>
              </a:rPr>
              <a:t>T,R 8:00-10:00 am or </a:t>
            </a:r>
            <a:r>
              <a:rPr lang="en-US" sz="2400" b="0" i="0" baseline="0" dirty="0">
                <a:latin typeface="Arial" pitchFamily="34" charset="0"/>
                <a:cs typeface="Arial" pitchFamily="34" charset="0"/>
              </a:rPr>
              <a:t>by </a:t>
            </a:r>
            <a:r>
              <a:rPr lang="en-US" sz="2400" b="0" i="0" baseline="0" dirty="0" smtClean="0">
                <a:latin typeface="Arial" pitchFamily="34" charset="0"/>
                <a:cs typeface="Arial" pitchFamily="34" charset="0"/>
              </a:rPr>
              <a:t>appointment; </a:t>
            </a:r>
            <a:endParaRPr lang="en-US" sz="2400" b="0" i="0" baseline="0" dirty="0">
              <a:latin typeface="Arial" pitchFamily="34" charset="0"/>
              <a:cs typeface="Arial" pitchFamily="34" charset="0"/>
            </a:endParaRPr>
          </a:p>
          <a:p>
            <a:pPr indent="-342900">
              <a:lnSpc>
                <a:spcPct val="70000"/>
              </a:lnSpc>
              <a:spcBef>
                <a:spcPct val="50000"/>
              </a:spcBef>
            </a:pPr>
            <a:r>
              <a:rPr lang="en-US" sz="2400" i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Test Dates</a:t>
            </a:r>
            <a:r>
              <a:rPr lang="en-US" b="0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300" b="1" i="1" baseline="-25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Chemistry </a:t>
            </a:r>
            <a:r>
              <a:rPr lang="en-US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120 </a:t>
            </a:r>
            <a:r>
              <a:rPr lang="en-US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Fall 2016</a:t>
            </a:r>
            <a:endParaRPr lang="en-US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19100" y="3927366"/>
            <a:ext cx="8686800" cy="286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2400" i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September </a:t>
            </a:r>
            <a:r>
              <a:rPr lang="en-US" sz="2400" i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23</a:t>
            </a:r>
            <a:r>
              <a:rPr lang="en-US" sz="2400" b="1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2400" b="1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2016 </a:t>
            </a:r>
            <a:r>
              <a:rPr lang="en-US" sz="2400" b="1" i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(Test 1):  Chapter  </a:t>
            </a:r>
            <a:r>
              <a:rPr lang="en-US" sz="2400" b="1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1,2 &amp;3 </a:t>
            </a:r>
            <a:endParaRPr lang="en-US" sz="2400" b="1" i="0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i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October </a:t>
            </a:r>
            <a:r>
              <a:rPr lang="en-US" sz="2400" i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en-US" sz="2400" b="1" i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b="1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b="1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2016 </a:t>
            </a:r>
            <a:r>
              <a:rPr lang="en-US" sz="2400" b="1" i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(Test </a:t>
            </a:r>
            <a:r>
              <a:rPr lang="en-US" sz="2400" b="1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2): Chapter  </a:t>
            </a:r>
            <a:r>
              <a:rPr lang="en-US" sz="2400" b="1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400" b="1" i="0" baseline="0" dirty="0" smtClean="0">
                <a:solidFill>
                  <a:srgbClr val="000000"/>
                </a:solidFill>
                <a:cs typeface="Arial" pitchFamily="34" charset="0"/>
              </a:rPr>
              <a:t>&amp;</a:t>
            </a:r>
            <a:r>
              <a:rPr lang="en-US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b="1" i="0" baseline="0" dirty="0" smtClean="0">
                <a:solidFill>
                  <a:srgbClr val="000000"/>
                </a:solidFill>
                <a:cs typeface="Arial" pitchFamily="34" charset="0"/>
              </a:rPr>
              <a:t>5 </a:t>
            </a:r>
            <a:endParaRPr lang="en-US" sz="2400" b="1" i="0" baseline="0" dirty="0" smtClean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US" sz="2400" i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October 31,</a:t>
            </a:r>
            <a:r>
              <a:rPr lang="en-US" sz="2400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b="1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2016 </a:t>
            </a:r>
            <a:r>
              <a:rPr lang="en-US" sz="2400" b="1" i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(Test </a:t>
            </a:r>
            <a:r>
              <a:rPr lang="en-US" sz="2400" b="1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3): </a:t>
            </a:r>
            <a:r>
              <a:rPr lang="en-US" sz="2400" b="1" i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Chapter  </a:t>
            </a:r>
            <a:r>
              <a:rPr lang="en-US" sz="2400" b="1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6, 7</a:t>
            </a:r>
            <a:r>
              <a:rPr lang="en-US" sz="2400" b="1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b="1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i="0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November 15,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   </a:t>
            </a: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2016 </a:t>
            </a:r>
            <a:r>
              <a:rPr lang="en-US" b="1" dirty="0">
                <a:solidFill>
                  <a:srgbClr val="000000"/>
                </a:solidFill>
                <a:cs typeface="Arial" pitchFamily="34" charset="0"/>
              </a:rPr>
              <a:t>(Test </a:t>
            </a: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4): </a:t>
            </a:r>
            <a:r>
              <a:rPr lang="en-US" b="1" dirty="0">
                <a:solidFill>
                  <a:srgbClr val="000000"/>
                </a:solidFill>
                <a:cs typeface="Arial" pitchFamily="34" charset="0"/>
              </a:rPr>
              <a:t>Chapter  </a:t>
            </a: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9, 10 </a:t>
            </a:r>
            <a:r>
              <a:rPr lang="en-US" b="1" dirty="0">
                <a:solidFill>
                  <a:srgbClr val="000000"/>
                </a:solidFill>
                <a:cs typeface="Arial" pitchFamily="34" charset="0"/>
              </a:rPr>
              <a:t>&amp; </a:t>
            </a: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11</a:t>
            </a:r>
            <a:endParaRPr lang="en-US" b="1" dirty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US" sz="2400" i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November </a:t>
            </a:r>
            <a:r>
              <a:rPr lang="en-US" sz="2400" i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en-US" sz="2400" b="1" i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b="1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2016  </a:t>
            </a:r>
            <a:r>
              <a:rPr lang="en-US" sz="2400" b="1" i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(Make-up test) </a:t>
            </a:r>
            <a:r>
              <a:rPr lang="en-US" sz="2400" b="1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comprehensive</a:t>
            </a:r>
            <a:r>
              <a:rPr lang="en-US" sz="2400" b="1" i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400" b="1" i="0" baseline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r>
              <a:rPr lang="en-US" sz="2400" i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en-US" sz="2400" b="1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Chapters </a:t>
            </a:r>
            <a:r>
              <a:rPr lang="en-US" sz="2400" b="1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1-11</a:t>
            </a:r>
          </a:p>
          <a:p>
            <a:endParaRPr lang="en-US" sz="3600" b="1" i="0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6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Classification of matter</a:t>
            </a:r>
          </a:p>
        </p:txBody>
      </p:sp>
      <p:pic>
        <p:nvPicPr>
          <p:cNvPr id="10243" name="Picture 4" descr="candy mix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667000"/>
            <a:ext cx="2590800" cy="200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6" descr="seawater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2819400"/>
            <a:ext cx="2667000" cy="1855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11" descr="mercury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2590800"/>
            <a:ext cx="2187575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There are 117 elements known at the present time.  Of these, 88 are naturally occurring.</a:t>
            </a:r>
          </a:p>
          <a:p>
            <a:pPr eaLnBrk="1" hangingPunct="1"/>
            <a:r>
              <a:rPr lang="en-US" altLang="en-US" sz="2400" smtClean="0"/>
              <a:t>Elements are identified by their chemical and physical properties, and are represented by names and </a:t>
            </a:r>
            <a:r>
              <a:rPr lang="en-US" altLang="en-US" sz="2400" smtClean="0">
                <a:solidFill>
                  <a:srgbClr val="0000FF"/>
                </a:solidFill>
              </a:rPr>
              <a:t>chemical symbols</a:t>
            </a:r>
            <a:r>
              <a:rPr lang="en-US" altLang="en-US" sz="2400" smtClean="0"/>
              <a:t>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724400" y="5257800"/>
            <a:ext cx="37782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Hydrogen, </a:t>
            </a:r>
            <a:r>
              <a:rPr lang="en-US" altLang="en-US" b="1"/>
              <a:t>H</a:t>
            </a:r>
            <a:r>
              <a:rPr lang="en-US" altLang="en-US"/>
              <a:t>.</a:t>
            </a:r>
          </a:p>
          <a:p>
            <a:pPr eaLnBrk="1" hangingPunct="1"/>
            <a:r>
              <a:rPr lang="en-US" altLang="en-US"/>
              <a:t>Found as a gas at room</a:t>
            </a:r>
          </a:p>
          <a:p>
            <a:pPr eaLnBrk="1" hangingPunct="1"/>
            <a:r>
              <a:rPr lang="en-US" altLang="en-US"/>
              <a:t>temperature and pressure.</a:t>
            </a:r>
          </a:p>
        </p:txBody>
      </p:sp>
      <p:pic>
        <p:nvPicPr>
          <p:cNvPr id="11269" name="Picture 8" descr="hindenburg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057400"/>
            <a:ext cx="3810000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4784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7223125" y="6127750"/>
            <a:ext cx="18589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400">
                <a:solidFill>
                  <a:srgbClr val="FF0000"/>
                </a:solidFill>
              </a:rPr>
              <a:t> Know the names</a:t>
            </a:r>
          </a:p>
          <a:p>
            <a:pPr eaLnBrk="1" hangingPunct="1"/>
            <a:r>
              <a:rPr lang="en-US" altLang="en-US" sz="1400">
                <a:solidFill>
                  <a:srgbClr val="FF0000"/>
                </a:solidFill>
              </a:rPr>
              <a:t>and symbols for the</a:t>
            </a:r>
          </a:p>
          <a:p>
            <a:pPr eaLnBrk="1" hangingPunct="1"/>
            <a:r>
              <a:rPr lang="en-US" altLang="en-US" sz="1400">
                <a:solidFill>
                  <a:srgbClr val="FF0000"/>
                </a:solidFill>
              </a:rPr>
              <a:t>elements listed in red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Atoms, elements and compounds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simplest unit of an element which possesses all of the properties of the element is an </a:t>
            </a:r>
            <a:r>
              <a:rPr lang="en-US" altLang="en-US" sz="2800" smtClean="0">
                <a:solidFill>
                  <a:srgbClr val="0000FF"/>
                </a:solidFill>
              </a:rPr>
              <a:t>atom</a:t>
            </a:r>
            <a:r>
              <a:rPr lang="en-US" altLang="en-US" sz="2800" smtClean="0"/>
              <a:t>.  Atoms are the basic building blocks of matter.</a:t>
            </a:r>
          </a:p>
        </p:txBody>
      </p:sp>
      <p:pic>
        <p:nvPicPr>
          <p:cNvPr id="13316" name="Picture 4" descr="01_0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895600"/>
            <a:ext cx="7543800" cy="3605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Matter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82216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A </a:t>
            </a:r>
            <a:r>
              <a:rPr lang="en-US" altLang="en-US" sz="2800">
                <a:solidFill>
                  <a:srgbClr val="0000FF"/>
                </a:solidFill>
              </a:rPr>
              <a:t>compound</a:t>
            </a:r>
            <a:r>
              <a:rPr lang="en-US" altLang="en-US" sz="2800"/>
              <a:t> is made of two or more different kinds</a:t>
            </a:r>
          </a:p>
          <a:p>
            <a:pPr eaLnBrk="1" hangingPunct="1"/>
            <a:r>
              <a:rPr lang="en-US" altLang="en-US" sz="2800"/>
              <a:t>of elements</a:t>
            </a:r>
            <a:r>
              <a:rPr lang="en-US" altLang="en-US" sz="2800">
                <a:solidFill>
                  <a:srgbClr val="C82E32"/>
                </a:solidFill>
              </a:rPr>
              <a:t>.</a:t>
            </a:r>
          </a:p>
        </p:txBody>
      </p:sp>
      <p:pic>
        <p:nvPicPr>
          <p:cNvPr id="14340" name="Picture 7" descr="01_0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895600"/>
            <a:ext cx="7543800" cy="3605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Atoms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648200" cy="45259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Atoms have extremely small dimensions.  They cannot be seen with the naked eye, but sophisticated (and very expensive) techniques may enable resolution of atoms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371600"/>
            <a:ext cx="2990850" cy="3048000"/>
          </a:xfrm>
          <a:noFill/>
        </p:spPr>
      </p:pic>
      <p:pic>
        <p:nvPicPr>
          <p:cNvPr id="15365" name="Picture 6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4572000"/>
            <a:ext cx="3308350" cy="2187575"/>
          </a:xfrm>
          <a:noFill/>
        </p:spPr>
      </p:pic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6324600" y="4343400"/>
            <a:ext cx="1974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STM image of a</a:t>
            </a:r>
          </a:p>
          <a:p>
            <a:pPr eaLnBrk="1" hangingPunct="1"/>
            <a:r>
              <a:rPr lang="en-US" altLang="en-US" sz="2000"/>
              <a:t>crystal surface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53000"/>
            <a:ext cx="16478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Molecules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Atoms can combine to form larger structures called </a:t>
            </a:r>
            <a:r>
              <a:rPr lang="en-US" altLang="en-US" sz="2000" smtClean="0">
                <a:solidFill>
                  <a:srgbClr val="0000FF"/>
                </a:solidFill>
              </a:rPr>
              <a:t>molecules</a:t>
            </a:r>
            <a:r>
              <a:rPr lang="en-US" altLang="en-US" sz="2000" smtClean="0"/>
              <a:t>.  A molecule is a combination of two or more atoms to create a new unit which possesses properties that are different from the atoms that make it up.</a:t>
            </a:r>
          </a:p>
          <a:p>
            <a:pPr eaLnBrk="1" hangingPunct="1"/>
            <a:r>
              <a:rPr lang="en-US" altLang="en-US" sz="2000" smtClean="0"/>
              <a:t>Molecules that consist of two atoms are called </a:t>
            </a:r>
            <a:r>
              <a:rPr lang="en-US" altLang="en-US" sz="2000" smtClean="0">
                <a:solidFill>
                  <a:srgbClr val="0000FF"/>
                </a:solidFill>
              </a:rPr>
              <a:t>diatomic</a:t>
            </a:r>
            <a:r>
              <a:rPr lang="en-US" altLang="en-US" sz="2000" smtClean="0"/>
              <a:t>.  Molecules that consist of three atoms are called </a:t>
            </a:r>
            <a:r>
              <a:rPr lang="en-US" altLang="en-US" sz="2000" smtClean="0">
                <a:solidFill>
                  <a:srgbClr val="0000FF"/>
                </a:solidFill>
              </a:rPr>
              <a:t>triatomic</a:t>
            </a:r>
            <a:r>
              <a:rPr lang="en-US" altLang="en-US" sz="2000" smtClean="0"/>
              <a:t>, etc.</a:t>
            </a:r>
          </a:p>
          <a:p>
            <a:pPr eaLnBrk="1" hangingPunct="1"/>
            <a:r>
              <a:rPr lang="en-US" altLang="en-US" sz="2000" smtClean="0"/>
              <a:t>If only one type of atom exists in a molecule, it is called </a:t>
            </a:r>
            <a:r>
              <a:rPr lang="en-US" altLang="en-US" sz="2000" smtClean="0">
                <a:solidFill>
                  <a:srgbClr val="0000FF"/>
                </a:solidFill>
              </a:rPr>
              <a:t>homonuclear</a:t>
            </a:r>
            <a:r>
              <a:rPr lang="en-US" altLang="en-US" sz="2000" smtClean="0"/>
              <a:t> or </a:t>
            </a:r>
            <a:r>
              <a:rPr lang="en-US" altLang="en-US" sz="2000" smtClean="0">
                <a:solidFill>
                  <a:srgbClr val="0000FF"/>
                </a:solidFill>
              </a:rPr>
              <a:t>homoatomic</a:t>
            </a:r>
            <a:r>
              <a:rPr lang="en-US" altLang="en-US" sz="2000" smtClean="0"/>
              <a:t>.  If two or more, different types of atoms exist in a molecule, it is called </a:t>
            </a:r>
            <a:r>
              <a:rPr lang="en-US" altLang="en-US" sz="2000" smtClean="0">
                <a:solidFill>
                  <a:srgbClr val="0000FF"/>
                </a:solidFill>
              </a:rPr>
              <a:t>heteronuclear</a:t>
            </a:r>
            <a:r>
              <a:rPr lang="en-US" altLang="en-US" sz="2000" smtClean="0"/>
              <a:t> or </a:t>
            </a:r>
            <a:r>
              <a:rPr lang="en-US" altLang="en-US" sz="2000" smtClean="0">
                <a:solidFill>
                  <a:srgbClr val="0000FF"/>
                </a:solidFill>
              </a:rPr>
              <a:t>heteroatomic</a:t>
            </a:r>
            <a:r>
              <a:rPr lang="en-US" altLang="en-US" sz="2000" smtClean="0"/>
              <a:t>.</a:t>
            </a:r>
          </a:p>
        </p:txBody>
      </p:sp>
      <p:pic>
        <p:nvPicPr>
          <p:cNvPr id="16389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5029200"/>
            <a:ext cx="1847850" cy="1276350"/>
          </a:xfrm>
          <a:noFill/>
        </p:spPr>
      </p:pic>
      <p:pic>
        <p:nvPicPr>
          <p:cNvPr id="16390" name="Picture 6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5029200"/>
            <a:ext cx="1919288" cy="1277938"/>
          </a:xfrm>
          <a:noFill/>
        </p:spPr>
      </p:pic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4613275" y="529113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</a:rPr>
              <a:t>Cl</a:t>
            </a:r>
          </a:p>
        </p:txBody>
      </p:sp>
      <p:sp>
        <p:nvSpPr>
          <p:cNvPr id="16392" name="Text Box 13"/>
          <p:cNvSpPr txBox="1">
            <a:spLocks noChangeArrowheads="1"/>
          </p:cNvSpPr>
          <p:nvPr/>
        </p:nvSpPr>
        <p:spPr bwMode="auto">
          <a:xfrm>
            <a:off x="4146550" y="530225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16393" name="Text Box 15"/>
          <p:cNvSpPr txBox="1">
            <a:spLocks noChangeArrowheads="1"/>
          </p:cNvSpPr>
          <p:nvPr/>
        </p:nvSpPr>
        <p:spPr bwMode="auto">
          <a:xfrm>
            <a:off x="7227888" y="541178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6394" name="Text Box 16"/>
          <p:cNvSpPr txBox="1">
            <a:spLocks noChangeArrowheads="1"/>
          </p:cNvSpPr>
          <p:nvPr/>
        </p:nvSpPr>
        <p:spPr bwMode="auto">
          <a:xfrm>
            <a:off x="7704138" y="5405438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6395" name="Text Box 17"/>
          <p:cNvSpPr txBox="1">
            <a:spLocks noChangeArrowheads="1"/>
          </p:cNvSpPr>
          <p:nvPr/>
        </p:nvSpPr>
        <p:spPr bwMode="auto">
          <a:xfrm>
            <a:off x="6694488" y="5419725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6396" name="Text Box 18"/>
          <p:cNvSpPr txBox="1">
            <a:spLocks noChangeArrowheads="1"/>
          </p:cNvSpPr>
          <p:nvPr/>
        </p:nvSpPr>
        <p:spPr bwMode="auto">
          <a:xfrm>
            <a:off x="1600200" y="6172200"/>
            <a:ext cx="585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Cl</a:t>
            </a:r>
            <a:r>
              <a:rPr lang="en-US" altLang="en-US" baseline="-25000"/>
              <a:t>2</a:t>
            </a:r>
          </a:p>
        </p:txBody>
      </p:sp>
      <p:sp>
        <p:nvSpPr>
          <p:cNvPr id="16397" name="Text Box 19"/>
          <p:cNvSpPr txBox="1">
            <a:spLocks noChangeArrowheads="1"/>
          </p:cNvSpPr>
          <p:nvPr/>
        </p:nvSpPr>
        <p:spPr bwMode="auto">
          <a:xfrm>
            <a:off x="4343400" y="6096000"/>
            <a:ext cx="69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HCl</a:t>
            </a:r>
          </a:p>
        </p:txBody>
      </p:sp>
      <p:sp>
        <p:nvSpPr>
          <p:cNvPr id="16398" name="Text Box 20"/>
          <p:cNvSpPr txBox="1">
            <a:spLocks noChangeArrowheads="1"/>
          </p:cNvSpPr>
          <p:nvPr/>
        </p:nvSpPr>
        <p:spPr bwMode="auto">
          <a:xfrm>
            <a:off x="7010400" y="6096000"/>
            <a:ext cx="754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CO</a:t>
            </a:r>
            <a:r>
              <a:rPr lang="en-US" altLang="en-US" baseline="-25000"/>
              <a:t>2</a:t>
            </a:r>
          </a:p>
        </p:txBody>
      </p:sp>
      <p:sp>
        <p:nvSpPr>
          <p:cNvPr id="16399" name="Text Box 21"/>
          <p:cNvSpPr txBox="1">
            <a:spLocks noChangeArrowheads="1"/>
          </p:cNvSpPr>
          <p:nvPr/>
        </p:nvSpPr>
        <p:spPr bwMode="auto">
          <a:xfrm>
            <a:off x="98425" y="4648200"/>
            <a:ext cx="3679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</a:rPr>
              <a:t>In an element, there is only one type of atom</a:t>
            </a:r>
          </a:p>
        </p:txBody>
      </p:sp>
      <p:sp>
        <p:nvSpPr>
          <p:cNvPr id="16400" name="Line 22"/>
          <p:cNvSpPr>
            <a:spLocks noChangeShapeType="1"/>
          </p:cNvSpPr>
          <p:nvPr/>
        </p:nvSpPr>
        <p:spPr bwMode="auto">
          <a:xfrm>
            <a:off x="1905000" y="4953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Chemical formulas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solidFill>
                  <a:srgbClr val="0000FF"/>
                </a:solidFill>
              </a:rPr>
              <a:t>Chemical formulas</a:t>
            </a:r>
            <a:r>
              <a:rPr lang="en-US" altLang="en-US" sz="2000" smtClean="0"/>
              <a:t> represent the number and type of atoms of each element in a molecule</a:t>
            </a:r>
          </a:p>
          <a:p>
            <a:pPr eaLnBrk="1" hangingPunct="1"/>
            <a:r>
              <a:rPr lang="en-US" altLang="en-US" sz="2000" smtClean="0"/>
              <a:t>Chemical symbols represent the type of each element (e.g. C, H, O, N, etc.)</a:t>
            </a:r>
          </a:p>
          <a:p>
            <a:pPr eaLnBrk="1" hangingPunct="1"/>
            <a:r>
              <a:rPr lang="en-US" altLang="en-US" sz="2000" smtClean="0"/>
              <a:t>Subscripts to the lower right of a chemical symbol represent the number of atoms of that element</a:t>
            </a:r>
          </a:p>
        </p:txBody>
      </p:sp>
      <p:pic>
        <p:nvPicPr>
          <p:cNvPr id="17412" name="Picture 4" descr="01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7543800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28600" y="4343400"/>
            <a:ext cx="754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H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28600" y="5562600"/>
            <a:ext cx="754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CO</a:t>
            </a:r>
            <a:r>
              <a:rPr lang="en-US" altLang="en-US" baseline="-25000"/>
              <a:t>2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600200" y="3429000"/>
            <a:ext cx="130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</a:t>
            </a:r>
            <a:r>
              <a:rPr lang="en-US" altLang="en-US" baseline="-25000"/>
              <a:t>2</a:t>
            </a:r>
            <a:r>
              <a:rPr lang="en-US" altLang="en-US"/>
              <a:t>H</a:t>
            </a:r>
            <a:r>
              <a:rPr lang="en-US" altLang="en-US" baseline="-25000"/>
              <a:t>5</a:t>
            </a:r>
            <a:r>
              <a:rPr lang="en-US" altLang="en-US"/>
              <a:t>OH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895600" y="5562600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</a:t>
            </a:r>
            <a:r>
              <a:rPr lang="en-US" altLang="en-US" baseline="-25000"/>
              <a:t>2</a:t>
            </a:r>
            <a:r>
              <a:rPr lang="en-US" altLang="en-US"/>
              <a:t>H</a:t>
            </a:r>
            <a:r>
              <a:rPr lang="en-US" altLang="en-US" baseline="-25000"/>
              <a:t>6</a:t>
            </a:r>
            <a:r>
              <a:rPr lang="en-US" altLang="en-US"/>
              <a:t>O</a:t>
            </a:r>
            <a:r>
              <a:rPr lang="en-US" altLang="en-US" baseline="-25000"/>
              <a:t>2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543800" y="3657600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</a:t>
            </a:r>
            <a:r>
              <a:rPr lang="en-US" altLang="en-US" baseline="-25000"/>
              <a:t>9</a:t>
            </a:r>
            <a:r>
              <a:rPr lang="en-US" altLang="en-US"/>
              <a:t>H</a:t>
            </a:r>
            <a:r>
              <a:rPr lang="en-US" altLang="en-US" baseline="-25000"/>
              <a:t>8</a:t>
            </a:r>
            <a:r>
              <a:rPr lang="en-US" altLang="en-US"/>
              <a:t>O</a:t>
            </a:r>
            <a:r>
              <a:rPr lang="en-US" altLang="en-US" baseline="-25000"/>
              <a:t>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20828" y="381000"/>
            <a:ext cx="8419214" cy="3810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00FFFF"/>
          </a:solidFill>
          <a:ln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r>
              <a:rPr lang="en-US" sz="2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									Chapter 1. </a:t>
            </a:r>
            <a:r>
              <a:rPr lang="en-US" sz="2800" dirty="0">
                <a:effectLst/>
              </a:rPr>
              <a:t>Basic Concepts About Matter</a:t>
            </a:r>
            <a:endParaRPr lang="en-US" sz="2800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AutoShap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8442" y="1143000"/>
            <a:ext cx="8991600" cy="54102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00"/>
          </a:solidFill>
          <a:ln>
            <a:solidFill>
              <a:srgbClr val="000000"/>
            </a:solidFill>
            <a:rou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  <a:effectLst/>
              </a:rPr>
              <a:t>1-1 	Chemistry</a:t>
            </a:r>
            <a:r>
              <a:rPr lang="en-US" sz="2000" dirty="0">
                <a:solidFill>
                  <a:srgbClr val="008000"/>
                </a:solidFill>
                <a:effectLst/>
              </a:rPr>
              <a:t>: The Study of Matter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  <a:effectLst/>
              </a:rPr>
              <a:t>1-2 	Physical </a:t>
            </a:r>
            <a:r>
              <a:rPr lang="en-US" sz="2000" dirty="0">
                <a:solidFill>
                  <a:srgbClr val="008000"/>
                </a:solidFill>
                <a:effectLst/>
              </a:rPr>
              <a:t>States of Matter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  <a:effectLst/>
              </a:rPr>
              <a:t>1-3 	Properties </a:t>
            </a:r>
            <a:r>
              <a:rPr lang="en-US" sz="2000" dirty="0">
                <a:solidFill>
                  <a:srgbClr val="008000"/>
                </a:solidFill>
                <a:effectLst/>
              </a:rPr>
              <a:t>of Matter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  <a:effectLst/>
              </a:rPr>
              <a:t>1-4 	Changes </a:t>
            </a:r>
            <a:r>
              <a:rPr lang="en-US" sz="2000" dirty="0">
                <a:solidFill>
                  <a:srgbClr val="008000"/>
                </a:solidFill>
                <a:effectLst/>
              </a:rPr>
              <a:t>in Matter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  <a:effectLst/>
              </a:rPr>
              <a:t>1-5 	Pure </a:t>
            </a:r>
            <a:r>
              <a:rPr lang="en-US" sz="2000" dirty="0">
                <a:solidFill>
                  <a:srgbClr val="008000"/>
                </a:solidFill>
                <a:effectLst/>
              </a:rPr>
              <a:t>Substances and Mixtures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  <a:effectLst/>
              </a:rPr>
              <a:t>1-6 	Elements </a:t>
            </a:r>
            <a:r>
              <a:rPr lang="en-US" sz="2000" dirty="0">
                <a:solidFill>
                  <a:srgbClr val="008000"/>
                </a:solidFill>
                <a:effectLst/>
              </a:rPr>
              <a:t>and Compounds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  <a:effectLst/>
              </a:rPr>
              <a:t>1-7 	Discovery </a:t>
            </a:r>
            <a:r>
              <a:rPr lang="en-US" sz="2000" dirty="0">
                <a:solidFill>
                  <a:srgbClr val="008000"/>
                </a:solidFill>
                <a:effectLst/>
              </a:rPr>
              <a:t>and Abundance of the Elements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  <a:effectLst/>
              </a:rPr>
              <a:t>1-8 	Names </a:t>
            </a:r>
            <a:r>
              <a:rPr lang="en-US" sz="2000" dirty="0">
                <a:solidFill>
                  <a:srgbClr val="008000"/>
                </a:solidFill>
                <a:effectLst/>
              </a:rPr>
              <a:t>and Chemical Symbols of the Elements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  <a:effectLst/>
              </a:rPr>
              <a:t>1-9 	Atoms </a:t>
            </a:r>
            <a:r>
              <a:rPr lang="en-US" sz="2000" dirty="0">
                <a:solidFill>
                  <a:srgbClr val="008000"/>
                </a:solidFill>
                <a:effectLst/>
              </a:rPr>
              <a:t>and Molecules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  <a:effectLst/>
              </a:rPr>
              <a:t>1-10	Chemical </a:t>
            </a:r>
            <a:r>
              <a:rPr lang="en-US" sz="2000" dirty="0">
                <a:solidFill>
                  <a:srgbClr val="008000"/>
                </a:solidFill>
                <a:effectLst/>
              </a:rPr>
              <a:t>Formulas</a:t>
            </a:r>
          </a:p>
          <a:p>
            <a:pPr marL="609600" indent="-609600">
              <a:lnSpc>
                <a:spcPct val="90000"/>
              </a:lnSpc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474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Chemistry – the bestest thing ever!</a:t>
            </a:r>
          </a:p>
        </p:txBody>
      </p:sp>
      <p:pic>
        <p:nvPicPr>
          <p:cNvPr id="3075" name="Picture 1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4250" y="1600200"/>
            <a:ext cx="2982913" cy="4525963"/>
          </a:xfrm>
          <a:noFill/>
        </p:spPr>
      </p:pic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4572000" y="2819400"/>
            <a:ext cx="43354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Chemistry</a:t>
            </a:r>
            <a:r>
              <a:rPr lang="en-US" altLang="en-US"/>
              <a:t> is the study of</a:t>
            </a:r>
          </a:p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matter</a:t>
            </a:r>
            <a:r>
              <a:rPr lang="en-US" altLang="en-US"/>
              <a:t> and the </a:t>
            </a:r>
            <a:r>
              <a:rPr lang="en-US" altLang="en-US">
                <a:solidFill>
                  <a:srgbClr val="0000FF"/>
                </a:solidFill>
              </a:rPr>
              <a:t>transformations</a:t>
            </a:r>
            <a:endParaRPr lang="en-US" altLang="en-US">
              <a:solidFill>
                <a:srgbClr val="001996"/>
              </a:solidFill>
            </a:endParaRPr>
          </a:p>
          <a:p>
            <a:pPr eaLnBrk="1" hangingPunct="1"/>
            <a:r>
              <a:rPr lang="en-US" altLang="en-US"/>
              <a:t>that it undergoes.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Matter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089525" y="2935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5029200" y="3048000"/>
            <a:ext cx="37592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>
                <a:solidFill>
                  <a:srgbClr val="0000FF"/>
                </a:solidFill>
              </a:rPr>
              <a:t>Matter</a:t>
            </a:r>
            <a:r>
              <a:rPr lang="en-US" altLang="en-US"/>
              <a:t> is anything that has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/>
              <a:t>mass and takes up space.</a:t>
            </a:r>
          </a:p>
          <a:p>
            <a:pPr eaLnBrk="1" hangingPunct="1"/>
            <a:endParaRPr lang="en-US" altLang="en-US"/>
          </a:p>
        </p:txBody>
      </p:sp>
      <p:pic>
        <p:nvPicPr>
          <p:cNvPr id="4101" name="Picture 14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590800"/>
            <a:ext cx="3886200" cy="1784350"/>
          </a:xfrm>
          <a:noFill/>
        </p:spPr>
      </p:pic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1447800" y="5546725"/>
            <a:ext cx="63690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Mass</a:t>
            </a:r>
            <a:r>
              <a:rPr lang="en-US" altLang="en-US" sz="2000"/>
              <a:t> is a measure of the amount of matter in an object</a:t>
            </a:r>
          </a:p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Weight</a:t>
            </a:r>
            <a:r>
              <a:rPr lang="en-US" altLang="en-US" sz="2000"/>
              <a:t>: a measure of the force exerted on an object</a:t>
            </a:r>
          </a:p>
          <a:p>
            <a:pPr eaLnBrk="1" hangingPunct="1"/>
            <a:r>
              <a:rPr lang="en-US" altLang="en-US" sz="2000"/>
              <a:t>by a gravitational pull</a:t>
            </a:r>
          </a:p>
          <a:p>
            <a:pPr eaLnBrk="1" hangingPunct="1"/>
            <a:endParaRPr lang="en-US" altLang="en-US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Physical states of matter</a:t>
            </a:r>
          </a:p>
        </p:txBody>
      </p:sp>
      <p:pic>
        <p:nvPicPr>
          <p:cNvPr id="5123" name="Picture 10" descr="11_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84"/>
          <a:stretch>
            <a:fillRect/>
          </a:stretch>
        </p:blipFill>
        <p:spPr>
          <a:xfrm>
            <a:off x="457200" y="2514600"/>
            <a:ext cx="8153400" cy="2720975"/>
          </a:xfrm>
        </p:spPr>
      </p:pic>
      <p:sp>
        <p:nvSpPr>
          <p:cNvPr id="5124" name="Text Box 11"/>
          <p:cNvSpPr txBox="1">
            <a:spLocks noChangeArrowheads="1"/>
          </p:cNvSpPr>
          <p:nvPr/>
        </p:nvSpPr>
        <p:spPr bwMode="auto">
          <a:xfrm>
            <a:off x="6537325" y="5449888"/>
            <a:ext cx="2287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Definite shape</a:t>
            </a:r>
          </a:p>
          <a:p>
            <a:pPr eaLnBrk="1" hangingPunct="1"/>
            <a:r>
              <a:rPr lang="en-US" altLang="en-US"/>
              <a:t>Definite volume</a:t>
            </a:r>
          </a:p>
        </p:txBody>
      </p:sp>
      <p:sp>
        <p:nvSpPr>
          <p:cNvPr id="5125" name="Text Box 12"/>
          <p:cNvSpPr txBox="1">
            <a:spLocks noChangeArrowheads="1"/>
          </p:cNvSpPr>
          <p:nvPr/>
        </p:nvSpPr>
        <p:spPr bwMode="auto">
          <a:xfrm>
            <a:off x="3581400" y="5410200"/>
            <a:ext cx="23383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Indefinite shape</a:t>
            </a:r>
          </a:p>
          <a:p>
            <a:pPr eaLnBrk="1" hangingPunct="1"/>
            <a:r>
              <a:rPr lang="en-US" altLang="en-US"/>
              <a:t>Definite volume</a:t>
            </a:r>
          </a:p>
        </p:txBody>
      </p:sp>
      <p:sp>
        <p:nvSpPr>
          <p:cNvPr id="5126" name="Text Box 13"/>
          <p:cNvSpPr txBox="1">
            <a:spLocks noChangeArrowheads="1"/>
          </p:cNvSpPr>
          <p:nvPr/>
        </p:nvSpPr>
        <p:spPr bwMode="auto">
          <a:xfrm>
            <a:off x="609600" y="5410200"/>
            <a:ext cx="24907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Indefinite shape</a:t>
            </a:r>
          </a:p>
          <a:p>
            <a:pPr eaLnBrk="1" hangingPunct="1"/>
            <a:r>
              <a:rPr lang="en-US" altLang="en-US"/>
              <a:t>Indefinite volume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Chemical and physical properties of matter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953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0000FF"/>
                </a:solidFill>
              </a:rPr>
              <a:t>Physical</a:t>
            </a:r>
            <a:r>
              <a:rPr lang="en-US" altLang="en-US" sz="2800" smtClean="0"/>
              <a:t> Properties: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Can be observed without transforming a substance into another substance.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Boiling/melting points, density, mass, volume, etc.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0000FF"/>
                </a:solidFill>
              </a:rPr>
              <a:t>Chemical</a:t>
            </a:r>
            <a:r>
              <a:rPr lang="en-US" altLang="en-US" sz="2800" smtClean="0"/>
              <a:t> Properties: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Can </a:t>
            </a:r>
            <a:r>
              <a:rPr lang="en-US" altLang="en-US" sz="2400" i="1" smtClean="0"/>
              <a:t>only</a:t>
            </a:r>
            <a:r>
              <a:rPr lang="en-US" altLang="en-US" sz="2400" smtClean="0"/>
              <a:t> be observed when a substance is changed into another substance.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Flammability, corrosiveness, reactivity with acid, etc.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295400"/>
            <a:ext cx="3244850" cy="2895600"/>
          </a:xfrm>
          <a:noFill/>
        </p:spPr>
      </p:pic>
      <p:pic>
        <p:nvPicPr>
          <p:cNvPr id="6149" name="Picture 6" descr="fireplace-by-krazy79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4495800"/>
            <a:ext cx="2590800" cy="1944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Matter: pure substances vs mixtures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In a </a:t>
            </a:r>
            <a:r>
              <a:rPr lang="en-US" altLang="en-US" sz="2400" smtClean="0">
                <a:solidFill>
                  <a:srgbClr val="0000FF"/>
                </a:solidFill>
              </a:rPr>
              <a:t>pure substance</a:t>
            </a:r>
            <a:r>
              <a:rPr lang="en-US" altLang="en-US" sz="2400" smtClean="0"/>
              <a:t>, only a single kind of matter can be found.  The substance cannot be separated into simpler components through physical means</a:t>
            </a:r>
          </a:p>
          <a:p>
            <a:pPr eaLnBrk="1" hangingPunct="1"/>
            <a:r>
              <a:rPr lang="en-US" altLang="en-US" sz="2400" smtClean="0"/>
              <a:t>Pure substances have </a:t>
            </a:r>
            <a:r>
              <a:rPr lang="en-US" altLang="en-US" sz="2400" i="1" smtClean="0"/>
              <a:t>definite and constant compositions</a:t>
            </a:r>
          </a:p>
          <a:p>
            <a:pPr eaLnBrk="1" hangingPunct="1"/>
            <a:r>
              <a:rPr lang="en-US" altLang="en-US" sz="2400" smtClean="0">
                <a:solidFill>
                  <a:srgbClr val="0000FF"/>
                </a:solidFill>
              </a:rPr>
              <a:t>Mixtures</a:t>
            </a:r>
            <a:r>
              <a:rPr lang="en-US" altLang="en-US" sz="2400" smtClean="0"/>
              <a:t> are combinations of two or more pure substances which can be separated into simpler components through physical means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4800600"/>
            <a:ext cx="1752600" cy="1709738"/>
          </a:xfrm>
          <a:noFill/>
        </p:spPr>
      </p:pic>
      <p:pic>
        <p:nvPicPr>
          <p:cNvPr id="7173" name="Picture 6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757738"/>
            <a:ext cx="1736725" cy="1752600"/>
          </a:xfrm>
          <a:noFill/>
        </p:spPr>
      </p:pic>
      <p:pic>
        <p:nvPicPr>
          <p:cNvPr id="7174" name="Picture 8" descr="water gla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1485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Line 10"/>
          <p:cNvSpPr>
            <a:spLocks noChangeShapeType="1"/>
          </p:cNvSpPr>
          <p:nvPr/>
        </p:nvSpPr>
        <p:spPr bwMode="auto">
          <a:xfrm>
            <a:off x="2590800" y="5638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0" y="6491288"/>
            <a:ext cx="572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Separation of iron filings from something non-magnetic</a:t>
            </a:r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6858000" y="6461125"/>
            <a:ext cx="159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/>
              <a:t>Something we can’t drink</a:t>
            </a:r>
          </a:p>
          <a:p>
            <a:pPr algn="ctr" eaLnBrk="1" hangingPunct="1"/>
            <a:r>
              <a:rPr lang="en-US" altLang="en-US" sz="1000"/>
              <a:t>in this classroom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Heterogeneous and homogeneous mixtures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4648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0000FF"/>
                </a:solidFill>
              </a:rPr>
              <a:t>Heterogeneous mixtures</a:t>
            </a:r>
            <a:r>
              <a:rPr lang="en-US" altLang="en-US" sz="2800" smtClean="0"/>
              <a:t> consist of visibly different parts, each part having its own properties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0000FF"/>
                </a:solidFill>
              </a:rPr>
              <a:t>Homogeneous mixtures</a:t>
            </a:r>
            <a:r>
              <a:rPr lang="en-US" altLang="en-US" sz="2800" smtClean="0"/>
              <a:t> appear to be of the same composition throughout, and appear to possess uniform properties</a:t>
            </a:r>
          </a:p>
        </p:txBody>
      </p:sp>
      <p:pic>
        <p:nvPicPr>
          <p:cNvPr id="8196" name="Picture 4" descr="chocolate chip cookie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1600200"/>
            <a:ext cx="291465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6" descr="coffee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3810000"/>
            <a:ext cx="2916238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Elements and compounds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Elements and compounds are both pure substances.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0000FF"/>
                </a:solidFill>
              </a:rPr>
              <a:t>Elements</a:t>
            </a:r>
            <a:r>
              <a:rPr lang="en-US" altLang="en-US" sz="2400" smtClean="0"/>
              <a:t> can’t be broken down and isolated into simpler, pure substances by either physical or chemical means.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0000FF"/>
                </a:solidFill>
              </a:rPr>
              <a:t>Compounds</a:t>
            </a:r>
            <a:r>
              <a:rPr lang="en-US" altLang="en-US" sz="2400" smtClean="0"/>
              <a:t> may be decomposed into two or more simpler components though chemical means.</a:t>
            </a:r>
          </a:p>
        </p:txBody>
      </p:sp>
      <p:pic>
        <p:nvPicPr>
          <p:cNvPr id="9220" name="Picture 6" descr="01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0"/>
          <a:stretch>
            <a:fillRect/>
          </a:stretch>
        </p:blipFill>
        <p:spPr bwMode="auto">
          <a:xfrm>
            <a:off x="4114800" y="3810000"/>
            <a:ext cx="434340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48200"/>
            <a:ext cx="16002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713</Words>
  <Application>Microsoft Office PowerPoint</Application>
  <PresentationFormat>On-screen Show (4:3)</PresentationFormat>
  <Paragraphs>104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Default Design</vt:lpstr>
      <vt:lpstr>Chemistry 120 Fall 2016</vt:lpstr>
      <vt:lpstr>         Chapter 1. Basic Concepts About Matter</vt:lpstr>
      <vt:lpstr>Chemistry – the bestest thing ever!</vt:lpstr>
      <vt:lpstr>Matter</vt:lpstr>
      <vt:lpstr>Physical states of matter</vt:lpstr>
      <vt:lpstr>Chemical and physical properties of matter</vt:lpstr>
      <vt:lpstr>Matter: pure substances vs mixtures</vt:lpstr>
      <vt:lpstr>Heterogeneous and homogeneous mixtures</vt:lpstr>
      <vt:lpstr>Elements and compounds</vt:lpstr>
      <vt:lpstr>Classification of matter</vt:lpstr>
      <vt:lpstr>Elements</vt:lpstr>
      <vt:lpstr>PowerPoint Presentation</vt:lpstr>
      <vt:lpstr>Atoms, elements and compounds</vt:lpstr>
      <vt:lpstr>Matter</vt:lpstr>
      <vt:lpstr>Atoms</vt:lpstr>
      <vt:lpstr>Molecules</vt:lpstr>
      <vt:lpstr>Chemical formulas</vt:lpstr>
    </vt:vector>
  </TitlesOfParts>
  <Company>St. Francis Xavier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Basic Concepts About Matter</dc:title>
  <dc:creator>bjmaclea</dc:creator>
  <cp:lastModifiedBy>Dr.Upali</cp:lastModifiedBy>
  <cp:revision>19</cp:revision>
  <dcterms:created xsi:type="dcterms:W3CDTF">2011-09-09T14:46:04Z</dcterms:created>
  <dcterms:modified xsi:type="dcterms:W3CDTF">2016-09-07T15:55:35Z</dcterms:modified>
</cp:coreProperties>
</file>