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ctiveX/activeX1.xml" ContentType="application/vnd.ms-office.activeX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ctiveX/activeX2.xml" ContentType="application/vnd.ms-office.activeX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ctiveX/activeX3.xml" ContentType="application/vnd.ms-office.activeX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activeX/activeX4.xml" ContentType="application/vnd.ms-office.activeX+xml"/>
  <Override PartName="/ppt/notesSlides/notesSlide31.xml" ContentType="application/vnd.openxmlformats-officedocument.presentationml.notesSlide+xml"/>
  <Override PartName="/ppt/activeX/activeX5.xml" ContentType="application/vnd.ms-office.activeX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activeX/activeX6.xml" ContentType="application/vnd.ms-office.activeX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5008" r:id="rId2"/>
    <p:sldMasterId id="2147483649" r:id="rId3"/>
    <p:sldMasterId id="2147483650" r:id="rId4"/>
    <p:sldMasterId id="2147483651" r:id="rId5"/>
    <p:sldMasterId id="2147483662" r:id="rId6"/>
    <p:sldMasterId id="2147483663" r:id="rId7"/>
    <p:sldMasterId id="2147483664" r:id="rId8"/>
    <p:sldMasterId id="2147483665" r:id="rId9"/>
    <p:sldMasterId id="2147483666" r:id="rId10"/>
    <p:sldMasterId id="2147483667" r:id="rId11"/>
    <p:sldMasterId id="2147483659" r:id="rId12"/>
  </p:sldMasterIdLst>
  <p:notesMasterIdLst>
    <p:notesMasterId r:id="rId75"/>
  </p:notesMasterIdLst>
  <p:sldIdLst>
    <p:sldId id="423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375" r:id="rId27"/>
    <p:sldId id="376" r:id="rId28"/>
    <p:sldId id="377" r:id="rId29"/>
    <p:sldId id="378" r:id="rId30"/>
    <p:sldId id="417" r:id="rId31"/>
    <p:sldId id="379" r:id="rId32"/>
    <p:sldId id="380" r:id="rId33"/>
    <p:sldId id="381" r:id="rId34"/>
    <p:sldId id="418" r:id="rId35"/>
    <p:sldId id="382" r:id="rId36"/>
    <p:sldId id="383" r:id="rId37"/>
    <p:sldId id="384" r:id="rId38"/>
    <p:sldId id="385" r:id="rId39"/>
    <p:sldId id="386" r:id="rId40"/>
    <p:sldId id="419" r:id="rId41"/>
    <p:sldId id="387" r:id="rId42"/>
    <p:sldId id="388" r:id="rId43"/>
    <p:sldId id="389" r:id="rId44"/>
    <p:sldId id="390" r:id="rId45"/>
    <p:sldId id="391" r:id="rId46"/>
    <p:sldId id="392" r:id="rId47"/>
    <p:sldId id="420" r:id="rId48"/>
    <p:sldId id="393" r:id="rId49"/>
    <p:sldId id="394" r:id="rId50"/>
    <p:sldId id="395" r:id="rId51"/>
    <p:sldId id="396" r:id="rId52"/>
    <p:sldId id="397" r:id="rId53"/>
    <p:sldId id="398" r:id="rId54"/>
    <p:sldId id="399" r:id="rId55"/>
    <p:sldId id="400" r:id="rId56"/>
    <p:sldId id="401" r:id="rId57"/>
    <p:sldId id="402" r:id="rId58"/>
    <p:sldId id="403" r:id="rId59"/>
    <p:sldId id="404" r:id="rId60"/>
    <p:sldId id="405" r:id="rId61"/>
    <p:sldId id="406" r:id="rId62"/>
    <p:sldId id="407" r:id="rId63"/>
    <p:sldId id="408" r:id="rId64"/>
    <p:sldId id="409" r:id="rId65"/>
    <p:sldId id="410" r:id="rId66"/>
    <p:sldId id="411" r:id="rId67"/>
    <p:sldId id="412" r:id="rId68"/>
    <p:sldId id="413" r:id="rId69"/>
    <p:sldId id="414" r:id="rId70"/>
    <p:sldId id="421" r:id="rId71"/>
    <p:sldId id="415" r:id="rId72"/>
    <p:sldId id="416" r:id="rId73"/>
    <p:sldId id="422" r:id="rId7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 baseline="30000">
        <a:solidFill>
          <a:schemeClr val="tx1"/>
        </a:solidFill>
        <a:latin typeface="Times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 baseline="30000">
        <a:solidFill>
          <a:schemeClr val="tx1"/>
        </a:solidFill>
        <a:latin typeface="Times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 baseline="30000">
        <a:solidFill>
          <a:schemeClr val="tx1"/>
        </a:solidFill>
        <a:latin typeface="Times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 baseline="30000">
        <a:solidFill>
          <a:schemeClr val="tx1"/>
        </a:solidFill>
        <a:latin typeface="Times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orient="horz" pos="1104">
          <p15:clr>
            <a:srgbClr val="A4A3A4"/>
          </p15:clr>
        </p15:guide>
        <p15:guide id="3" pos="288">
          <p15:clr>
            <a:srgbClr val="A4A3A4"/>
          </p15:clr>
        </p15:guide>
        <p15:guide id="4" pos="1152">
          <p15:clr>
            <a:srgbClr val="A4A3A4"/>
          </p15:clr>
        </p15:guide>
        <p15:guide id="5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C1"/>
    <a:srgbClr val="526FDE"/>
    <a:srgbClr val="7C2878"/>
    <a:srgbClr val="8D007F"/>
    <a:srgbClr val="D6000E"/>
    <a:srgbClr val="FF0000"/>
    <a:srgbClr val="48A459"/>
    <a:srgbClr val="476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282" y="58"/>
      </p:cViewPr>
      <p:guideLst>
        <p:guide orient="horz" pos="720"/>
        <p:guide orient="horz" pos="1104"/>
        <p:guide pos="288"/>
        <p:guide pos="1152"/>
        <p:guide pos="2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slide" Target="slides/slide62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pPr>
              <a:defRPr/>
            </a:pPr>
            <a:fld id="{8B6568B6-57CF-4588-8211-993E9FCDA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39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63570021-17F7-4AD5-BABB-82D88A8FC238}" type="slidenum">
              <a:rPr lang="en-US" altLang="en-US" sz="1200" baseline="0" smtClean="0"/>
              <a:pPr/>
              <a:t>2</a:t>
            </a:fld>
            <a:endParaRPr lang="en-US" altLang="en-US" sz="1200" baseline="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B766AA6F-FF50-4F4C-A2A6-4DB48BCB6E18}" type="slidenum">
              <a:rPr lang="en-US" altLang="en-US" sz="1200" baseline="0" smtClean="0"/>
              <a:pPr/>
              <a:t>11</a:t>
            </a:fld>
            <a:endParaRPr lang="en-US" altLang="en-US" sz="1200" baseline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85B9F893-EF76-473D-B45B-259CB690AC95}" type="slidenum">
              <a:rPr lang="en-US" altLang="en-US" sz="1200" baseline="0" smtClean="0"/>
              <a:pPr/>
              <a:t>12</a:t>
            </a:fld>
            <a:endParaRPr lang="en-US" altLang="en-US" sz="1200" baseline="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5297032D-D0E6-45FB-B4EB-C00542A90D37}" type="slidenum">
              <a:rPr lang="en-US" altLang="en-US" sz="1200" baseline="0" smtClean="0"/>
              <a:pPr/>
              <a:t>13</a:t>
            </a:fld>
            <a:endParaRPr lang="en-US" altLang="en-US" sz="1200" baseline="0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0EB11B99-859B-4743-B57E-E5DE0BD542C2}" type="slidenum">
              <a:rPr lang="en-US" altLang="en-US" sz="1200" baseline="0" smtClean="0"/>
              <a:pPr/>
              <a:t>14</a:t>
            </a:fld>
            <a:endParaRPr lang="en-US" altLang="en-US" sz="1200" baseline="0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19339BEB-27FF-4E74-B5A4-C93B3E04BDE5}" type="slidenum">
              <a:rPr lang="en-US" altLang="en-US" sz="1200" baseline="0" smtClean="0"/>
              <a:pPr/>
              <a:t>15</a:t>
            </a:fld>
            <a:endParaRPr lang="en-US" altLang="en-US" sz="1200" baseline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5FE9C5C2-5560-4062-96D3-3CFB6D40BBD6}" type="slidenum">
              <a:rPr lang="en-US" altLang="en-US" sz="1200" baseline="0" smtClean="0"/>
              <a:pPr/>
              <a:t>16</a:t>
            </a:fld>
            <a:endParaRPr lang="en-US" altLang="en-US" sz="1200" baseline="0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3F793EA1-D494-448F-A175-81CB75288935}" type="slidenum">
              <a:rPr lang="en-US" altLang="en-US" sz="1200" baseline="0" smtClean="0"/>
              <a:pPr/>
              <a:t>17</a:t>
            </a:fld>
            <a:endParaRPr lang="en-US" altLang="en-US" sz="1200" baseline="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E5D94DDC-B2D9-4CF9-BBBA-A426660C3032}" type="slidenum">
              <a:rPr lang="en-US" altLang="en-US" sz="1200" baseline="0" smtClean="0"/>
              <a:pPr/>
              <a:t>18</a:t>
            </a:fld>
            <a:endParaRPr lang="en-US" altLang="en-US" sz="1200" baseline="0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9900"/>
                </a:solidFill>
                <a:latin typeface="Times" charset="0"/>
              </a:rPr>
              <a:t>Although the appearance is different, the substance is still the same. It</a:t>
            </a:r>
            <a:r>
              <a:rPr lang="ja-JP" altLang="en-US" smtClean="0">
                <a:solidFill>
                  <a:srgbClr val="009900"/>
                </a:solidFill>
                <a:latin typeface="Times" charset="0"/>
              </a:rPr>
              <a:t>’</a:t>
            </a:r>
            <a:r>
              <a:rPr lang="en-US" altLang="ja-JP" smtClean="0">
                <a:solidFill>
                  <a:srgbClr val="009900"/>
                </a:solidFill>
                <a:latin typeface="Times" charset="0"/>
              </a:rPr>
              <a:t>s chemical identity has not changed.</a:t>
            </a:r>
            <a:endParaRPr lang="en-US" altLang="en-US" smtClean="0">
              <a:solidFill>
                <a:srgbClr val="009900"/>
              </a:solidFill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7588397F-F240-444C-8C27-A54DAD959EE5}" type="slidenum">
              <a:rPr lang="en-US" altLang="en-US" sz="1200" baseline="0" smtClean="0"/>
              <a:pPr/>
              <a:t>19</a:t>
            </a:fld>
            <a:endParaRPr lang="en-US" altLang="en-US" sz="1200" baseline="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9900"/>
                </a:solidFill>
                <a:latin typeface="Times" charset="0"/>
              </a:rPr>
              <a:t>Although the appearance is different, the substance is still the same. It</a:t>
            </a:r>
            <a:r>
              <a:rPr lang="ja-JP" altLang="en-US" smtClean="0">
                <a:solidFill>
                  <a:srgbClr val="009900"/>
                </a:solidFill>
                <a:latin typeface="Times" charset="0"/>
              </a:rPr>
              <a:t>’</a:t>
            </a:r>
            <a:r>
              <a:rPr lang="en-US" altLang="ja-JP" smtClean="0">
                <a:solidFill>
                  <a:srgbClr val="009900"/>
                </a:solidFill>
                <a:latin typeface="Times" charset="0"/>
              </a:rPr>
              <a:t>s chemical identity has not changed.</a:t>
            </a:r>
            <a:endParaRPr lang="en-US" altLang="en-US" smtClean="0">
              <a:solidFill>
                <a:srgbClr val="009900"/>
              </a:solidFill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25CA0D2F-5F8B-44D4-BF65-F0D26246C0F8}" type="slidenum">
              <a:rPr lang="en-US" altLang="en-US" sz="1200" baseline="0" smtClean="0"/>
              <a:pPr/>
              <a:t>20</a:t>
            </a:fld>
            <a:endParaRPr lang="en-US" altLang="en-US" sz="1200" baseline="0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43CD199B-FE44-488B-986E-857F116A73BE}" type="slidenum">
              <a:rPr lang="en-US" altLang="en-US" sz="1200" baseline="0" smtClean="0"/>
              <a:pPr/>
              <a:t>3</a:t>
            </a:fld>
            <a:endParaRPr lang="en-US" altLang="en-US" sz="1200" baseline="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217C6CAF-F98B-42F4-B937-8880B363CB64}" type="slidenum">
              <a:rPr lang="en-US" altLang="en-US" sz="1200" baseline="0" smtClean="0"/>
              <a:pPr/>
              <a:t>21</a:t>
            </a:fld>
            <a:endParaRPr lang="en-US" altLang="en-US" sz="1200" baseline="0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DAE7174B-6E76-4154-AB8A-37B6B495A71B}" type="slidenum">
              <a:rPr lang="en-US" altLang="en-US" sz="1200" baseline="0" smtClean="0"/>
              <a:pPr/>
              <a:t>22</a:t>
            </a:fld>
            <a:endParaRPr lang="en-US" altLang="en-US" sz="1200" baseline="0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buFontTx/>
              <a:buAutoNum type="alphaLcParenR"/>
            </a:pPr>
            <a:r>
              <a:rPr lang="en-US" altLang="en-US" smtClean="0">
                <a:latin typeface="Times" charset="0"/>
              </a:rPr>
              <a:t>Chemical property</a:t>
            </a:r>
          </a:p>
          <a:p>
            <a:pPr marL="228600" indent="-228600" eaLnBrk="1" hangingPunct="1">
              <a:buFontTx/>
              <a:buAutoNum type="alphaLcParenR"/>
            </a:pPr>
            <a:r>
              <a:rPr lang="en-US" altLang="en-US" smtClean="0">
                <a:latin typeface="Times" charset="0"/>
              </a:rPr>
              <a:t>Physical property</a:t>
            </a:r>
          </a:p>
          <a:p>
            <a:pPr marL="228600" indent="-228600" eaLnBrk="1" hangingPunct="1">
              <a:buFontTx/>
              <a:buAutoNum type="alphaLcParenR"/>
            </a:pPr>
            <a:r>
              <a:rPr lang="en-US" altLang="en-US" smtClean="0">
                <a:latin typeface="Times" charset="0"/>
              </a:rPr>
              <a:t>Physical property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E97ECA8E-999E-4C6C-B2D4-985A651A3EFA}" type="slidenum">
              <a:rPr lang="en-US" altLang="en-US" sz="1200" baseline="0" smtClean="0"/>
              <a:pPr/>
              <a:t>23</a:t>
            </a:fld>
            <a:endParaRPr lang="en-US" altLang="en-US" sz="1200" baseline="0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buFontTx/>
              <a:buAutoNum type="alphaLcParenR"/>
            </a:pPr>
            <a:r>
              <a:rPr lang="en-US" altLang="en-US" smtClean="0">
                <a:latin typeface="Times" charset="0"/>
              </a:rPr>
              <a:t>Chemical property</a:t>
            </a:r>
          </a:p>
          <a:p>
            <a:pPr marL="228600" indent="-228600" eaLnBrk="1" hangingPunct="1">
              <a:buFontTx/>
              <a:buAutoNum type="alphaLcParenR"/>
            </a:pPr>
            <a:r>
              <a:rPr lang="en-US" altLang="en-US" smtClean="0">
                <a:latin typeface="Times" charset="0"/>
              </a:rPr>
              <a:t>Physical property</a:t>
            </a:r>
          </a:p>
          <a:p>
            <a:pPr marL="228600" indent="-228600" eaLnBrk="1" hangingPunct="1">
              <a:buFontTx/>
              <a:buAutoNum type="alphaLcParenR"/>
            </a:pPr>
            <a:r>
              <a:rPr lang="en-US" altLang="en-US" smtClean="0">
                <a:latin typeface="Times" charset="0"/>
              </a:rPr>
              <a:t>Physical property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183F478D-9A5F-4A82-99A8-1346833E4482}" type="slidenum">
              <a:rPr lang="en-US" altLang="en-US" sz="1200" baseline="0" smtClean="0"/>
              <a:pPr/>
              <a:t>24</a:t>
            </a:fld>
            <a:endParaRPr lang="en-US" altLang="en-US" sz="1200" baseline="0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D9FC6363-F0D8-4A42-9890-B242ECF44911}" type="slidenum">
              <a:rPr lang="en-US" altLang="en-US" sz="1200" baseline="0" smtClean="0"/>
              <a:pPr/>
              <a:t>25</a:t>
            </a:fld>
            <a:endParaRPr lang="en-US" altLang="en-US" sz="1200" baseline="0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EDFDC571-7D86-44B0-83CE-739F5CCC2CBE}" type="slidenum">
              <a:rPr lang="en-US" altLang="en-US" sz="1200" baseline="0" smtClean="0"/>
              <a:pPr/>
              <a:t>26</a:t>
            </a:fld>
            <a:endParaRPr lang="en-US" altLang="en-US" sz="1200" baseline="0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5563040C-FB90-4686-8D0F-201EE73DCBDC}" type="slidenum">
              <a:rPr lang="en-US" altLang="en-US" sz="1200" baseline="0" smtClean="0"/>
              <a:pPr/>
              <a:t>27</a:t>
            </a:fld>
            <a:endParaRPr lang="en-US" altLang="en-US" sz="1200" baseline="0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3AECBAD3-DBA9-4F1D-A188-75798621F83D}" type="slidenum">
              <a:rPr lang="en-US" altLang="en-US" sz="1200" baseline="0" smtClean="0"/>
              <a:pPr/>
              <a:t>28</a:t>
            </a:fld>
            <a:endParaRPr lang="en-US" altLang="en-US" sz="1200" baseline="0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" charset="0"/>
              </a:rPr>
              <a:t>1 (burning of wood)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2F0CA634-DF59-4CD5-83B5-24219A8F907F}" type="slidenum">
              <a:rPr lang="en-US" altLang="en-US" sz="1200" baseline="0" smtClean="0"/>
              <a:pPr/>
              <a:t>29</a:t>
            </a:fld>
            <a:endParaRPr lang="en-US" altLang="en-US" sz="1200" baseline="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" charset="0"/>
              </a:rPr>
              <a:t>1 (burning of wood)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475E96A3-273B-4175-B1F5-F87E4896AA80}" type="slidenum">
              <a:rPr lang="en-US" altLang="en-US" sz="1200" baseline="0" smtClean="0"/>
              <a:pPr/>
              <a:t>30</a:t>
            </a:fld>
            <a:endParaRPr lang="en-US" altLang="en-US" sz="1200" baseline="0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F9057A4A-FEE1-4273-A6A8-8E77B1B1A861}" type="slidenum">
              <a:rPr lang="en-US" altLang="en-US" sz="1200" baseline="0" smtClean="0"/>
              <a:pPr/>
              <a:t>4</a:t>
            </a:fld>
            <a:endParaRPr lang="en-US" altLang="en-US" sz="1200" baseline="0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698CE4FB-3BA5-4D34-A783-71D8733F490D}" type="slidenum">
              <a:rPr lang="en-US" altLang="en-US" sz="1200" baseline="0" smtClean="0"/>
              <a:pPr/>
              <a:t>31</a:t>
            </a:fld>
            <a:endParaRPr lang="en-US" altLang="en-US" sz="1200" baseline="0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1C46EF42-AF44-4015-A042-D8D7D3BC76DF}" type="slidenum">
              <a:rPr lang="en-US" altLang="en-US" sz="1200" baseline="0" smtClean="0"/>
              <a:pPr/>
              <a:t>32</a:t>
            </a:fld>
            <a:endParaRPr lang="en-US" altLang="en-US" sz="1200" baseline="0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E2B82E0A-B757-4F7E-A4A6-0DA99E238427}" type="slidenum">
              <a:rPr lang="en-US" altLang="en-US" sz="1200" baseline="0" smtClean="0"/>
              <a:pPr/>
              <a:t>33</a:t>
            </a:fld>
            <a:endParaRPr lang="en-US" altLang="en-US" sz="1200" baseline="0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643096BB-F948-427C-B70D-12C60A4449D0}" type="slidenum">
              <a:rPr lang="en-US" altLang="en-US" sz="1200" baseline="0" smtClean="0"/>
              <a:pPr/>
              <a:t>34</a:t>
            </a:fld>
            <a:endParaRPr lang="en-US" altLang="en-US" sz="1200" baseline="0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7F82FF00-903B-43A9-ABB8-648A98FD866B}" type="slidenum">
              <a:rPr lang="en-US" altLang="en-US" sz="1200" baseline="0" smtClean="0"/>
              <a:pPr/>
              <a:t>35</a:t>
            </a:fld>
            <a:endParaRPr lang="en-US" altLang="en-US" sz="1200" baseline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" charset="0"/>
              </a:rPr>
              <a:t>gasoline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33D3DA77-570F-4545-A2B7-DE82140247EA}" type="slidenum">
              <a:rPr lang="en-US" altLang="en-US" sz="1200" baseline="0" smtClean="0"/>
              <a:pPr/>
              <a:t>36</a:t>
            </a:fld>
            <a:endParaRPr lang="en-US" altLang="en-US" sz="1200" baseline="0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" charset="0"/>
              </a:rPr>
              <a:t>gasoline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2516946A-22AB-43B8-B03F-D55C6EB7F3FC}" type="slidenum">
              <a:rPr lang="en-US" altLang="en-US" sz="1200" baseline="0" smtClean="0"/>
              <a:pPr/>
              <a:t>37</a:t>
            </a:fld>
            <a:endParaRPr lang="en-US" altLang="en-US" sz="1200" baseline="0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2CB9734F-55D6-4A15-8969-F953D4DBD54F}" type="slidenum">
              <a:rPr lang="en-US" altLang="en-US" sz="1200" baseline="0" smtClean="0"/>
              <a:pPr/>
              <a:t>38</a:t>
            </a:fld>
            <a:endParaRPr lang="en-US" altLang="en-US" sz="1200" baseline="0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F2981378-0C85-4578-A83A-10027B1AEEB3}" type="slidenum">
              <a:rPr lang="en-US" altLang="en-US" sz="1200" baseline="0" smtClean="0"/>
              <a:pPr/>
              <a:t>39</a:t>
            </a:fld>
            <a:endParaRPr lang="en-US" altLang="en-US" sz="1200" baseline="0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D7F04FE6-918F-4295-AE9D-F2EDAAC3D9A5}" type="slidenum">
              <a:rPr lang="en-US" altLang="en-US" sz="1200" baseline="0" smtClean="0"/>
              <a:pPr/>
              <a:t>40</a:t>
            </a:fld>
            <a:endParaRPr lang="en-US" altLang="en-US" sz="1200" baseline="0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168788C2-0809-4A2F-9DB4-8D30306518E9}" type="slidenum">
              <a:rPr lang="en-US" altLang="en-US" sz="1200" baseline="0" smtClean="0"/>
              <a:pPr/>
              <a:t>5</a:t>
            </a:fld>
            <a:endParaRPr lang="en-US" altLang="en-US" sz="1200" baseline="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128F8B98-371B-4E4E-BF85-5E195D43DAF5}" type="slidenum">
              <a:rPr lang="en-US" altLang="en-US" sz="1200" baseline="0" smtClean="0"/>
              <a:pPr/>
              <a:t>41</a:t>
            </a:fld>
            <a:endParaRPr lang="en-US" altLang="en-US" sz="1200" baseline="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C4A6D21D-68B3-48CB-9103-E5FA39F2B673}" type="slidenum">
              <a:rPr lang="en-US" altLang="en-US" sz="1200" baseline="0" smtClean="0"/>
              <a:pPr/>
              <a:t>42</a:t>
            </a:fld>
            <a:endParaRPr lang="en-US" altLang="en-US" sz="1200" baseline="0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FC76DF0F-62D1-4C8B-AC6F-6EBA7AAEEABF}" type="slidenum">
              <a:rPr lang="en-US" altLang="en-US" sz="1200" baseline="0" smtClean="0"/>
              <a:pPr/>
              <a:t>43</a:t>
            </a:fld>
            <a:endParaRPr lang="en-US" altLang="en-US" sz="1200" baseline="0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EE1FF8CE-7DF7-4F24-AA55-874D02071F9A}" type="slidenum">
              <a:rPr lang="en-US" altLang="en-US" sz="1200" baseline="0" smtClean="0"/>
              <a:pPr/>
              <a:t>44</a:t>
            </a:fld>
            <a:endParaRPr lang="en-US" altLang="en-US" sz="1200" baseline="0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66CC97D0-E1A0-4F1D-8272-0FCC9BD47059}" type="slidenum">
              <a:rPr lang="en-US" altLang="en-US" sz="1200" baseline="0" smtClean="0"/>
              <a:pPr/>
              <a:t>45</a:t>
            </a:fld>
            <a:endParaRPr lang="en-US" altLang="en-US" sz="1200" baseline="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C2D8D817-B66F-4913-BFFD-1AC9784A36F8}" type="slidenum">
              <a:rPr lang="en-US" altLang="en-US" sz="1200" baseline="0" smtClean="0"/>
              <a:pPr/>
              <a:t>46</a:t>
            </a:fld>
            <a:endParaRPr lang="en-US" altLang="en-US" sz="1200" baseline="0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2D2C2FF0-1530-4E27-A204-E877363E5CC5}" type="slidenum">
              <a:rPr lang="en-US" altLang="en-US" sz="1200" baseline="0" smtClean="0"/>
              <a:pPr/>
              <a:t>47</a:t>
            </a:fld>
            <a:endParaRPr lang="en-US" altLang="en-US" sz="1200" baseline="0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9005D161-E5BA-4C15-9460-582EEA4003F9}" type="slidenum">
              <a:rPr lang="en-US" altLang="en-US" sz="1200" baseline="0" smtClean="0"/>
              <a:pPr/>
              <a:t>48</a:t>
            </a:fld>
            <a:endParaRPr lang="en-US" altLang="en-US" sz="1200" baseline="0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3AB9B33C-4C4D-4B23-8E6B-BB11E1326672}" type="slidenum">
              <a:rPr lang="en-US" altLang="en-US" sz="1200" baseline="0" smtClean="0"/>
              <a:pPr/>
              <a:t>49</a:t>
            </a:fld>
            <a:endParaRPr lang="en-US" altLang="en-US" sz="1200" baseline="0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DB562F42-F04D-4CA3-83FA-8BBDB9991698}" type="slidenum">
              <a:rPr lang="en-US" altLang="en-US" sz="1200" baseline="0" smtClean="0"/>
              <a:pPr/>
              <a:t>50</a:t>
            </a:fld>
            <a:endParaRPr lang="en-US" altLang="en-US" sz="1200" baseline="0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58227F50-4770-453B-AAEB-B8D31448D0C8}" type="slidenum">
              <a:rPr lang="en-US" altLang="en-US" sz="1200" baseline="0" smtClean="0"/>
              <a:pPr/>
              <a:t>6</a:t>
            </a:fld>
            <a:endParaRPr lang="en-US" altLang="en-US" sz="1200" baseline="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2D8B3725-B78A-4B38-8FF4-0C723FA5B6CC}" type="slidenum">
              <a:rPr lang="en-US" altLang="en-US" sz="1200" baseline="0" smtClean="0"/>
              <a:pPr/>
              <a:t>51</a:t>
            </a:fld>
            <a:endParaRPr lang="en-US" altLang="en-US" sz="1200" baseline="0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AEFBCC0C-90F4-40B0-B255-CC557E89DC15}" type="slidenum">
              <a:rPr lang="en-US" altLang="en-US" sz="1200" baseline="0" smtClean="0"/>
              <a:pPr/>
              <a:t>52</a:t>
            </a:fld>
            <a:endParaRPr lang="en-US" altLang="en-US" sz="1200" baseline="0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4CC9C2E7-C306-40B8-A6DC-3C344F7FE53B}" type="slidenum">
              <a:rPr lang="en-US" altLang="en-US" sz="1200" baseline="0" smtClean="0"/>
              <a:pPr/>
              <a:t>53</a:t>
            </a:fld>
            <a:endParaRPr lang="en-US" altLang="en-US" sz="1200" baseline="0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3737931C-41FB-4E17-9029-DFE0AFC1FDDE}" type="slidenum">
              <a:rPr lang="en-US" altLang="en-US" sz="1200" baseline="0" smtClean="0"/>
              <a:pPr/>
              <a:t>54</a:t>
            </a:fld>
            <a:endParaRPr lang="en-US" altLang="en-US" sz="1200" baseline="0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648E10F9-B9CF-4481-8D96-EAF0F68723F3}" type="slidenum">
              <a:rPr lang="en-US" altLang="en-US" sz="1200" baseline="0" smtClean="0"/>
              <a:pPr/>
              <a:t>55</a:t>
            </a:fld>
            <a:endParaRPr lang="en-US" altLang="en-US" sz="1200" baseline="0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BA3E332C-BE46-4EB5-8F67-CFD17E49EC13}" type="slidenum">
              <a:rPr lang="en-US" altLang="en-US" sz="1200" baseline="0" smtClean="0"/>
              <a:pPr/>
              <a:t>56</a:t>
            </a:fld>
            <a:endParaRPr lang="en-US" altLang="en-US" sz="1200" baseline="0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75ED2658-DBBF-483B-95F3-7728B7D700F7}" type="slidenum">
              <a:rPr lang="en-US" altLang="en-US" sz="1200" baseline="0" smtClean="0"/>
              <a:pPr/>
              <a:t>57</a:t>
            </a:fld>
            <a:endParaRPr lang="en-US" altLang="en-US" sz="1200" baseline="0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4D68E2E8-AE8C-4A33-BC69-CC3A77AAE663}" type="slidenum">
              <a:rPr lang="en-US" altLang="en-US" sz="1200" baseline="0" smtClean="0"/>
              <a:pPr/>
              <a:t>58</a:t>
            </a:fld>
            <a:endParaRPr lang="en-US" altLang="en-US" sz="1200" baseline="0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9900"/>
                </a:solidFill>
                <a:latin typeface="Times" charset="0"/>
              </a:rPr>
              <a:t>Although the appearance is different, the substance is still the same. It</a:t>
            </a:r>
            <a:r>
              <a:rPr lang="ja-JP" altLang="en-US" smtClean="0">
                <a:solidFill>
                  <a:srgbClr val="009900"/>
                </a:solidFill>
                <a:latin typeface="Times" charset="0"/>
              </a:rPr>
              <a:t>’</a:t>
            </a:r>
            <a:r>
              <a:rPr lang="en-US" altLang="ja-JP" smtClean="0">
                <a:solidFill>
                  <a:srgbClr val="009900"/>
                </a:solidFill>
                <a:latin typeface="Times" charset="0"/>
              </a:rPr>
              <a:t>s chemical identity has not changed.</a:t>
            </a:r>
            <a:endParaRPr lang="en-US" altLang="en-US" smtClean="0">
              <a:solidFill>
                <a:srgbClr val="009900"/>
              </a:solidFill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3C18EA80-0B42-4990-83BC-D1BBF7768232}" type="slidenum">
              <a:rPr lang="en-US" altLang="en-US" sz="1200" baseline="0" smtClean="0"/>
              <a:pPr/>
              <a:t>59</a:t>
            </a:fld>
            <a:endParaRPr lang="en-US" altLang="en-US" sz="1200" baseline="0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9900"/>
                </a:solidFill>
                <a:latin typeface="Times" charset="0"/>
              </a:rPr>
              <a:t>Although the appearance is different, the substance is still the same. It</a:t>
            </a:r>
            <a:r>
              <a:rPr lang="ja-JP" altLang="en-US" smtClean="0">
                <a:solidFill>
                  <a:srgbClr val="009900"/>
                </a:solidFill>
                <a:latin typeface="Times" charset="0"/>
              </a:rPr>
              <a:t>’</a:t>
            </a:r>
            <a:r>
              <a:rPr lang="en-US" altLang="ja-JP" smtClean="0">
                <a:solidFill>
                  <a:srgbClr val="009900"/>
                </a:solidFill>
                <a:latin typeface="Times" charset="0"/>
              </a:rPr>
              <a:t>s chemical identity has not changed.</a:t>
            </a:r>
            <a:endParaRPr lang="en-US" altLang="en-US" smtClean="0">
              <a:solidFill>
                <a:srgbClr val="009900"/>
              </a:solidFill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984410C2-79DC-4446-923C-419B5C6A0BDD}" type="slidenum">
              <a:rPr lang="en-US" altLang="en-US" sz="1200" baseline="0" smtClean="0"/>
              <a:pPr/>
              <a:t>60</a:t>
            </a:fld>
            <a:endParaRPr lang="en-US" altLang="en-US" sz="1200" baseline="0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E1492A6B-3286-4BED-9E94-694F6ABCDFDE}" type="slidenum">
              <a:rPr lang="en-US" altLang="en-US" sz="1200" baseline="0" smtClean="0"/>
              <a:pPr/>
              <a:t>7</a:t>
            </a:fld>
            <a:endParaRPr lang="en-US" altLang="en-US" sz="1200" baseline="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7F4E4CD9-9027-46F7-BF86-211B068D693F}" type="slidenum">
              <a:rPr lang="en-US" altLang="en-US" sz="1200" baseline="0" smtClean="0"/>
              <a:pPr/>
              <a:t>61</a:t>
            </a:fld>
            <a:endParaRPr lang="en-US" altLang="en-US" sz="1200" baseline="0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buFontTx/>
              <a:buAutoNum type="alphaLcParenR"/>
            </a:pPr>
            <a:r>
              <a:rPr lang="en-US" altLang="en-US" smtClean="0">
                <a:latin typeface="Times" charset="0"/>
              </a:rPr>
              <a:t>Chemical property</a:t>
            </a:r>
          </a:p>
          <a:p>
            <a:pPr marL="228600" indent="-228600" eaLnBrk="1" hangingPunct="1">
              <a:buFontTx/>
              <a:buAutoNum type="alphaLcParenR"/>
            </a:pPr>
            <a:r>
              <a:rPr lang="en-US" altLang="en-US" smtClean="0">
                <a:latin typeface="Times" charset="0"/>
              </a:rPr>
              <a:t>Physical property</a:t>
            </a:r>
          </a:p>
          <a:p>
            <a:pPr marL="228600" indent="-228600" eaLnBrk="1" hangingPunct="1">
              <a:buFontTx/>
              <a:buAutoNum type="alphaLcParenR"/>
            </a:pPr>
            <a:r>
              <a:rPr lang="en-US" altLang="en-US" smtClean="0">
                <a:latin typeface="Times" charset="0"/>
              </a:rPr>
              <a:t>Physical property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C13E1237-00A3-44F5-8876-61479F6093C4}" type="slidenum">
              <a:rPr lang="en-US" altLang="en-US" sz="1200" baseline="0" smtClean="0"/>
              <a:pPr/>
              <a:t>62</a:t>
            </a:fld>
            <a:endParaRPr lang="en-US" altLang="en-US" sz="1200" baseline="0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buFontTx/>
              <a:buAutoNum type="alphaLcParenR"/>
            </a:pPr>
            <a:r>
              <a:rPr lang="en-US" altLang="en-US" smtClean="0">
                <a:latin typeface="Times" charset="0"/>
              </a:rPr>
              <a:t>Chemical property</a:t>
            </a:r>
          </a:p>
          <a:p>
            <a:pPr marL="228600" indent="-228600" eaLnBrk="1" hangingPunct="1">
              <a:buFontTx/>
              <a:buAutoNum type="alphaLcParenR"/>
            </a:pPr>
            <a:r>
              <a:rPr lang="en-US" altLang="en-US" smtClean="0">
                <a:latin typeface="Times" charset="0"/>
              </a:rPr>
              <a:t>Physical property</a:t>
            </a:r>
          </a:p>
          <a:p>
            <a:pPr marL="228600" indent="-228600" eaLnBrk="1" hangingPunct="1">
              <a:buFontTx/>
              <a:buAutoNum type="alphaLcParenR"/>
            </a:pPr>
            <a:r>
              <a:rPr lang="en-US" altLang="en-US" smtClean="0">
                <a:latin typeface="Times" charset="0"/>
              </a:rPr>
              <a:t>Physical property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7727F037-33F0-4FFC-9929-3C0995BD2258}" type="slidenum">
              <a:rPr lang="en-US" altLang="en-US" sz="1200" baseline="0" smtClean="0"/>
              <a:pPr/>
              <a:t>8</a:t>
            </a:fld>
            <a:endParaRPr lang="en-US" altLang="en-US" sz="1200" baseline="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2DF1CD6E-A932-4C7A-A7C2-51C41838A98C}" type="slidenum">
              <a:rPr lang="en-US" altLang="en-US" sz="1200" baseline="0" smtClean="0"/>
              <a:pPr/>
              <a:t>9</a:t>
            </a:fld>
            <a:endParaRPr lang="en-US" altLang="en-US" sz="1200" baseline="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DD2A1CDB-E1B0-4286-BA54-8C3CEA89E15D}" type="slidenum">
              <a:rPr lang="en-US" altLang="en-US" sz="1200" baseline="0" smtClean="0"/>
              <a:pPr/>
              <a:t>10</a:t>
            </a:fld>
            <a:endParaRPr lang="en-US" altLang="en-US" sz="1200" baseline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Stoker9781133103943-pp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1012825"/>
            <a:ext cx="3756025" cy="48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953000" y="2057400"/>
            <a:ext cx="3810000" cy="9906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0" y="3352800"/>
            <a:ext cx="3136900" cy="8223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9676571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8A43D-E5E4-40CC-B487-235F34D3D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76400"/>
      </p:ext>
    </p:extLst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A8FBA-BB9A-4525-A829-1251BD7EE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84597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5F289-8AB0-4D19-9132-CFB9E2362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66114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E781F-575A-43B9-A85F-F3061D634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62652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BBBB9-EAD2-405C-ADA7-36E3F147D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96343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CA21C-CF67-4125-835E-AC9DCB57B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09111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F1100-5B27-458A-A9FC-324B1C9F8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42450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58CD1-D0E1-4937-96F1-64BD9C895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82184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E895C-21DF-4E79-B56C-48CA82E0E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29565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96288-429D-4AA1-9040-1999924C4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98339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A0E50-E2D5-4161-A397-3C35E3ABC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0713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8FF4E-8306-4B92-BB86-2E8730FD8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36373"/>
      </p:ext>
    </p:extLst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9ECA0-FDF9-4ED7-8E8C-E777ED6A6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72813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E7A4B-5A89-4925-8B73-7E9B82C40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51425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FB157-9A1E-4FC9-AA59-567ACDB2C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4606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279F4-8751-4D1E-AD58-5F6DF5910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81035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583-6C85-4605-801D-B87CE6446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65076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63AFF-58E0-4D60-84AF-43CC2F250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27724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725CD-910B-424F-A3EE-847073B9E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24308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EC037-C12B-408F-8364-F7836476D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71626"/>
      </p:ext>
    </p:extLst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FEFE7-1044-438F-B362-87E7F15E8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89379"/>
      </p:ext>
    </p:extLst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40087-B23D-475C-8E8C-6B994359C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4117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C8F2-337E-4E80-8A77-3986999D3CAD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A143-5DDE-4F29-A503-A90F7C0A9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8591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6242D-24DD-4843-8CF8-3C7B35374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35212"/>
      </p:ext>
    </p:extLst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70FFC-3FB6-4E41-BDA1-6A749C7C7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16693"/>
      </p:ext>
    </p:extLst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1BFD7-87BB-490D-8EBD-4AA2AEE89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03133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4D36C-F39F-49B5-8854-BEAEA5D26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24170"/>
      </p:ext>
    </p:extLst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85E4F-35BC-4D15-B76C-8B96E3070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73623"/>
      </p:ext>
    </p:extLst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9521E-6440-4CC0-9F58-FE8A1910A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54600"/>
      </p:ext>
    </p:extLst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28941-74DE-4AD3-BA12-3B56292F6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8462"/>
      </p:ext>
    </p:extLst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5089B-2BA3-43DA-A259-22B53E8C4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48333"/>
      </p:ext>
    </p:extLst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6590D-51F5-426B-967F-1DF5D9664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10504"/>
      </p:ext>
    </p:extLst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F927A-3503-4E4B-A895-0B14B406D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1981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C8F2-337E-4E80-8A77-3986999D3CAD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A143-5DDE-4F29-A503-A90F7C0A9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0070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DE1E8-7178-4115-8895-A7FF4ED61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71661"/>
      </p:ext>
    </p:extLst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6C2C5-E453-4BBA-BAD4-30DAA4924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10301"/>
      </p:ext>
    </p:extLst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2895600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28956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134D7-1552-44EE-A660-AF0CB9221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0575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C8F2-337E-4E80-8A77-3986999D3CAD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A143-5DDE-4F29-A503-A90F7C0A9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70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C8F2-337E-4E80-8A77-3986999D3CAD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A143-5DDE-4F29-A503-A90F7C0A9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56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C8F2-337E-4E80-8A77-3986999D3CAD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A143-5DDE-4F29-A503-A90F7C0A9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07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C8F2-337E-4E80-8A77-3986999D3CAD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A143-5DDE-4F29-A503-A90F7C0A9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3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C8F2-337E-4E80-8A77-3986999D3CAD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A143-5DDE-4F29-A503-A90F7C0A9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94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C8F2-337E-4E80-8A77-3986999D3CAD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A143-5DDE-4F29-A503-A90F7C0A9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30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6D11D-6DF3-4E44-92A8-41DABD0F6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0565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C8F2-337E-4E80-8A77-3986999D3CAD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A143-5DDE-4F29-A503-A90F7C0A9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94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C8F2-337E-4E80-8A77-3986999D3CAD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A143-5DDE-4F29-A503-A90F7C0A9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23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C8F2-337E-4E80-8A77-3986999D3CAD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A143-5DDE-4F29-A503-A90F7C0A9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971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CA2A8-FD95-48F9-88BB-16B7670E4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4795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FB7E1-D624-451E-8321-F211222E5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07981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69C66-D350-46AD-86AA-D4F038D70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7433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6853E-9870-4355-A12D-1E1AB8C6A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5765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D9DF9-A624-4E0B-B21D-1A71EF7CB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16030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FE15B-16E5-460C-BD58-6AA79F0D7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6295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F5C76-BCBD-4231-86A9-93B124B32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0611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AA6-77A9-4698-9B13-F7EFB4F7B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39380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5D92C-1777-43B7-82F0-CCD1102A0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19274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C7901-7F36-4D1A-8097-DB6452A51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81601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5FDBC-F66C-4CBD-9395-149DF3C99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94641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5C312-0E82-4E21-BA66-9DDFFF3D8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0342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2CEFF-C50B-42E6-AD93-8CF027AEE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8821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60996-DF59-4FC6-9037-213F1EB74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58789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47E47-E4FA-4D41-B35E-CAA42136B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45494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229A8-92E9-4FD5-98D2-063958E4C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01281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84995-5902-4FBA-B233-E2D9C1540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74315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0F1F0-3894-48F0-BCBA-47F332FAC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3273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88A8C-9752-423F-A10B-3AD469839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31803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74CA2-0894-4F64-AA6D-82A0634F3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06353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0F346-43E9-46B4-91D5-A60567CA4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57538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A0D97-F2E1-4B79-9880-8243AA77F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85537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FED4A-E30A-4956-99E0-9D1E20AC7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88407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C5936-DF26-4DE4-9160-46C4315D4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34977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BAA6D-5623-487D-A7E3-9C6BBC25D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55944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738F9-B736-46C0-B6AB-5507259A8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5311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82F61-D482-4981-A05C-CF6E76626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98763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B57A6-A445-4B47-BCD8-87691F4E3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77868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30553-675B-49A2-A289-C04D0D0AF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1538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1762A-3B89-41D9-A2D8-F457B9E3A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29864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79E80-8842-47E1-B6BD-F95953B93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87889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5576F-D8CE-4566-AC7A-F214AB258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19293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E1886-5113-45F6-A2DE-B06D035E1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41369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E1F41-3A68-4528-B74F-A8B44BCF7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88741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2ABB8-9863-447F-8972-0FC93CE37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75949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7E331-C89C-4BB2-BDB7-B81964F2F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46180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FE5AE-4ADB-4E5A-8994-00ACBB9B8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27927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4183D-66C0-4649-9E95-CAB052D01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39285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60C52-11E7-4688-8C0A-3A5A28C09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79547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5EC34-1222-4AAA-879C-07CC1564C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152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DBBAE-F88D-43CD-943C-7CD8E5459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47521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3DB4C-C8E8-46D2-BB49-9926C992F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3089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D386A-4AA3-426C-A82B-F3B2360FA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26499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33120-7110-4CD2-8244-5FF721E03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24065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E467D-B862-413B-92D9-1DB1C69CA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10091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E986A-7B30-41EE-8642-3DF9F7C14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19276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4F5C0-7C47-4F63-8AAA-34AF45DEE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74123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07994-CA23-4B95-850E-168796922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12978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D8D16-7F1D-485A-A8BD-840C25844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26285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013A5-30DA-4760-8CFF-3C3C2F4D7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52104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4B358-0E74-432D-BF05-1B73ADD30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5426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3459A-E0D9-4F82-B842-B4E3FEB0C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93423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CE374-9ECA-40D5-A812-07F8E9DFC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63226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65FC9-7574-4301-9BB4-DA458548D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5302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9DB22-5732-4F5E-B042-FF15A7BE7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52625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C945A-634B-4715-A3B8-037E38250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02397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744A1-A401-471F-AEC2-0F11E9421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9301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71FCB-F69E-4D14-B724-259020FB9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40936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B745D-5354-49D2-92BE-E99396138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78300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46DB4-42E7-43BF-A22E-6B372C4EF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51826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9A3BD-617B-4756-AF34-BA907BED5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24800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8DF69-7B37-47AE-B463-21F99DFBA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1076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2BEB1-396D-483E-960F-ADFA488D1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81844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AE0E5-69F0-4B16-A73E-7069DD1FA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21609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BBB76-1802-4858-92C9-DB9D4195F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4817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FC472-FBAF-4F30-AE02-854F730E9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82421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2E939-7A86-4A82-8931-35CEE0465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5102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A2ECF-6094-4F07-8B1E-2C53FF563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45386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13A34-69F0-4506-A546-E546552E9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80311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8895A-F90A-4BAD-BE02-8A1C36752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29559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237B4-723F-4AA5-A3E7-5AB3251B2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66709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EF1B6-E4C1-445B-AA55-9479BCFFE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94394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A050F-B89E-4302-BB90-0C374C809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0769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3567A-D8F6-4552-9568-DAABE8097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97932"/>
      </p:ext>
    </p:extLst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F48A5-2C02-442F-8665-319611152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38100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A92D7-2D50-47ED-90B5-ED730CD4E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02836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1B84B-988B-43F1-9FE6-D512327E8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54390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18552-E8E8-4B89-9174-ECE5A79D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16295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AB5F9-918D-4A1A-9165-DCE0DB3C7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95345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2CE81-C82D-4920-8A25-EAB405151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90350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96754-0DB3-472A-B13F-FC0117ABC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43603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73B54-BC52-4E6C-B01E-D92C86CE6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53518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33755-CDE4-425A-87E2-211A35139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65813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8A92D-A30D-4155-9CED-CB352A5F8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8251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7171" name="Rectangle 1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74" name="Line 9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Arc 11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 Box 1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ea typeface="+mn-ea"/>
              </a:rPr>
              <a:t>Chemistry: The Study of Matter 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fld id="{D07FD218-6390-47DF-89BF-7CA8D9705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5" name="Text Box 30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  <a:ea typeface="+mn-ea"/>
              </a:rPr>
              <a:t>Section 1.1</a:t>
            </a:r>
            <a:endParaRPr lang="en-US" sz="2200" b="1" baseline="0" smtClean="0">
              <a:latin typeface="Arial" charset="0"/>
              <a:ea typeface="+mn-ea"/>
            </a:endParaRPr>
          </a:p>
        </p:txBody>
      </p:sp>
      <p:sp>
        <p:nvSpPr>
          <p:cNvPr id="7180" name="Rectangle 2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7181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7" r:id="rId1"/>
    <p:sldLayoutId id="2147484887" r:id="rId2"/>
    <p:sldLayoutId id="2147484888" r:id="rId3"/>
    <p:sldLayoutId id="2147484889" r:id="rId4"/>
    <p:sldLayoutId id="2147484890" r:id="rId5"/>
    <p:sldLayoutId id="2147484891" r:id="rId6"/>
    <p:sldLayoutId id="2147484892" r:id="rId7"/>
    <p:sldLayoutId id="2147484893" r:id="rId8"/>
    <p:sldLayoutId id="2147484894" r:id="rId9"/>
    <p:sldLayoutId id="2147484895" r:id="rId10"/>
    <p:sldLayoutId id="214748489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5363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21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  <a:ea typeface="+mn-ea"/>
              </a:rPr>
              <a:t>Section 1.9</a:t>
            </a:r>
            <a:endParaRPr lang="en-US" sz="2200" b="1" baseline="0" smtClean="0">
              <a:latin typeface="Arial" charset="0"/>
              <a:ea typeface="+mn-ea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ea typeface="+mn-ea"/>
              </a:rPr>
              <a:t>Atoms and Molecules</a:t>
            </a:r>
          </a:p>
        </p:txBody>
      </p:sp>
      <p:sp>
        <p:nvSpPr>
          <p:cNvPr id="2693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693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fld id="{0D02D373-84F3-4C1F-9558-422BB352A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370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5371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4" r:id="rId1"/>
    <p:sldLayoutId id="2147484975" r:id="rId2"/>
    <p:sldLayoutId id="2147484976" r:id="rId3"/>
    <p:sldLayoutId id="2147484977" r:id="rId4"/>
    <p:sldLayoutId id="2147484978" r:id="rId5"/>
    <p:sldLayoutId id="2147484979" r:id="rId6"/>
    <p:sldLayoutId id="2147484980" r:id="rId7"/>
    <p:sldLayoutId id="2147484981" r:id="rId8"/>
    <p:sldLayoutId id="2147484982" r:id="rId9"/>
    <p:sldLayoutId id="2147484983" r:id="rId10"/>
    <p:sldLayoutId id="214748498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6387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638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45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  <a:ea typeface="+mn-ea"/>
              </a:rPr>
              <a:t>Section 1.10</a:t>
            </a:r>
            <a:endParaRPr lang="en-US" sz="2200" b="1" baseline="0" smtClean="0">
              <a:latin typeface="Arial" charset="0"/>
              <a:ea typeface="+mn-ea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ea typeface="+mn-ea"/>
              </a:rPr>
              <a:t>Chemical Formulas</a:t>
            </a:r>
          </a:p>
        </p:txBody>
      </p:sp>
      <p:sp>
        <p:nvSpPr>
          <p:cNvPr id="2703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703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fld id="{254C21D6-9EA1-4821-ABD6-1DE52A9D9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394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6395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5" r:id="rId1"/>
    <p:sldLayoutId id="2147484986" r:id="rId2"/>
    <p:sldLayoutId id="2147484987" r:id="rId3"/>
    <p:sldLayoutId id="2147484988" r:id="rId4"/>
    <p:sldLayoutId id="2147484989" r:id="rId5"/>
    <p:sldLayoutId id="2147484990" r:id="rId6"/>
    <p:sldLayoutId id="2147484991" r:id="rId7"/>
    <p:sldLayoutId id="2147484992" r:id="rId8"/>
    <p:sldLayoutId id="2147484993" r:id="rId9"/>
    <p:sldLayoutId id="2147484994" r:id="rId10"/>
    <p:sldLayoutId id="2147484995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7411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7412" name="Rectangle 17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7413" name="Rectangle 16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68" name="Text Box 6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  <a:ea typeface="+mn-ea"/>
              </a:rPr>
              <a:t>Chapter 1</a:t>
            </a:r>
            <a:endParaRPr lang="en-US" sz="2200" b="1" baseline="0" smtClean="0">
              <a:latin typeface="Arial" charset="0"/>
              <a:ea typeface="+mn-ea"/>
            </a:endParaRPr>
          </a:p>
        </p:txBody>
      </p:sp>
      <p:sp>
        <p:nvSpPr>
          <p:cNvPr id="11269" name="Text Box 7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Table of Contents</a:t>
            </a:r>
            <a:endParaRPr lang="en-US" b="1" baseline="0" smtClean="0">
              <a:solidFill>
                <a:schemeClr val="bg1"/>
              </a:solidFill>
              <a:latin typeface="Arial" charset="0"/>
              <a:ea typeface="+mn-ea"/>
            </a:endParaRPr>
          </a:p>
        </p:txBody>
      </p:sp>
      <p:sp>
        <p:nvSpPr>
          <p:cNvPr id="11981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98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fld id="{505678B8-6CEB-4156-8388-99757A4F5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419" name="Rectangle 17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7420" name="Line 18"/>
          <p:cNvSpPr>
            <a:spLocks noChangeShapeType="1"/>
          </p:cNvSpPr>
          <p:nvPr userDrawn="1"/>
        </p:nvSpPr>
        <p:spPr bwMode="auto">
          <a:xfrm>
            <a:off x="304800" y="0"/>
            <a:ext cx="23622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Arc 19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6" r:id="rId1"/>
    <p:sldLayoutId id="2147484997" r:id="rId2"/>
    <p:sldLayoutId id="2147484998" r:id="rId3"/>
    <p:sldLayoutId id="2147484999" r:id="rId4"/>
    <p:sldLayoutId id="2147485000" r:id="rId5"/>
    <p:sldLayoutId id="2147485001" r:id="rId6"/>
    <p:sldLayoutId id="2147485002" r:id="rId7"/>
    <p:sldLayoutId id="2147485003" r:id="rId8"/>
    <p:sldLayoutId id="2147485004" r:id="rId9"/>
    <p:sldLayoutId id="2147485005" r:id="rId10"/>
    <p:sldLayoutId id="214748500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EC8F2-337E-4E80-8A77-3986999D3CAD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1A143-5DDE-4F29-A503-A90F7C0A9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7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9" r:id="rId1"/>
    <p:sldLayoutId id="2147485010" r:id="rId2"/>
    <p:sldLayoutId id="2147485011" r:id="rId3"/>
    <p:sldLayoutId id="2147485012" r:id="rId4"/>
    <p:sldLayoutId id="2147485013" r:id="rId5"/>
    <p:sldLayoutId id="2147485014" r:id="rId6"/>
    <p:sldLayoutId id="2147485015" r:id="rId7"/>
    <p:sldLayoutId id="2147485016" r:id="rId8"/>
    <p:sldLayoutId id="2147485017" r:id="rId9"/>
    <p:sldLayoutId id="2147485018" r:id="rId10"/>
    <p:sldLayoutId id="21474850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8195" name="Rectangle 39"/>
          <p:cNvSpPr>
            <a:spLocks noChangeArrowheads="1"/>
          </p:cNvSpPr>
          <p:nvPr userDrawn="1"/>
        </p:nvSpPr>
        <p:spPr bwMode="auto">
          <a:xfrm>
            <a:off x="0" y="442913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3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  <a:ea typeface="+mn-ea"/>
              </a:rPr>
              <a:t>Section 1.2</a:t>
            </a:r>
            <a:endParaRPr lang="en-US" sz="2200" b="1" baseline="0" smtClean="0">
              <a:latin typeface="Arial" charset="0"/>
              <a:ea typeface="+mn-ea"/>
            </a:endParaRPr>
          </a:p>
        </p:txBody>
      </p:sp>
      <p:sp>
        <p:nvSpPr>
          <p:cNvPr id="2054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ea typeface="+mn-ea"/>
              </a:rPr>
              <a:t>Physical States of Matter</a:t>
            </a:r>
          </a:p>
        </p:txBody>
      </p:sp>
      <p:sp>
        <p:nvSpPr>
          <p:cNvPr id="10957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fld id="{1641F0CC-BA1D-4602-B988-74CDEF7EA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202" name="Arc 40"/>
          <p:cNvSpPr>
            <a:spLocks/>
          </p:cNvSpPr>
          <p:nvPr userDrawn="1"/>
        </p:nvSpPr>
        <p:spPr bwMode="auto">
          <a:xfrm>
            <a:off x="2590800" y="-1588"/>
            <a:ext cx="533400" cy="444501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Line 41"/>
          <p:cNvSpPr>
            <a:spLocks noChangeShapeType="1"/>
          </p:cNvSpPr>
          <p:nvPr userDrawn="1"/>
        </p:nvSpPr>
        <p:spPr bwMode="auto">
          <a:xfrm>
            <a:off x="381000" y="-1588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Rectangle 42"/>
          <p:cNvSpPr>
            <a:spLocks noChangeArrowheads="1"/>
          </p:cNvSpPr>
          <p:nvPr userDrawn="1"/>
        </p:nvSpPr>
        <p:spPr bwMode="auto">
          <a:xfrm>
            <a:off x="12700" y="-1588"/>
            <a:ext cx="457200" cy="457201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8205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7" r:id="rId1"/>
    <p:sldLayoutId id="2147484898" r:id="rId2"/>
    <p:sldLayoutId id="2147484899" r:id="rId3"/>
    <p:sldLayoutId id="2147484900" r:id="rId4"/>
    <p:sldLayoutId id="2147484901" r:id="rId5"/>
    <p:sldLayoutId id="2147484902" r:id="rId6"/>
    <p:sldLayoutId id="2147484903" r:id="rId7"/>
    <p:sldLayoutId id="2147484904" r:id="rId8"/>
    <p:sldLayoutId id="2147484905" r:id="rId9"/>
    <p:sldLayoutId id="2147484906" r:id="rId10"/>
    <p:sldLayoutId id="2147484907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9219" name="Rectangle 33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9220" name="Rectangle 32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2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8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  <a:ea typeface="+mn-ea"/>
              </a:rPr>
              <a:t>Section 1.3</a:t>
            </a:r>
            <a:endParaRPr lang="en-US" sz="2200" b="1" baseline="0" smtClean="0">
              <a:latin typeface="Arial" charset="0"/>
              <a:ea typeface="+mn-ea"/>
            </a:endParaRPr>
          </a:p>
        </p:txBody>
      </p:sp>
      <p:sp>
        <p:nvSpPr>
          <p:cNvPr id="3079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rgbClr val="FFFFFF"/>
                </a:solidFill>
                <a:latin typeface="Arial" charset="0"/>
                <a:ea typeface="+mn-ea"/>
                <a:cs typeface="Times New Roman" pitchFamily="18" charset="0"/>
              </a:rPr>
              <a:t>Properties of Matter</a:t>
            </a:r>
          </a:p>
        </p:txBody>
      </p:sp>
      <p:sp>
        <p:nvSpPr>
          <p:cNvPr id="110608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0609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fld id="{2BB548B0-BD51-4E55-98BD-81E29BCD6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7" name="Line 34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Arc 35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8" r:id="rId1"/>
    <p:sldLayoutId id="2147484909" r:id="rId2"/>
    <p:sldLayoutId id="2147484910" r:id="rId3"/>
    <p:sldLayoutId id="2147484911" r:id="rId4"/>
    <p:sldLayoutId id="2147484912" r:id="rId5"/>
    <p:sldLayoutId id="2147484913" r:id="rId6"/>
    <p:sldLayoutId id="2147484914" r:id="rId7"/>
    <p:sldLayoutId id="2147484915" r:id="rId8"/>
    <p:sldLayoutId id="2147484916" r:id="rId9"/>
    <p:sldLayoutId id="2147484917" r:id="rId10"/>
    <p:sldLayoutId id="214748491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243" name="Rectangle 17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1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  <a:ea typeface="+mn-ea"/>
              </a:rPr>
              <a:t>Section 1.4</a:t>
            </a:r>
            <a:endParaRPr lang="en-US" sz="2200" b="1" baseline="0" smtClean="0">
              <a:latin typeface="Arial" charset="0"/>
              <a:ea typeface="+mn-ea"/>
            </a:endParaRPr>
          </a:p>
        </p:txBody>
      </p:sp>
      <p:sp>
        <p:nvSpPr>
          <p:cNvPr id="4102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ea typeface="+mn-ea"/>
              </a:rPr>
              <a:t>Changes in Matter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fld id="{D6D6217A-BD6B-4737-A399-F89C7104A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50" name="Rectangle 22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0251" name="Line 23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Arc 24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9" r:id="rId1"/>
    <p:sldLayoutId id="2147484920" r:id="rId2"/>
    <p:sldLayoutId id="2147484921" r:id="rId3"/>
    <p:sldLayoutId id="2147484922" r:id="rId4"/>
    <p:sldLayoutId id="2147484923" r:id="rId5"/>
    <p:sldLayoutId id="2147484924" r:id="rId6"/>
    <p:sldLayoutId id="2147484925" r:id="rId7"/>
    <p:sldLayoutId id="2147484926" r:id="rId8"/>
    <p:sldLayoutId id="2147484927" r:id="rId9"/>
    <p:sldLayoutId id="2147484928" r:id="rId10"/>
    <p:sldLayoutId id="2147484929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1267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5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  <a:ea typeface="+mn-ea"/>
              </a:rPr>
              <a:t>Section 1.5</a:t>
            </a:r>
            <a:endParaRPr lang="en-US" sz="2200" b="1" baseline="0" smtClean="0">
              <a:latin typeface="Arial" charset="0"/>
              <a:ea typeface="+mn-ea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ea typeface="+mn-ea"/>
              </a:rPr>
              <a:t>Pure Substances and Mixtures</a:t>
            </a:r>
          </a:p>
        </p:txBody>
      </p:sp>
      <p:sp>
        <p:nvSpPr>
          <p:cNvPr id="2652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652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fld id="{AD5D4225-9811-4C7D-8ECD-D054B85D9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274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1275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0" r:id="rId1"/>
    <p:sldLayoutId id="2147484931" r:id="rId2"/>
    <p:sldLayoutId id="2147484932" r:id="rId3"/>
    <p:sldLayoutId id="2147484933" r:id="rId4"/>
    <p:sldLayoutId id="2147484934" r:id="rId5"/>
    <p:sldLayoutId id="2147484935" r:id="rId6"/>
    <p:sldLayoutId id="2147484936" r:id="rId7"/>
    <p:sldLayoutId id="2147484937" r:id="rId8"/>
    <p:sldLayoutId id="2147484938" r:id="rId9"/>
    <p:sldLayoutId id="2147484939" r:id="rId10"/>
    <p:sldLayoutId id="214748494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2291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9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  <a:ea typeface="+mn-ea"/>
              </a:rPr>
              <a:t>Section 1.6</a:t>
            </a:r>
            <a:endParaRPr lang="en-US" sz="2200" b="1" baseline="0" smtClean="0">
              <a:latin typeface="Arial" charset="0"/>
              <a:ea typeface="+mn-ea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ea typeface="+mn-ea"/>
              </a:rPr>
              <a:t>Elements and Compounds</a:t>
            </a:r>
          </a:p>
        </p:txBody>
      </p:sp>
      <p:sp>
        <p:nvSpPr>
          <p:cNvPr id="2662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662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fld id="{CD017832-8218-4594-87DE-A50478245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298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2299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1" r:id="rId1"/>
    <p:sldLayoutId id="2147484942" r:id="rId2"/>
    <p:sldLayoutId id="2147484943" r:id="rId3"/>
    <p:sldLayoutId id="2147484944" r:id="rId4"/>
    <p:sldLayoutId id="2147484945" r:id="rId5"/>
    <p:sldLayoutId id="2147484946" r:id="rId6"/>
    <p:sldLayoutId id="2147484947" r:id="rId7"/>
    <p:sldLayoutId id="2147484948" r:id="rId8"/>
    <p:sldLayoutId id="2147484949" r:id="rId9"/>
    <p:sldLayoutId id="2147484950" r:id="rId10"/>
    <p:sldLayoutId id="2147484951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3315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73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  <a:ea typeface="+mn-ea"/>
              </a:rPr>
              <a:t>Section 1.7</a:t>
            </a:r>
            <a:endParaRPr lang="en-US" sz="2200" b="1" baseline="0" smtClean="0">
              <a:latin typeface="Arial" charset="0"/>
              <a:ea typeface="+mn-ea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ea typeface="+mn-ea"/>
              </a:rPr>
              <a:t>Discovery and Abundance of the Elements</a:t>
            </a:r>
          </a:p>
        </p:txBody>
      </p:sp>
      <p:sp>
        <p:nvSpPr>
          <p:cNvPr id="267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67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fld id="{31B55144-22BC-427E-8DF7-2DCE494CB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322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3323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4339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34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7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  <a:ea typeface="+mn-ea"/>
              </a:rPr>
              <a:t>Section 1.8</a:t>
            </a:r>
            <a:endParaRPr lang="en-US" sz="2200" b="1" baseline="0" smtClean="0">
              <a:latin typeface="Arial" charset="0"/>
              <a:ea typeface="+mn-ea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ea typeface="+mn-ea"/>
              </a:rPr>
              <a:t>Names and Chemical Symbols of the Elements</a:t>
            </a:r>
          </a:p>
        </p:txBody>
      </p:sp>
      <p:sp>
        <p:nvSpPr>
          <p:cNvPr id="2682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6829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fld id="{3CC92757-215D-4107-86EB-E1527BCBE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4347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3" r:id="rId1"/>
    <p:sldLayoutId id="2147484964" r:id="rId2"/>
    <p:sldLayoutId id="2147484965" r:id="rId3"/>
    <p:sldLayoutId id="2147484966" r:id="rId4"/>
    <p:sldLayoutId id="2147484967" r:id="rId5"/>
    <p:sldLayoutId id="2147484968" r:id="rId6"/>
    <p:sldLayoutId id="2147484969" r:id="rId7"/>
    <p:sldLayoutId id="2147484970" r:id="rId8"/>
    <p:sldLayoutId id="2147484971" r:id="rId9"/>
    <p:sldLayoutId id="2147484972" r:id="rId10"/>
    <p:sldLayoutId id="2147484973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hyperlink" Target="structure_liquid.html" TargetMode="External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hyperlink" Target="structure_gas.html" TargetMode="External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slide" Target="slide60.xml"/><Relationship Id="rId3" Type="http://schemas.openxmlformats.org/officeDocument/2006/relationships/slide" Target="slide3.xml"/><Relationship Id="rId7" Type="http://schemas.openxmlformats.org/officeDocument/2006/relationships/slide" Target="slide24.xml"/><Relationship Id="rId12" Type="http://schemas.openxmlformats.org/officeDocument/2006/relationships/slide" Target="slide5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3.xml"/><Relationship Id="rId6" Type="http://schemas.openxmlformats.org/officeDocument/2006/relationships/slide" Target="slide16.xml"/><Relationship Id="rId11" Type="http://schemas.openxmlformats.org/officeDocument/2006/relationships/slide" Target="slide49.xml"/><Relationship Id="rId5" Type="http://schemas.openxmlformats.org/officeDocument/2006/relationships/slide" Target="slide6.xml"/><Relationship Id="rId10" Type="http://schemas.openxmlformats.org/officeDocument/2006/relationships/slide" Target="slide45.xml"/><Relationship Id="rId4" Type="http://schemas.openxmlformats.org/officeDocument/2006/relationships/hyperlink" Target="file:///\\marcus\HMC07\Projects\Input\To_LearningMate\2008\StokerGOB5e_lecture_outline\Stoker,%20GOB%205e%20Lecture%20Outline%20ch14-26\StokerGOB5e_lecture_outline\PPT\Chapter%201\Stoker5e_Chapter_01_Intro.ppt#-1,2,Slide%202" TargetMode="External"/><Relationship Id="rId9" Type="http://schemas.openxmlformats.org/officeDocument/2006/relationships/slide" Target="slide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hyperlink" Target="homogeneous_mix_air_brass.html" TargetMode="External"/><Relationship Id="rId4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hyperlink" Target="homogeneous_mix_air_brass.html" TargetMode="External"/><Relationship Id="rId4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hyperlink" Target="comp_compound_mix.html" TargetMode="External"/><Relationship Id="rId4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0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0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0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0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hyperlink" Target="structure_solid.html" TargetMode="External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43000" y="381000"/>
            <a:ext cx="6858000" cy="477837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Chemistry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 Spring 17</a:t>
            </a:r>
            <a:endParaRPr lang="en-US" sz="4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33424" y="990600"/>
            <a:ext cx="8029575" cy="5029200"/>
          </a:xfrm>
        </p:spPr>
        <p:txBody>
          <a:bodyPr>
            <a:norm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Introduction to </a:t>
            </a:r>
            <a:r>
              <a:rPr lang="en-US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Inorganic Chemistry</a:t>
            </a:r>
            <a:endParaRPr lang="en-US" dirty="0">
              <a:latin typeface="Times New Roman" pitchFamily="18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Times New Roman" pitchFamily="18" charset="0"/>
              </a:rPr>
              <a:t>Instructor</a:t>
            </a:r>
            <a:r>
              <a:rPr lang="en-US" dirty="0">
                <a:latin typeface="Times New Roman" pitchFamily="18" charset="0"/>
              </a:rPr>
              <a:t> Dr. </a:t>
            </a:r>
            <a:r>
              <a:rPr lang="en-US" dirty="0" err="1">
                <a:latin typeface="Times New Roman" pitchFamily="18" charset="0"/>
              </a:rPr>
              <a:t>Upali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Siriwardane</a:t>
            </a:r>
            <a:r>
              <a:rPr lang="en-US" dirty="0">
                <a:latin typeface="Times New Roman" pitchFamily="18" charset="0"/>
              </a:rPr>
              <a:t> (Ph.D. Ohio State)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E-mail:  upali@latech.edu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</a:rPr>
              <a:t>Office</a:t>
            </a:r>
            <a:r>
              <a:rPr lang="en-US" dirty="0">
                <a:latin typeface="Times New Roman" pitchFamily="18" charset="0"/>
              </a:rPr>
              <a:t>:  311 Carson Taylor Hall ; Phone: 318-257-4941</a:t>
            </a:r>
            <a:r>
              <a:rPr lang="en-US" dirty="0" smtClean="0">
                <a:latin typeface="Times New Roman" pitchFamily="18" charset="0"/>
              </a:rPr>
              <a:t>;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u="sng" dirty="0"/>
              <a:t>Office Hours</a:t>
            </a:r>
            <a:r>
              <a:rPr lang="en-US" dirty="0"/>
              <a:t>:  MWF 8:00-9:00 and 11:00-12:00;  </a:t>
            </a:r>
            <a:endParaRPr lang="en-US" dirty="0" smtClean="0"/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dirty="0"/>
              <a:t>	 </a:t>
            </a:r>
            <a:r>
              <a:rPr lang="en-US" dirty="0" smtClean="0"/>
              <a:t>           TR 10:00-12:00 </a:t>
            </a:r>
            <a:endParaRPr lang="en-US" dirty="0"/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</a:rPr>
              <a:t>Contact </a:t>
            </a:r>
            <a:r>
              <a:rPr lang="en-US" dirty="0">
                <a:latin typeface="Times New Roman" pitchFamily="18" charset="0"/>
              </a:rPr>
              <a:t>me trough </a:t>
            </a:r>
            <a:r>
              <a:rPr lang="en-US" dirty="0" smtClean="0">
                <a:latin typeface="Times New Roman" pitchFamily="18" charset="0"/>
              </a:rPr>
              <a:t>phone or e-mail </a:t>
            </a:r>
            <a:r>
              <a:rPr lang="en-US" dirty="0">
                <a:latin typeface="Times New Roman" pitchFamily="18" charset="0"/>
              </a:rPr>
              <a:t>if you have questions</a:t>
            </a:r>
          </a:p>
          <a:p>
            <a:pPr algn="l">
              <a:spcBef>
                <a:spcPct val="5000"/>
              </a:spcBef>
            </a:pP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Online Tests on Following days</a:t>
            </a:r>
          </a:p>
          <a:p>
            <a:pPr algn="l">
              <a:spcBef>
                <a:spcPct val="5000"/>
              </a:spcBef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</a:rPr>
              <a:t>March 24, 2017</a:t>
            </a:r>
            <a:r>
              <a:rPr lang="en-US" dirty="0" smtClean="0">
                <a:latin typeface="Times New Roman" pitchFamily="18" charset="0"/>
              </a:rPr>
              <a:t>: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</a:rPr>
              <a:t>  Test </a:t>
            </a:r>
            <a:r>
              <a:rPr lang="en-US" dirty="0">
                <a:latin typeface="Times New Roman" pitchFamily="18" charset="0"/>
              </a:rPr>
              <a:t>1 (Chapters </a:t>
            </a:r>
            <a:r>
              <a:rPr lang="en-US" dirty="0" smtClean="0">
                <a:latin typeface="Times New Roman" pitchFamily="18" charset="0"/>
              </a:rPr>
              <a:t>1-3)</a:t>
            </a:r>
            <a:endParaRPr lang="en-US" dirty="0">
              <a:latin typeface="Times New Roman" pitchFamily="18" charset="0"/>
            </a:endParaRPr>
          </a:p>
          <a:p>
            <a:pPr algn="l">
              <a:spcBef>
                <a:spcPct val="5000"/>
              </a:spcBef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</a:rPr>
              <a:t>April 7, 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2017 </a:t>
            </a:r>
            <a:r>
              <a:rPr lang="en-US" dirty="0">
                <a:latin typeface="Times New Roman" pitchFamily="18" charset="0"/>
              </a:rPr>
              <a:t>: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  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    Test </a:t>
            </a:r>
            <a:r>
              <a:rPr lang="en-US" dirty="0">
                <a:latin typeface="Times New Roman" pitchFamily="18" charset="0"/>
              </a:rPr>
              <a:t>2 (Chapters </a:t>
            </a:r>
            <a:r>
              <a:rPr lang="en-US" dirty="0" smtClean="0">
                <a:latin typeface="Times New Roman" pitchFamily="18" charset="0"/>
              </a:rPr>
              <a:t>4-5)</a:t>
            </a:r>
            <a:endParaRPr lang="en-US" dirty="0">
              <a:latin typeface="Times New Roman" pitchFamily="18" charset="0"/>
            </a:endParaRPr>
          </a:p>
          <a:p>
            <a:pPr algn="l">
              <a:spcBef>
                <a:spcPct val="5000"/>
              </a:spcBef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</a:rPr>
              <a:t>April 28, 2017</a:t>
            </a:r>
            <a:r>
              <a:rPr lang="en-US" dirty="0" smtClean="0">
                <a:latin typeface="Times New Roman" pitchFamily="18" charset="0"/>
              </a:rPr>
              <a:t>:   </a:t>
            </a:r>
            <a:r>
              <a:rPr lang="en-US" dirty="0">
                <a:latin typeface="Times New Roman" pitchFamily="18" charset="0"/>
              </a:rPr>
              <a:t>Test 3 (Chapters </a:t>
            </a:r>
            <a:r>
              <a:rPr lang="en-US" dirty="0" smtClean="0">
                <a:latin typeface="Times New Roman" pitchFamily="18" charset="0"/>
              </a:rPr>
              <a:t>6,7 &amp;8)</a:t>
            </a:r>
            <a:endParaRPr lang="en-US" dirty="0">
              <a:latin typeface="Times New Roman" pitchFamily="18" charset="0"/>
            </a:endParaRPr>
          </a:p>
          <a:p>
            <a:pPr algn="l">
              <a:spcBef>
                <a:spcPct val="5000"/>
              </a:spcBef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</a:rPr>
              <a:t>May 12, 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2017 </a:t>
            </a:r>
            <a:r>
              <a:rPr lang="en-US" dirty="0">
                <a:latin typeface="Times New Roman" pitchFamily="18" charset="0"/>
              </a:rPr>
              <a:t>:   Test 4 (Chapters </a:t>
            </a:r>
            <a:r>
              <a:rPr lang="en-US" dirty="0" smtClean="0">
                <a:latin typeface="Times New Roman" pitchFamily="18" charset="0"/>
              </a:rPr>
              <a:t>9, 10 &amp;11)</a:t>
            </a:r>
            <a:endParaRPr lang="en-US" dirty="0">
              <a:latin typeface="Times New Roman" pitchFamily="18" charset="0"/>
            </a:endParaRPr>
          </a:p>
          <a:p>
            <a:pPr algn="l">
              <a:spcBef>
                <a:spcPct val="5000"/>
              </a:spcBef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</a:rPr>
              <a:t>May 15, 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2017</a:t>
            </a:r>
            <a:r>
              <a:rPr lang="en-US" dirty="0">
                <a:latin typeface="Times New Roman" pitchFamily="18" charset="0"/>
              </a:rPr>
              <a:t>:     Make Up Exam: Chapters </a:t>
            </a:r>
            <a:r>
              <a:rPr lang="en-US" dirty="0" smtClean="0">
                <a:latin typeface="Times New Roman" pitchFamily="18" charset="0"/>
              </a:rPr>
              <a:t>1-11)</a:t>
            </a:r>
            <a:endParaRPr lang="en-US" dirty="0">
              <a:latin typeface="Times New Roman" pitchFamily="18" charset="0"/>
            </a:endParaRPr>
          </a:p>
          <a:p>
            <a:r>
              <a:rPr lang="en-US" dirty="0" smtClean="0"/>
              <a:t>.  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6D11D-6DF3-4E44-92A8-41DABD0F670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1D91AD-555E-4C30-A9C1-CC303836CBAD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000" smtClean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1885950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Physical state characterized by an indefinite shape and a definite volume.</a:t>
            </a:r>
          </a:p>
          <a:p>
            <a:pPr marL="347663" indent="-347663" eaLnBrk="1" hangingPunct="1"/>
            <a:r>
              <a:rPr lang="en-US" altLang="en-US" sz="2800" smtClean="0"/>
              <a:t>Always takes the shape of its container to the extent that it fills the container.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Liquid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205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6084B3-6911-45EE-B42A-51FFB22910AA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000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143000"/>
            <a:ext cx="75438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Structure of a Liquid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5665788"/>
            <a:ext cx="9144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b="1" baseline="0" dirty="0" smtClean="0"/>
              <a:t>To play movie you must be in Slide Show Mode</a:t>
            </a:r>
            <a:endParaRPr lang="en-US" sz="1800" baseline="0" dirty="0" smtClean="0"/>
          </a:p>
          <a:p>
            <a:pPr algn="ctr">
              <a:defRPr/>
            </a:pPr>
            <a:r>
              <a:rPr lang="en-US" sz="1800" baseline="0" dirty="0" smtClean="0"/>
              <a:t>PC Users: Please wait for content to load, then click to play</a:t>
            </a:r>
          </a:p>
          <a:p>
            <a:pPr algn="ctr">
              <a:defRPr/>
            </a:pPr>
            <a:r>
              <a:rPr lang="en-US" sz="1800" baseline="0" dirty="0" smtClean="0"/>
              <a:t>Mac Users: </a:t>
            </a:r>
            <a:r>
              <a:rPr lang="en-US" sz="1800" b="1" u="sng" baseline="0" dirty="0" smtClean="0">
                <a:solidFill>
                  <a:srgbClr val="009999"/>
                </a:solidFill>
                <a:hlinkClick r:id="rId5" action="ppaction://hlinkfile"/>
              </a:rPr>
              <a:t>CLICK HERE</a:t>
            </a:r>
            <a:endParaRPr lang="en-US" sz="1800" b="1" baseline="0" dirty="0" smtClean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5" name="ShockwaveFlash1" r:id="rId2" imgW="6021360" imgH="3429000"/>
        </mc:Choice>
        <mc:Fallback>
          <p:control name="ShockwaveFlash1" r:id="rId2" imgW="6021360" imgH="342900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600200" y="1828800"/>
                  <a:ext cx="6021388" cy="34290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1B1EBD-6CEF-4538-B28F-8F7FE7D77FAB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000" smtClean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1885950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Physical state characterized by an indefinite shape and an indefinite volume.</a:t>
            </a:r>
          </a:p>
          <a:p>
            <a:pPr marL="347663" indent="-347663" eaLnBrk="1" hangingPunct="1"/>
            <a:r>
              <a:rPr lang="en-US" altLang="en-US" sz="2800" smtClean="0"/>
              <a:t>Always completely fills its container, adopting both the container</a:t>
            </a:r>
            <a:r>
              <a:rPr lang="ja-JP" altLang="en-US" sz="2800" smtClean="0"/>
              <a:t>’</a:t>
            </a:r>
            <a:r>
              <a:rPr lang="en-US" altLang="ja-JP" sz="2800" smtClean="0"/>
              <a:t>s volume and its shape.</a:t>
            </a:r>
            <a:endParaRPr lang="en-US" altLang="en-US" sz="2800" smtClean="0"/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Gas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F0EFFB-E8FC-4E4F-B506-0C5658C40BE8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000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143000"/>
            <a:ext cx="75438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Structure of a Gas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5665788"/>
            <a:ext cx="9144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b="1" baseline="0" dirty="0" smtClean="0"/>
              <a:t>To play movie you must be in Slide Show Mode</a:t>
            </a:r>
            <a:endParaRPr lang="en-US" sz="1800" baseline="0" dirty="0" smtClean="0"/>
          </a:p>
          <a:p>
            <a:pPr algn="ctr">
              <a:defRPr/>
            </a:pPr>
            <a:r>
              <a:rPr lang="en-US" sz="1800" baseline="0" dirty="0" smtClean="0"/>
              <a:t>PC Users: Please wait for content to load, then click to play</a:t>
            </a:r>
          </a:p>
          <a:p>
            <a:pPr algn="ctr">
              <a:defRPr/>
            </a:pPr>
            <a:r>
              <a:rPr lang="en-US" sz="1800" baseline="0" dirty="0" smtClean="0"/>
              <a:t>Mac Users: </a:t>
            </a:r>
            <a:r>
              <a:rPr lang="en-US" sz="1800" b="1" u="sng" baseline="0" dirty="0" smtClean="0">
                <a:solidFill>
                  <a:srgbClr val="009999"/>
                </a:solidFill>
                <a:hlinkClick r:id="rId5" action="ppaction://hlinkfile"/>
              </a:rPr>
              <a:t>CLICK HERE</a:t>
            </a:r>
            <a:endParaRPr lang="en-US" sz="1800" b="1" baseline="0" dirty="0" smtClean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9" name="ShockwaveFlash1" r:id="rId2" imgW="6399360" imgH="3657600"/>
        </mc:Choice>
        <mc:Fallback>
          <p:control name="ShockwaveFlash1" r:id="rId2" imgW="6399360" imgH="365760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447800" y="1828800"/>
                  <a:ext cx="6399213" cy="3657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3B378B-499E-464F-9BF0-A2E179C75DB2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000" smtClean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2911475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The state of matter observed for a particular substance depends on its:</a:t>
            </a:r>
          </a:p>
          <a:p>
            <a:pPr marL="798513" lvl="1" indent="-333375" eaLnBrk="1" hangingPunct="1"/>
            <a:r>
              <a:rPr lang="en-US" altLang="en-US" sz="2800" smtClean="0"/>
              <a:t>Temperature</a:t>
            </a:r>
          </a:p>
          <a:p>
            <a:pPr marL="798513" lvl="1" indent="-333375" eaLnBrk="1" hangingPunct="1"/>
            <a:r>
              <a:rPr lang="en-US" altLang="en-US" sz="2800" smtClean="0"/>
              <a:t>Surrounding pressure</a:t>
            </a:r>
          </a:p>
          <a:p>
            <a:pPr marL="798513" lvl="1" indent="-333375" eaLnBrk="1" hangingPunct="1"/>
            <a:r>
              <a:rPr lang="en-US" altLang="en-US" sz="2800" smtClean="0"/>
              <a:t>Strength of the forces holding its structural particles together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BFC5AC-DB36-4BEF-8FA1-BACD04B5D45E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000" smtClean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000" smtClean="0"/>
              <a:t>Water Can Be Found in All Three States Simultaneously</a:t>
            </a:r>
          </a:p>
        </p:txBody>
      </p:sp>
      <p:pic>
        <p:nvPicPr>
          <p:cNvPr id="30725" name="Picture 5" descr="01f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78581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64457E-3D73-41BB-A31D-8B872CA0997E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000" smtClean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424238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Distinguishing characteristic of a substance that is used in its identification and description.</a:t>
            </a:r>
          </a:p>
          <a:p>
            <a:pPr marL="347663" indent="-347663" eaLnBrk="1" hangingPunct="1"/>
            <a:r>
              <a:rPr lang="en-US" altLang="en-US" sz="2800" smtClean="0"/>
              <a:t>Each substance has a unique set of properties that distinguishes it from all other substances.</a:t>
            </a:r>
          </a:p>
          <a:p>
            <a:pPr marL="347663" indent="-347663" eaLnBrk="1" hangingPunct="1"/>
            <a:r>
              <a:rPr lang="en-US" altLang="en-US" sz="2800" smtClean="0"/>
              <a:t>Two General Types:</a:t>
            </a:r>
          </a:p>
          <a:p>
            <a:pPr marL="798513" lvl="1" indent="-333375" eaLnBrk="1" hangingPunct="1">
              <a:buFont typeface="Wingdings" pitchFamily="2" charset="2"/>
              <a:buChar char="§"/>
            </a:pPr>
            <a:r>
              <a:rPr lang="en-US" altLang="en-US" sz="2800" smtClean="0"/>
              <a:t>Physical</a:t>
            </a:r>
          </a:p>
          <a:p>
            <a:pPr marL="798513" lvl="1" indent="-333375" eaLnBrk="1" hangingPunct="1">
              <a:buFont typeface="Wingdings" pitchFamily="2" charset="2"/>
              <a:buChar char="§"/>
            </a:pPr>
            <a:r>
              <a:rPr lang="en-US" altLang="en-US" sz="2800" smtClean="0"/>
              <a:t>Chemical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Property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38E433-1A6E-4BE3-808E-DB74E78857DC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000" smtClean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312988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Characteristic of a substance that can be observed without changing the basic identity of the substance.</a:t>
            </a:r>
          </a:p>
          <a:p>
            <a:pPr marL="798513" lvl="1" indent="-333375" eaLnBrk="1" hangingPunct="1"/>
            <a:r>
              <a:rPr lang="en-US" altLang="en-US" sz="2800" smtClean="0"/>
              <a:t>Color, odor, physical state, melting point, boiling point, and hardness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Physical Property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B52725-9C32-4A32-9BB9-BC2F0A1B21E6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000" smtClean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Concept Check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001000" cy="3281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	</a:t>
            </a:r>
            <a:r>
              <a:rPr lang="en-US" altLang="en-US" sz="2800" smtClean="0"/>
              <a:t>To measure the boiling point of a substance, a liquid must be changed into a gas. Why is boiling point considered a physical property when a gas</a:t>
            </a:r>
            <a:r>
              <a:rPr lang="ja-JP" altLang="en-US" sz="2800" smtClean="0"/>
              <a:t>’</a:t>
            </a:r>
            <a:r>
              <a:rPr lang="en-US" altLang="ja-JP" sz="2800" smtClean="0"/>
              <a:t> appearance is much different from that of a liquid?</a:t>
            </a:r>
          </a:p>
          <a:p>
            <a:pPr eaLnBrk="1" hangingPunct="1">
              <a:buFontTx/>
              <a:buNone/>
            </a:pPr>
            <a:endParaRPr lang="en-US" altLang="en-US" sz="2800" smtClean="0"/>
          </a:p>
          <a:p>
            <a:pPr eaLnBrk="1" hangingPunct="1">
              <a:buFontTx/>
              <a:buNone/>
            </a:pPr>
            <a:r>
              <a:rPr lang="en-US" altLang="en-US" sz="2800" smtClean="0"/>
              <a:t>		</a:t>
            </a:r>
            <a:endParaRPr lang="en-US" altLang="en-US" sz="2800" smtClean="0">
              <a:solidFill>
                <a:srgbClr val="009900"/>
              </a:solidFill>
            </a:endParaRPr>
          </a:p>
        </p:txBody>
      </p:sp>
      <p:pic>
        <p:nvPicPr>
          <p:cNvPr id="33798" name="Picture 6" descr="ques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D24E09-0ADC-4AA2-9BA5-E6325D0F4AEA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000" smtClean="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Concept Check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001000" cy="45418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	</a:t>
            </a:r>
            <a:r>
              <a:rPr lang="en-US" altLang="en-US" sz="2800" smtClean="0"/>
              <a:t>To measure the boiling point of a substance, a liquid must be changed into a gas. Why is boiling point considered a physical property when a gas</a:t>
            </a:r>
            <a:r>
              <a:rPr lang="ja-JP" altLang="en-US" sz="2800" smtClean="0"/>
              <a:t>’</a:t>
            </a:r>
            <a:r>
              <a:rPr lang="en-US" altLang="ja-JP" sz="2800" smtClean="0"/>
              <a:t> appearance is much different from that of a liquid?</a:t>
            </a:r>
          </a:p>
          <a:p>
            <a:pPr eaLnBrk="1" hangingPunct="1">
              <a:buFontTx/>
              <a:buNone/>
            </a:pPr>
            <a:endParaRPr lang="en-US" altLang="en-US" sz="2800" smtClean="0"/>
          </a:p>
          <a:p>
            <a:pPr eaLnBrk="1" hangingPunct="1">
              <a:buFontTx/>
              <a:buNone/>
            </a:pPr>
            <a:r>
              <a:rPr lang="en-US" altLang="en-US" sz="2800" smtClean="0"/>
              <a:t>		</a:t>
            </a:r>
            <a:r>
              <a:rPr lang="en-US" altLang="en-US" smtClean="0">
                <a:solidFill>
                  <a:srgbClr val="009900"/>
                </a:solidFill>
              </a:rPr>
              <a:t>Although the appearance is different, the 	substance is still the same. It</a:t>
            </a:r>
            <a:r>
              <a:rPr lang="ja-JP" altLang="en-US" smtClean="0">
                <a:solidFill>
                  <a:srgbClr val="009900"/>
                </a:solidFill>
              </a:rPr>
              <a:t>’</a:t>
            </a:r>
            <a:r>
              <a:rPr lang="en-US" altLang="ja-JP" smtClean="0">
                <a:solidFill>
                  <a:srgbClr val="009900"/>
                </a:solidFill>
              </a:rPr>
              <a:t>s chemical identity 	has not changed (remains the same irrespective of 	the physical state).</a:t>
            </a:r>
            <a:endParaRPr lang="en-US" altLang="en-US" sz="2800" smtClean="0">
              <a:solidFill>
                <a:srgbClr val="009900"/>
              </a:solidFill>
            </a:endParaRPr>
          </a:p>
        </p:txBody>
      </p:sp>
      <p:pic>
        <p:nvPicPr>
          <p:cNvPr id="34822" name="Picture 6" descr="ques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85AF50-68D3-4C26-BFE1-9C55C13FAB3D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000" smtClean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41413"/>
            <a:ext cx="8229600" cy="3724096"/>
          </a:xfrm>
          <a:noFill/>
        </p:spPr>
        <p:txBody>
          <a:bodyPr/>
          <a:lstStyle/>
          <a:p>
            <a:pPr marL="900113" indent="-900113" eaLnBrk="1" hangingPunct="1">
              <a:buFontTx/>
              <a:buNone/>
            </a:pPr>
            <a:r>
              <a:rPr lang="en-US" altLang="en-US" sz="2000" dirty="0" smtClean="0">
                <a:hlinkClick r:id="rId3" action="ppaction://hlinksldjump"/>
              </a:rPr>
              <a:t>1.1  	Chemistry: The Study of Matter</a:t>
            </a:r>
            <a:endParaRPr lang="en-US" altLang="en-US" sz="2000" dirty="0" smtClean="0">
              <a:hlinkClick r:id="rId4" action="ppaction://hlinkpres?slideindex=2&amp;slidetitle=Slide%202"/>
            </a:endParaRPr>
          </a:p>
          <a:p>
            <a:pPr marL="900113" indent="-900113" eaLnBrk="1" hangingPunct="1">
              <a:buFontTx/>
              <a:buNone/>
            </a:pPr>
            <a:r>
              <a:rPr lang="en-US" altLang="en-US" sz="2000" dirty="0" smtClean="0">
                <a:hlinkClick r:id="rId5" action="ppaction://hlinksldjump"/>
              </a:rPr>
              <a:t>1.2  	Physical States of Matter</a:t>
            </a:r>
            <a:endParaRPr lang="en-US" altLang="en-US" sz="2000" dirty="0" smtClean="0">
              <a:hlinkClick r:id="rId4" action="ppaction://hlinkpres?slideindex=2&amp;slidetitle=Slide%202"/>
            </a:endParaRPr>
          </a:p>
          <a:p>
            <a:pPr marL="900113" indent="-900113" eaLnBrk="1" hangingPunct="1">
              <a:buFontTx/>
              <a:buNone/>
            </a:pPr>
            <a:r>
              <a:rPr lang="en-US" altLang="en-US" sz="2000" dirty="0" smtClean="0">
                <a:hlinkClick r:id="rId6" action="ppaction://hlinksldjump"/>
              </a:rPr>
              <a:t>1.3  	Properties of Matter</a:t>
            </a:r>
            <a:endParaRPr lang="en-US" altLang="en-US" sz="2000" dirty="0" smtClean="0">
              <a:hlinkClick r:id="rId4" action="ppaction://hlinkpres?slideindex=2&amp;slidetitle=Slide%202"/>
            </a:endParaRPr>
          </a:p>
          <a:p>
            <a:pPr marL="900113" indent="-900113" eaLnBrk="1" hangingPunct="1">
              <a:buFontTx/>
              <a:buNone/>
            </a:pPr>
            <a:r>
              <a:rPr lang="en-US" altLang="en-US" sz="2000" dirty="0" smtClean="0">
                <a:hlinkClick r:id="rId7" action="ppaction://hlinksldjump"/>
              </a:rPr>
              <a:t>1.4  	Changes in Matter</a:t>
            </a:r>
            <a:endParaRPr lang="en-US" altLang="en-US" sz="2000" dirty="0" smtClean="0">
              <a:hlinkClick r:id="rId4" action="ppaction://hlinkpres?slideindex=2&amp;slidetitle=Slide%202"/>
            </a:endParaRPr>
          </a:p>
          <a:p>
            <a:pPr marL="900113" indent="-900113" eaLnBrk="1" hangingPunct="1">
              <a:buFontTx/>
              <a:buNone/>
            </a:pPr>
            <a:r>
              <a:rPr lang="en-US" altLang="en-US" sz="2000" dirty="0" smtClean="0">
                <a:hlinkClick r:id="rId8" action="ppaction://hlinksldjump"/>
              </a:rPr>
              <a:t>1.5 	Pure Substances and Mixtures</a:t>
            </a:r>
            <a:endParaRPr lang="en-US" altLang="en-US" sz="2000" dirty="0" smtClean="0">
              <a:hlinkClick r:id="rId4" action="ppaction://hlinkpres?slideindex=2&amp;slidetitle=Slide%202"/>
            </a:endParaRPr>
          </a:p>
          <a:p>
            <a:pPr marL="900113" indent="-900113" eaLnBrk="1" hangingPunct="1">
              <a:buFontTx/>
              <a:buNone/>
            </a:pPr>
            <a:r>
              <a:rPr lang="en-US" altLang="en-US" sz="2000" dirty="0" smtClean="0">
                <a:hlinkClick r:id="rId9" action="ppaction://hlinksldjump"/>
              </a:rPr>
              <a:t>1.6	Elements and Compounds</a:t>
            </a:r>
            <a:endParaRPr lang="en-US" altLang="en-US" sz="2000" dirty="0" smtClean="0">
              <a:hlinkClick r:id="rId4" action="ppaction://hlinkpres?slideindex=2&amp;slidetitle=Slide%202"/>
            </a:endParaRPr>
          </a:p>
          <a:p>
            <a:pPr marL="900113" indent="-900113" eaLnBrk="1" hangingPunct="1">
              <a:buFontTx/>
              <a:buNone/>
            </a:pPr>
            <a:r>
              <a:rPr lang="en-US" altLang="en-US" sz="2000" dirty="0" smtClean="0">
                <a:hlinkClick r:id="rId10" action="ppaction://hlinksldjump"/>
              </a:rPr>
              <a:t>1.7	Discovery and Abundance of the Elements</a:t>
            </a:r>
            <a:endParaRPr lang="en-US" altLang="en-US" sz="2000" dirty="0" smtClean="0">
              <a:hlinkClick r:id="rId4" action="ppaction://hlinkpres?slideindex=2&amp;slidetitle=Slide%202"/>
            </a:endParaRPr>
          </a:p>
          <a:p>
            <a:pPr marL="900113" indent="-900113" eaLnBrk="1" hangingPunct="1">
              <a:buFontTx/>
              <a:buNone/>
            </a:pPr>
            <a:r>
              <a:rPr lang="en-US" altLang="en-US" sz="2000" dirty="0" smtClean="0">
                <a:hlinkClick r:id="rId11" action="ppaction://hlinksldjump"/>
              </a:rPr>
              <a:t>1.8	Names and Chemical Symbols of the Elements</a:t>
            </a:r>
            <a:endParaRPr lang="en-US" altLang="en-US" sz="2000" dirty="0" smtClean="0">
              <a:hlinkClick r:id="rId4" action="ppaction://hlinkpres?slideindex=2&amp;slidetitle=Slide%202"/>
            </a:endParaRPr>
          </a:p>
          <a:p>
            <a:pPr marL="900113" indent="-900113" eaLnBrk="1" hangingPunct="1">
              <a:buFontTx/>
              <a:buNone/>
            </a:pPr>
            <a:r>
              <a:rPr lang="en-US" altLang="en-US" sz="2000" dirty="0" smtClean="0">
                <a:hlinkClick r:id="rId12" action="ppaction://hlinksldjump"/>
              </a:rPr>
              <a:t>1.9	Atoms and Molecules</a:t>
            </a:r>
            <a:endParaRPr lang="en-US" altLang="en-US" sz="2000" dirty="0" smtClean="0">
              <a:hlinkClick r:id="rId4" action="ppaction://hlinkpres?slideindex=2&amp;slidetitle=Slide%202"/>
            </a:endParaRPr>
          </a:p>
          <a:p>
            <a:pPr marL="900113" indent="-900113" eaLnBrk="1" hangingPunct="1">
              <a:buFontTx/>
              <a:buNone/>
            </a:pPr>
            <a:r>
              <a:rPr lang="en-US" altLang="en-US" sz="2000" dirty="0" smtClean="0">
                <a:hlinkClick r:id="rId13" action="ppaction://hlinksldjump"/>
              </a:rPr>
              <a:t>1.10	Chemical Formulas</a:t>
            </a:r>
            <a:endParaRPr lang="en-US" altLang="en-US" sz="2000" dirty="0" smtClean="0">
              <a:hlinkClick r:id="rId4" action="ppaction://hlinkpres?slideindex=2&amp;slidetitle=Slide%202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3200400" y="-18495"/>
            <a:ext cx="6858000" cy="477837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C2878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C2878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C2878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C2878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C2878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C287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C287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C287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C2878"/>
                </a:solidFill>
                <a:latin typeface="Arial" charset="0"/>
              </a:defRPr>
            </a:lvl9pPr>
          </a:lstStyle>
          <a:p>
            <a:r>
              <a:rPr lang="en-US" sz="2800" kern="0" baseline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Concepts </a:t>
            </a:r>
            <a:r>
              <a:rPr lang="en-US" sz="2800" kern="0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Matter</a:t>
            </a:r>
            <a:endParaRPr lang="en-US" sz="2800" kern="0" baseline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22D773-E855-4136-86BD-84CF87CBAD0B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000" smtClean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117975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Characteristic of a substance that describes the way the substance undergoes or resists change to form a new substance.</a:t>
            </a:r>
          </a:p>
          <a:p>
            <a:pPr marL="798513" lvl="1" indent="-333375" eaLnBrk="1" hangingPunct="1">
              <a:buFont typeface="Wingdings" pitchFamily="2" charset="2"/>
              <a:buChar char="§"/>
            </a:pPr>
            <a:r>
              <a:rPr lang="en-US" altLang="en-US" smtClean="0">
                <a:solidFill>
                  <a:srgbClr val="0000FF"/>
                </a:solidFill>
              </a:rPr>
              <a:t>Example: copper objects turn green in air</a:t>
            </a:r>
          </a:p>
          <a:p>
            <a:pPr marL="347663" indent="-347663" eaLnBrk="1" hangingPunct="1"/>
            <a:r>
              <a:rPr lang="en-US" altLang="en-US" sz="2800" smtClean="0"/>
              <a:t>Most often the changes result from the reaction of a substance with one or more other substances.</a:t>
            </a:r>
          </a:p>
          <a:p>
            <a:pPr marL="347663" indent="-347663" eaLnBrk="1" hangingPunct="1"/>
            <a:r>
              <a:rPr lang="en-US" altLang="en-US" sz="2800" smtClean="0"/>
              <a:t>Sometimes energy (like heat or light) can trigger a change (decomposition).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Chemical Property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4C688C-2406-4115-973F-1D5D0B34153E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000" smtClean="0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4114800" cy="1676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A Chemical Property of Copper</a:t>
            </a:r>
          </a:p>
        </p:txBody>
      </p:sp>
      <p:pic>
        <p:nvPicPr>
          <p:cNvPr id="36869" name="Picture 5" descr="01f0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0"/>
            <a:ext cx="3530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78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3A71DA-32A7-492A-8DDF-201BFDD56002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000" smtClean="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Exercise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229600" cy="4351338"/>
          </a:xfrm>
        </p:spPr>
        <p:txBody>
          <a:bodyPr/>
          <a:lstStyle/>
          <a:p>
            <a:pPr marL="347663" indent="-347663" eaLnBrk="1" hangingPunct="1">
              <a:buFontTx/>
              <a:buNone/>
            </a:pPr>
            <a:r>
              <a:rPr lang="en-US" altLang="en-US" smtClean="0"/>
              <a:t>	</a:t>
            </a:r>
            <a:r>
              <a:rPr lang="en-US" altLang="en-US" sz="2800" smtClean="0"/>
              <a:t>Classify each of the following as a physical or chemical property. </a:t>
            </a:r>
          </a:p>
          <a:p>
            <a:pPr marL="900113" lvl="1" indent="-441325" eaLnBrk="1" hangingPunct="1">
              <a:buFontTx/>
              <a:buAutoNum type="alphaLcParenR"/>
            </a:pPr>
            <a:r>
              <a:rPr lang="en-US" altLang="en-US" smtClean="0"/>
              <a:t>A marshmallow gets black when roasting it in a campfire.</a:t>
            </a:r>
          </a:p>
          <a:p>
            <a:pPr marL="900113" lvl="1" indent="-441325" eaLnBrk="1" hangingPunct="1">
              <a:buFontTx/>
              <a:buAutoNum type="alphaLcParenR"/>
            </a:pPr>
            <a:endParaRPr lang="en-US" altLang="en-US" smtClean="0"/>
          </a:p>
          <a:p>
            <a:pPr marL="900113" lvl="1" indent="-441325" eaLnBrk="1" hangingPunct="1">
              <a:buFontTx/>
              <a:buAutoNum type="alphaLcParenR" startAt="2"/>
            </a:pPr>
            <a:r>
              <a:rPr lang="en-US" altLang="en-US" smtClean="0"/>
              <a:t>Zinc is a solid at room temperature. </a:t>
            </a:r>
          </a:p>
          <a:p>
            <a:pPr marL="347663" indent="-347663" eaLnBrk="1" hangingPunct="1">
              <a:buFontTx/>
              <a:buNone/>
            </a:pPr>
            <a:r>
              <a:rPr lang="en-US" altLang="en-US" smtClean="0"/>
              <a:t>			</a:t>
            </a:r>
            <a:endParaRPr lang="en-US" altLang="en-US" smtClean="0">
              <a:solidFill>
                <a:srgbClr val="009900"/>
              </a:solidFill>
            </a:endParaRPr>
          </a:p>
          <a:p>
            <a:pPr marL="900113" lvl="1" indent="-441325" eaLnBrk="1" hangingPunct="1">
              <a:buFontTx/>
              <a:buAutoNum type="alphaLcParenR" startAt="3"/>
            </a:pPr>
            <a:r>
              <a:rPr lang="en-US" altLang="en-US" smtClean="0"/>
              <a:t>When rubbing alcohol is rubbed on your skin, it evaporates very quickly.</a:t>
            </a:r>
          </a:p>
          <a:p>
            <a:pPr marL="347663" indent="-347663" eaLnBrk="1" hangingPunct="1">
              <a:buFontTx/>
              <a:buNone/>
            </a:pPr>
            <a:r>
              <a:rPr lang="en-US" altLang="en-US" smtClean="0"/>
              <a:t>			</a:t>
            </a:r>
          </a:p>
        </p:txBody>
      </p:sp>
      <p:pic>
        <p:nvPicPr>
          <p:cNvPr id="37894" name="Picture 6" descr="ques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89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BBB0D5-9424-4EDA-A404-157D50D1ECD5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000" smtClean="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Exercise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229600" cy="4610100"/>
          </a:xfrm>
        </p:spPr>
        <p:txBody>
          <a:bodyPr/>
          <a:lstStyle/>
          <a:p>
            <a:pPr marL="347663" indent="-347663" eaLnBrk="1" hangingPunct="1">
              <a:buFontTx/>
              <a:buNone/>
            </a:pPr>
            <a:r>
              <a:rPr lang="en-US" altLang="en-US" smtClean="0"/>
              <a:t>	</a:t>
            </a:r>
            <a:r>
              <a:rPr lang="en-US" altLang="en-US" sz="2800" smtClean="0"/>
              <a:t>Classify each of the following as a physical or chemical property. </a:t>
            </a:r>
          </a:p>
          <a:p>
            <a:pPr marL="900113" lvl="1" indent="-441325" eaLnBrk="1" hangingPunct="1">
              <a:buFontTx/>
              <a:buAutoNum type="alphaLcParenR"/>
            </a:pPr>
            <a:r>
              <a:rPr lang="en-US" altLang="en-US" smtClean="0"/>
              <a:t>A marshmallow gets black when roasting it in a campfire.</a:t>
            </a:r>
          </a:p>
          <a:p>
            <a:pPr marL="347663" indent="-347663" eaLnBrk="1" hangingPunct="1">
              <a:buFontTx/>
              <a:buNone/>
            </a:pPr>
            <a:r>
              <a:rPr lang="en-US" altLang="en-US" smtClean="0"/>
              <a:t>			</a:t>
            </a:r>
            <a:r>
              <a:rPr lang="en-US" altLang="en-US" smtClean="0">
                <a:solidFill>
                  <a:srgbClr val="009900"/>
                </a:solidFill>
              </a:rPr>
              <a:t>chemical property</a:t>
            </a:r>
          </a:p>
          <a:p>
            <a:pPr marL="900113" lvl="1" indent="-441325" eaLnBrk="1" hangingPunct="1">
              <a:buFontTx/>
              <a:buAutoNum type="alphaLcParenR" startAt="2"/>
            </a:pPr>
            <a:r>
              <a:rPr lang="en-US" altLang="en-US" smtClean="0"/>
              <a:t>Zinc is a solid at room temperature. </a:t>
            </a:r>
          </a:p>
          <a:p>
            <a:pPr marL="347663" indent="-347663" eaLnBrk="1" hangingPunct="1">
              <a:buFontTx/>
              <a:buNone/>
            </a:pPr>
            <a:r>
              <a:rPr lang="en-US" altLang="en-US" smtClean="0"/>
              <a:t>			</a:t>
            </a:r>
            <a:r>
              <a:rPr lang="en-US" altLang="en-US" smtClean="0">
                <a:solidFill>
                  <a:srgbClr val="009900"/>
                </a:solidFill>
              </a:rPr>
              <a:t>physical property</a:t>
            </a:r>
          </a:p>
          <a:p>
            <a:pPr marL="900113" lvl="1" indent="-441325" eaLnBrk="1" hangingPunct="1">
              <a:buFontTx/>
              <a:buAutoNum type="alphaLcParenR" startAt="3"/>
            </a:pPr>
            <a:r>
              <a:rPr lang="en-US" altLang="en-US" smtClean="0"/>
              <a:t>When rubbing alcohol is rubbed on your skin, it evaporates very quickly.</a:t>
            </a:r>
          </a:p>
          <a:p>
            <a:pPr marL="347663" indent="-347663" eaLnBrk="1" hangingPunct="1">
              <a:buFontTx/>
              <a:buNone/>
            </a:pPr>
            <a:r>
              <a:rPr lang="en-US" altLang="en-US" smtClean="0"/>
              <a:t>			</a:t>
            </a:r>
            <a:r>
              <a:rPr lang="en-US" altLang="en-US" smtClean="0">
                <a:solidFill>
                  <a:srgbClr val="009900"/>
                </a:solidFill>
              </a:rPr>
              <a:t>physical property</a:t>
            </a:r>
            <a:endParaRPr lang="en-US" altLang="en-US" smtClean="0"/>
          </a:p>
        </p:txBody>
      </p:sp>
      <p:pic>
        <p:nvPicPr>
          <p:cNvPr id="38918" name="Picture 6" descr="ques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73A548-7A52-4388-AFDE-B7E13C45F48C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000" smtClean="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2751138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Process in which a substance changes its physical appearance but not its chemical composition.</a:t>
            </a:r>
          </a:p>
          <a:p>
            <a:pPr marL="347663" indent="-347663" eaLnBrk="1" hangingPunct="1"/>
            <a:r>
              <a:rPr lang="en-US" altLang="en-US" sz="2800" smtClean="0"/>
              <a:t>A new substance is never formed as a result of a physical change.</a:t>
            </a:r>
          </a:p>
          <a:p>
            <a:pPr marL="798513" lvl="1" indent="-333375" eaLnBrk="1" hangingPunct="1">
              <a:buFont typeface="Wingdings" pitchFamily="2" charset="2"/>
              <a:buChar char="§"/>
            </a:pPr>
            <a:r>
              <a:rPr lang="en-US" altLang="en-US" smtClean="0">
                <a:solidFill>
                  <a:srgbClr val="0000FF"/>
                </a:solidFill>
              </a:rPr>
              <a:t>Example: boiling or freezing water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Physical Change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AE0CE8-DD75-453B-B692-8314515DB52E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000" smtClean="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2689225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A process in which a substance undergoes a change in chemical composition.</a:t>
            </a:r>
          </a:p>
          <a:p>
            <a:pPr marL="347663" indent="-347663" eaLnBrk="1" hangingPunct="1"/>
            <a:r>
              <a:rPr lang="en-US" altLang="en-US" sz="2800" smtClean="0"/>
              <a:t>Involves conversion of the material(s) into one or more new substances.</a:t>
            </a:r>
          </a:p>
          <a:p>
            <a:pPr marL="798513" lvl="1" indent="-336550" eaLnBrk="1" hangingPunct="1">
              <a:buFont typeface="Wingdings" pitchFamily="2" charset="2"/>
              <a:buChar char="§"/>
            </a:pPr>
            <a:r>
              <a:rPr lang="en-US" altLang="en-US" smtClean="0">
                <a:solidFill>
                  <a:srgbClr val="0000FF"/>
                </a:solidFill>
              </a:rPr>
              <a:t>Example: methane reacts with oxygen to form carbon dioxide and water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Chemical Change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D8FC9D-3CDF-407C-B273-B5146F199D98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000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Use of the Term </a:t>
            </a:r>
            <a:r>
              <a:rPr lang="en-US" altLang="en-US" i="1" smtClean="0"/>
              <a:t>Physical</a:t>
            </a:r>
          </a:p>
        </p:txBody>
      </p:sp>
      <p:pic>
        <p:nvPicPr>
          <p:cNvPr id="41989" name="Picture 5" descr="01unf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89"/>
          <a:stretch>
            <a:fillRect/>
          </a:stretch>
        </p:blipFill>
        <p:spPr bwMode="auto">
          <a:xfrm>
            <a:off x="2209800" y="1822450"/>
            <a:ext cx="4732338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820F42-0530-442C-B2BE-9FBDE1129160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000" smtClean="0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Use of the Term </a:t>
            </a:r>
            <a:r>
              <a:rPr lang="en-US" altLang="en-US" i="1" smtClean="0"/>
              <a:t>Chemical</a:t>
            </a:r>
          </a:p>
        </p:txBody>
      </p:sp>
      <p:pic>
        <p:nvPicPr>
          <p:cNvPr id="43013" name="Picture 5" descr="01unf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3"/>
          <a:stretch>
            <a:fillRect/>
          </a:stretch>
        </p:blipFill>
        <p:spPr bwMode="auto">
          <a:xfrm>
            <a:off x="2362200" y="1828800"/>
            <a:ext cx="4752975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E2E639-0774-4117-B1DC-66737161AC08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000" smtClean="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Concept Check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001000" cy="3509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	</a:t>
            </a:r>
            <a:r>
              <a:rPr lang="en-US" altLang="en-US" sz="2800" smtClean="0"/>
              <a:t>Which one of</a:t>
            </a:r>
            <a:r>
              <a:rPr lang="en-US" altLang="en-US" smtClean="0"/>
              <a:t> </a:t>
            </a:r>
            <a:r>
              <a:rPr lang="en-US" altLang="en-US" sz="2800" smtClean="0"/>
              <a:t>the following are examples of a </a:t>
            </a:r>
            <a:r>
              <a:rPr lang="en-US" altLang="en-US" sz="2800" smtClean="0">
                <a:solidFill>
                  <a:srgbClr val="0000FF"/>
                </a:solidFill>
              </a:rPr>
              <a:t>chemical change</a:t>
            </a:r>
            <a:r>
              <a:rPr lang="en-US" altLang="en-US" sz="2800" smtClean="0"/>
              <a:t>?</a:t>
            </a:r>
          </a:p>
          <a:p>
            <a:pPr eaLnBrk="1" hangingPunct="1">
              <a:buFontTx/>
              <a:buNone/>
            </a:pPr>
            <a:endParaRPr lang="en-US" altLang="en-US" sz="2800" smtClean="0"/>
          </a:p>
          <a:p>
            <a:pPr marL="801688" lvl="1" indent="-336550" eaLnBrk="1" hangingPunct="1">
              <a:buFont typeface="Wingdings" pitchFamily="2" charset="2"/>
              <a:buChar char="§"/>
            </a:pPr>
            <a:r>
              <a:rPr lang="en-US" altLang="en-US" sz="2800" smtClean="0"/>
              <a:t>Pulverizing (crushing) rock salt</a:t>
            </a:r>
          </a:p>
          <a:p>
            <a:pPr marL="801688" lvl="1" indent="-336550" eaLnBrk="1" hangingPunct="1">
              <a:buFont typeface="Wingdings" pitchFamily="2" charset="2"/>
              <a:buChar char="§"/>
            </a:pPr>
            <a:r>
              <a:rPr lang="en-US" altLang="en-US" sz="2800" smtClean="0"/>
              <a:t>Burning of wood</a:t>
            </a:r>
          </a:p>
          <a:p>
            <a:pPr marL="801688" lvl="1" indent="-336550" eaLnBrk="1" hangingPunct="1">
              <a:buFont typeface="Wingdings" pitchFamily="2" charset="2"/>
              <a:buChar char="§"/>
            </a:pPr>
            <a:r>
              <a:rPr lang="en-US" altLang="en-US" sz="2800" smtClean="0"/>
              <a:t>Dissolving of sugar in water</a:t>
            </a:r>
          </a:p>
          <a:p>
            <a:pPr marL="801688" lvl="1" indent="-336550" eaLnBrk="1" hangingPunct="1">
              <a:buFont typeface="Wingdings" pitchFamily="2" charset="2"/>
              <a:buChar char="§"/>
            </a:pPr>
            <a:r>
              <a:rPr lang="en-US" altLang="en-US" sz="2800" smtClean="0"/>
              <a:t>Melting a popsicle on a warm summer day</a:t>
            </a:r>
          </a:p>
        </p:txBody>
      </p:sp>
      <p:pic>
        <p:nvPicPr>
          <p:cNvPr id="44038" name="Picture 6" descr="ques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450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A410E6-6403-465E-8E26-1E8BE276B6F1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000" smtClean="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Concept Check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001000" cy="3509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	</a:t>
            </a:r>
            <a:r>
              <a:rPr lang="en-US" altLang="en-US" sz="2800" smtClean="0"/>
              <a:t>Which one of</a:t>
            </a:r>
            <a:r>
              <a:rPr lang="en-US" altLang="en-US" smtClean="0"/>
              <a:t> </a:t>
            </a:r>
            <a:r>
              <a:rPr lang="en-US" altLang="en-US" sz="2800" smtClean="0"/>
              <a:t>the following are examples of a </a:t>
            </a:r>
            <a:r>
              <a:rPr lang="en-US" altLang="en-US" sz="2800" smtClean="0">
                <a:solidFill>
                  <a:srgbClr val="0000FF"/>
                </a:solidFill>
              </a:rPr>
              <a:t>chemical change</a:t>
            </a:r>
            <a:r>
              <a:rPr lang="en-US" altLang="en-US" sz="2800" smtClean="0"/>
              <a:t>?</a:t>
            </a:r>
          </a:p>
          <a:p>
            <a:pPr eaLnBrk="1" hangingPunct="1">
              <a:buFontTx/>
              <a:buNone/>
            </a:pPr>
            <a:endParaRPr lang="en-US" altLang="en-US" sz="2800" smtClean="0"/>
          </a:p>
          <a:p>
            <a:pPr marL="801688" lvl="1" indent="-336550" eaLnBrk="1" hangingPunct="1">
              <a:buFont typeface="Wingdings" pitchFamily="2" charset="2"/>
              <a:buChar char="§"/>
            </a:pPr>
            <a:r>
              <a:rPr lang="en-US" altLang="en-US" sz="2800" smtClean="0"/>
              <a:t>Pulverizing (crushing) rock salt</a:t>
            </a:r>
          </a:p>
          <a:p>
            <a:pPr marL="801688" lvl="1" indent="-336550" eaLnBrk="1" hangingPunct="1">
              <a:buFont typeface="Wingdings" pitchFamily="2" charset="2"/>
              <a:buChar char="§"/>
            </a:pPr>
            <a:r>
              <a:rPr lang="en-US" altLang="en-US" sz="2800" smtClean="0"/>
              <a:t>Burning of wood</a:t>
            </a:r>
          </a:p>
          <a:p>
            <a:pPr marL="801688" lvl="1" indent="-336550" eaLnBrk="1" hangingPunct="1">
              <a:buFont typeface="Wingdings" pitchFamily="2" charset="2"/>
              <a:buChar char="§"/>
            </a:pPr>
            <a:r>
              <a:rPr lang="en-US" altLang="en-US" sz="2800" smtClean="0"/>
              <a:t>Dissolving of sugar in water</a:t>
            </a:r>
          </a:p>
          <a:p>
            <a:pPr marL="801688" lvl="1" indent="-336550" eaLnBrk="1" hangingPunct="1">
              <a:buFont typeface="Wingdings" pitchFamily="2" charset="2"/>
              <a:buChar char="§"/>
            </a:pPr>
            <a:r>
              <a:rPr lang="en-US" altLang="en-US" sz="2800" smtClean="0"/>
              <a:t>Melting a popsicle on a warm summer day</a:t>
            </a:r>
          </a:p>
        </p:txBody>
      </p:sp>
      <p:sp>
        <p:nvSpPr>
          <p:cNvPr id="45062" name="Rectangle 5"/>
          <p:cNvSpPr>
            <a:spLocks noChangeArrowheads="1"/>
          </p:cNvSpPr>
          <p:nvPr/>
        </p:nvSpPr>
        <p:spPr bwMode="auto">
          <a:xfrm>
            <a:off x="685800" y="4114800"/>
            <a:ext cx="3276600" cy="5334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charset="0"/>
            </a:endParaRPr>
          </a:p>
        </p:txBody>
      </p:sp>
      <p:pic>
        <p:nvPicPr>
          <p:cNvPr id="45063" name="Picture 7" descr="ques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11738B-6CE4-4411-B02B-844D5EE2C5C7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000" smtClean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371600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/>
              <a:t>The field of study concerned with the characteristics, composition, and transformations of </a:t>
            </a:r>
            <a:r>
              <a:rPr lang="en-US" altLang="en-US" sz="2800" b="1" dirty="0" smtClean="0"/>
              <a:t>matter</a:t>
            </a:r>
            <a:r>
              <a:rPr lang="en-US" altLang="en-US" sz="2800" dirty="0" smtClean="0"/>
              <a:t>.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What is Chemistry?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460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12E04D-FDDB-4D62-9A7A-88AC77ABE18F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000" smtClean="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3616325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b="1" smtClean="0"/>
              <a:t>Pure substance </a:t>
            </a:r>
            <a:r>
              <a:rPr lang="en-US" altLang="en-US" sz="2800" smtClean="0"/>
              <a:t>– a single kind of matter that cannot be separated into other kinds of matter by any physical means.</a:t>
            </a:r>
          </a:p>
          <a:p>
            <a:pPr marL="798513" lvl="1" indent="-333375" eaLnBrk="1" hangingPunct="1">
              <a:buFont typeface="Wingdings" pitchFamily="2" charset="2"/>
              <a:buChar char="§"/>
            </a:pPr>
            <a:r>
              <a:rPr lang="en-US" altLang="en-US" smtClean="0">
                <a:solidFill>
                  <a:srgbClr val="0000FF"/>
                </a:solidFill>
              </a:rPr>
              <a:t>Examples: water or carbon dioxide</a:t>
            </a:r>
            <a:endParaRPr lang="en-US" altLang="en-US" sz="2800" smtClean="0"/>
          </a:p>
          <a:p>
            <a:pPr marL="347663" indent="-347663" eaLnBrk="1" hangingPunct="1"/>
            <a:r>
              <a:rPr lang="en-US" altLang="en-US" sz="2800" b="1" smtClean="0"/>
              <a:t>Mixture</a:t>
            </a:r>
            <a:r>
              <a:rPr lang="en-US" altLang="en-US" sz="2800" smtClean="0"/>
              <a:t> – a physical combination of two or more pure substances in which each substance retains its own chemical identity.</a:t>
            </a:r>
          </a:p>
          <a:p>
            <a:pPr marL="798513" lvl="1" indent="-333375" eaLnBrk="1" hangingPunct="1">
              <a:buFont typeface="Wingdings" pitchFamily="2" charset="2"/>
              <a:buChar char="§"/>
            </a:pPr>
            <a:r>
              <a:rPr lang="en-US" altLang="en-US" smtClean="0">
                <a:solidFill>
                  <a:srgbClr val="0000FF"/>
                </a:solidFill>
              </a:rPr>
              <a:t>Example: salt water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Pure Substances vs. Mixtures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471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F4C41A-B658-44D7-AC06-82AC42501324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000" smtClean="0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519113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Have variable composition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Mixtures</a:t>
            </a:r>
          </a:p>
        </p:txBody>
      </p:sp>
      <p:sp>
        <p:nvSpPr>
          <p:cNvPr id="47110" name="Rectangle 4"/>
          <p:cNvSpPr>
            <a:spLocks noChangeArrowheads="1"/>
          </p:cNvSpPr>
          <p:nvPr/>
        </p:nvSpPr>
        <p:spPr bwMode="auto">
          <a:xfrm>
            <a:off x="457200" y="2514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815975" indent="-350838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1" eaLnBrk="1" hangingPunct="1">
              <a:buFontTx/>
              <a:buNone/>
            </a:pPr>
            <a:r>
              <a:rPr lang="en-US" altLang="en-US" b="1" baseline="0"/>
              <a:t>Homogeneous Mixture:</a:t>
            </a:r>
          </a:p>
        </p:txBody>
      </p:sp>
      <p:sp>
        <p:nvSpPr>
          <p:cNvPr id="47111" name="Rectangle 5"/>
          <p:cNvSpPr>
            <a:spLocks noChangeArrowheads="1"/>
          </p:cNvSpPr>
          <p:nvPr/>
        </p:nvSpPr>
        <p:spPr bwMode="auto">
          <a:xfrm>
            <a:off x="457200" y="43434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98513" indent="-341313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1" eaLnBrk="1" hangingPunct="1">
              <a:buFontTx/>
              <a:buNone/>
            </a:pPr>
            <a:r>
              <a:rPr lang="en-US" altLang="en-US" b="1" baseline="0"/>
              <a:t>Heterogeneous Mixture:</a:t>
            </a:r>
          </a:p>
        </p:txBody>
      </p:sp>
      <p:sp>
        <p:nvSpPr>
          <p:cNvPr id="47112" name="Rectangle 6"/>
          <p:cNvSpPr>
            <a:spLocks noChangeArrowheads="1"/>
          </p:cNvSpPr>
          <p:nvPr/>
        </p:nvSpPr>
        <p:spPr bwMode="auto">
          <a:xfrm>
            <a:off x="1143000" y="3124200"/>
            <a:ext cx="7162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7663" indent="-3476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baseline="0"/>
              <a:t>Contains only one visibly distinct phase (part), which has uniform properties throughout; solution</a:t>
            </a:r>
          </a:p>
        </p:txBody>
      </p:sp>
      <p:sp>
        <p:nvSpPr>
          <p:cNvPr id="47113" name="Rectangle 7"/>
          <p:cNvSpPr>
            <a:spLocks noChangeArrowheads="1"/>
          </p:cNvSpPr>
          <p:nvPr/>
        </p:nvSpPr>
        <p:spPr bwMode="auto">
          <a:xfrm>
            <a:off x="1143000" y="4953000"/>
            <a:ext cx="6858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7663" indent="-3476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baseline="0"/>
              <a:t>Contains visibly different phases (parts), each of which has different properties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BF2A92-6981-4C8E-8369-5AC1FE5B64F6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000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75438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Homogeneous Mixtures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5665788"/>
            <a:ext cx="9144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b="1" baseline="0" dirty="0" smtClean="0"/>
              <a:t>To play movie you must be in Slide Show Mode</a:t>
            </a:r>
            <a:endParaRPr lang="en-US" sz="1800" baseline="0" dirty="0" smtClean="0"/>
          </a:p>
          <a:p>
            <a:pPr algn="ctr">
              <a:defRPr/>
            </a:pPr>
            <a:r>
              <a:rPr lang="en-US" sz="1800" baseline="0" dirty="0" smtClean="0"/>
              <a:t>PC Users: Please wait for content to load, then click to play</a:t>
            </a:r>
          </a:p>
          <a:p>
            <a:pPr algn="ctr">
              <a:defRPr/>
            </a:pPr>
            <a:r>
              <a:rPr lang="en-US" sz="1800" baseline="0" dirty="0" smtClean="0"/>
              <a:t>Mac Users: </a:t>
            </a:r>
            <a:r>
              <a:rPr lang="en-US" sz="1800" b="1" u="sng" baseline="0" dirty="0" smtClean="0">
                <a:solidFill>
                  <a:srgbClr val="009999"/>
                </a:solidFill>
                <a:hlinkClick r:id="rId5" action="ppaction://hlinkfile"/>
              </a:rPr>
              <a:t>CLICK HERE</a:t>
            </a:r>
            <a:endParaRPr lang="en-US" sz="1800" b="1" baseline="0" dirty="0" smtClean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03" name="ShockwaveFlash1" r:id="rId2" imgW="6858000" imgH="3733920"/>
        </mc:Choice>
        <mc:Fallback>
          <p:control name="ShockwaveFlash1" r:id="rId2" imgW="6858000" imgH="373392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219200" y="1752600"/>
                  <a:ext cx="6858000" cy="3733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0AC2EA-68B7-4CF8-B227-ED762741F491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000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143000"/>
            <a:ext cx="75438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Homogeneous vs. Heterogeneous Mixtures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5665788"/>
            <a:ext cx="9144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b="1" baseline="0" dirty="0" smtClean="0"/>
              <a:t>To play movie you must be in Slide Show Mode</a:t>
            </a:r>
            <a:endParaRPr lang="en-US" sz="1800" baseline="0" dirty="0" smtClean="0"/>
          </a:p>
          <a:p>
            <a:pPr algn="ctr">
              <a:defRPr/>
            </a:pPr>
            <a:r>
              <a:rPr lang="en-US" sz="1800" baseline="0" dirty="0" smtClean="0"/>
              <a:t>PC Users: Please wait for content to load, then click to play</a:t>
            </a:r>
          </a:p>
          <a:p>
            <a:pPr algn="ctr">
              <a:defRPr/>
            </a:pPr>
            <a:r>
              <a:rPr lang="en-US" sz="1800" baseline="0" dirty="0" smtClean="0"/>
              <a:t>Mac Users: </a:t>
            </a:r>
            <a:r>
              <a:rPr lang="en-US" sz="1800" b="1" u="sng" baseline="0" dirty="0" smtClean="0">
                <a:solidFill>
                  <a:srgbClr val="009999"/>
                </a:solidFill>
                <a:hlinkClick r:id="rId5" action="ppaction://hlinkfile"/>
              </a:rPr>
              <a:t>CLICK HERE</a:t>
            </a:r>
            <a:endParaRPr lang="en-US" sz="1800" b="1" baseline="0" dirty="0" smtClean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27" name="ShockwaveFlash1" r:id="rId2" imgW="6858000" imgH="3733920"/>
        </mc:Choice>
        <mc:Fallback>
          <p:control name="ShockwaveFlash1" r:id="rId2" imgW="6858000" imgH="373392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219200" y="1752600"/>
                  <a:ext cx="6858000" cy="3733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8924EA-0C3D-4FB9-8AAD-FAF6F144CEA1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000" smtClean="0"/>
          </a:p>
        </p:txBody>
      </p:sp>
      <p:pic>
        <p:nvPicPr>
          <p:cNvPr id="48132" name="Picture 4" descr="01f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69988"/>
            <a:ext cx="885825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491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573E11-6F02-418A-BF28-368287705896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000" smtClean="0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Concept Check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001000" cy="4022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	</a:t>
            </a:r>
            <a:r>
              <a:rPr lang="en-US" altLang="en-US" sz="2800" smtClean="0"/>
              <a:t>Which of the following is a </a:t>
            </a:r>
            <a:r>
              <a:rPr lang="en-US" altLang="en-US" sz="2800" smtClean="0">
                <a:solidFill>
                  <a:srgbClr val="0000FF"/>
                </a:solidFill>
              </a:rPr>
              <a:t>homogeneous mixture</a:t>
            </a:r>
            <a:r>
              <a:rPr lang="en-US" altLang="en-US" sz="2800" smtClean="0"/>
              <a:t>?</a:t>
            </a:r>
          </a:p>
          <a:p>
            <a:pPr eaLnBrk="1" hangingPunct="1">
              <a:buFontTx/>
              <a:buNone/>
            </a:pPr>
            <a:endParaRPr lang="en-US" altLang="en-US" sz="2800" smtClean="0"/>
          </a:p>
          <a:p>
            <a:pPr marL="798513" lvl="1" indent="-341313" eaLnBrk="1" hangingPunct="1">
              <a:buFont typeface="Wingdings" pitchFamily="2" charset="2"/>
              <a:buChar char="§"/>
            </a:pPr>
            <a:r>
              <a:rPr lang="en-US" altLang="en-US" sz="2800" smtClean="0"/>
              <a:t>Pure water</a:t>
            </a:r>
          </a:p>
          <a:p>
            <a:pPr marL="798513" lvl="1" indent="-341313" eaLnBrk="1" hangingPunct="1">
              <a:buFont typeface="Wingdings" pitchFamily="2" charset="2"/>
              <a:buChar char="§"/>
            </a:pPr>
            <a:r>
              <a:rPr lang="en-US" altLang="en-US" sz="2800" smtClean="0"/>
              <a:t>Gasoline</a:t>
            </a:r>
          </a:p>
          <a:p>
            <a:pPr marL="798513" lvl="1" indent="-341313" eaLnBrk="1" hangingPunct="1">
              <a:buFont typeface="Wingdings" pitchFamily="2" charset="2"/>
              <a:buChar char="§"/>
            </a:pPr>
            <a:r>
              <a:rPr lang="en-US" altLang="en-US" sz="2800" smtClean="0"/>
              <a:t>Jar of jelly beans</a:t>
            </a:r>
          </a:p>
          <a:p>
            <a:pPr marL="798513" lvl="1" indent="-341313" eaLnBrk="1" hangingPunct="1">
              <a:buFont typeface="Wingdings" pitchFamily="2" charset="2"/>
              <a:buChar char="§"/>
            </a:pPr>
            <a:r>
              <a:rPr lang="en-US" altLang="en-US" sz="2800" smtClean="0"/>
              <a:t>Soil</a:t>
            </a:r>
          </a:p>
          <a:p>
            <a:pPr marL="798513" lvl="1" indent="-341313" eaLnBrk="1" hangingPunct="1">
              <a:buFont typeface="Wingdings" pitchFamily="2" charset="2"/>
              <a:buChar char="§"/>
            </a:pPr>
            <a:r>
              <a:rPr lang="en-US" altLang="en-US" sz="2800" smtClean="0"/>
              <a:t>Copper metal</a:t>
            </a:r>
          </a:p>
        </p:txBody>
      </p:sp>
      <p:pic>
        <p:nvPicPr>
          <p:cNvPr id="49158" name="Picture 6" descr="ques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7F91C1-B885-497C-B452-EC56FB575930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000" smtClean="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Concept Check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001000" cy="4022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	</a:t>
            </a:r>
            <a:r>
              <a:rPr lang="en-US" altLang="en-US" sz="2800" smtClean="0"/>
              <a:t>Which of the following is a </a:t>
            </a:r>
            <a:r>
              <a:rPr lang="en-US" altLang="en-US" sz="2800" smtClean="0">
                <a:solidFill>
                  <a:srgbClr val="0000FF"/>
                </a:solidFill>
              </a:rPr>
              <a:t>homogeneous mixture</a:t>
            </a:r>
            <a:r>
              <a:rPr lang="en-US" altLang="en-US" sz="2800" smtClean="0"/>
              <a:t>?</a:t>
            </a:r>
          </a:p>
          <a:p>
            <a:pPr eaLnBrk="1" hangingPunct="1">
              <a:buFontTx/>
              <a:buNone/>
            </a:pPr>
            <a:endParaRPr lang="en-US" altLang="en-US" sz="2800" smtClean="0"/>
          </a:p>
          <a:p>
            <a:pPr marL="798513" lvl="1" indent="-341313" eaLnBrk="1" hangingPunct="1">
              <a:buFont typeface="Wingdings" pitchFamily="2" charset="2"/>
              <a:buChar char="§"/>
            </a:pPr>
            <a:r>
              <a:rPr lang="en-US" altLang="en-US" sz="2800" smtClean="0"/>
              <a:t>Pure water</a:t>
            </a:r>
          </a:p>
          <a:p>
            <a:pPr marL="798513" lvl="1" indent="-341313" eaLnBrk="1" hangingPunct="1">
              <a:buFont typeface="Wingdings" pitchFamily="2" charset="2"/>
              <a:buChar char="§"/>
            </a:pPr>
            <a:r>
              <a:rPr lang="en-US" altLang="en-US" sz="2800" smtClean="0"/>
              <a:t>Gasoline</a:t>
            </a:r>
          </a:p>
          <a:p>
            <a:pPr marL="798513" lvl="1" indent="-341313" eaLnBrk="1" hangingPunct="1">
              <a:buFont typeface="Wingdings" pitchFamily="2" charset="2"/>
              <a:buChar char="§"/>
            </a:pPr>
            <a:r>
              <a:rPr lang="en-US" altLang="en-US" sz="2800" smtClean="0"/>
              <a:t>Jar of jelly beans</a:t>
            </a:r>
          </a:p>
          <a:p>
            <a:pPr marL="798513" lvl="1" indent="-341313" eaLnBrk="1" hangingPunct="1">
              <a:buFont typeface="Wingdings" pitchFamily="2" charset="2"/>
              <a:buChar char="§"/>
            </a:pPr>
            <a:r>
              <a:rPr lang="en-US" altLang="en-US" sz="2800" smtClean="0"/>
              <a:t>Soil</a:t>
            </a:r>
          </a:p>
          <a:p>
            <a:pPr marL="798513" lvl="1" indent="-341313" eaLnBrk="1" hangingPunct="1">
              <a:buFont typeface="Wingdings" pitchFamily="2" charset="2"/>
              <a:buChar char="§"/>
            </a:pPr>
            <a:r>
              <a:rPr lang="en-US" altLang="en-US" sz="2800" smtClean="0"/>
              <a:t>Copper metal</a:t>
            </a:r>
          </a:p>
        </p:txBody>
      </p:sp>
      <p:sp>
        <p:nvSpPr>
          <p:cNvPr id="50182" name="Rectangle 5"/>
          <p:cNvSpPr>
            <a:spLocks noChangeArrowheads="1"/>
          </p:cNvSpPr>
          <p:nvPr/>
        </p:nvSpPr>
        <p:spPr bwMode="auto">
          <a:xfrm>
            <a:off x="609600" y="4114800"/>
            <a:ext cx="2057400" cy="5334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charset="0"/>
            </a:endParaRPr>
          </a:p>
        </p:txBody>
      </p:sp>
      <p:pic>
        <p:nvPicPr>
          <p:cNvPr id="50183" name="Picture 7" descr="ques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14A488-2BA9-4673-9CE5-D746DB71E4C9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000" smtClean="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2238375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b="1" smtClean="0"/>
              <a:t>Element</a:t>
            </a:r>
            <a:r>
              <a:rPr lang="en-US" altLang="en-US" sz="2800" smtClean="0"/>
              <a:t> – a pure substance that cannot be broken down into simpler pure substances by chemical means such as a chemical reaction, an electric current, heat, or a beam of light.</a:t>
            </a:r>
          </a:p>
          <a:p>
            <a:pPr marL="798513" lvl="1" indent="-333375" eaLnBrk="1" hangingPunct="1">
              <a:buFont typeface="Wingdings" pitchFamily="2" charset="2"/>
              <a:buChar char="§"/>
            </a:pPr>
            <a:r>
              <a:rPr lang="en-US" altLang="en-US" smtClean="0">
                <a:solidFill>
                  <a:srgbClr val="0000FF"/>
                </a:solidFill>
              </a:rPr>
              <a:t>Examples: gold, silver, copper</a:t>
            </a:r>
            <a:endParaRPr lang="en-US" altLang="en-US" sz="2800" smtClean="0"/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Element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522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D033C2-C8EC-4CD1-8B8A-C38426AF58D1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000" smtClean="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1811338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b="1" smtClean="0"/>
              <a:t>Compound</a:t>
            </a:r>
            <a:r>
              <a:rPr lang="en-US" altLang="en-US" sz="2800" smtClean="0"/>
              <a:t> – a pure substance that can be broken down into two or more simpler pure substances by chemical means.</a:t>
            </a:r>
          </a:p>
          <a:p>
            <a:pPr marL="798513" lvl="1" indent="-333375" eaLnBrk="1" hangingPunct="1">
              <a:buFont typeface="Wingdings" pitchFamily="2" charset="2"/>
              <a:buChar char="§"/>
            </a:pPr>
            <a:r>
              <a:rPr lang="en-US" altLang="en-US" smtClean="0">
                <a:solidFill>
                  <a:srgbClr val="0000FF"/>
                </a:solidFill>
              </a:rPr>
              <a:t>Examples: water, carbon dioxide, ammonia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Compound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152ED0-785C-4BFA-AB44-C63A36A05C85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000" smtClean="0"/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000" smtClean="0"/>
              <a:t>A Pure Substance Can Be Either An Element or Compound</a:t>
            </a:r>
          </a:p>
        </p:txBody>
      </p:sp>
      <p:pic>
        <p:nvPicPr>
          <p:cNvPr id="53253" name="Picture 5" descr="01f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197100"/>
            <a:ext cx="885825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BD3F4B-3678-4D7E-AE23-926EE6379DCB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000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458913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Anything that has mass and occupies space.</a:t>
            </a:r>
          </a:p>
          <a:p>
            <a:pPr marL="798513" lvl="1" indent="-333375" eaLnBrk="1" hangingPunct="1"/>
            <a:r>
              <a:rPr lang="en-US" altLang="en-US" sz="2800" smtClean="0"/>
              <a:t>Mass refers to the amount of matter (substance) present in a sample.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Matter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C8AD96-BE1C-4089-B0C7-B71ED3D75DB9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000" smtClean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5438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Compound vs. Mixture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5665788"/>
            <a:ext cx="9144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b="1" baseline="0" dirty="0" smtClean="0"/>
              <a:t>To play movie you must be in Slide Show Mode</a:t>
            </a:r>
            <a:endParaRPr lang="en-US" sz="1800" baseline="0" dirty="0" smtClean="0"/>
          </a:p>
          <a:p>
            <a:pPr algn="ctr">
              <a:defRPr/>
            </a:pPr>
            <a:r>
              <a:rPr lang="en-US" sz="1800" baseline="0" dirty="0" smtClean="0"/>
              <a:t>PC Users: Please wait for content to load, then click to play</a:t>
            </a:r>
          </a:p>
          <a:p>
            <a:pPr algn="ctr">
              <a:defRPr/>
            </a:pPr>
            <a:r>
              <a:rPr lang="en-US" sz="1800" baseline="0" dirty="0" smtClean="0"/>
              <a:t>Mac Users: </a:t>
            </a:r>
            <a:r>
              <a:rPr lang="en-US" sz="1800" b="1" u="sng" baseline="0" dirty="0" smtClean="0">
                <a:solidFill>
                  <a:srgbClr val="009999"/>
                </a:solidFill>
                <a:hlinkClick r:id="rId5" action="ppaction://hlinkfile"/>
              </a:rPr>
              <a:t>CLICK HERE</a:t>
            </a:r>
            <a:endParaRPr lang="en-US" sz="1800" b="1" baseline="0" dirty="0" smtClean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151" name="ShockwaveFlash1" r:id="rId2" imgW="6858000" imgH="3809880"/>
        </mc:Choice>
        <mc:Fallback>
          <p:control name="ShockwaveFlash1" r:id="rId2" imgW="6858000" imgH="380988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219200" y="1752600"/>
                  <a:ext cx="6858000" cy="38100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542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33A11B-F18E-45AE-A9AF-45F770DFCF62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000" smtClean="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1800225"/>
          </a:xfrm>
        </p:spPr>
        <p:txBody>
          <a:bodyPr/>
          <a:lstStyle/>
          <a:p>
            <a:pPr marL="465138" indent="-465138" eaLnBrk="1" hangingPunct="1">
              <a:buFontTx/>
              <a:buAutoNum type="arabicParenR"/>
            </a:pPr>
            <a:r>
              <a:rPr lang="en-US" altLang="en-US" sz="2800" smtClean="0"/>
              <a:t>Compounds have properties distinctly different from those of the substances that combined to form the compound. The components of mixtures retain their individual properties.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Distinguishing Between Compounds and Mixtures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552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A96EDC-3D88-4672-A01A-434DAA8A0214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000" smtClean="0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1384300"/>
          </a:xfrm>
        </p:spPr>
        <p:txBody>
          <a:bodyPr/>
          <a:lstStyle/>
          <a:p>
            <a:pPr marL="465138" indent="-465138" eaLnBrk="1" hangingPunct="1">
              <a:buFontTx/>
              <a:buAutoNum type="arabicParenR" startAt="2"/>
            </a:pPr>
            <a:r>
              <a:rPr lang="en-US" altLang="en-US" sz="2800" smtClean="0"/>
              <a:t>Compounds have a definite chemical composition. Mixtures have a variable chemical composition.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Distinguishing Between Compounds and Mixtures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563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61A802-A7B5-437B-9BF5-9D6628E70599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000" smtClean="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1800225"/>
          </a:xfrm>
        </p:spPr>
        <p:txBody>
          <a:bodyPr/>
          <a:lstStyle/>
          <a:p>
            <a:pPr marL="465138" indent="-465138" eaLnBrk="1" hangingPunct="1">
              <a:buFontTx/>
              <a:buAutoNum type="arabicParenR" startAt="3"/>
            </a:pPr>
            <a:r>
              <a:rPr lang="en-US" altLang="en-US" sz="2800" smtClean="0"/>
              <a:t>Physical methods are sufficient to separate the components of a mixture. The components of a compound cannot be separated by physical methods; chemical methods are required.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Distinguishing Between Compounds and Mixtures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573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1458B4-6812-432A-A7B1-C6F97496566A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000" smtClean="0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2398713"/>
          </a:xfrm>
        </p:spPr>
        <p:txBody>
          <a:bodyPr/>
          <a:lstStyle/>
          <a:p>
            <a:pPr marL="465138" indent="-465138" eaLnBrk="1" hangingPunct="1">
              <a:buFontTx/>
              <a:buAutoNum type="arabicParenR"/>
            </a:pPr>
            <a:r>
              <a:rPr lang="en-US" altLang="en-US" sz="2800" smtClean="0"/>
              <a:t>Does the sample of matter have the same properties throughout?</a:t>
            </a:r>
          </a:p>
          <a:p>
            <a:pPr marL="465138" indent="-465138" eaLnBrk="1" hangingPunct="1">
              <a:buFontTx/>
              <a:buAutoNum type="arabicParenR"/>
            </a:pPr>
            <a:r>
              <a:rPr lang="en-US" altLang="en-US" sz="2800" smtClean="0"/>
              <a:t>Are two or more different substances present?</a:t>
            </a:r>
          </a:p>
          <a:p>
            <a:pPr marL="465138" indent="-465138" eaLnBrk="1" hangingPunct="1">
              <a:buFontTx/>
              <a:buAutoNum type="arabicParenR"/>
            </a:pPr>
            <a:r>
              <a:rPr lang="en-US" altLang="en-US" sz="2800" smtClean="0"/>
              <a:t>Can the pure substance be broken down into simpler substances?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To Classify a Sample of Matter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583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978476-A965-4E52-B038-FEA27B5B93C0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000" smtClean="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1544638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118 known elements:</a:t>
            </a:r>
          </a:p>
          <a:p>
            <a:pPr marL="798513" lvl="1" indent="-319088" eaLnBrk="1" hangingPunct="1">
              <a:buFont typeface="Wingdings" pitchFamily="2" charset="2"/>
              <a:buChar char="§"/>
            </a:pPr>
            <a:r>
              <a:rPr lang="en-US" altLang="en-US" sz="2800" smtClean="0"/>
              <a:t>88 of the elements occur naturally</a:t>
            </a:r>
          </a:p>
          <a:p>
            <a:pPr marL="798513" lvl="1" indent="-319088" eaLnBrk="1" hangingPunct="1">
              <a:buFont typeface="Wingdings" pitchFamily="2" charset="2"/>
              <a:buChar char="§"/>
            </a:pPr>
            <a:r>
              <a:rPr lang="en-US" altLang="en-US" sz="2800" smtClean="0"/>
              <a:t>30 of the elements have been synthesized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593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0668A9-A19E-4A44-83D7-91B55D756147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000" smtClean="0"/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000" smtClean="0"/>
              <a:t>Abundance of Elements (in Atom Percent) in the Universe</a:t>
            </a:r>
          </a:p>
        </p:txBody>
      </p:sp>
      <p:pic>
        <p:nvPicPr>
          <p:cNvPr id="59397" name="Picture 5" descr="01f10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44418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604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F6968B-6CAD-4B0C-887E-5B6D23D88A33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000" smtClean="0"/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000" smtClean="0"/>
              <a:t>Abundance of Elements (in Atom Percent) in the Earth</a:t>
            </a:r>
            <a:r>
              <a:rPr lang="ja-JP" altLang="en-US" sz="2000" smtClean="0"/>
              <a:t>’</a:t>
            </a:r>
            <a:r>
              <a:rPr lang="en-US" altLang="ja-JP" sz="2000" smtClean="0"/>
              <a:t>s Crust</a:t>
            </a:r>
            <a:endParaRPr lang="en-US" altLang="en-US" sz="2000" smtClean="0"/>
          </a:p>
        </p:txBody>
      </p:sp>
      <p:pic>
        <p:nvPicPr>
          <p:cNvPr id="60421" name="Picture 5" descr="01f10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41402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614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725AEF-CCAD-4693-9316-FED755F63CB4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000" smtClean="0"/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000" smtClean="0"/>
              <a:t>Elemental Composition of the Human Body (in Atom Percent)</a:t>
            </a:r>
          </a:p>
        </p:txBody>
      </p:sp>
      <p:pic>
        <p:nvPicPr>
          <p:cNvPr id="61445" name="Picture 5" descr="01unf05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43021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624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939C0B-ECF9-4720-BD3B-024D1218F2A0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000" smtClean="0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1885950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One- or two-letter designation for an element derived from the element</a:t>
            </a:r>
            <a:r>
              <a:rPr lang="ja-JP" altLang="en-US" sz="2800" smtClean="0"/>
              <a:t>’</a:t>
            </a:r>
            <a:r>
              <a:rPr lang="en-US" altLang="ja-JP" sz="2800" smtClean="0"/>
              <a:t>s name.</a:t>
            </a:r>
          </a:p>
          <a:p>
            <a:pPr marL="347663" indent="-347663" eaLnBrk="1" hangingPunct="1"/>
            <a:r>
              <a:rPr lang="en-US" altLang="en-US" sz="2800" smtClean="0"/>
              <a:t>Two letter symbols are often, but not always, the first two letters of the element</a:t>
            </a:r>
            <a:r>
              <a:rPr lang="ja-JP" altLang="en-US" sz="2800" smtClean="0"/>
              <a:t>’</a:t>
            </a:r>
            <a:r>
              <a:rPr lang="en-US" altLang="ja-JP" sz="2800" smtClean="0"/>
              <a:t>s name.</a:t>
            </a:r>
            <a:endParaRPr lang="en-US" altLang="en-US" sz="2800" smtClean="0"/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Chemical Symbol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7A2BF7-2E16-4EC9-A7F9-51583218AF1F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000" smtClean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292475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Includes all things – both living and nonliving as well as naturally occurring and manmade.</a:t>
            </a:r>
          </a:p>
          <a:p>
            <a:pPr marL="798513" lvl="1" indent="-333375" eaLnBrk="1" hangingPunct="1">
              <a:buFont typeface="Wingdings" pitchFamily="2" charset="2"/>
              <a:buChar char="§"/>
            </a:pPr>
            <a:r>
              <a:rPr lang="en-US" altLang="en-US" smtClean="0">
                <a:solidFill>
                  <a:srgbClr val="0000FF"/>
                </a:solidFill>
              </a:rPr>
              <a:t>Examples: plants, soil, rocks, air, bacteria, plastics</a:t>
            </a:r>
          </a:p>
          <a:p>
            <a:pPr marL="347663" indent="-347663" eaLnBrk="1" hangingPunct="1"/>
            <a:r>
              <a:rPr lang="en-US" altLang="en-US" sz="2800" smtClean="0"/>
              <a:t>Various forms of energy such as heat, light, and electricity are not considered to be matter.</a:t>
            </a:r>
          </a:p>
          <a:p>
            <a:pPr marL="347663" indent="-347663" eaLnBrk="1" hangingPunct="1"/>
            <a:r>
              <a:rPr lang="en-US" altLang="en-US" sz="2800" smtClean="0"/>
              <a:t>The universe is composed entirely of matter and energy.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Matter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634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A550EB-AFD9-4B6D-9483-4303292FE18D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000" smtClean="0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3136900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First letter of a chemical symbol is always capitalized and the second is not:</a:t>
            </a:r>
          </a:p>
          <a:p>
            <a:pPr marL="798513" lvl="1" indent="-333375" eaLnBrk="1" hangingPunct="1">
              <a:buFont typeface="Wingdings" pitchFamily="2" charset="2"/>
              <a:buChar char="§"/>
            </a:pPr>
            <a:r>
              <a:rPr lang="en-US" altLang="en-US" smtClean="0">
                <a:solidFill>
                  <a:srgbClr val="0000FF"/>
                </a:solidFill>
              </a:rPr>
              <a:t>H – hydrogen</a:t>
            </a:r>
          </a:p>
          <a:p>
            <a:pPr marL="798513" lvl="1" indent="-333375" eaLnBrk="1" hangingPunct="1">
              <a:buFont typeface="Wingdings" pitchFamily="2" charset="2"/>
              <a:buChar char="§"/>
            </a:pPr>
            <a:r>
              <a:rPr lang="en-US" altLang="en-US" smtClean="0">
                <a:solidFill>
                  <a:srgbClr val="0000FF"/>
                </a:solidFill>
              </a:rPr>
              <a:t>Ba – barium</a:t>
            </a:r>
          </a:p>
          <a:p>
            <a:pPr marL="798513" lvl="1" indent="-333375" eaLnBrk="1" hangingPunct="1">
              <a:buFont typeface="Wingdings" pitchFamily="2" charset="2"/>
              <a:buChar char="§"/>
            </a:pPr>
            <a:r>
              <a:rPr lang="en-US" altLang="en-US" smtClean="0">
                <a:solidFill>
                  <a:srgbClr val="0000FF"/>
                </a:solidFill>
              </a:rPr>
              <a:t>Co – cobalt</a:t>
            </a:r>
          </a:p>
          <a:p>
            <a:pPr marL="798513" lvl="1" indent="-333375" eaLnBrk="1" hangingPunct="1">
              <a:buFont typeface="Wingdings" pitchFamily="2" charset="2"/>
              <a:buChar char="§"/>
            </a:pPr>
            <a:r>
              <a:rPr lang="en-US" altLang="en-US" smtClean="0">
                <a:solidFill>
                  <a:srgbClr val="0000FF"/>
                </a:solidFill>
              </a:rPr>
              <a:t>Pb – lead</a:t>
            </a:r>
          </a:p>
          <a:p>
            <a:pPr marL="798513" lvl="1" indent="-333375" eaLnBrk="1" hangingPunct="1">
              <a:buFont typeface="Wingdings" pitchFamily="2" charset="2"/>
              <a:buChar char="§"/>
            </a:pPr>
            <a:r>
              <a:rPr lang="en-US" altLang="en-US" smtClean="0">
                <a:solidFill>
                  <a:srgbClr val="0000FF"/>
                </a:solidFill>
              </a:rPr>
              <a:t>Ag – silver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Chemical Symbol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645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B60C51-355B-4077-9C00-785ABFC0F7BA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000" smtClean="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3136900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For some elements, the symbol is derived from the Latin name of the element:</a:t>
            </a:r>
          </a:p>
          <a:p>
            <a:pPr marL="798513" lvl="1" indent="-333375" eaLnBrk="1" hangingPunct="1">
              <a:buFont typeface="Wingdings" pitchFamily="2" charset="2"/>
              <a:buChar char="§"/>
            </a:pPr>
            <a:r>
              <a:rPr lang="en-US" altLang="en-US" smtClean="0">
                <a:solidFill>
                  <a:srgbClr val="0000FF"/>
                </a:solidFill>
              </a:rPr>
              <a:t>Ag – silver</a:t>
            </a:r>
          </a:p>
          <a:p>
            <a:pPr marL="798513" lvl="1" indent="-333375" eaLnBrk="1" hangingPunct="1">
              <a:buFont typeface="Wingdings" pitchFamily="2" charset="2"/>
              <a:buChar char="§"/>
            </a:pPr>
            <a:r>
              <a:rPr lang="en-US" altLang="en-US" smtClean="0">
                <a:solidFill>
                  <a:srgbClr val="0000FF"/>
                </a:solidFill>
              </a:rPr>
              <a:t>Au – gold</a:t>
            </a:r>
          </a:p>
          <a:p>
            <a:pPr marL="798513" lvl="1" indent="-333375" eaLnBrk="1" hangingPunct="1">
              <a:buFont typeface="Wingdings" pitchFamily="2" charset="2"/>
              <a:buChar char="§"/>
            </a:pPr>
            <a:r>
              <a:rPr lang="en-US" altLang="en-US" smtClean="0">
                <a:solidFill>
                  <a:srgbClr val="0000FF"/>
                </a:solidFill>
              </a:rPr>
              <a:t>Fe – iron</a:t>
            </a:r>
          </a:p>
          <a:p>
            <a:pPr marL="798513" lvl="1" indent="-333375" eaLnBrk="1" hangingPunct="1">
              <a:buFont typeface="Wingdings" pitchFamily="2" charset="2"/>
              <a:buChar char="§"/>
            </a:pPr>
            <a:r>
              <a:rPr lang="en-US" altLang="en-US" smtClean="0">
                <a:solidFill>
                  <a:srgbClr val="0000FF"/>
                </a:solidFill>
              </a:rPr>
              <a:t>Pb – lead</a:t>
            </a:r>
          </a:p>
          <a:p>
            <a:pPr marL="798513" lvl="1" indent="-333375" eaLnBrk="1" hangingPunct="1">
              <a:buFont typeface="Wingdings" pitchFamily="2" charset="2"/>
              <a:buChar char="§"/>
            </a:pPr>
            <a:r>
              <a:rPr lang="en-US" altLang="en-US" smtClean="0">
                <a:solidFill>
                  <a:srgbClr val="0000FF"/>
                </a:solidFill>
              </a:rPr>
              <a:t>Cu – copper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Latin Names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655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2C0CDB-3483-418A-B5EB-607632AFD394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000" smtClean="0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1971675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The smallest particle of an element that can exist and still have the properties of the element.</a:t>
            </a:r>
          </a:p>
          <a:p>
            <a:pPr marL="347663" indent="-347663" eaLnBrk="1" hangingPunct="1"/>
            <a:r>
              <a:rPr lang="en-US" altLang="en-US" sz="2800" smtClean="0"/>
              <a:t>The limit of chemical subdivision.</a:t>
            </a:r>
          </a:p>
          <a:p>
            <a:pPr marL="347663" indent="-347663" eaLnBrk="1" hangingPunct="1"/>
            <a:r>
              <a:rPr lang="en-US" altLang="en-US" sz="2800" smtClean="0"/>
              <a:t>Atoms are extremely small particles.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Atom</a:t>
            </a:r>
          </a:p>
        </p:txBody>
      </p:sp>
      <p:pic>
        <p:nvPicPr>
          <p:cNvPr id="65542" name="Picture 6" descr="01f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38563"/>
            <a:ext cx="4286250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665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2BFA83-DD13-408C-92AE-1D797A7C67E8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000" smtClean="0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4364038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Group of two or more atoms that functions as a unit because the atoms are tightly bound together.</a:t>
            </a:r>
          </a:p>
          <a:p>
            <a:pPr marL="347663" indent="-347663" eaLnBrk="1" hangingPunct="1"/>
            <a:r>
              <a:rPr lang="en-US" altLang="en-US" sz="2800" smtClean="0"/>
              <a:t>The limit of physical subdivision.</a:t>
            </a:r>
          </a:p>
          <a:p>
            <a:pPr marL="347663" indent="-347663" eaLnBrk="1" hangingPunct="1"/>
            <a:r>
              <a:rPr lang="en-US" altLang="en-US" sz="2800" smtClean="0"/>
              <a:t>Behaves in many ways as a single, distinct particle would.</a:t>
            </a:r>
          </a:p>
          <a:p>
            <a:pPr marL="347663" indent="-347663" eaLnBrk="1" hangingPunct="1"/>
            <a:r>
              <a:rPr lang="en-US" altLang="en-US" sz="2800" smtClean="0"/>
              <a:t>Diatomic molecule – contains two atoms</a:t>
            </a:r>
          </a:p>
          <a:p>
            <a:pPr marL="347663" indent="-347663" eaLnBrk="1" hangingPunct="1"/>
            <a:r>
              <a:rPr lang="en-US" altLang="en-US" sz="2800" smtClean="0"/>
              <a:t>Triatomic molecule – contains three atoms</a:t>
            </a:r>
          </a:p>
          <a:p>
            <a:pPr marL="347663" indent="-347663" eaLnBrk="1" hangingPunct="1"/>
            <a:r>
              <a:rPr lang="en-US" altLang="en-US" sz="2800" smtClean="0"/>
              <a:t>Tetraatomic, pentatomic, etc.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Molecule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675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868571-ED34-48B9-8EBE-5E4FBC4ABBAE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000" smtClean="0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2324100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Molecule in which all atoms present are of the same kind.</a:t>
            </a:r>
          </a:p>
          <a:p>
            <a:pPr marL="347663" indent="-347663" eaLnBrk="1" hangingPunct="1"/>
            <a:r>
              <a:rPr lang="en-US" altLang="en-US" sz="2800" smtClean="0"/>
              <a:t>Substance containing homoatomic molecules must be an element.</a:t>
            </a:r>
          </a:p>
          <a:p>
            <a:pPr marL="798513" lvl="1" indent="-333375" eaLnBrk="1" hangingPunct="1">
              <a:buFont typeface="Wingdings" pitchFamily="2" charset="2"/>
              <a:buChar char="§"/>
            </a:pPr>
            <a:r>
              <a:rPr lang="en-US" altLang="en-US" smtClean="0">
                <a:solidFill>
                  <a:srgbClr val="0000FF"/>
                </a:solidFill>
              </a:rPr>
              <a:t>Examples: H</a:t>
            </a:r>
            <a:r>
              <a:rPr lang="en-US" altLang="en-US" baseline="-25000" smtClean="0">
                <a:solidFill>
                  <a:srgbClr val="0000FF"/>
                </a:solidFill>
              </a:rPr>
              <a:t>2</a:t>
            </a:r>
            <a:r>
              <a:rPr lang="en-US" altLang="en-US" smtClean="0">
                <a:solidFill>
                  <a:srgbClr val="0000FF"/>
                </a:solidFill>
              </a:rPr>
              <a:t>, O</a:t>
            </a:r>
            <a:r>
              <a:rPr lang="en-US" altLang="en-US" baseline="-25000" smtClean="0">
                <a:solidFill>
                  <a:srgbClr val="0000FF"/>
                </a:solidFill>
              </a:rPr>
              <a:t>2</a:t>
            </a:r>
            <a:r>
              <a:rPr lang="en-US" altLang="en-US" smtClean="0">
                <a:solidFill>
                  <a:srgbClr val="0000FF"/>
                </a:solidFill>
              </a:rPr>
              <a:t>, N</a:t>
            </a:r>
            <a:r>
              <a:rPr lang="en-US" altLang="en-US" baseline="-25000" smtClean="0">
                <a:solidFill>
                  <a:srgbClr val="0000FF"/>
                </a:solidFill>
              </a:rPr>
              <a:t>2</a:t>
            </a:r>
            <a:r>
              <a:rPr lang="en-US" altLang="en-US" smtClean="0">
                <a:solidFill>
                  <a:srgbClr val="0000FF"/>
                </a:solidFill>
              </a:rPr>
              <a:t>, Cl</a:t>
            </a:r>
            <a:r>
              <a:rPr lang="en-US" altLang="en-US" baseline="-25000" smtClean="0">
                <a:solidFill>
                  <a:srgbClr val="0000FF"/>
                </a:solidFill>
              </a:rPr>
              <a:t>2</a:t>
            </a:r>
            <a:r>
              <a:rPr lang="en-US" altLang="en-US" smtClean="0">
                <a:solidFill>
                  <a:srgbClr val="0000FF"/>
                </a:solidFill>
              </a:rPr>
              <a:t>, P</a:t>
            </a:r>
            <a:r>
              <a:rPr lang="en-US" altLang="en-US" baseline="-25000" smtClean="0">
                <a:solidFill>
                  <a:srgbClr val="0000FF"/>
                </a:solidFill>
              </a:rPr>
              <a:t>4</a:t>
            </a:r>
            <a:r>
              <a:rPr lang="en-US" altLang="en-US" smtClean="0">
                <a:solidFill>
                  <a:srgbClr val="0000FF"/>
                </a:solidFill>
              </a:rPr>
              <a:t>, S</a:t>
            </a:r>
            <a:r>
              <a:rPr lang="en-US" altLang="en-US" baseline="-25000" smtClean="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Homoatomic Molecule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686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EA0DC1-0F8B-4469-B290-26C4DB00B80E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000" smtClean="0"/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Homoatomic Molecules</a:t>
            </a:r>
          </a:p>
        </p:txBody>
      </p:sp>
      <p:pic>
        <p:nvPicPr>
          <p:cNvPr id="68613" name="Picture 5" descr="01f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276475"/>
            <a:ext cx="9001125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696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5B05CE-D232-4D88-9182-F1AE8740A4C3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000" smtClean="0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2324100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Molecule in which two or more kinds of atoms are present.</a:t>
            </a:r>
          </a:p>
          <a:p>
            <a:pPr marL="347663" indent="-347663" eaLnBrk="1" hangingPunct="1"/>
            <a:r>
              <a:rPr lang="en-US" altLang="en-US" sz="2800" smtClean="0"/>
              <a:t>Substance containing heteroatomic molecules must be compounds.</a:t>
            </a:r>
          </a:p>
          <a:p>
            <a:pPr marL="798513" lvl="1" indent="-333375" eaLnBrk="1" hangingPunct="1">
              <a:buFont typeface="Wingdings" pitchFamily="2" charset="2"/>
              <a:buChar char="§"/>
            </a:pPr>
            <a:r>
              <a:rPr lang="en-US" altLang="en-US" smtClean="0">
                <a:solidFill>
                  <a:srgbClr val="0000FF"/>
                </a:solidFill>
              </a:rPr>
              <a:t>Examples: H</a:t>
            </a:r>
            <a:r>
              <a:rPr lang="en-US" altLang="en-US" baseline="-25000" smtClean="0">
                <a:solidFill>
                  <a:srgbClr val="0000FF"/>
                </a:solidFill>
              </a:rPr>
              <a:t>2</a:t>
            </a:r>
            <a:r>
              <a:rPr lang="en-US" altLang="en-US" smtClean="0">
                <a:solidFill>
                  <a:srgbClr val="0000FF"/>
                </a:solidFill>
              </a:rPr>
              <a:t>O, CO</a:t>
            </a:r>
            <a:r>
              <a:rPr lang="en-US" altLang="en-US" baseline="-25000" smtClean="0">
                <a:solidFill>
                  <a:srgbClr val="0000FF"/>
                </a:solidFill>
              </a:rPr>
              <a:t>2</a:t>
            </a:r>
            <a:r>
              <a:rPr lang="en-US" altLang="en-US" smtClean="0">
                <a:solidFill>
                  <a:srgbClr val="0000FF"/>
                </a:solidFill>
              </a:rPr>
              <a:t>, N</a:t>
            </a:r>
            <a:r>
              <a:rPr lang="en-US" altLang="en-US" baseline="-25000" smtClean="0">
                <a:solidFill>
                  <a:srgbClr val="0000FF"/>
                </a:solidFill>
              </a:rPr>
              <a:t>2</a:t>
            </a:r>
            <a:r>
              <a:rPr lang="en-US" altLang="en-US" smtClean="0">
                <a:solidFill>
                  <a:srgbClr val="0000FF"/>
                </a:solidFill>
              </a:rPr>
              <a:t>O</a:t>
            </a:r>
            <a:r>
              <a:rPr lang="en-US" altLang="en-US" baseline="-25000" smtClean="0">
                <a:solidFill>
                  <a:srgbClr val="0000FF"/>
                </a:solidFill>
              </a:rPr>
              <a:t>4</a:t>
            </a:r>
            <a:r>
              <a:rPr lang="en-US" altLang="en-US" smtClean="0">
                <a:solidFill>
                  <a:srgbClr val="0000FF"/>
                </a:solidFill>
              </a:rPr>
              <a:t>, C</a:t>
            </a:r>
            <a:r>
              <a:rPr lang="en-US" altLang="en-US" baseline="-25000" smtClean="0">
                <a:solidFill>
                  <a:srgbClr val="0000FF"/>
                </a:solidFill>
              </a:rPr>
              <a:t>12</a:t>
            </a:r>
            <a:r>
              <a:rPr lang="en-US" altLang="en-US" smtClean="0">
                <a:solidFill>
                  <a:srgbClr val="0000FF"/>
                </a:solidFill>
              </a:rPr>
              <a:t>H</a:t>
            </a:r>
            <a:r>
              <a:rPr lang="en-US" altLang="en-US" baseline="-25000" smtClean="0">
                <a:solidFill>
                  <a:srgbClr val="0000FF"/>
                </a:solidFill>
              </a:rPr>
              <a:t>22</a:t>
            </a:r>
            <a:r>
              <a:rPr lang="en-US" altLang="en-US" smtClean="0">
                <a:solidFill>
                  <a:srgbClr val="0000FF"/>
                </a:solidFill>
              </a:rPr>
              <a:t>O</a:t>
            </a:r>
            <a:r>
              <a:rPr lang="en-US" altLang="en-US" baseline="-25000" smtClean="0">
                <a:solidFill>
                  <a:srgbClr val="0000FF"/>
                </a:solidFill>
              </a:rPr>
              <a:t>11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Heteroatomic Molecule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706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DACEA7-B2A5-47F4-9107-5FAFD7F02EAD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000" smtClean="0"/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Heteroatomic Molecules</a:t>
            </a:r>
          </a:p>
        </p:txBody>
      </p:sp>
      <p:pic>
        <p:nvPicPr>
          <p:cNvPr id="70661" name="Picture 5" descr="01f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71625"/>
            <a:ext cx="85725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716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A3942F-8926-48ED-B217-15883784194F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000" smtClean="0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Concept Check</a:t>
            </a: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001000" cy="4108450"/>
          </a:xfrm>
        </p:spPr>
        <p:txBody>
          <a:bodyPr/>
          <a:lstStyle/>
          <a:p>
            <a:pPr marL="347663" indent="-347663" eaLnBrk="1" hangingPunct="1">
              <a:buFontTx/>
              <a:buNone/>
            </a:pPr>
            <a:r>
              <a:rPr lang="en-US" altLang="en-US" smtClean="0"/>
              <a:t>	</a:t>
            </a:r>
            <a:r>
              <a:rPr lang="en-US" altLang="en-US" sz="2800" smtClean="0"/>
              <a:t>Classify XeF</a:t>
            </a:r>
            <a:r>
              <a:rPr lang="en-US" altLang="en-US" sz="2800" baseline="-25000" smtClean="0"/>
              <a:t>4</a:t>
            </a:r>
            <a:r>
              <a:rPr lang="en-US" altLang="en-US" sz="2800" smtClean="0"/>
              <a:t> as:</a:t>
            </a:r>
          </a:p>
          <a:p>
            <a:pPr marL="347663" indent="-347663" eaLnBrk="1" hangingPunct="1">
              <a:buFontTx/>
              <a:buNone/>
            </a:pPr>
            <a:endParaRPr lang="en-US" altLang="en-US" sz="2800" smtClean="0"/>
          </a:p>
          <a:p>
            <a:pPr marL="798513" lvl="1" indent="-336550" eaLnBrk="1" hangingPunct="1">
              <a:buFontTx/>
              <a:buAutoNum type="arabicParenR"/>
            </a:pPr>
            <a:r>
              <a:rPr lang="en-US" altLang="en-US" sz="2800" smtClean="0"/>
              <a:t>diatomic, triatomic, etc.</a:t>
            </a:r>
          </a:p>
          <a:p>
            <a:pPr marL="347663" indent="-347663" eaLnBrk="1" hangingPunct="1">
              <a:buFontTx/>
              <a:buNone/>
            </a:pPr>
            <a:r>
              <a:rPr lang="en-US" altLang="en-US" sz="2800" smtClean="0"/>
              <a:t>			</a:t>
            </a:r>
          </a:p>
          <a:p>
            <a:pPr marL="798513" lvl="1" indent="-336550" eaLnBrk="1" hangingPunct="1">
              <a:buFontTx/>
              <a:buAutoNum type="arabicParenR" startAt="2"/>
            </a:pPr>
            <a:r>
              <a:rPr lang="en-US" altLang="en-US" sz="2800" smtClean="0"/>
              <a:t>homoatomic or heteroatomic</a:t>
            </a:r>
          </a:p>
          <a:p>
            <a:pPr marL="347663" indent="-347663" eaLnBrk="1" hangingPunct="1">
              <a:buFontTx/>
              <a:buNone/>
            </a:pPr>
            <a:r>
              <a:rPr lang="en-US" altLang="en-US" sz="2800" smtClean="0"/>
              <a:t>			</a:t>
            </a:r>
            <a:endParaRPr lang="en-US" altLang="en-US" sz="2800" smtClean="0">
              <a:solidFill>
                <a:srgbClr val="009900"/>
              </a:solidFill>
            </a:endParaRPr>
          </a:p>
          <a:p>
            <a:pPr marL="798513" lvl="1" indent="-336550" eaLnBrk="1" hangingPunct="1">
              <a:buFontTx/>
              <a:buAutoNum type="arabicParenR" startAt="3"/>
            </a:pPr>
            <a:r>
              <a:rPr lang="en-US" altLang="en-US" sz="2800" smtClean="0"/>
              <a:t>element or compound</a:t>
            </a:r>
          </a:p>
          <a:p>
            <a:pPr marL="347663" indent="-347663" eaLnBrk="1" hangingPunct="1">
              <a:buFontTx/>
              <a:buNone/>
            </a:pPr>
            <a:r>
              <a:rPr lang="en-US" altLang="en-US" sz="2800" smtClean="0">
                <a:solidFill>
                  <a:srgbClr val="009900"/>
                </a:solidFill>
              </a:rPr>
              <a:t>			</a:t>
            </a:r>
            <a:endParaRPr lang="en-US" altLang="en-US" smtClean="0">
              <a:solidFill>
                <a:srgbClr val="009900"/>
              </a:solidFill>
            </a:endParaRPr>
          </a:p>
        </p:txBody>
      </p:sp>
      <p:pic>
        <p:nvPicPr>
          <p:cNvPr id="71686" name="Picture 6" descr="ques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727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34B15D-C27F-4DE1-BC12-7F4342A29F41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000" smtClean="0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Concept Check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001000" cy="4108450"/>
          </a:xfrm>
        </p:spPr>
        <p:txBody>
          <a:bodyPr/>
          <a:lstStyle/>
          <a:p>
            <a:pPr marL="347663" indent="-347663" eaLnBrk="1" hangingPunct="1">
              <a:buFontTx/>
              <a:buNone/>
            </a:pPr>
            <a:r>
              <a:rPr lang="en-US" altLang="en-US" smtClean="0"/>
              <a:t>	</a:t>
            </a:r>
            <a:r>
              <a:rPr lang="en-US" altLang="en-US" sz="2800" smtClean="0"/>
              <a:t>Classify XeF</a:t>
            </a:r>
            <a:r>
              <a:rPr lang="en-US" altLang="en-US" sz="2800" baseline="-25000" smtClean="0"/>
              <a:t>4</a:t>
            </a:r>
            <a:r>
              <a:rPr lang="en-US" altLang="en-US" sz="2800" smtClean="0"/>
              <a:t> as:</a:t>
            </a:r>
          </a:p>
          <a:p>
            <a:pPr marL="347663" indent="-347663" eaLnBrk="1" hangingPunct="1">
              <a:buFontTx/>
              <a:buNone/>
            </a:pPr>
            <a:endParaRPr lang="en-US" altLang="en-US" sz="2800" smtClean="0"/>
          </a:p>
          <a:p>
            <a:pPr marL="798513" lvl="1" indent="-336550" eaLnBrk="1" hangingPunct="1">
              <a:buFontTx/>
              <a:buAutoNum type="arabicParenR"/>
            </a:pPr>
            <a:r>
              <a:rPr lang="en-US" altLang="en-US" sz="2800" smtClean="0"/>
              <a:t>diatomic, triatomic, etc.</a:t>
            </a:r>
          </a:p>
          <a:p>
            <a:pPr marL="347663" indent="-347663" eaLnBrk="1" hangingPunct="1">
              <a:buFontTx/>
              <a:buNone/>
            </a:pPr>
            <a:r>
              <a:rPr lang="en-US" altLang="en-US" sz="2800" smtClean="0"/>
              <a:t>			</a:t>
            </a:r>
            <a:r>
              <a:rPr lang="en-US" altLang="en-US" smtClean="0">
                <a:solidFill>
                  <a:srgbClr val="009900"/>
                </a:solidFill>
              </a:rPr>
              <a:t>pentatomic</a:t>
            </a:r>
            <a:endParaRPr lang="en-US" altLang="en-US" sz="2800" smtClean="0"/>
          </a:p>
          <a:p>
            <a:pPr marL="798513" lvl="1" indent="-336550" eaLnBrk="1" hangingPunct="1">
              <a:buFontTx/>
              <a:buAutoNum type="arabicParenR" startAt="2"/>
            </a:pPr>
            <a:r>
              <a:rPr lang="en-US" altLang="en-US" sz="2800" smtClean="0"/>
              <a:t>homoatomic or heteroatomic</a:t>
            </a:r>
          </a:p>
          <a:p>
            <a:pPr marL="347663" indent="-347663" eaLnBrk="1" hangingPunct="1">
              <a:buFontTx/>
              <a:buNone/>
            </a:pPr>
            <a:r>
              <a:rPr lang="en-US" altLang="en-US" sz="2800" smtClean="0"/>
              <a:t>			</a:t>
            </a:r>
            <a:r>
              <a:rPr lang="en-US" altLang="en-US" smtClean="0">
                <a:solidFill>
                  <a:srgbClr val="009900"/>
                </a:solidFill>
              </a:rPr>
              <a:t>heteroatomic</a:t>
            </a:r>
            <a:endParaRPr lang="en-US" altLang="en-US" sz="2800" smtClean="0">
              <a:solidFill>
                <a:srgbClr val="009900"/>
              </a:solidFill>
            </a:endParaRPr>
          </a:p>
          <a:p>
            <a:pPr marL="798513" lvl="1" indent="-336550" eaLnBrk="1" hangingPunct="1">
              <a:buFontTx/>
              <a:buAutoNum type="arabicParenR" startAt="3"/>
            </a:pPr>
            <a:r>
              <a:rPr lang="en-US" altLang="en-US" sz="2800" smtClean="0"/>
              <a:t>element or compound</a:t>
            </a:r>
          </a:p>
          <a:p>
            <a:pPr marL="347663" indent="-347663" eaLnBrk="1" hangingPunct="1">
              <a:buFontTx/>
              <a:buNone/>
            </a:pPr>
            <a:r>
              <a:rPr lang="en-US" altLang="en-US" sz="2800" smtClean="0">
                <a:solidFill>
                  <a:srgbClr val="009900"/>
                </a:solidFill>
              </a:rPr>
              <a:t>			</a:t>
            </a:r>
            <a:r>
              <a:rPr lang="en-US" altLang="en-US" smtClean="0">
                <a:solidFill>
                  <a:srgbClr val="009900"/>
                </a:solidFill>
              </a:rPr>
              <a:t>compound</a:t>
            </a:r>
          </a:p>
        </p:txBody>
      </p:sp>
      <p:pic>
        <p:nvPicPr>
          <p:cNvPr id="72710" name="Picture 6" descr="ques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E7FAEB-B725-47D5-8059-250450D68EAE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000" smtClean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424238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The classification of a given matter sample in terms of physical state is based on whether its shape and volume are definite or indefinite.</a:t>
            </a:r>
          </a:p>
          <a:p>
            <a:pPr marL="347663" indent="-347663" eaLnBrk="1" hangingPunct="1"/>
            <a:r>
              <a:rPr lang="en-US" altLang="en-US" sz="2800" smtClean="0"/>
              <a:t>Matter exists in three physical states:</a:t>
            </a:r>
          </a:p>
          <a:p>
            <a:pPr marL="798513" lvl="1" indent="-333375" eaLnBrk="1" hangingPunct="1">
              <a:buFont typeface="Wingdings" pitchFamily="2" charset="2"/>
              <a:buChar char="§"/>
            </a:pPr>
            <a:r>
              <a:rPr lang="en-US" altLang="en-US" sz="2800" smtClean="0"/>
              <a:t>Solid</a:t>
            </a:r>
          </a:p>
          <a:p>
            <a:pPr marL="798513" lvl="1" indent="-333375" eaLnBrk="1" hangingPunct="1">
              <a:buFont typeface="Wingdings" pitchFamily="2" charset="2"/>
              <a:buChar char="§"/>
            </a:pPr>
            <a:r>
              <a:rPr lang="en-US" altLang="en-US" sz="2800" smtClean="0"/>
              <a:t>Liquid</a:t>
            </a:r>
          </a:p>
          <a:p>
            <a:pPr marL="798513" lvl="1" indent="-333375" eaLnBrk="1" hangingPunct="1">
              <a:buFont typeface="Wingdings" pitchFamily="2" charset="2"/>
              <a:buChar char="§"/>
            </a:pPr>
            <a:r>
              <a:rPr lang="en-US" altLang="en-US" sz="2800" smtClean="0"/>
              <a:t>Gas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737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AC6138-2AC8-4917-8C74-F29A37391ECD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000" smtClean="0"/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4230688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A notation made up of the chemical symbols of the elements present in a compound and numerical subscripts (located to the right of each chemical symbol) that indicate the number of atoms of each element present in a molecule of the compound.</a:t>
            </a:r>
          </a:p>
          <a:p>
            <a:pPr marL="798513" lvl="1" indent="-333375" eaLnBrk="1" hangingPunct="1">
              <a:buFont typeface="Wingdings" pitchFamily="2" charset="2"/>
              <a:buChar char="§"/>
            </a:pPr>
            <a:r>
              <a:rPr lang="en-US" altLang="en-US" smtClean="0">
                <a:solidFill>
                  <a:srgbClr val="0000FF"/>
                </a:solidFill>
              </a:rPr>
              <a:t>Examples: </a:t>
            </a:r>
          </a:p>
          <a:p>
            <a:pPr marL="1262063" lvl="2" indent="-347663" eaLnBrk="1" hangingPunct="1">
              <a:buFont typeface="Wingdings" pitchFamily="2" charset="2"/>
              <a:buChar char="§"/>
            </a:pPr>
            <a:r>
              <a:rPr lang="en-US" altLang="en-US" smtClean="0">
                <a:solidFill>
                  <a:srgbClr val="0000FF"/>
                </a:solidFill>
              </a:rPr>
              <a:t>H</a:t>
            </a:r>
            <a:r>
              <a:rPr lang="en-US" altLang="en-US" baseline="-25000" smtClean="0">
                <a:solidFill>
                  <a:srgbClr val="0000FF"/>
                </a:solidFill>
              </a:rPr>
              <a:t>2</a:t>
            </a:r>
            <a:r>
              <a:rPr lang="en-US" altLang="en-US" smtClean="0">
                <a:solidFill>
                  <a:srgbClr val="0000FF"/>
                </a:solidFill>
              </a:rPr>
              <a:t>O – two atoms of hydrogen, one atom of oxygen</a:t>
            </a:r>
          </a:p>
          <a:p>
            <a:pPr marL="1262063" lvl="2" indent="-347663" eaLnBrk="1" hangingPunct="1">
              <a:buFont typeface="Wingdings" pitchFamily="2" charset="2"/>
              <a:buChar char="§"/>
            </a:pPr>
            <a:r>
              <a:rPr lang="en-US" altLang="en-US" smtClean="0">
                <a:solidFill>
                  <a:srgbClr val="0000FF"/>
                </a:solidFill>
              </a:rPr>
              <a:t>Ca</a:t>
            </a:r>
            <a:r>
              <a:rPr lang="en-US" altLang="en-US" baseline="-25000" smtClean="0">
                <a:solidFill>
                  <a:srgbClr val="0000FF"/>
                </a:solidFill>
              </a:rPr>
              <a:t>3</a:t>
            </a:r>
            <a:r>
              <a:rPr lang="en-US" altLang="en-US" smtClean="0">
                <a:solidFill>
                  <a:srgbClr val="0000FF"/>
                </a:solidFill>
              </a:rPr>
              <a:t>(PO</a:t>
            </a:r>
            <a:r>
              <a:rPr lang="en-US" altLang="en-US" baseline="-25000" smtClean="0">
                <a:solidFill>
                  <a:srgbClr val="0000FF"/>
                </a:solidFill>
              </a:rPr>
              <a:t>4</a:t>
            </a:r>
            <a:r>
              <a:rPr lang="en-US" altLang="en-US" smtClean="0">
                <a:solidFill>
                  <a:srgbClr val="0000FF"/>
                </a:solidFill>
              </a:rPr>
              <a:t>)</a:t>
            </a:r>
            <a:r>
              <a:rPr lang="en-US" altLang="en-US" baseline="-25000" smtClean="0">
                <a:solidFill>
                  <a:srgbClr val="0000FF"/>
                </a:solidFill>
              </a:rPr>
              <a:t>2</a:t>
            </a:r>
            <a:r>
              <a:rPr lang="en-US" altLang="en-US" smtClean="0">
                <a:solidFill>
                  <a:srgbClr val="0000FF"/>
                </a:solidFill>
              </a:rPr>
              <a:t> – three atoms of calcium, two atoms of phosphorus, eight atoms of oxygen</a:t>
            </a:r>
            <a:endParaRPr lang="en-US" altLang="en-US" baseline="-2500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747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A6CF13-574F-4001-B3A9-E61B2C67CE40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000" smtClean="0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Exercise</a:t>
            </a:r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3787775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en-US" smtClean="0"/>
              <a:t>	</a:t>
            </a:r>
            <a:r>
              <a:rPr lang="en-US" altLang="en-US" sz="2800" smtClean="0"/>
              <a:t>For each of the following chemical formulas, determine how many atoms of each element are present: 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2800" smtClean="0"/>
              <a:t>	</a:t>
            </a:r>
          </a:p>
          <a:p>
            <a:pPr marL="914400" lvl="1" indent="-457200" eaLnBrk="1" hangingPunct="1">
              <a:buFontTx/>
              <a:buAutoNum type="alphaLcParenR"/>
            </a:pPr>
            <a:r>
              <a:rPr lang="en-US" altLang="en-US" sz="2800" smtClean="0"/>
              <a:t>H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SO</a:t>
            </a:r>
            <a:r>
              <a:rPr lang="en-US" altLang="en-US" sz="2800" baseline="-25000" smtClean="0"/>
              <a:t>4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mtClean="0"/>
              <a:t>			</a:t>
            </a:r>
            <a:endParaRPr lang="en-US" altLang="en-US" smtClean="0">
              <a:solidFill>
                <a:srgbClr val="009900"/>
              </a:solidFill>
            </a:endParaRPr>
          </a:p>
          <a:p>
            <a:pPr marL="914400" lvl="1" indent="-457200" eaLnBrk="1" hangingPunct="1">
              <a:buFontTx/>
              <a:buAutoNum type="alphaLcParenR" startAt="2"/>
            </a:pPr>
            <a:r>
              <a:rPr lang="en-US" altLang="en-US" sz="2800" smtClean="0"/>
              <a:t>Fe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(CO</a:t>
            </a:r>
            <a:r>
              <a:rPr lang="en-US" altLang="en-US" sz="2800" baseline="-25000" smtClean="0"/>
              <a:t>3</a:t>
            </a:r>
            <a:r>
              <a:rPr lang="en-US" altLang="en-US" sz="2800" smtClean="0"/>
              <a:t>)</a:t>
            </a:r>
            <a:r>
              <a:rPr lang="en-US" altLang="en-US" sz="2800" baseline="-25000" smtClean="0"/>
              <a:t>3</a:t>
            </a:r>
            <a:r>
              <a:rPr lang="en-US" altLang="en-US" smtClean="0"/>
              <a:t> 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mtClean="0"/>
              <a:t>			</a:t>
            </a:r>
            <a:endParaRPr lang="en-US" altLang="en-US" smtClean="0">
              <a:solidFill>
                <a:srgbClr val="009900"/>
              </a:solidFill>
            </a:endParaRPr>
          </a:p>
        </p:txBody>
      </p:sp>
      <p:pic>
        <p:nvPicPr>
          <p:cNvPr id="74758" name="Picture 6" descr="ques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757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D1B49B-AE74-4A44-AD15-8ABD27887331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000" smtClean="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Exercise</a:t>
            </a:r>
          </a:p>
        </p:txBody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3787775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en-US" smtClean="0"/>
              <a:t>	</a:t>
            </a:r>
            <a:r>
              <a:rPr lang="en-US" altLang="en-US" sz="2800" smtClean="0"/>
              <a:t>For each of the following chemical formulas, determine how many atoms of each element are present: 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2800" smtClean="0"/>
              <a:t>	</a:t>
            </a:r>
          </a:p>
          <a:p>
            <a:pPr marL="914400" lvl="1" indent="-457200" eaLnBrk="1" hangingPunct="1">
              <a:buFontTx/>
              <a:buAutoNum type="alphaLcParenR"/>
            </a:pPr>
            <a:r>
              <a:rPr lang="en-US" altLang="en-US" sz="2800" smtClean="0"/>
              <a:t>H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SO</a:t>
            </a:r>
            <a:r>
              <a:rPr lang="en-US" altLang="en-US" sz="2800" baseline="-25000" smtClean="0"/>
              <a:t>4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mtClean="0"/>
              <a:t>			</a:t>
            </a:r>
            <a:r>
              <a:rPr lang="en-US" altLang="en-US" smtClean="0">
                <a:solidFill>
                  <a:srgbClr val="009900"/>
                </a:solidFill>
              </a:rPr>
              <a:t>two hydrogen; one sulfur; four oxygen</a:t>
            </a:r>
          </a:p>
          <a:p>
            <a:pPr marL="914400" lvl="1" indent="-457200" eaLnBrk="1" hangingPunct="1">
              <a:buFontTx/>
              <a:buAutoNum type="alphaLcParenR" startAt="2"/>
            </a:pPr>
            <a:r>
              <a:rPr lang="en-US" altLang="en-US" sz="2800" smtClean="0"/>
              <a:t>Fe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(CO</a:t>
            </a:r>
            <a:r>
              <a:rPr lang="en-US" altLang="en-US" sz="2800" baseline="-25000" smtClean="0"/>
              <a:t>3</a:t>
            </a:r>
            <a:r>
              <a:rPr lang="en-US" altLang="en-US" sz="2800" smtClean="0"/>
              <a:t>)</a:t>
            </a:r>
            <a:r>
              <a:rPr lang="en-US" altLang="en-US" sz="2800" baseline="-25000" smtClean="0"/>
              <a:t>3</a:t>
            </a:r>
            <a:r>
              <a:rPr lang="en-US" altLang="en-US" smtClean="0"/>
              <a:t> 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mtClean="0"/>
              <a:t>			</a:t>
            </a:r>
            <a:r>
              <a:rPr lang="en-US" altLang="en-US" smtClean="0">
                <a:solidFill>
                  <a:srgbClr val="009900"/>
                </a:solidFill>
              </a:rPr>
              <a:t>two iron; three carbon; nine oxygen</a:t>
            </a:r>
          </a:p>
        </p:txBody>
      </p:sp>
      <p:pic>
        <p:nvPicPr>
          <p:cNvPr id="75782" name="Picture 6" descr="ques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F6CCD8-C427-4B50-B488-386AF97C1A4F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000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Examples of the Three States of Matter</a:t>
            </a:r>
          </a:p>
        </p:txBody>
      </p:sp>
      <p:pic>
        <p:nvPicPr>
          <p:cNvPr id="25605" name="Picture 5" descr="01f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14375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97B3E3-6645-43D2-B2CE-FF22879DD10A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000" smtClean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946150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Physical state characterized by a definite shape and a definite volume.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Solid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102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931119-9814-4C31-A595-B31DFD7A06A7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000" smtClean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143000"/>
            <a:ext cx="75438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Structure of a Solid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5665788"/>
            <a:ext cx="9144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b="1" baseline="0" dirty="0" smtClean="0"/>
              <a:t>To play movie you must be in Slide Show Mode</a:t>
            </a:r>
            <a:endParaRPr lang="en-US" sz="1800" baseline="0" dirty="0" smtClean="0"/>
          </a:p>
          <a:p>
            <a:pPr algn="ctr">
              <a:defRPr/>
            </a:pPr>
            <a:r>
              <a:rPr lang="en-US" sz="1800" baseline="0" dirty="0" smtClean="0"/>
              <a:t>PC Users: Please wait for content to load, then click to play</a:t>
            </a:r>
          </a:p>
          <a:p>
            <a:pPr algn="ctr">
              <a:defRPr/>
            </a:pPr>
            <a:r>
              <a:rPr lang="en-US" sz="1800" baseline="0" dirty="0" smtClean="0"/>
              <a:t>Mac Users: </a:t>
            </a:r>
            <a:r>
              <a:rPr lang="en-US" sz="1800" b="1" u="sng" baseline="0" dirty="0" smtClean="0">
                <a:solidFill>
                  <a:srgbClr val="009999"/>
                </a:solidFill>
                <a:hlinkClick r:id="rId5" action="ppaction://hlinkfile"/>
              </a:rPr>
              <a:t>CLICK HERE</a:t>
            </a:r>
            <a:endParaRPr lang="en-US" sz="1800" b="1" baseline="0" dirty="0" smtClean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1" name="ShockwaveFlash1" r:id="rId2" imgW="5638680" imgH="3505320"/>
        </mc:Choice>
        <mc:Fallback>
          <p:control name="ShockwaveFlash1" r:id="rId2" imgW="5638680" imgH="350532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752600" y="1828800"/>
                  <a:ext cx="5638800" cy="35052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ion 1.1">
  <a:themeElements>
    <a:clrScheme name="Section 1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.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Section 1.9">
  <a:themeElements>
    <a:clrScheme name="Section 1.9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.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.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9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Section 1.10">
  <a:themeElements>
    <a:clrScheme name="Section 1.10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.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.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10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OC">
  <a:themeElements>
    <a:clrScheme name="TOC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TO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TO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1.2">
  <a:themeElements>
    <a:clrScheme name="Section 1.2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.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.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ection 1.3">
  <a:themeElements>
    <a:clrScheme name="Section 1.3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.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.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ection 1.4">
  <a:themeElements>
    <a:clrScheme name="Section 1.4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.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.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4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ection 1.5">
  <a:themeElements>
    <a:clrScheme name="Section 1.5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.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.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5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Section 1.6">
  <a:themeElements>
    <a:clrScheme name="Section 1.6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.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.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Section 1.7">
  <a:themeElements>
    <a:clrScheme name="Section 1.7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.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.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7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Section 1.8">
  <a:themeElements>
    <a:clrScheme name="Section 1.8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.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.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8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3239</TotalTime>
  <Words>2177</Words>
  <Application>Microsoft Office PowerPoint</Application>
  <PresentationFormat>On-screen Show (4:3)</PresentationFormat>
  <Paragraphs>470</Paragraphs>
  <Slides>62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62</vt:i4>
      </vt:variant>
    </vt:vector>
  </HeadingPairs>
  <TitlesOfParts>
    <vt:vector size="82" baseType="lpstr">
      <vt:lpstr>ＭＳ Ｐゴシック</vt:lpstr>
      <vt:lpstr>ＭＳ Ｐゴシック</vt:lpstr>
      <vt:lpstr>Arial</vt:lpstr>
      <vt:lpstr>Calibri</vt:lpstr>
      <vt:lpstr>Calibri Light</vt:lpstr>
      <vt:lpstr>Times</vt:lpstr>
      <vt:lpstr>Times New Roman</vt:lpstr>
      <vt:lpstr>Wingdings</vt:lpstr>
      <vt:lpstr>Section 1.1</vt:lpstr>
      <vt:lpstr>Custom Design</vt:lpstr>
      <vt:lpstr>Section 1.2</vt:lpstr>
      <vt:lpstr>Section 1.3</vt:lpstr>
      <vt:lpstr>Section 1.4</vt:lpstr>
      <vt:lpstr>Section 1.5</vt:lpstr>
      <vt:lpstr>Section 1.6</vt:lpstr>
      <vt:lpstr>Section 1.7</vt:lpstr>
      <vt:lpstr>Section 1.8</vt:lpstr>
      <vt:lpstr>Section 1.9</vt:lpstr>
      <vt:lpstr>Section 1.10</vt:lpstr>
      <vt:lpstr>TOC</vt:lpstr>
      <vt:lpstr>Chemistry 120 Spring 17</vt:lpstr>
      <vt:lpstr>PowerPoint Presentation</vt:lpstr>
      <vt:lpstr>What is Chemistry?</vt:lpstr>
      <vt:lpstr>Matter</vt:lpstr>
      <vt:lpstr>Matter</vt:lpstr>
      <vt:lpstr>PowerPoint Presentation</vt:lpstr>
      <vt:lpstr>Examples of the Three States of Matter</vt:lpstr>
      <vt:lpstr>Solid</vt:lpstr>
      <vt:lpstr>Structure of a Solid</vt:lpstr>
      <vt:lpstr>Liquid</vt:lpstr>
      <vt:lpstr>Structure of a Liquid</vt:lpstr>
      <vt:lpstr>Gas</vt:lpstr>
      <vt:lpstr>Structure of a Gas</vt:lpstr>
      <vt:lpstr>PowerPoint Presentation</vt:lpstr>
      <vt:lpstr>Water Can Be Found in All Three States Simultaneously</vt:lpstr>
      <vt:lpstr>Property</vt:lpstr>
      <vt:lpstr>Physical Property</vt:lpstr>
      <vt:lpstr>  Concept Check</vt:lpstr>
      <vt:lpstr>  Concept Check</vt:lpstr>
      <vt:lpstr>Chemical Property</vt:lpstr>
      <vt:lpstr>A Chemical Property of Copper</vt:lpstr>
      <vt:lpstr>  Exercise</vt:lpstr>
      <vt:lpstr>  Exercise</vt:lpstr>
      <vt:lpstr>Physical Change</vt:lpstr>
      <vt:lpstr>Chemical Change</vt:lpstr>
      <vt:lpstr>Use of the Term Physical</vt:lpstr>
      <vt:lpstr>Use of the Term Chemical</vt:lpstr>
      <vt:lpstr>  Concept Check</vt:lpstr>
      <vt:lpstr>  Concept Check</vt:lpstr>
      <vt:lpstr>Pure Substances vs. Mixtures</vt:lpstr>
      <vt:lpstr>Mixtures</vt:lpstr>
      <vt:lpstr>Homogeneous Mixtures</vt:lpstr>
      <vt:lpstr>Homogeneous vs. Heterogeneous Mixtures</vt:lpstr>
      <vt:lpstr>PowerPoint Presentation</vt:lpstr>
      <vt:lpstr>  Concept Check</vt:lpstr>
      <vt:lpstr>  Concept Check</vt:lpstr>
      <vt:lpstr>Element</vt:lpstr>
      <vt:lpstr>Compound</vt:lpstr>
      <vt:lpstr>A Pure Substance Can Be Either An Element or Compound</vt:lpstr>
      <vt:lpstr>Compound vs. Mixture</vt:lpstr>
      <vt:lpstr>Distinguishing Between Compounds and Mixtures</vt:lpstr>
      <vt:lpstr>Distinguishing Between Compounds and Mixtures</vt:lpstr>
      <vt:lpstr>Distinguishing Between Compounds and Mixtures</vt:lpstr>
      <vt:lpstr>To Classify a Sample of Matter</vt:lpstr>
      <vt:lpstr>PowerPoint Presentation</vt:lpstr>
      <vt:lpstr>Abundance of Elements (in Atom Percent) in the Universe</vt:lpstr>
      <vt:lpstr>Abundance of Elements (in Atom Percent) in the Earth’s Crust</vt:lpstr>
      <vt:lpstr>Elemental Composition of the Human Body (in Atom Percent)</vt:lpstr>
      <vt:lpstr>Chemical Symbol</vt:lpstr>
      <vt:lpstr>Chemical Symbol</vt:lpstr>
      <vt:lpstr>Latin Names</vt:lpstr>
      <vt:lpstr>Atom</vt:lpstr>
      <vt:lpstr>Molecule</vt:lpstr>
      <vt:lpstr>Homoatomic Molecule</vt:lpstr>
      <vt:lpstr>Homoatomic Molecules</vt:lpstr>
      <vt:lpstr>Heteroatomic Molecule</vt:lpstr>
      <vt:lpstr>Heteroatomic Molecules</vt:lpstr>
      <vt:lpstr>  Concept Check</vt:lpstr>
      <vt:lpstr>  Concept Check</vt:lpstr>
      <vt:lpstr>PowerPoint Presentation</vt:lpstr>
      <vt:lpstr>  Exercise</vt:lpstr>
      <vt:lpstr>  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Emily Littlefield</dc:creator>
  <cp:lastModifiedBy>Dr.Upali</cp:lastModifiedBy>
  <cp:revision>333</cp:revision>
  <dcterms:created xsi:type="dcterms:W3CDTF">2006-07-31T17:58:07Z</dcterms:created>
  <dcterms:modified xsi:type="dcterms:W3CDTF">2017-03-08T16:52:05Z</dcterms:modified>
</cp:coreProperties>
</file>